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10.svg" ContentType="image/svg+xml"/>
  <Override PartName="/ppt/media/image2.svg" ContentType="image/svg+xml"/>
  <Override PartName="/ppt/media/image4.svg" ContentType="image/svg+xml"/>
  <Override PartName="/ppt/media/image41.svg" ContentType="image/svg+xml"/>
  <Override PartName="/ppt/media/image46.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8" r:id="rId3"/>
  </p:sldMasterIdLst>
  <p:notesMasterIdLst>
    <p:notesMasterId r:id="rId6"/>
  </p:notesMasterIdLst>
  <p:handoutMasterIdLst>
    <p:handoutMasterId r:id="rId245"/>
  </p:handoutMasterIdLst>
  <p:sldIdLst>
    <p:sldId id="16769130" r:id="rId4"/>
    <p:sldId id="16769186" r:id="rId5"/>
    <p:sldId id="16769188" r:id="rId7"/>
    <p:sldId id="16769358" r:id="rId8"/>
    <p:sldId id="16769359" r:id="rId9"/>
    <p:sldId id="16769191" r:id="rId10"/>
    <p:sldId id="16769192" r:id="rId11"/>
    <p:sldId id="16769193" r:id="rId12"/>
    <p:sldId id="16769653" r:id="rId13"/>
    <p:sldId id="16769195" r:id="rId14"/>
    <p:sldId id="16769196" r:id="rId15"/>
    <p:sldId id="16769361" r:id="rId16"/>
    <p:sldId id="16769368" r:id="rId17"/>
    <p:sldId id="16769362" r:id="rId18"/>
    <p:sldId id="16769363" r:id="rId19"/>
    <p:sldId id="16769369" r:id="rId20"/>
    <p:sldId id="16769370" r:id="rId21"/>
    <p:sldId id="16769364" r:id="rId22"/>
    <p:sldId id="16769365" r:id="rId23"/>
    <p:sldId id="16769366" r:id="rId24"/>
    <p:sldId id="16769367" r:id="rId25"/>
    <p:sldId id="16769372" r:id="rId26"/>
    <p:sldId id="16769373" r:id="rId27"/>
    <p:sldId id="16769374" r:id="rId28"/>
    <p:sldId id="16769375" r:id="rId29"/>
    <p:sldId id="16769197" r:id="rId30"/>
    <p:sldId id="16769198" r:id="rId31"/>
    <p:sldId id="16769199" r:id="rId32"/>
    <p:sldId id="16769200" r:id="rId33"/>
    <p:sldId id="16769201" r:id="rId34"/>
    <p:sldId id="16769202" r:id="rId35"/>
    <p:sldId id="16769203" r:id="rId36"/>
    <p:sldId id="16769204" r:id="rId37"/>
    <p:sldId id="16769205" r:id="rId38"/>
    <p:sldId id="16769206" r:id="rId39"/>
    <p:sldId id="16769207" r:id="rId40"/>
    <p:sldId id="16769208" r:id="rId41"/>
    <p:sldId id="16769209" r:id="rId42"/>
    <p:sldId id="16769217" r:id="rId43"/>
    <p:sldId id="16769218" r:id="rId44"/>
    <p:sldId id="16769219" r:id="rId45"/>
    <p:sldId id="16769376" r:id="rId46"/>
    <p:sldId id="16769220" r:id="rId47"/>
    <p:sldId id="16769221" r:id="rId48"/>
    <p:sldId id="16769222" r:id="rId49"/>
    <p:sldId id="16769223" r:id="rId50"/>
    <p:sldId id="16769224" r:id="rId51"/>
    <p:sldId id="16769225" r:id="rId52"/>
    <p:sldId id="16769226" r:id="rId53"/>
    <p:sldId id="16769227" r:id="rId54"/>
    <p:sldId id="16769228" r:id="rId55"/>
    <p:sldId id="16769229" r:id="rId56"/>
    <p:sldId id="16769230" r:id="rId57"/>
    <p:sldId id="16769231" r:id="rId58"/>
    <p:sldId id="16769232" r:id="rId59"/>
    <p:sldId id="16769233" r:id="rId60"/>
    <p:sldId id="16769234" r:id="rId61"/>
    <p:sldId id="16769391" r:id="rId62"/>
    <p:sldId id="16769235" r:id="rId63"/>
    <p:sldId id="16769236" r:id="rId64"/>
    <p:sldId id="16769237" r:id="rId65"/>
    <p:sldId id="16769238" r:id="rId66"/>
    <p:sldId id="16769239" r:id="rId67"/>
    <p:sldId id="16769240" r:id="rId68"/>
    <p:sldId id="16769241" r:id="rId69"/>
    <p:sldId id="16769242" r:id="rId70"/>
    <p:sldId id="16769378" r:id="rId71"/>
    <p:sldId id="16769382" r:id="rId72"/>
    <p:sldId id="16769383" r:id="rId73"/>
    <p:sldId id="16769384" r:id="rId74"/>
    <p:sldId id="16769385" r:id="rId75"/>
    <p:sldId id="16769386" r:id="rId76"/>
    <p:sldId id="16769387" r:id="rId77"/>
    <p:sldId id="16769390" r:id="rId78"/>
    <p:sldId id="16769243" r:id="rId79"/>
    <p:sldId id="16769244" r:id="rId80"/>
    <p:sldId id="16769245" r:id="rId81"/>
    <p:sldId id="16769246" r:id="rId82"/>
    <p:sldId id="16769247" r:id="rId83"/>
    <p:sldId id="16769248" r:id="rId84"/>
    <p:sldId id="16769249" r:id="rId85"/>
    <p:sldId id="16769392" r:id="rId86"/>
    <p:sldId id="16769654" r:id="rId87"/>
    <p:sldId id="16769655" r:id="rId88"/>
    <p:sldId id="16769250" r:id="rId89"/>
    <p:sldId id="16769255" r:id="rId90"/>
    <p:sldId id="16769413" r:id="rId91"/>
    <p:sldId id="16769257" r:id="rId92"/>
    <p:sldId id="16769258" r:id="rId93"/>
    <p:sldId id="16769259" r:id="rId94"/>
    <p:sldId id="16769260" r:id="rId95"/>
    <p:sldId id="16769262" r:id="rId96"/>
    <p:sldId id="16769263" r:id="rId97"/>
    <p:sldId id="16769264" r:id="rId98"/>
    <p:sldId id="16769396" r:id="rId99"/>
    <p:sldId id="16769265" r:id="rId100"/>
    <p:sldId id="16769266" r:id="rId101"/>
    <p:sldId id="16769267" r:id="rId102"/>
    <p:sldId id="16769268" r:id="rId103"/>
    <p:sldId id="16769269" r:id="rId104"/>
    <p:sldId id="16769270" r:id="rId105"/>
    <p:sldId id="16769271" r:id="rId106"/>
    <p:sldId id="16769273" r:id="rId107"/>
    <p:sldId id="16769274" r:id="rId108"/>
    <p:sldId id="16769275" r:id="rId109"/>
    <p:sldId id="16769276" r:id="rId110"/>
    <p:sldId id="16769277" r:id="rId111"/>
    <p:sldId id="16769278" r:id="rId112"/>
    <p:sldId id="16769399" r:id="rId113"/>
    <p:sldId id="16769400" r:id="rId114"/>
    <p:sldId id="16769401" r:id="rId115"/>
    <p:sldId id="16769402" r:id="rId116"/>
    <p:sldId id="16769406" r:id="rId117"/>
    <p:sldId id="16769407" r:id="rId118"/>
    <p:sldId id="16769397" r:id="rId119"/>
    <p:sldId id="16769281" r:id="rId120"/>
    <p:sldId id="16769282" r:id="rId121"/>
    <p:sldId id="16769408" r:id="rId122"/>
    <p:sldId id="16769409" r:id="rId123"/>
    <p:sldId id="16769411" r:id="rId124"/>
    <p:sldId id="16769283" r:id="rId125"/>
    <p:sldId id="16769355" r:id="rId126"/>
    <p:sldId id="16769286" r:id="rId127"/>
    <p:sldId id="16769287" r:id="rId128"/>
    <p:sldId id="16769288" r:id="rId129"/>
    <p:sldId id="16769289" r:id="rId130"/>
    <p:sldId id="16769290" r:id="rId131"/>
    <p:sldId id="16769414" r:id="rId132"/>
    <p:sldId id="16769291" r:id="rId133"/>
    <p:sldId id="16769292" r:id="rId134"/>
    <p:sldId id="16769293" r:id="rId135"/>
    <p:sldId id="16769294" r:id="rId136"/>
    <p:sldId id="16769295" r:id="rId137"/>
    <p:sldId id="16769296" r:id="rId138"/>
    <p:sldId id="16769297" r:id="rId139"/>
    <p:sldId id="16769298" r:id="rId140"/>
    <p:sldId id="16769299" r:id="rId141"/>
    <p:sldId id="16769415" r:id="rId142"/>
    <p:sldId id="16769416" r:id="rId143"/>
    <p:sldId id="16769417" r:id="rId144"/>
    <p:sldId id="16769418" r:id="rId145"/>
    <p:sldId id="16769419" r:id="rId146"/>
    <p:sldId id="16769420" r:id="rId147"/>
    <p:sldId id="16769421" r:id="rId148"/>
    <p:sldId id="16769422" r:id="rId149"/>
    <p:sldId id="16769423" r:id="rId150"/>
    <p:sldId id="16769424" r:id="rId151"/>
    <p:sldId id="16769425" r:id="rId152"/>
    <p:sldId id="16769426" r:id="rId153"/>
    <p:sldId id="16769427" r:id="rId154"/>
    <p:sldId id="16769428" r:id="rId155"/>
    <p:sldId id="16769447" r:id="rId156"/>
    <p:sldId id="16769448" r:id="rId157"/>
    <p:sldId id="16769449" r:id="rId158"/>
    <p:sldId id="16769450" r:id="rId159"/>
    <p:sldId id="16769451" r:id="rId160"/>
    <p:sldId id="16769452" r:id="rId161"/>
    <p:sldId id="16769453" r:id="rId162"/>
    <p:sldId id="16769454" r:id="rId163"/>
    <p:sldId id="16769455" r:id="rId164"/>
    <p:sldId id="16769456" r:id="rId165"/>
    <p:sldId id="16769457" r:id="rId166"/>
    <p:sldId id="16769458" r:id="rId167"/>
    <p:sldId id="16769459" r:id="rId168"/>
    <p:sldId id="16769460" r:id="rId169"/>
    <p:sldId id="16769461" r:id="rId170"/>
    <p:sldId id="16769462" r:id="rId171"/>
    <p:sldId id="16769463" r:id="rId172"/>
    <p:sldId id="16769464" r:id="rId173"/>
    <p:sldId id="16769465" r:id="rId174"/>
    <p:sldId id="16769466" r:id="rId175"/>
    <p:sldId id="16769467" r:id="rId176"/>
    <p:sldId id="16769468" r:id="rId177"/>
    <p:sldId id="16769469" r:id="rId178"/>
    <p:sldId id="16769584" r:id="rId179"/>
    <p:sldId id="16769651" r:id="rId180"/>
    <p:sldId id="16769652" r:id="rId181"/>
    <p:sldId id="16769586" r:id="rId182"/>
    <p:sldId id="16769585" r:id="rId183"/>
    <p:sldId id="16769587" r:id="rId184"/>
    <p:sldId id="16769588" r:id="rId185"/>
    <p:sldId id="16769589" r:id="rId186"/>
    <p:sldId id="16769590" r:id="rId187"/>
    <p:sldId id="16769591" r:id="rId188"/>
    <p:sldId id="16769301" r:id="rId189"/>
    <p:sldId id="16769302" r:id="rId190"/>
    <p:sldId id="16769303" r:id="rId191"/>
    <p:sldId id="16769593" r:id="rId192"/>
    <p:sldId id="16769304" r:id="rId193"/>
    <p:sldId id="16769305" r:id="rId194"/>
    <p:sldId id="16769306" r:id="rId195"/>
    <p:sldId id="16769307" r:id="rId196"/>
    <p:sldId id="16769308" r:id="rId197"/>
    <p:sldId id="16769309" r:id="rId198"/>
    <p:sldId id="16769310" r:id="rId199"/>
    <p:sldId id="16769311" r:id="rId200"/>
    <p:sldId id="16769312" r:id="rId201"/>
    <p:sldId id="16769313" r:id="rId202"/>
    <p:sldId id="16769314" r:id="rId203"/>
    <p:sldId id="16769315" r:id="rId204"/>
    <p:sldId id="16769316" r:id="rId205"/>
    <p:sldId id="16769317" r:id="rId206"/>
    <p:sldId id="16769318" r:id="rId207"/>
    <p:sldId id="16769319" r:id="rId208"/>
    <p:sldId id="16769320" r:id="rId209"/>
    <p:sldId id="16769321" r:id="rId210"/>
    <p:sldId id="16769322" r:id="rId211"/>
    <p:sldId id="16769323" r:id="rId212"/>
    <p:sldId id="16769324" r:id="rId213"/>
    <p:sldId id="16769325" r:id="rId214"/>
    <p:sldId id="16769326" r:id="rId215"/>
    <p:sldId id="16769327" r:id="rId216"/>
    <p:sldId id="16769328" r:id="rId217"/>
    <p:sldId id="16769594" r:id="rId218"/>
    <p:sldId id="16769329" r:id="rId219"/>
    <p:sldId id="16769330" r:id="rId220"/>
    <p:sldId id="16769331" r:id="rId221"/>
    <p:sldId id="16769332" r:id="rId222"/>
    <p:sldId id="16769333" r:id="rId223"/>
    <p:sldId id="16769334" r:id="rId224"/>
    <p:sldId id="16769335" r:id="rId225"/>
    <p:sldId id="16769336" r:id="rId226"/>
    <p:sldId id="16769337" r:id="rId227"/>
    <p:sldId id="16769338" r:id="rId228"/>
    <p:sldId id="16769339" r:id="rId229"/>
    <p:sldId id="16769340" r:id="rId230"/>
    <p:sldId id="16769341" r:id="rId231"/>
    <p:sldId id="16769342" r:id="rId232"/>
    <p:sldId id="16769343" r:id="rId233"/>
    <p:sldId id="16769344" r:id="rId234"/>
    <p:sldId id="16769345" r:id="rId235"/>
    <p:sldId id="16769346" r:id="rId236"/>
    <p:sldId id="16769348" r:id="rId237"/>
    <p:sldId id="16769349" r:id="rId238"/>
    <p:sldId id="16769350" r:id="rId239"/>
    <p:sldId id="16769648" r:id="rId240"/>
    <p:sldId id="16769351" r:id="rId241"/>
    <p:sldId id="16769649" r:id="rId242"/>
    <p:sldId id="16769352" r:id="rId243"/>
    <p:sldId id="16769353" r:id="rId244"/>
  </p:sldIdLst>
  <p:sldSz cx="12192000" cy="6858000"/>
  <p:notesSz cx="6400800" cy="8686800"/>
  <p:custDataLst>
    <p:tags r:id="rId250"/>
  </p:custDataLst>
  <p:defaultTextStyle>
    <a:defPPr>
      <a:defRPr lang="zh-CN"/>
    </a:defPPr>
    <a:lvl1pPr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0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0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0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0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1785" userDrawn="1">
          <p15:clr>
            <a:srgbClr val="A4A3A4"/>
          </p15:clr>
        </p15:guide>
        <p15:guide id="2" pos="396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ymhuo" initials="y" lastIdx="2" clrIdx="1"/>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0000"/>
    <a:srgbClr val="FFFFFF"/>
    <a:srgbClr val="6697F0"/>
    <a:srgbClr val="FFCCCC"/>
    <a:srgbClr val="FFCC99"/>
    <a:srgbClr val="99CC00"/>
    <a:srgbClr val="FF99FF"/>
    <a:srgbClr val="CCFF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87" autoAdjust="0"/>
    <p:restoredTop sz="86563" autoAdjust="0"/>
  </p:normalViewPr>
  <p:slideViewPr>
    <p:cSldViewPr showGuides="1">
      <p:cViewPr varScale="1">
        <p:scale>
          <a:sx n="69" d="100"/>
          <a:sy n="69" d="100"/>
        </p:scale>
        <p:origin x="56" y="126"/>
      </p:cViewPr>
      <p:guideLst>
        <p:guide orient="horz" pos="1785"/>
        <p:guide pos="396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12709"/>
    </p:cViewPr>
  </p:sorterViewPr>
  <p:notesViewPr>
    <p:cSldViewPr>
      <p:cViewPr varScale="1">
        <p:scale>
          <a:sx n="78" d="100"/>
          <a:sy n="78" d="100"/>
        </p:scale>
        <p:origin x="-3156" y="-84"/>
      </p:cViewPr>
      <p:guideLst>
        <p:guide orient="horz" pos="2261"/>
        <p:guide pos="2083"/>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0" Type="http://schemas.openxmlformats.org/officeDocument/2006/relationships/tags" Target="tags/tag548.xml"/><Relationship Id="rId25" Type="http://schemas.openxmlformats.org/officeDocument/2006/relationships/slide" Target="slides/slide21.xml"/><Relationship Id="rId249" Type="http://schemas.openxmlformats.org/officeDocument/2006/relationships/commentAuthors" Target="commentAuthors.xml"/><Relationship Id="rId248" Type="http://schemas.openxmlformats.org/officeDocument/2006/relationships/tableStyles" Target="tableStyles.xml"/><Relationship Id="rId247" Type="http://schemas.openxmlformats.org/officeDocument/2006/relationships/viewProps" Target="viewProps.xml"/><Relationship Id="rId246" Type="http://schemas.openxmlformats.org/officeDocument/2006/relationships/presProps" Target="presProps.xml"/><Relationship Id="rId245" Type="http://schemas.openxmlformats.org/officeDocument/2006/relationships/handoutMaster" Target="handoutMasters/handoutMaster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0.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19.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8.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7.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4-03-03T18:30:07.563" idx="2">
    <p:pos x="7266" y="2294"/>
    <p:text>？</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lvl1pPr defTabSz="862330" eaLnBrk="1" latinLnBrk="1" hangingPunct="1">
              <a:defRPr kumimoji="1" sz="1100">
                <a:latin typeface="Times New Roman" panose="02020603050405020304" pitchFamily="18" charset="0"/>
                <a:ea typeface="宋体" panose="02010600030101010101" pitchFamily="2" charset="-122"/>
              </a:defRPr>
            </a:lvl1pPr>
          </a:lstStyle>
          <a:p>
            <a:pPr>
              <a:defRPr/>
            </a:pPr>
            <a:endParaRPr lang="en-US" altLang="zh-CN" dirty="0">
              <a:ea typeface="微软雅黑" panose="020B0503020204020204" pitchFamily="34" charset="-122"/>
            </a:endParaRPr>
          </a:p>
        </p:txBody>
      </p:sp>
      <p:sp>
        <p:nvSpPr>
          <p:cNvPr id="31747" name="Rectangle 3"/>
          <p:cNvSpPr>
            <a:spLocks noGrp="1" noChangeArrowheads="1"/>
          </p:cNvSpPr>
          <p:nvPr>
            <p:ph type="dt" sz="quarter"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lvl1pPr algn="r" defTabSz="862330" eaLnBrk="1" latinLnBrk="1" hangingPunct="1">
              <a:defRPr kumimoji="1" sz="1100">
                <a:latin typeface="Times New Roman" panose="02020603050405020304" pitchFamily="18" charset="0"/>
                <a:ea typeface="宋体" panose="02010600030101010101" pitchFamily="2" charset="-122"/>
              </a:defRPr>
            </a:lvl1pPr>
          </a:lstStyle>
          <a:p>
            <a:pPr>
              <a:defRPr/>
            </a:pPr>
            <a:fld id="{B8C3BBC7-FB4C-48C3-893A-3E44C3B17902}" type="datetimeFigureOut">
              <a:rPr lang="en-US" altLang="zh-CN">
                <a:ea typeface="微软雅黑" panose="020B0503020204020204" pitchFamily="34" charset="-122"/>
              </a:rPr>
            </a:fld>
            <a:endParaRPr lang="en-US" altLang="zh-CN" dirty="0">
              <a:ea typeface="微软雅黑" panose="020B0503020204020204" pitchFamily="34" charset="-122"/>
            </a:endParaRPr>
          </a:p>
        </p:txBody>
      </p:sp>
      <p:sp>
        <p:nvSpPr>
          <p:cNvPr id="31748" name="Rectangle 4"/>
          <p:cNvSpPr>
            <a:spLocks noGrp="1" noChangeArrowheads="1"/>
          </p:cNvSpPr>
          <p:nvPr>
            <p:ph type="ftr" sz="quarter" idx="2"/>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b" anchorCtr="0" compatLnSpc="1"/>
          <a:lstStyle>
            <a:lvl1pPr defTabSz="862330" eaLnBrk="1" latinLnBrk="1" hangingPunct="1">
              <a:defRPr kumimoji="1" sz="1100">
                <a:latin typeface="Times New Roman" panose="02020603050405020304" pitchFamily="18" charset="0"/>
                <a:ea typeface="宋体" panose="02010600030101010101" pitchFamily="2" charset="-122"/>
              </a:defRPr>
            </a:lvl1pPr>
          </a:lstStyle>
          <a:p>
            <a:pPr>
              <a:defRPr/>
            </a:pPr>
            <a:endParaRPr lang="en-US" altLang="zh-CN" dirty="0">
              <a:ea typeface="微软雅黑" panose="020B0503020204020204" pitchFamily="34" charset="-122"/>
            </a:endParaRPr>
          </a:p>
        </p:txBody>
      </p:sp>
      <p:sp>
        <p:nvSpPr>
          <p:cNvPr id="31749" name="Rectangle 5"/>
          <p:cNvSpPr>
            <a:spLocks noGrp="1" noChangeArrowheads="1"/>
          </p:cNvSpPr>
          <p:nvPr>
            <p:ph type="sldNum" sz="quarter" idx="3"/>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b" anchorCtr="0" compatLnSpc="1"/>
          <a:lstStyle>
            <a:lvl1pPr algn="r" defTabSz="862330" eaLnBrk="1" latinLnBrk="1" hangingPunct="1">
              <a:defRPr kumimoji="1" sz="1100">
                <a:latin typeface="Times New Roman" panose="02020603050405020304" pitchFamily="18" charset="0"/>
                <a:ea typeface="宋体" panose="02010600030101010101" pitchFamily="2" charset="-122"/>
              </a:defRPr>
            </a:lvl1pPr>
          </a:lstStyle>
          <a:p>
            <a:pPr>
              <a:defRPr/>
            </a:pPr>
            <a:fld id="{56A1991C-6362-4795-95E8-6E409B523B26}" type="slidenum">
              <a:rPr lang="en-US" altLang="zh-CN">
                <a:ea typeface="微软雅黑" panose="020B0503020204020204" pitchFamily="34" charset="-122"/>
              </a:rPr>
            </a:fld>
            <a:endParaRPr lang="en-US" altLang="zh-CN" dirty="0">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lvl1pPr defTabSz="862330" eaLnBrk="1" latinLnBrk="1" hangingPunct="1">
              <a:defRPr kumimoji="1" sz="1100">
                <a:latin typeface="Times New Roman" panose="02020603050405020304" pitchFamily="18" charset="0"/>
                <a:ea typeface="微软雅黑" panose="020B0503020204020204" pitchFamily="34" charset="-122"/>
              </a:defRPr>
            </a:lvl1pPr>
          </a:lstStyle>
          <a:p>
            <a:pPr>
              <a:defRPr/>
            </a:pPr>
            <a:endParaRPr lang="en-US" altLang="zh-CN" dirty="0"/>
          </a:p>
        </p:txBody>
      </p:sp>
      <p:sp>
        <p:nvSpPr>
          <p:cNvPr id="30723" name="Rectangle 3"/>
          <p:cNvSpPr>
            <a:spLocks noGrp="1" noChangeArrowheads="1"/>
          </p:cNvSpPr>
          <p:nvPr>
            <p:ph type="dt"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lvl1pPr algn="r" defTabSz="862330" eaLnBrk="1" latinLnBrk="1" hangingPunct="1">
              <a:defRPr kumimoji="1" sz="1100">
                <a:latin typeface="Times New Roman" panose="02020603050405020304" pitchFamily="18" charset="0"/>
                <a:ea typeface="微软雅黑" panose="020B0503020204020204" pitchFamily="34" charset="-122"/>
              </a:defRPr>
            </a:lvl1pPr>
          </a:lstStyle>
          <a:p>
            <a:pPr>
              <a:defRPr/>
            </a:pPr>
            <a:fld id="{901BB706-2087-4C78-9866-D4E342199E42}" type="datetimeFigureOut">
              <a:rPr lang="en-US" altLang="zh-CN" smtClean="0"/>
            </a:fld>
            <a:endParaRPr lang="en-US" altLang="zh-CN" dirty="0"/>
          </a:p>
        </p:txBody>
      </p:sp>
      <p:sp>
        <p:nvSpPr>
          <p:cNvPr id="3076" name="Rectangle 4"/>
          <p:cNvSpPr>
            <a:spLocks noGrp="1" noRot="1" noChangeAspect="1" noChangeArrowheads="1" noTextEdit="1"/>
          </p:cNvSpPr>
          <p:nvPr>
            <p:ph type="sldImg" idx="2"/>
          </p:nvPr>
        </p:nvSpPr>
        <p:spPr bwMode="auto">
          <a:xfrm>
            <a:off x="304800" y="650875"/>
            <a:ext cx="5791200" cy="325755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5" name="Rectangle 5"/>
          <p:cNvSpPr>
            <a:spLocks noGrp="1" noChangeArrowheads="1"/>
          </p:cNvSpPr>
          <p:nvPr>
            <p:ph type="body" sz="quarter" idx="3"/>
          </p:nvPr>
        </p:nvSpPr>
        <p:spPr bwMode="auto">
          <a:xfrm>
            <a:off x="854075" y="4125913"/>
            <a:ext cx="4692650" cy="391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p>
            <a:pPr lvl="0"/>
            <a:r>
              <a:rPr lang="zh-CN" altLang="en-US" noProof="0" dirty="0"/>
              <a:t>单击此处编辑母版文本样式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30726" name="Rectangle 6"/>
          <p:cNvSpPr>
            <a:spLocks noGrp="1" noChangeArrowheads="1"/>
          </p:cNvSpPr>
          <p:nvPr>
            <p:ph type="ftr" sz="quarter" idx="4"/>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b" anchorCtr="0" compatLnSpc="1"/>
          <a:lstStyle>
            <a:lvl1pPr defTabSz="862330" eaLnBrk="1" latinLnBrk="1" hangingPunct="1">
              <a:defRPr kumimoji="1" sz="1100">
                <a:latin typeface="Times New Roman" panose="02020603050405020304" pitchFamily="18" charset="0"/>
                <a:ea typeface="微软雅黑" panose="020B0503020204020204" pitchFamily="34" charset="-122"/>
              </a:defRPr>
            </a:lvl1pPr>
          </a:lstStyle>
          <a:p>
            <a:pPr>
              <a:defRPr/>
            </a:pPr>
            <a:endParaRPr lang="en-US" altLang="zh-CN" dirty="0"/>
          </a:p>
        </p:txBody>
      </p:sp>
      <p:sp>
        <p:nvSpPr>
          <p:cNvPr id="30727" name="Rectangle 7"/>
          <p:cNvSpPr>
            <a:spLocks noGrp="1" noChangeArrowheads="1"/>
          </p:cNvSpPr>
          <p:nvPr>
            <p:ph type="sldNum" sz="quarter" idx="5"/>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b" anchorCtr="0" compatLnSpc="1"/>
          <a:lstStyle>
            <a:lvl1pPr algn="r" defTabSz="862330" eaLnBrk="1" latinLnBrk="1" hangingPunct="1">
              <a:defRPr kumimoji="1" sz="1100">
                <a:latin typeface="Times New Roman" panose="02020603050405020304" pitchFamily="18" charset="0"/>
                <a:ea typeface="微软雅黑" panose="020B0503020204020204" pitchFamily="34" charset="-122"/>
              </a:defRPr>
            </a:lvl1pPr>
          </a:lstStyle>
          <a:p>
            <a:pPr>
              <a:defRPr/>
            </a:pPr>
            <a:fld id="{276C582E-0752-4FCA-8E88-DA8DD40C2D79}" type="slidenum">
              <a:rPr lang="en-US" altLang="zh-CN" smtClean="0"/>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
        <p:nvSpPr>
          <p:cNvPr id="5" name="页脚占位符 4"/>
          <p:cNvSpPr>
            <a:spLocks noGrp="1"/>
          </p:cNvSpPr>
          <p:nvPr>
            <p:ph type="ftr" sz="quarter" idx="4"/>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
        <p:nvSpPr>
          <p:cNvPr id="5" name="页脚占位符 4"/>
          <p:cNvSpPr>
            <a:spLocks noGrp="1"/>
          </p:cNvSpPr>
          <p:nvPr>
            <p:ph type="ftr" sz="quarter" idx="4"/>
          </p:nvPr>
        </p:nvSpPr>
        <p:spPr/>
        <p:txBody>
          <a:bodyPr/>
          <a:lstStyle/>
          <a:p>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017A2F-B76B-4F68-9BCA-9800D551F141}" type="slidenum">
              <a:rPr lang="en-US" altLang="zh-CN"/>
            </a:fld>
            <a:endParaRPr lang="en-US" altLang="zh-CN"/>
          </a:p>
        </p:txBody>
      </p:sp>
      <p:sp>
        <p:nvSpPr>
          <p:cNvPr id="551938" name="Rectangle 2"/>
          <p:cNvSpPr>
            <a:spLocks noGrp="1" noRot="1" noChangeAspect="1" noChangeArrowheads="1" noTextEdit="1"/>
          </p:cNvSpPr>
          <p:nvPr>
            <p:ph type="sldImg"/>
          </p:nvPr>
        </p:nvSpPr>
        <p:spPr/>
      </p:sp>
      <p:sp>
        <p:nvSpPr>
          <p:cNvPr id="551939" name="Rectangle 3"/>
          <p:cNvSpPr>
            <a:spLocks noGrp="1" noChangeArrowheads="1"/>
          </p:cNvSpPr>
          <p:nvPr>
            <p:ph type="body" idx="1"/>
          </p:nvPr>
        </p:nvSpPr>
        <p:spPr>
          <a:xfrm>
            <a:off x="639763" y="4125913"/>
            <a:ext cx="5121275" cy="3910012"/>
          </a:xfrm>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4"/>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862330" rtl="0" eaLnBrk="1" fontAlgn="base" latinLnBrk="1" hangingPunct="1">
              <a:lnSpc>
                <a:spcPct val="100000"/>
              </a:lnSpc>
              <a:spcBef>
                <a:spcPct val="0"/>
              </a:spcBef>
              <a:spcAft>
                <a:spcPct val="0"/>
              </a:spcAft>
              <a:buClrTx/>
              <a:buSzTx/>
              <a:buFontTx/>
              <a:buNone/>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p:sp>
      <p:sp>
        <p:nvSpPr>
          <p:cNvPr id="529411" name="Rectangle 3"/>
          <p:cNvSpPr>
            <a:spLocks noGrp="1" noChangeArrowheads="1"/>
          </p:cNvSpPr>
          <p:nvPr>
            <p:ph type="body" idx="1"/>
          </p:nvPr>
        </p:nvSpPr>
        <p:spPr/>
        <p:txBody>
          <a:bodyPr/>
          <a:lstStyle/>
          <a:p>
            <a:endParaRPr lang="zh-CN" altLang="en-US" dirty="0"/>
          </a:p>
        </p:txBody>
      </p:sp>
      <p:sp>
        <p:nvSpPr>
          <p:cNvPr id="2" name="页脚占位符 1"/>
          <p:cNvSpPr>
            <a:spLocks noGrp="1"/>
          </p:cNvSpPr>
          <p:nvPr>
            <p:ph type="ftr" sz="quarter" idx="4"/>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862330" rtl="0" eaLnBrk="1" fontAlgn="base" latinLnBrk="1" hangingPunct="1">
              <a:lnSpc>
                <a:spcPct val="100000"/>
              </a:lnSpc>
              <a:spcBef>
                <a:spcPct val="0"/>
              </a:spcBef>
              <a:spcAft>
                <a:spcPct val="0"/>
              </a:spcAft>
              <a:buClrTx/>
              <a:buSzTx/>
              <a:buFontTx/>
              <a:buNone/>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p:sp>
      <p:sp>
        <p:nvSpPr>
          <p:cNvPr id="529411" name="Rectangle 3"/>
          <p:cNvSpPr>
            <a:spLocks noGrp="1" noChangeArrowheads="1"/>
          </p:cNvSpPr>
          <p:nvPr>
            <p:ph type="body" idx="1"/>
          </p:nvPr>
        </p:nvSpPr>
        <p:spPr/>
        <p:txBody>
          <a:bodyPr/>
          <a:lstStyle/>
          <a:p>
            <a:pPr marL="285750" indent="-285750" eaLnBrk="0" hangingPunct="0">
              <a:lnSpc>
                <a:spcPct val="120000"/>
              </a:lnSpc>
              <a:buClr>
                <a:srgbClr val="0070C0"/>
              </a:buClr>
              <a:buFont typeface="Wingdings" panose="05000000000000000000" pitchFamily="2" charset="2"/>
              <a:buChar char="Ø"/>
            </a:pPr>
            <a:endParaRPr lang="zh-CN" altLang="en-US" dirty="0"/>
          </a:p>
        </p:txBody>
      </p:sp>
      <p:sp>
        <p:nvSpPr>
          <p:cNvPr id="2" name="页脚占位符 1"/>
          <p:cNvSpPr>
            <a:spLocks noGrp="1"/>
          </p:cNvSpPr>
          <p:nvPr>
            <p:ph type="ftr" sz="quarter" idx="4"/>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862330" rtl="0" eaLnBrk="1" fontAlgn="base" latinLnBrk="1" hangingPunct="1">
              <a:lnSpc>
                <a:spcPct val="100000"/>
              </a:lnSpc>
              <a:spcBef>
                <a:spcPct val="0"/>
              </a:spcBef>
              <a:spcAft>
                <a:spcPct val="0"/>
              </a:spcAft>
              <a:buClrTx/>
              <a:buSzTx/>
              <a:buFontTx/>
              <a:buNone/>
              <a:defRPr/>
            </a:pPr>
            <a:fld id="{82F70DC3-5295-4156-B4D6-705F8F2BEF7B}" type="slidenum">
              <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1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29410" name="Rectangle 2"/>
          <p:cNvSpPr>
            <a:spLocks noGrp="1" noRot="1" noChangeAspect="1" noChangeArrowheads="1" noTextEdit="1"/>
          </p:cNvSpPr>
          <p:nvPr>
            <p:ph type="sldImg"/>
          </p:nvPr>
        </p:nvSpPr>
        <p:spPr/>
      </p:sp>
      <p:sp>
        <p:nvSpPr>
          <p:cNvPr id="529411" name="Rectangle 3"/>
          <p:cNvSpPr>
            <a:spLocks noGrp="1" noChangeArrowheads="1"/>
          </p:cNvSpPr>
          <p:nvPr>
            <p:ph type="body" idx="1"/>
          </p:nvPr>
        </p:nvSpPr>
        <p:spPr/>
        <p:txBody>
          <a:bodyPr/>
          <a:lstStyle/>
          <a:p>
            <a:endParaRPr lang="zh-CN" altLang="en-US" dirty="0"/>
          </a:p>
        </p:txBody>
      </p:sp>
      <p:sp>
        <p:nvSpPr>
          <p:cNvPr id="2" name="页脚占位符 1"/>
          <p:cNvSpPr>
            <a:spLocks noGrp="1"/>
          </p:cNvSpPr>
          <p:nvPr>
            <p:ph type="ftr" sz="quarter" idx="4"/>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40B8802-914A-7C41-BC77-CC54DEE99EEF}" type="slidenum">
              <a:rPr kumimoji="1"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1"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4"/>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1219200" rtl="0" eaLnBrk="1" fontAlgn="ctr" latinLnBrk="0" hangingPunct="1">
              <a:lnSpc>
                <a:spcPct val="125000"/>
              </a:lnSpc>
              <a:spcBef>
                <a:spcPts val="0"/>
              </a:spcBef>
              <a:spcAft>
                <a:spcPts val="600"/>
              </a:spcAft>
              <a:buClrTx/>
              <a:buSzTx/>
              <a:buFont typeface="Huawei Sans" panose="020C0503030203020204" pitchFamily="34" charset="0"/>
              <a:buNone/>
              <a:defRPr/>
            </a:pPr>
            <a:endParaRPr lang="zh-CN" altLang="en-US" dirty="0"/>
          </a:p>
        </p:txBody>
      </p:sp>
      <p:sp>
        <p:nvSpPr>
          <p:cNvPr id="4" name="页脚占位符 3"/>
          <p:cNvSpPr>
            <a:spLocks noGrp="1"/>
          </p:cNvSpPr>
          <p:nvPr>
            <p:ph type="ftr" sz="quarter" idx="4"/>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indent="0">
              <a:buNone/>
            </a:pPr>
            <a:endParaRPr lang="zh-CN" altLang="en-US" dirty="0"/>
          </a:p>
        </p:txBody>
      </p:sp>
      <p:sp>
        <p:nvSpPr>
          <p:cNvPr id="4" name="页脚占位符 3"/>
          <p:cNvSpPr>
            <a:spLocks noGrp="1"/>
          </p:cNvSpPr>
          <p:nvPr>
            <p:ph type="ftr" sz="quarter" idx="4"/>
          </p:nvPr>
        </p:nvSpPr>
        <p:spPr/>
        <p:txBody>
          <a:bodyPr/>
          <a:lstStyle/>
          <a:p>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4"/>
          </p:nvPr>
        </p:nvSpPr>
        <p:spPr/>
        <p:txBody>
          <a:bodyPr/>
          <a:lstStyle/>
          <a:p>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E2BBE63-BFD3-47F7-A0F2-ECF23E85F8BB}" type="slidenum">
              <a:rPr lang="en-US" altLang="zh-CN"/>
            </a:fld>
            <a:endParaRPr lang="en-US" altLang="zh-CN"/>
          </a:p>
        </p:txBody>
      </p:sp>
      <p:sp>
        <p:nvSpPr>
          <p:cNvPr id="543746" name="Rectangle 2"/>
          <p:cNvSpPr>
            <a:spLocks noGrp="1" noRot="1" noChangeAspect="1" noChangeArrowheads="1" noTextEdit="1"/>
          </p:cNvSpPr>
          <p:nvPr>
            <p:ph type="sldImg"/>
          </p:nvPr>
        </p:nvSpPr>
        <p:spPr/>
      </p:sp>
      <p:sp>
        <p:nvSpPr>
          <p:cNvPr id="543747" name="Rectangle 3"/>
          <p:cNvSpPr>
            <a:spLocks noGrp="1" noChangeArrowheads="1"/>
          </p:cNvSpPr>
          <p:nvPr>
            <p:ph type="body" idx="1"/>
          </p:nvPr>
        </p:nvSpPr>
        <p:spPr/>
        <p:txBody>
          <a:bodyPr/>
          <a:lstStyle/>
          <a:p>
            <a:pPr>
              <a:lnSpc>
                <a:spcPct val="80000"/>
              </a:lnSpc>
            </a:pPr>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343CD5D-5799-494E-B128-57450A1B9EAB}" type="slidenum">
              <a:rPr lang="en-US" altLang="zh-CN"/>
            </a:fld>
            <a:endParaRPr lang="en-US" altLang="zh-CN"/>
          </a:p>
        </p:txBody>
      </p:sp>
      <p:sp>
        <p:nvSpPr>
          <p:cNvPr id="600066" name="Rectangle 2"/>
          <p:cNvSpPr>
            <a:spLocks noGrp="1" noRot="1" noChangeAspect="1" noChangeArrowheads="1" noTextEdit="1"/>
          </p:cNvSpPr>
          <p:nvPr>
            <p:ph type="sldImg"/>
          </p:nvPr>
        </p:nvSpPr>
        <p:spPr/>
      </p:sp>
      <p:sp>
        <p:nvSpPr>
          <p:cNvPr id="60006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3BB845C-6718-4222-B43C-226B0389EACA}" type="slidenum">
              <a:rPr lang="en-US" smtClean="0"/>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B6A275C-A059-4ADD-803F-9DDDABAF8489}" type="slidenum">
              <a:rPr lang="en-US" altLang="zh-CN"/>
            </a:fld>
            <a:endParaRPr lang="en-US" altLang="zh-CN"/>
          </a:p>
        </p:txBody>
      </p:sp>
      <p:sp>
        <p:nvSpPr>
          <p:cNvPr id="599042" name="Rectangle 2"/>
          <p:cNvSpPr>
            <a:spLocks noGrp="1" noRot="1" noChangeAspect="1" noChangeArrowheads="1" noTextEdit="1"/>
          </p:cNvSpPr>
          <p:nvPr>
            <p:ph type="sldImg"/>
          </p:nvPr>
        </p:nvSpPr>
        <p:spPr/>
      </p:sp>
      <p:sp>
        <p:nvSpPr>
          <p:cNvPr id="59904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BB4B4D-0FDC-4054-822C-F33B8DCBDFE6}" type="slidenum">
              <a:rPr lang="en-US" altLang="zh-CN" smtClean="0"/>
            </a:fld>
            <a:endParaRPr lang="en-US"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475C6C5-4EE0-47DD-9B15-E3AEAD4A309A}" type="slidenum">
              <a:rPr lang="en-US" altLang="zh-CN"/>
            </a:fld>
            <a:endParaRPr lang="en-US" altLang="zh-CN"/>
          </a:p>
        </p:txBody>
      </p:sp>
      <p:sp>
        <p:nvSpPr>
          <p:cNvPr id="609282" name="Rectangle 2"/>
          <p:cNvSpPr>
            <a:spLocks noGrp="1" noRot="1" noChangeAspect="1" noChangeArrowheads="1" noTextEdit="1"/>
          </p:cNvSpPr>
          <p:nvPr>
            <p:ph type="sldImg"/>
          </p:nvPr>
        </p:nvSpPr>
        <p:spPr/>
      </p:sp>
      <p:sp>
        <p:nvSpPr>
          <p:cNvPr id="609283"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7"/>
          <p:cNvSpPr>
            <a:spLocks noChangeArrowheads="1"/>
          </p:cNvSpPr>
          <p:nvPr/>
        </p:nvSpPr>
        <p:spPr bwMode="auto">
          <a:xfrm>
            <a:off x="8015818" y="3248026"/>
            <a:ext cx="4176183" cy="360363"/>
          </a:xfrm>
          <a:prstGeom prst="rect">
            <a:avLst/>
          </a:prstGeom>
          <a:solidFill>
            <a:srgbClr val="0000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dirty="0">
              <a:latin typeface="Times New Roman" panose="02020603050405020304" pitchFamily="18" charset="0"/>
              <a:ea typeface="微软雅黑" panose="020B0503020204020204" pitchFamily="34" charset="-122"/>
            </a:endParaRPr>
          </a:p>
        </p:txBody>
      </p:sp>
      <p:sp>
        <p:nvSpPr>
          <p:cNvPr id="5" name="Rectangle 8"/>
          <p:cNvSpPr>
            <a:spLocks noChangeArrowheads="1"/>
          </p:cNvSpPr>
          <p:nvPr/>
        </p:nvSpPr>
        <p:spPr bwMode="auto">
          <a:xfrm>
            <a:off x="0" y="3248026"/>
            <a:ext cx="4176184" cy="360363"/>
          </a:xfrm>
          <a:prstGeom prst="rect">
            <a:avLst/>
          </a:prstGeom>
          <a:solidFill>
            <a:srgbClr val="C8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dirty="0">
              <a:latin typeface="Times New Roman" panose="02020603050405020304" pitchFamily="18" charset="0"/>
              <a:ea typeface="微软雅黑" panose="020B0503020204020204" pitchFamily="34" charset="-122"/>
            </a:endParaRPr>
          </a:p>
        </p:txBody>
      </p:sp>
      <p:sp>
        <p:nvSpPr>
          <p:cNvPr id="6" name="Rectangle 9"/>
          <p:cNvSpPr>
            <a:spLocks noChangeArrowheads="1"/>
          </p:cNvSpPr>
          <p:nvPr/>
        </p:nvSpPr>
        <p:spPr bwMode="auto">
          <a:xfrm>
            <a:off x="4176185" y="3248026"/>
            <a:ext cx="3839633" cy="360363"/>
          </a:xfrm>
          <a:prstGeom prst="rect">
            <a:avLst/>
          </a:prstGeom>
          <a:solidFill>
            <a:srgbClr val="00C8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a:latin typeface="微软雅黑" panose="020B0503020204020204" pitchFamily="34" charset="-122"/>
              <a:ea typeface="微软雅黑" panose="020B0503020204020204" pitchFamily="34" charset="-122"/>
            </a:endParaRPr>
          </a:p>
        </p:txBody>
      </p:sp>
      <p:sp>
        <p:nvSpPr>
          <p:cNvPr id="602114" name="Rectangle 2"/>
          <p:cNvSpPr>
            <a:spLocks noGrp="1" noChangeArrowheads="1"/>
          </p:cNvSpPr>
          <p:nvPr>
            <p:ph type="ctrTitle"/>
          </p:nvPr>
        </p:nvSpPr>
        <p:spPr>
          <a:xfrm>
            <a:off x="914400" y="1638301"/>
            <a:ext cx="10363200" cy="1476375"/>
          </a:xfrm>
        </p:spPr>
        <p:txBody>
          <a:bodyPr/>
          <a:lstStyle>
            <a:lvl1pPr algn="ctr">
              <a:defRPr sz="4400"/>
            </a:lvl1pPr>
          </a:lstStyle>
          <a:p>
            <a:pPr lvl="0"/>
            <a:r>
              <a:rPr lang="en-US" altLang="zh-CN" noProof="0" dirty="0"/>
              <a:t>Click to edit Master title style</a:t>
            </a:r>
            <a:endParaRPr lang="en-US" altLang="zh-CN" noProof="0" dirty="0"/>
          </a:p>
        </p:txBody>
      </p:sp>
      <p:sp>
        <p:nvSpPr>
          <p:cNvPr id="602115" name="Rectangle 3"/>
          <p:cNvSpPr>
            <a:spLocks noGrp="1" noChangeArrowheads="1"/>
          </p:cNvSpPr>
          <p:nvPr>
            <p:ph type="subTitle" idx="1"/>
          </p:nvPr>
        </p:nvSpPr>
        <p:spPr>
          <a:xfrm>
            <a:off x="1828800" y="3946525"/>
            <a:ext cx="8534400" cy="1417638"/>
          </a:xfrm>
        </p:spPr>
        <p:txBody>
          <a:bodyPr/>
          <a:lstStyle>
            <a:lvl1pPr marL="0" indent="0" algn="ctr">
              <a:buFont typeface="Wingdings" panose="05000000000000000000" pitchFamily="2" charset="2"/>
              <a:buNone/>
              <a:defRPr>
                <a:latin typeface="微软雅黑" panose="020B0503020204020204" pitchFamily="34" charset="-122"/>
                <a:ea typeface="微软雅黑" panose="020B0503020204020204" pitchFamily="34" charset="-122"/>
              </a:defRPr>
            </a:lvl1pPr>
          </a:lstStyle>
          <a:p>
            <a:pPr lvl="0"/>
            <a:r>
              <a:rPr lang="en-US" altLang="zh-CN" noProof="0"/>
              <a:t>Click to edit Master subtitle style</a:t>
            </a:r>
            <a:endParaRPr lang="en-US" altLang="zh-CN" noProof="0"/>
          </a:p>
        </p:txBody>
      </p:sp>
      <p:sp>
        <p:nvSpPr>
          <p:cNvPr id="7" name="Rectangle 4"/>
          <p:cNvSpPr>
            <a:spLocks noGrp="1" noChangeArrowheads="1"/>
          </p:cNvSpPr>
          <p:nvPr>
            <p:ph type="dt" sz="half" idx="10"/>
          </p:nvPr>
        </p:nvSpPr>
        <p:spPr>
          <a:xfrm>
            <a:off x="609600" y="6245225"/>
            <a:ext cx="2844800" cy="476250"/>
          </a:xfrm>
        </p:spPr>
        <p:txBody>
          <a:bodyPr/>
          <a:lstStyle>
            <a:lvl1pPr>
              <a:defRPr>
                <a:latin typeface="微软雅黑 Light" panose="020B0502040204020203" pitchFamily="34" charset="-122"/>
                <a:ea typeface="微软雅黑 Light" panose="020B0502040204020203" pitchFamily="34" charset="-122"/>
              </a:defRPr>
            </a:lvl1pPr>
          </a:lstStyle>
          <a:p>
            <a:pPr>
              <a:defRPr/>
            </a:pPr>
            <a:fld id="{C558A38C-9563-49DB-962B-8E2D0E47AF89}" type="datetime1">
              <a:rPr lang="zh-CN" altLang="en-US" smtClean="0"/>
            </a:fld>
            <a:endParaRPr lang="en-US" altLang="zh-CN"/>
          </a:p>
        </p:txBody>
      </p:sp>
      <p:sp>
        <p:nvSpPr>
          <p:cNvPr id="8" name="Rectangle 5"/>
          <p:cNvSpPr>
            <a:spLocks noGrp="1" noChangeArrowheads="1"/>
          </p:cNvSpPr>
          <p:nvPr>
            <p:ph type="ftr" sz="quarter" idx="11"/>
          </p:nvPr>
        </p:nvSpPr>
        <p:spPr>
          <a:xfrm>
            <a:off x="4165600" y="6245225"/>
            <a:ext cx="3860800" cy="476250"/>
          </a:xfrm>
        </p:spPr>
        <p:txBody>
          <a:bodyPr/>
          <a:lstStyle>
            <a:lvl1pPr>
              <a:defRPr>
                <a:latin typeface="微软雅黑 Light" panose="020B0502040204020203" pitchFamily="34" charset="-122"/>
                <a:ea typeface="微软雅黑 Light" panose="020B0502040204020203" pitchFamily="34" charset="-122"/>
              </a:defRPr>
            </a:lvl1pPr>
          </a:lstStyle>
          <a:p>
            <a:pPr>
              <a:defRPr/>
            </a:pPr>
            <a:endParaRPr lang="en-US" altLang="zh-CN"/>
          </a:p>
        </p:txBody>
      </p:sp>
      <p:sp>
        <p:nvSpPr>
          <p:cNvPr id="9" name="Rectangle 6"/>
          <p:cNvSpPr>
            <a:spLocks noGrp="1" noChangeArrowheads="1"/>
          </p:cNvSpPr>
          <p:nvPr>
            <p:ph type="sldNum" sz="quarter" idx="12"/>
          </p:nvPr>
        </p:nvSpPr>
        <p:spPr>
          <a:xfrm>
            <a:off x="8737600" y="6245225"/>
            <a:ext cx="2844800" cy="476250"/>
          </a:xfrm>
        </p:spPr>
        <p:txBody>
          <a:bodyPr/>
          <a:lstStyle>
            <a:lvl1pPr>
              <a:defRPr>
                <a:solidFill>
                  <a:schemeClr val="tx1"/>
                </a:solidFill>
                <a:latin typeface="微软雅黑 Light" panose="020B0502040204020203" pitchFamily="34" charset="-122"/>
                <a:ea typeface="微软雅黑 Light" panose="020B0502040204020203" pitchFamily="34" charset="-122"/>
              </a:defRPr>
            </a:lvl1pPr>
          </a:lstStyle>
          <a:p>
            <a:pPr>
              <a:defRPr/>
            </a:pPr>
            <a:fld id="{5D3F4DF0-0E70-4480-8313-566D8EB0767C}" type="slidenum">
              <a:rPr lang="en-US" altLang="zh-CN"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989444-52F8-41D3-8F7E-B98977DAD023}" type="slidenum">
              <a:rPr lang="zh-CN" altLang="en-US" smtClean="0"/>
            </a:fld>
            <a:endParaRPr lang="zh-CN" altLang="en-US"/>
          </a:p>
        </p:txBody>
      </p:sp>
      <p:sp>
        <p:nvSpPr>
          <p:cNvPr id="7" name="Title 1"/>
          <p:cNvSpPr>
            <a:spLocks noGrp="1"/>
          </p:cNvSpPr>
          <p:nvPr>
            <p:ph type="title" hasCustomPrompt="1"/>
          </p:nvPr>
        </p:nvSpPr>
        <p:spPr>
          <a:xfrm>
            <a:off x="335360" y="1500187"/>
            <a:ext cx="3161602" cy="1136725"/>
          </a:xfrm>
        </p:spPr>
        <p:txBody>
          <a:bodyPr anchor="t">
            <a:normAutofit/>
          </a:bodyPr>
          <a:lstStyle>
            <a:lvl1pPr algn="r">
              <a:defRPr sz="3200"/>
            </a:lvl1pPr>
          </a:lstStyle>
          <a:p>
            <a:r>
              <a:rPr lang="en-US" dirty="0"/>
              <a:t>Agenda</a:t>
            </a:r>
            <a:endParaRPr lang="en-US" dirty="0"/>
          </a:p>
        </p:txBody>
      </p:sp>
      <p:sp>
        <p:nvSpPr>
          <p:cNvPr id="8" name="Content Placeholder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9" name="Straight Connector 7"/>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0" name="Freeform: Shape 8"/>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baseline="0">
                <a:latin typeface="微软雅黑" panose="020B0503020204020204" pitchFamily="34" charset="-122"/>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normAutofit/>
          </a:bodyPr>
          <a:lstStyle>
            <a:lvl1pPr eaLnBrk="1" hangingPunct="1">
              <a:defRPr sz="2800" baseline="0">
                <a:latin typeface="微软雅黑 Light" panose="020B0502040204020203" pitchFamily="34" charset="-122"/>
                <a:ea typeface="微软雅黑 Light" panose="020B0502040204020203" pitchFamily="34" charset="-122"/>
                <a:cs typeface="Times New Roman" panose="02020603050405020304" pitchFamily="18" charset="0"/>
              </a:defRPr>
            </a:lvl1pPr>
            <a:lvl2pPr eaLnBrk="1" hangingPunct="1">
              <a:defRPr sz="2400" baseline="0">
                <a:latin typeface="微软雅黑 Light" panose="020B0502040204020203" pitchFamily="34" charset="-122"/>
                <a:ea typeface="微软雅黑 Light" panose="020B0502040204020203" pitchFamily="34" charset="-122"/>
                <a:cs typeface="Times New Roman" panose="02020603050405020304" pitchFamily="18" charset="0"/>
              </a:defRPr>
            </a:lvl2pPr>
            <a:lvl3pPr eaLnBrk="1" hangingPunct="1">
              <a:defRPr sz="2000" baseline="0">
                <a:latin typeface="微软雅黑 Light" panose="020B0502040204020203" pitchFamily="34" charset="-122"/>
                <a:ea typeface="微软雅黑 Light" panose="020B0502040204020203" pitchFamily="34" charset="-122"/>
                <a:cs typeface="Times New Roman" panose="02020603050405020304" pitchFamily="18" charset="0"/>
              </a:defRPr>
            </a:lvl3pPr>
            <a:lvl4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4pPr>
            <a:lvl5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a:xfrm>
            <a:off x="154517" y="6453336"/>
            <a:ext cx="2844800"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2F05A8FC-FE35-4522-A3F1-FDC30BC87663}" type="datetime1">
              <a:rPr lang="zh-CN" altLang="en-US" smtClean="0"/>
            </a:fld>
            <a:endParaRPr lang="en-US" altLang="zh-CN" dirty="0"/>
          </a:p>
        </p:txBody>
      </p:sp>
      <p:sp>
        <p:nvSpPr>
          <p:cNvPr id="5" name="Rectangle 5"/>
          <p:cNvSpPr>
            <a:spLocks noGrp="1" noChangeArrowheads="1"/>
          </p:cNvSpPr>
          <p:nvPr>
            <p:ph type="ftr" sz="quarter" idx="11"/>
          </p:nvPr>
        </p:nvSpPr>
        <p:spPr>
          <a:xfrm>
            <a:off x="4165600" y="6453336"/>
            <a:ext cx="3860800"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endParaRPr lang="en-US" altLang="zh-CN"/>
          </a:p>
        </p:txBody>
      </p:sp>
      <p:sp>
        <p:nvSpPr>
          <p:cNvPr id="6" name="Rectangle 6"/>
          <p:cNvSpPr>
            <a:spLocks noGrp="1" noChangeArrowheads="1"/>
          </p:cNvSpPr>
          <p:nvPr>
            <p:ph type="sldNum" sz="quarter" idx="12"/>
          </p:nvPr>
        </p:nvSpPr>
        <p:spPr>
          <a:xfrm>
            <a:off x="10848528" y="6453336"/>
            <a:ext cx="1188956" cy="252266"/>
          </a:xfrm>
        </p:spPr>
        <p:txBody>
          <a:bodyPr/>
          <a:lstStyle>
            <a:lvl1pPr>
              <a:defRPr>
                <a:solidFill>
                  <a:schemeClr val="accent1">
                    <a:lumMod val="25000"/>
                  </a:schemeClr>
                </a:solidFill>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816960B2-2B11-492C-B588-5290E1274F96}" type="slidenum">
              <a:rPr lang="en-US" altLang="zh-CN" smtClean="0"/>
            </a:fld>
            <a:endParaRPr lang="en-US" altLang="zh-C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F9628D4-A47E-487D-A054-67D31F5D1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989444-52F8-41D3-8F7E-B98977DAD02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defRPr lang="zh-CN" altLang="en-US" sz="3200" baseline="0" dirty="0">
                <a:latin typeface="微软雅黑" panose="020B0503020204020204" pitchFamily="34" charset="-122"/>
              </a:defRPr>
            </a:lvl1pPr>
          </a:lstStyle>
          <a:p>
            <a:pPr lvl="0"/>
            <a:r>
              <a:rPr lang="zh-CN" altLang="en-US" dirty="0"/>
              <a:t>单击此处编辑母版标题样式</a:t>
            </a:r>
            <a:endParaRPr lang="zh-CN" altLang="en-US" dirty="0"/>
          </a:p>
        </p:txBody>
      </p:sp>
      <p:sp>
        <p:nvSpPr>
          <p:cNvPr id="3" name="内容占位符 2"/>
          <p:cNvSpPr>
            <a:spLocks noGrp="1"/>
          </p:cNvSpPr>
          <p:nvPr>
            <p:ph sz="half" idx="1"/>
          </p:nvPr>
        </p:nvSpPr>
        <p:spPr>
          <a:xfrm>
            <a:off x="334434" y="1052514"/>
            <a:ext cx="5659967" cy="5437187"/>
          </a:xfrm>
        </p:spPr>
        <p:txBody>
          <a:bodyPr>
            <a:normAutofit/>
          </a:bodyPr>
          <a:lstStyle>
            <a:lvl1pPr eaLnBrk="1" hangingPunct="1">
              <a:defRPr sz="2800" baseline="0">
                <a:latin typeface="微软雅黑 Light" panose="020B0502040204020203" pitchFamily="34" charset="-122"/>
                <a:ea typeface="微软雅黑 Light" panose="020B0502040204020203" pitchFamily="34" charset="-122"/>
                <a:cs typeface="Times New Roman" panose="02020603050405020304" pitchFamily="18" charset="0"/>
              </a:defRPr>
            </a:lvl1pPr>
            <a:lvl2pPr eaLnBrk="1" hangingPunct="1">
              <a:defRPr sz="2400" baseline="0">
                <a:latin typeface="微软雅黑 Light" panose="020B0502040204020203" pitchFamily="34" charset="-122"/>
                <a:ea typeface="微软雅黑 Light" panose="020B0502040204020203" pitchFamily="34" charset="-122"/>
                <a:cs typeface="Times New Roman" panose="02020603050405020304" pitchFamily="18" charset="0"/>
              </a:defRPr>
            </a:lvl2pPr>
            <a:lvl3pPr eaLnBrk="1" hangingPunct="1">
              <a:defRPr sz="2000" baseline="0">
                <a:latin typeface="微软雅黑 Light" panose="020B0502040204020203" pitchFamily="34" charset="-122"/>
                <a:ea typeface="微软雅黑 Light" panose="020B0502040204020203" pitchFamily="34" charset="-122"/>
                <a:cs typeface="Times New Roman" panose="02020603050405020304" pitchFamily="18" charset="0"/>
              </a:defRPr>
            </a:lvl3pPr>
            <a:lvl4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4pPr>
            <a:lvl5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97601" y="1052514"/>
            <a:ext cx="5659967" cy="5437187"/>
          </a:xfrm>
        </p:spPr>
        <p:txBody>
          <a:bodyPr>
            <a:normAutofit/>
          </a:bodyPr>
          <a:lstStyle>
            <a:lvl1pPr eaLnBrk="1" hangingPunct="1">
              <a:defRPr sz="2800" baseline="0">
                <a:latin typeface="微软雅黑 Light" panose="020B0502040204020203" pitchFamily="34" charset="-122"/>
                <a:ea typeface="微软雅黑 Light" panose="020B0502040204020203" pitchFamily="34" charset="-122"/>
                <a:cs typeface="Times New Roman" panose="02020603050405020304" pitchFamily="18" charset="0"/>
              </a:defRPr>
            </a:lvl1pPr>
            <a:lvl2pPr eaLnBrk="1" hangingPunct="1">
              <a:defRPr sz="2400" baseline="0">
                <a:latin typeface="微软雅黑 Light" panose="020B0502040204020203" pitchFamily="34" charset="-122"/>
                <a:ea typeface="微软雅黑 Light" panose="020B0502040204020203" pitchFamily="34" charset="-122"/>
                <a:cs typeface="Times New Roman" panose="02020603050405020304" pitchFamily="18" charset="0"/>
              </a:defRPr>
            </a:lvl2pPr>
            <a:lvl3pPr eaLnBrk="1" hangingPunct="1">
              <a:defRPr sz="2000" baseline="0">
                <a:latin typeface="微软雅黑 Light" panose="020B0502040204020203" pitchFamily="34" charset="-122"/>
                <a:ea typeface="微软雅黑 Light" panose="020B0502040204020203" pitchFamily="34" charset="-122"/>
                <a:cs typeface="Times New Roman" panose="02020603050405020304" pitchFamily="18" charset="0"/>
              </a:defRPr>
            </a:lvl3pPr>
            <a:lvl4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4pPr>
            <a:lvl5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Rectangle 4"/>
          <p:cNvSpPr>
            <a:spLocks noGrp="1" noChangeArrowheads="1"/>
          </p:cNvSpPr>
          <p:nvPr>
            <p:ph type="dt" sz="half" idx="10"/>
          </p:nvPr>
        </p:nvSpPr>
        <p:spPr>
          <a:xfrm>
            <a:off x="154517" y="6453336"/>
            <a:ext cx="1116947"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74A4702B-75A0-4351-8445-3AAC53651245}" type="datetime1">
              <a:rPr lang="zh-CN" altLang="en-US" smtClean="0"/>
            </a:fld>
            <a:endParaRPr lang="en-US" altLang="zh-CN"/>
          </a:p>
        </p:txBody>
      </p:sp>
      <p:sp>
        <p:nvSpPr>
          <p:cNvPr id="6" name="Rectangle 5"/>
          <p:cNvSpPr>
            <a:spLocks noGrp="1" noChangeArrowheads="1"/>
          </p:cNvSpPr>
          <p:nvPr>
            <p:ph type="ftr" sz="quarter" idx="11"/>
          </p:nvPr>
        </p:nvSpPr>
        <p:spPr>
          <a:xfrm>
            <a:off x="4165600" y="6453336"/>
            <a:ext cx="3860800"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endParaRPr lang="en-US" altLang="zh-CN"/>
          </a:p>
        </p:txBody>
      </p:sp>
      <p:sp>
        <p:nvSpPr>
          <p:cNvPr id="7" name="Rectangle 6"/>
          <p:cNvSpPr>
            <a:spLocks noGrp="1" noChangeArrowheads="1"/>
          </p:cNvSpPr>
          <p:nvPr>
            <p:ph type="sldNum" sz="quarter" idx="12"/>
          </p:nvPr>
        </p:nvSpPr>
        <p:spPr>
          <a:xfrm>
            <a:off x="10992544" y="6453336"/>
            <a:ext cx="1044940" cy="206375"/>
          </a:xfrm>
        </p:spPr>
        <p:txBody>
          <a:bodyPr/>
          <a:lstStyle>
            <a:lvl1pPr>
              <a:defRPr>
                <a:solidFill>
                  <a:schemeClr val="accent1">
                    <a:lumMod val="25000"/>
                  </a:schemeClr>
                </a:solidFill>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5ACAED0A-32C0-459D-9CE5-9FDF4154FCB4}" type="slidenum">
              <a:rPr lang="en-US" altLang="zh-CN" smtClean="0"/>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defRPr lang="zh-CN" altLang="en-US" sz="3200" baseline="0">
                <a:latin typeface="微软雅黑" panose="020B0503020204020204" pitchFamily="34" charset="-122"/>
              </a:defRPr>
            </a:lvl1pPr>
          </a:lstStyle>
          <a:p>
            <a:pPr lvl="0"/>
            <a:r>
              <a:rPr lang="zh-CN" altLang="en-US" dirty="0"/>
              <a:t>单击此处编辑母版标题样式</a:t>
            </a:r>
            <a:endParaRPr lang="zh-CN" altLang="en-US" dirty="0"/>
          </a:p>
        </p:txBody>
      </p:sp>
      <p:sp>
        <p:nvSpPr>
          <p:cNvPr id="3" name="Rectangle 4"/>
          <p:cNvSpPr>
            <a:spLocks noGrp="1" noChangeArrowheads="1"/>
          </p:cNvSpPr>
          <p:nvPr>
            <p:ph type="dt" sz="half" idx="10"/>
          </p:nvPr>
        </p:nvSpPr>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7CCD3FF8-DB94-40AD-8DCD-802D0CF6FBF3}" type="datetime1">
              <a:rPr lang="zh-CN" altLang="en-US" smtClean="0"/>
            </a:fld>
            <a:endParaRPr lang="en-US" altLang="zh-CN"/>
          </a:p>
        </p:txBody>
      </p:sp>
      <p:sp>
        <p:nvSpPr>
          <p:cNvPr id="4" name="Rectangle 5"/>
          <p:cNvSpPr>
            <a:spLocks noGrp="1" noChangeArrowheads="1"/>
          </p:cNvSpPr>
          <p:nvPr>
            <p:ph type="ftr" sz="quarter" idx="11"/>
          </p:nvPr>
        </p:nvSpPr>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endParaRPr lang="en-US" altLang="zh-CN"/>
          </a:p>
        </p:txBody>
      </p:sp>
      <p:sp>
        <p:nvSpPr>
          <p:cNvPr id="5" name="Rectangle 6"/>
          <p:cNvSpPr>
            <a:spLocks noGrp="1" noChangeArrowheads="1"/>
          </p:cNvSpPr>
          <p:nvPr>
            <p:ph type="sldNum" sz="quarter" idx="12"/>
          </p:nvPr>
        </p:nvSpPr>
        <p:spPr>
          <a:xfrm>
            <a:off x="10848528" y="6453336"/>
            <a:ext cx="1188956"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A48A0D3F-54C8-4397-8424-A82B96940146}"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微软雅黑 Light" panose="020B0502040204020203" pitchFamily="34" charset="-122"/>
                <a:ea typeface="微软雅黑 Light" panose="020B0502040204020203" pitchFamily="34" charset="-122"/>
              </a:defRPr>
            </a:lvl1pPr>
          </a:lstStyle>
          <a:p>
            <a:pPr>
              <a:defRPr/>
            </a:pPr>
            <a:fld id="{C023B7D7-C4B8-414A-AB8D-8E8B0D471E32}" type="datetime1">
              <a:rPr lang="zh-CN" altLang="en-US" smtClean="0"/>
            </a:fld>
            <a:endParaRPr lang="en-US" altLang="zh-CN"/>
          </a:p>
        </p:txBody>
      </p:sp>
      <p:sp>
        <p:nvSpPr>
          <p:cNvPr id="3" name="Rectangle 5"/>
          <p:cNvSpPr>
            <a:spLocks noGrp="1" noChangeArrowheads="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pPr>
              <a:defRPr/>
            </a:pPr>
            <a:endParaRPr lang="en-US" altLang="zh-CN" dirty="0"/>
          </a:p>
        </p:txBody>
      </p:sp>
      <p:sp>
        <p:nvSpPr>
          <p:cNvPr id="4" name="Rectangle 6"/>
          <p:cNvSpPr>
            <a:spLocks noGrp="1" noChangeArrowheads="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pPr>
              <a:defRPr/>
            </a:pPr>
            <a:fld id="{4D270BE4-B6C0-4BD9-A22C-75B345F819BC}" type="slidenum">
              <a:rPr lang="en-US" altLang="zh-CN" smtClean="0"/>
            </a:fld>
            <a:endParaRPr lang="en-US" altLang="zh-CN"/>
          </a:p>
        </p:txBody>
      </p:sp>
      <p:sp>
        <p:nvSpPr>
          <p:cNvPr id="5" name="Title 1"/>
          <p:cNvSpPr>
            <a:spLocks noGrp="1"/>
          </p:cNvSpPr>
          <p:nvPr>
            <p:ph type="title" hasCustomPrompt="1"/>
          </p:nvPr>
        </p:nvSpPr>
        <p:spPr>
          <a:xfrm>
            <a:off x="660400" y="1500187"/>
            <a:ext cx="2836562" cy="915667"/>
          </a:xfrm>
        </p:spPr>
        <p:txBody>
          <a:bodyPr anchor="t">
            <a:normAutofit/>
          </a:bodyPr>
          <a:lstStyle>
            <a:lvl1pPr algn="r">
              <a:defRPr sz="3200" b="1">
                <a:latin typeface="微软雅黑" panose="020B0503020204020204" pitchFamily="34" charset="-122"/>
                <a:ea typeface="微软雅黑" panose="020B0503020204020204" pitchFamily="34" charset="-122"/>
              </a:defRPr>
            </a:lvl1pPr>
          </a:lstStyle>
          <a:p>
            <a:r>
              <a:rPr lang="en-US" dirty="0"/>
              <a:t>Agenda</a:t>
            </a:r>
            <a:endParaRPr lang="en-US" dirty="0"/>
          </a:p>
        </p:txBody>
      </p:sp>
      <p:sp>
        <p:nvSpPr>
          <p:cNvPr id="6" name="Content Placeholder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atin typeface="+mn-ea"/>
                <a:ea typeface="+mn-ea"/>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dirty="0"/>
              <a:t>Click to add text</a:t>
            </a:r>
            <a:endParaRPr lang="en-US" dirty="0"/>
          </a:p>
        </p:txBody>
      </p:sp>
      <p:cxnSp>
        <p:nvCxnSpPr>
          <p:cNvPr id="7" name="Straight Connector 7"/>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8" name="Freeform: Shape 8"/>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31800" y="71438"/>
            <a:ext cx="11328400" cy="76517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defRPr lang="zh-CN" altLang="en-US" sz="3200" baseline="0">
                <a:latin typeface="微软雅黑" panose="020B0503020204020204" pitchFamily="34" charset="-122"/>
              </a:defRPr>
            </a:lvl1pPr>
          </a:lstStyle>
          <a:p>
            <a:pPr lvl="0"/>
            <a:r>
              <a:rPr lang="zh-CN" altLang="en-US" dirty="0"/>
              <a:t>单击此处编辑母版标题样式</a:t>
            </a:r>
            <a:endParaRPr lang="zh-CN" altLang="en-US" dirty="0"/>
          </a:p>
        </p:txBody>
      </p:sp>
      <p:sp>
        <p:nvSpPr>
          <p:cNvPr id="3" name="表格占位符 2"/>
          <p:cNvSpPr>
            <a:spLocks noGrp="1"/>
          </p:cNvSpPr>
          <p:nvPr>
            <p:ph type="tbl" idx="1"/>
          </p:nvPr>
        </p:nvSpPr>
        <p:spPr>
          <a:xfrm>
            <a:off x="334434" y="1052514"/>
            <a:ext cx="11523133" cy="5437187"/>
          </a:xfrm>
        </p:spPr>
        <p:txBody>
          <a:bodyPr>
            <a:normAutofit/>
          </a:bodyPr>
          <a:lstStyle>
            <a:lvl1pPr>
              <a:defRPr baseline="0">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lvl="0"/>
            <a:endParaRPr lang="zh-CN" altLang="en-US" noProof="0" dirty="0"/>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pPr>
              <a:defRPr/>
            </a:pPr>
            <a:fld id="{BA58DBD2-DAF7-4686-908D-FBE4A4C7898C}" type="datetime1">
              <a:rPr lang="zh-CN" altLang="en-US" smtClean="0"/>
            </a:fld>
            <a:endParaRPr lang="en-US" altLang="zh-CN"/>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pPr>
              <a:defRPr/>
            </a:pPr>
            <a:fld id="{6E6425F8-8564-4543-A15C-E4EDED80C1B6}"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二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p:cNvSpPr>
            <a:spLocks noGrp="1"/>
          </p:cNvSpPr>
          <p:nvPr>
            <p:ph idx="1" hasCustomPrompt="1"/>
          </p:nvPr>
        </p:nvSpPr>
        <p:spPr>
          <a:xfrm>
            <a:off x="660399" y="1125539"/>
            <a:ext cx="5332187"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tx1"/>
                </a:solidFill>
              </a:defRPr>
            </a:lvl1pPr>
            <a:lvl2pPr marL="800100" indent="-342900">
              <a:spcBef>
                <a:spcPts val="600"/>
              </a:spcBef>
              <a:buFont typeface="Wingdings" panose="05000000000000000000" pitchFamily="2" charset="2"/>
              <a:buChar char="Ø"/>
              <a:defRPr lang="zh-CN" altLang="en-US" sz="240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2pPr>
            <a:lvl3pPr marL="1200150" indent="-285750">
              <a:spcBef>
                <a:spcPts val="600"/>
              </a:spcBef>
              <a:buFont typeface="Wingdings" panose="05000000000000000000" pitchFamily="2" charset="2"/>
              <a:buChar char="ü"/>
              <a:defRPr lang="zh-CN" altLang="en-US" sz="200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3pPr>
            <a:lvl4pPr marL="1078230" indent="-228600">
              <a:spcBef>
                <a:spcPts val="600"/>
              </a:spcBef>
              <a:buFont typeface="Wingdings" panose="05000000000000000000" pitchFamily="2" charset="2"/>
              <a:buChar char="l"/>
              <a:defRPr sz="1600">
                <a:solidFill>
                  <a:schemeClr val="tx1"/>
                </a:solidFill>
              </a:defRPr>
            </a:lvl4pPr>
            <a:lvl5pPr marL="1257300" indent="-141605">
              <a:spcBef>
                <a:spcPts val="600"/>
              </a:spcBef>
              <a:defRPr sz="1600">
                <a:solidFill>
                  <a:schemeClr val="tx1"/>
                </a:solidFill>
              </a:defRPr>
            </a:lvl5pPr>
          </a:lstStyle>
          <a:p>
            <a:pPr lvl="0"/>
            <a:r>
              <a:rPr lang="zh-CN" altLang="en-US" dirty="0"/>
              <a:t>编辑母版文本样式</a:t>
            </a:r>
            <a:endParaRPr lang="zh-CN" altLang="en-US" dirty="0"/>
          </a:p>
          <a:p>
            <a:pPr marL="742950" lvl="1" indent="-285750" algn="l" rtl="0" eaLnBrk="1" fontAlgn="base" hangingPunct="1">
              <a:lnSpc>
                <a:spcPct val="80000"/>
              </a:lnSpc>
              <a:spcBef>
                <a:spcPct val="20000"/>
              </a:spcBef>
              <a:spcAft>
                <a:spcPct val="0"/>
              </a:spcAft>
              <a:buClr>
                <a:srgbClr val="00C800"/>
              </a:buClr>
              <a:buSzPct val="80000"/>
              <a:buFont typeface="Wingdings" panose="05000000000000000000" pitchFamily="2" charset="2"/>
              <a:buChar char="n"/>
            </a:pPr>
            <a:r>
              <a:rPr lang="zh-CN" altLang="en-US" dirty="0"/>
              <a:t>第二级</a:t>
            </a:r>
            <a:endParaRPr lang="zh-CN" altLang="en-US" dirty="0"/>
          </a:p>
          <a:p>
            <a:pPr marL="1143000" lvl="2" indent="-228600" algn="l" rtl="0" eaLnBrk="1" fontAlgn="base" hangingPunct="1">
              <a:lnSpc>
                <a:spcPct val="80000"/>
              </a:lnSpc>
              <a:spcBef>
                <a:spcPct val="20000"/>
              </a:spcBef>
              <a:spcAft>
                <a:spcPct val="0"/>
              </a:spcAft>
              <a:buClr>
                <a:srgbClr val="0000C8"/>
              </a:buClr>
              <a:buSzPct val="80000"/>
              <a:buFont typeface="Wingdings" panose="05000000000000000000" pitchFamily="2" charset="2"/>
              <a:buChar char="n"/>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2"/>
          <p:cNvSpPr>
            <a:spLocks noGrp="1"/>
          </p:cNvSpPr>
          <p:nvPr>
            <p:ph idx="10" hasCustomPrompt="1"/>
          </p:nvPr>
        </p:nvSpPr>
        <p:spPr>
          <a:xfrm>
            <a:off x="6199414" y="1130982"/>
            <a:ext cx="5319486"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lang="zh-CN" altLang="en-US" sz="2400" baseline="0" dirty="0">
                <a:solidFill>
                  <a:schemeClr val="tx1"/>
                </a:solidFill>
                <a:latin typeface="微软雅黑 Light" panose="020B0502040204020203" pitchFamily="34" charset="-122"/>
                <a:ea typeface="微软雅黑" panose="020B0503020204020204" pitchFamily="34" charset="-122"/>
                <a:cs typeface="Times New Roman" panose="02020603050405020304" pitchFamily="18" charset="0"/>
              </a:defRPr>
            </a:lvl1pPr>
            <a:lvl2pPr marL="800100" indent="-342900">
              <a:spcBef>
                <a:spcPts val="600"/>
              </a:spcBef>
              <a:buFont typeface="Wingdings" panose="05000000000000000000" pitchFamily="2" charset="2"/>
              <a:buChar char="Ø"/>
              <a:defRPr lang="zh-CN" altLang="en-US" sz="240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2pPr>
            <a:lvl3pPr marL="1200150" indent="-285750">
              <a:spcBef>
                <a:spcPts val="600"/>
              </a:spcBef>
              <a:buFont typeface="Wingdings" panose="05000000000000000000" pitchFamily="2" charset="2"/>
              <a:buChar char="ü"/>
              <a:defRPr lang="zh-CN" altLang="en-US" sz="200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3pPr>
            <a:lvl4pPr marL="1078230" indent="-228600">
              <a:spcBef>
                <a:spcPts val="600"/>
              </a:spcBef>
              <a:buFont typeface="Wingdings" panose="05000000000000000000" pitchFamily="2" charset="2"/>
              <a:buChar char="l"/>
              <a:defRPr sz="1600">
                <a:solidFill>
                  <a:schemeClr val="accent1"/>
                </a:solidFill>
              </a:defRPr>
            </a:lvl4pPr>
            <a:lvl5pPr marL="1257300" indent="-141605">
              <a:spcBef>
                <a:spcPts val="600"/>
              </a:spcBef>
              <a:defRPr sz="1600">
                <a:solidFill>
                  <a:schemeClr val="accent1"/>
                </a:solidFill>
              </a:defRPr>
            </a:lvl5pPr>
          </a:lstStyle>
          <a:p>
            <a:pPr marL="266700" lvl="0" indent="-266700" algn="l" rtl="0" eaLnBrk="0" fontAlgn="base" hangingPunct="0">
              <a:spcBef>
                <a:spcPts val="600"/>
              </a:spcBef>
              <a:spcAft>
                <a:spcPct val="0"/>
              </a:spcAft>
              <a:buClr>
                <a:srgbClr val="C80000"/>
              </a:buClr>
              <a:buSzPct val="80000"/>
              <a:buFont typeface="Wingdings" panose="05000000000000000000" pitchFamily="2" charset="2"/>
              <a:buChar char="n"/>
            </a:pPr>
            <a:r>
              <a:rPr lang="zh-CN" altLang="en-US" dirty="0"/>
              <a:t>编辑母版文本样式</a:t>
            </a:r>
            <a:endParaRPr lang="zh-CN" altLang="en-US" dirty="0"/>
          </a:p>
          <a:p>
            <a:pPr marL="742950" lvl="1" indent="-285750" algn="l" rtl="0" eaLnBrk="1" fontAlgn="base" hangingPunct="1">
              <a:lnSpc>
                <a:spcPct val="80000"/>
              </a:lnSpc>
              <a:spcBef>
                <a:spcPct val="20000"/>
              </a:spcBef>
              <a:spcAft>
                <a:spcPct val="0"/>
              </a:spcAft>
              <a:buClr>
                <a:srgbClr val="00C800"/>
              </a:buClr>
              <a:buSzPct val="80000"/>
              <a:buFont typeface="Wingdings" panose="05000000000000000000" pitchFamily="2" charset="2"/>
              <a:buChar char="n"/>
            </a:pPr>
            <a:r>
              <a:rPr lang="zh-CN" altLang="en-US" dirty="0"/>
              <a:t>第二级</a:t>
            </a:r>
            <a:endParaRPr lang="zh-CN" altLang="en-US" dirty="0"/>
          </a:p>
          <a:p>
            <a:pPr marL="1143000" lvl="2" indent="-228600" algn="l" rtl="0" eaLnBrk="1" fontAlgn="base" hangingPunct="1">
              <a:lnSpc>
                <a:spcPct val="80000"/>
              </a:lnSpc>
              <a:spcBef>
                <a:spcPct val="20000"/>
              </a:spcBef>
              <a:spcAft>
                <a:spcPct val="0"/>
              </a:spcAft>
              <a:buClr>
                <a:srgbClr val="0000C8"/>
              </a:buClr>
              <a:buSzPct val="80000"/>
              <a:buFont typeface="Wingdings" panose="05000000000000000000" pitchFamily="2" charset="2"/>
              <a:buChar char="n"/>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Slide Number Placeholder 3"/>
          <p:cNvSpPr>
            <a:spLocks noGrp="1"/>
          </p:cNvSpPr>
          <p:nvPr>
            <p:ph type="sldNum" sz="quarter" idx="12"/>
          </p:nvPr>
        </p:nvSpPr>
        <p:spPr>
          <a:xfrm>
            <a:off x="10440000" y="6409690"/>
            <a:ext cx="1080000" cy="274320"/>
          </a:xfrm>
        </p:spPr>
        <p:txBody>
          <a:bodyPr/>
          <a:lstStyle/>
          <a:p>
            <a:fld id="{C8BB1146-E542-4D4E-B8E9-6919A11DDD48}" type="slidenum">
              <a:rPr lang="en-US" smtClean="0"/>
            </a:fld>
            <a:endParaRPr lang="en-US"/>
          </a:p>
        </p:txBody>
      </p:sp>
      <p:sp>
        <p:nvSpPr>
          <p:cNvPr id="6" name="页脚占位符 3"/>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87E4E7E-A9A3-4EDA-B00C-6FB6CA8CD5E5}" type="datetime1">
              <a:rPr lang="en-US" altLang="zh-CN" smtClean="0"/>
            </a:fld>
            <a:endParaRPr lang="zh-CN" altLang="en-US"/>
          </a:p>
        </p:txBody>
      </p:sp>
      <p:sp>
        <p:nvSpPr>
          <p:cNvPr id="5" name="页脚占位符 4"/>
          <p:cNvSpPr>
            <a:spLocks noGrp="1"/>
          </p:cNvSpPr>
          <p:nvPr>
            <p:ph type="ftr" sz="quarter" idx="11"/>
          </p:nvPr>
        </p:nvSpPr>
        <p:spPr/>
        <p:txBody>
          <a:bodyPr/>
          <a:lstStyle/>
          <a:p>
            <a:r>
              <a:rPr lang="en-US" altLang="zh-CN"/>
              <a:t>1</a:t>
            </a:r>
            <a:endParaRPr lang="zh-CN" altLang="en-US"/>
          </a:p>
        </p:txBody>
      </p:sp>
      <p:sp>
        <p:nvSpPr>
          <p:cNvPr id="6" name="灯片编号占位符 5"/>
          <p:cNvSpPr>
            <a:spLocks noGrp="1"/>
          </p:cNvSpPr>
          <p:nvPr>
            <p:ph type="sldNum" sz="quarter" idx="12"/>
          </p:nvPr>
        </p:nvSpPr>
        <p:spPr/>
        <p:txBody>
          <a:bodyPr/>
          <a:lstStyle/>
          <a:p>
            <a:fld id="{67CBE2BA-217C-4668-9731-D33A8B8F2C4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一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p:cNvSpPr>
            <a:spLocks noGrp="1"/>
          </p:cNvSpPr>
          <p:nvPr>
            <p:ph idx="1" hasCustomPrompt="1"/>
          </p:nvPr>
        </p:nvSpPr>
        <p:spPr>
          <a:xfrm>
            <a:off x="660400" y="1125539"/>
            <a:ext cx="10858500"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480" indent="-228600">
              <a:spcBef>
                <a:spcPts val="600"/>
              </a:spcBef>
              <a:buFont typeface="Wingdings" panose="05000000000000000000" pitchFamily="2" charset="2"/>
              <a:buChar char="Ø"/>
              <a:defRPr sz="2000">
                <a:solidFill>
                  <a:schemeClr val="accent1"/>
                </a:solidFill>
              </a:defRPr>
            </a:lvl2pPr>
            <a:lvl3pPr marL="805180" indent="-228600">
              <a:spcBef>
                <a:spcPts val="600"/>
              </a:spcBef>
              <a:buFont typeface="Wingdings" panose="05000000000000000000" pitchFamily="2" charset="2"/>
              <a:buChar char="ü"/>
              <a:defRPr sz="1800">
                <a:solidFill>
                  <a:schemeClr val="accent1"/>
                </a:solidFill>
              </a:defRPr>
            </a:lvl3pPr>
            <a:lvl4pPr marL="1078230" indent="-228600">
              <a:spcBef>
                <a:spcPts val="600"/>
              </a:spcBef>
              <a:buFont typeface="Wingdings" panose="05000000000000000000" pitchFamily="2" charset="2"/>
              <a:buChar char="l"/>
              <a:defRPr sz="1600">
                <a:solidFill>
                  <a:schemeClr val="accent1"/>
                </a:solidFill>
              </a:defRPr>
            </a:lvl4pPr>
            <a:lvl5pPr marL="1257300" indent="-141605">
              <a:spcBef>
                <a:spcPts val="600"/>
              </a:spcBef>
              <a:defRPr sz="1600">
                <a:solidFill>
                  <a:schemeClr val="accent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Slide Number Placeholder 3"/>
          <p:cNvSpPr>
            <a:spLocks noGrp="1"/>
          </p:cNvSpPr>
          <p:nvPr>
            <p:ph type="sldNum" sz="quarter" idx="12"/>
          </p:nvPr>
        </p:nvSpPr>
        <p:spPr>
          <a:xfrm>
            <a:off x="10724707" y="6409690"/>
            <a:ext cx="806893" cy="274320"/>
          </a:xfrm>
        </p:spPr>
        <p:txBody>
          <a:bodyPr/>
          <a:lstStyle/>
          <a:p>
            <a:fld id="{C8BB1146-E542-4D4E-B8E9-6919A11DDD48}" type="slidenum">
              <a:rPr lang="en-US" smtClean="0"/>
            </a:fld>
            <a:endParaRPr lang="en-US"/>
          </a:p>
        </p:txBody>
      </p:sp>
      <p:sp>
        <p:nvSpPr>
          <p:cNvPr id="5" name="页脚占位符 3"/>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2" Type="http://schemas.openxmlformats.org/officeDocument/2006/relationships/theme" Target="../theme/theme2.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31800" y="71438"/>
            <a:ext cx="113284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endParaRPr lang="en-US" altLang="zh-CN" dirty="0"/>
          </a:p>
        </p:txBody>
      </p:sp>
      <p:sp>
        <p:nvSpPr>
          <p:cNvPr id="1027" name="Rectangle 3"/>
          <p:cNvSpPr>
            <a:spLocks noGrp="1" noChangeArrowheads="1"/>
          </p:cNvSpPr>
          <p:nvPr>
            <p:ph type="body" idx="1"/>
          </p:nvPr>
        </p:nvSpPr>
        <p:spPr bwMode="auto">
          <a:xfrm>
            <a:off x="334434" y="1052514"/>
            <a:ext cx="11523133" cy="543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p:txBody>
      </p:sp>
      <p:sp>
        <p:nvSpPr>
          <p:cNvPr id="601092" name="Rectangle 4"/>
          <p:cNvSpPr>
            <a:spLocks noGrp="1" noChangeArrowheads="1"/>
          </p:cNvSpPr>
          <p:nvPr>
            <p:ph type="dt" sz="half" idx="2"/>
          </p:nvPr>
        </p:nvSpPr>
        <p:spPr bwMode="auto">
          <a:xfrm>
            <a:off x="154517" y="6453336"/>
            <a:ext cx="2844800"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baseline="0">
                <a:latin typeface="微软雅黑 Light" panose="020B0502040204020203" pitchFamily="34" charset="-122"/>
                <a:ea typeface="微软雅黑" panose="020B0503020204020204" pitchFamily="34" charset="-122"/>
                <a:cs typeface="Times New Roman" panose="02020603050405020304" pitchFamily="18" charset="0"/>
              </a:defRPr>
            </a:lvl1pPr>
          </a:lstStyle>
          <a:p>
            <a:pPr>
              <a:defRPr/>
            </a:pPr>
            <a:fld id="{2D1F4785-08EB-4209-AF19-1B7710BBBAF1}" type="datetime1">
              <a:rPr lang="zh-CN" altLang="en-US" smtClean="0"/>
            </a:fld>
            <a:endParaRPr lang="en-US" altLang="zh-CN" dirty="0"/>
          </a:p>
        </p:txBody>
      </p:sp>
      <p:sp>
        <p:nvSpPr>
          <p:cNvPr id="601093" name="Rectangle 5"/>
          <p:cNvSpPr>
            <a:spLocks noGrp="1" noChangeArrowheads="1"/>
          </p:cNvSpPr>
          <p:nvPr>
            <p:ph type="ftr" sz="quarter" idx="3"/>
          </p:nvPr>
        </p:nvSpPr>
        <p:spPr bwMode="auto">
          <a:xfrm>
            <a:off x="4165600" y="6453336"/>
            <a:ext cx="3860800"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baseline="0">
                <a:latin typeface="微软雅黑 Light" panose="020B0502040204020203" pitchFamily="34" charset="-122"/>
                <a:ea typeface="微软雅黑" panose="020B0503020204020204" pitchFamily="34" charset="-122"/>
                <a:cs typeface="Times New Roman" panose="02020603050405020304" pitchFamily="18" charset="0"/>
              </a:defRPr>
            </a:lvl1pPr>
          </a:lstStyle>
          <a:p>
            <a:pPr>
              <a:defRPr/>
            </a:pPr>
            <a:endParaRPr lang="en-US" altLang="zh-CN" dirty="0"/>
          </a:p>
        </p:txBody>
      </p:sp>
      <p:sp>
        <p:nvSpPr>
          <p:cNvPr id="601094" name="Rectangle 6"/>
          <p:cNvSpPr>
            <a:spLocks noGrp="1" noChangeArrowheads="1"/>
          </p:cNvSpPr>
          <p:nvPr>
            <p:ph type="sldNum" sz="quarter" idx="4"/>
          </p:nvPr>
        </p:nvSpPr>
        <p:spPr bwMode="auto">
          <a:xfrm>
            <a:off x="9192684" y="6453336"/>
            <a:ext cx="2844800"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baseline="0">
                <a:solidFill>
                  <a:schemeClr val="accent1">
                    <a:lumMod val="25000"/>
                  </a:schemeClr>
                </a:solidFill>
                <a:latin typeface="微软雅黑 Light" panose="020B0502040204020203" pitchFamily="34" charset="-122"/>
                <a:ea typeface="微软雅黑" panose="020B0503020204020204" pitchFamily="34" charset="-122"/>
                <a:cs typeface="Times New Roman" panose="02020603050405020304" pitchFamily="18" charset="0"/>
              </a:defRPr>
            </a:lvl1pPr>
          </a:lstStyle>
          <a:p>
            <a:pPr>
              <a:defRPr/>
            </a:pPr>
            <a:fld id="{E3FAE0D9-500F-4F53-BD2E-C1D74A0BC936}" type="slidenum">
              <a:rPr lang="en-US" altLang="zh-CN" smtClean="0"/>
            </a:fld>
            <a:endParaRPr lang="en-US" altLang="zh-CN" dirty="0"/>
          </a:p>
        </p:txBody>
      </p:sp>
      <p:sp>
        <p:nvSpPr>
          <p:cNvPr id="1031" name="Rectangle 7"/>
          <p:cNvSpPr>
            <a:spLocks noChangeArrowheads="1"/>
          </p:cNvSpPr>
          <p:nvPr/>
        </p:nvSpPr>
        <p:spPr bwMode="auto">
          <a:xfrm>
            <a:off x="2554818" y="863600"/>
            <a:ext cx="9637183" cy="71438"/>
          </a:xfrm>
          <a:prstGeom prst="rect">
            <a:avLst/>
          </a:prstGeom>
          <a:solidFill>
            <a:srgbClr val="0000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dirty="0">
              <a:latin typeface="微软雅黑 Light" panose="020B0502040204020203" pitchFamily="34" charset="-122"/>
              <a:ea typeface="微软雅黑" panose="020B0503020204020204" pitchFamily="34" charset="-122"/>
              <a:cs typeface="Times New Roman" panose="02020603050405020304" pitchFamily="18" charset="0"/>
            </a:endParaRPr>
          </a:p>
        </p:txBody>
      </p:sp>
      <p:sp>
        <p:nvSpPr>
          <p:cNvPr id="1032" name="Rectangle 8"/>
          <p:cNvSpPr>
            <a:spLocks noChangeArrowheads="1"/>
          </p:cNvSpPr>
          <p:nvPr/>
        </p:nvSpPr>
        <p:spPr bwMode="auto">
          <a:xfrm>
            <a:off x="0" y="863600"/>
            <a:ext cx="1295400" cy="71438"/>
          </a:xfrm>
          <a:prstGeom prst="rect">
            <a:avLst/>
          </a:prstGeom>
          <a:solidFill>
            <a:srgbClr val="C8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dirty="0">
              <a:latin typeface="微软雅黑 Light" panose="020B0502040204020203" pitchFamily="34" charset="-122"/>
              <a:ea typeface="微软雅黑" panose="020B0503020204020204" pitchFamily="34" charset="-122"/>
              <a:cs typeface="Times New Roman" panose="02020603050405020304" pitchFamily="18" charset="0"/>
            </a:endParaRPr>
          </a:p>
        </p:txBody>
      </p:sp>
      <p:sp>
        <p:nvSpPr>
          <p:cNvPr id="1033" name="Rectangle 9"/>
          <p:cNvSpPr>
            <a:spLocks noChangeArrowheads="1"/>
          </p:cNvSpPr>
          <p:nvPr/>
        </p:nvSpPr>
        <p:spPr bwMode="auto">
          <a:xfrm>
            <a:off x="1295400" y="863600"/>
            <a:ext cx="1295400" cy="71438"/>
          </a:xfrm>
          <a:prstGeom prst="rect">
            <a:avLst/>
          </a:prstGeom>
          <a:solidFill>
            <a:srgbClr val="00C8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a:latin typeface="微软雅黑 Light" panose="020B0502040204020203" pitchFamily="34" charset="-122"/>
              <a:ea typeface="微软雅黑" panose="020B0503020204020204" pitchFamily="34" charset="-122"/>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0" fontAlgn="base" hangingPunct="0">
        <a:spcBef>
          <a:spcPct val="0"/>
        </a:spcBef>
        <a:spcAft>
          <a:spcPct val="0"/>
        </a:spcAft>
        <a:defRPr lang="en-US" altLang="zh-CN" sz="3200" baseline="0" dirty="0">
          <a:solidFill>
            <a:schemeClr val="tx1"/>
          </a:solidFill>
          <a:latin typeface="微软雅黑 Light" panose="020B0502040204020203" pitchFamily="34" charset="-122"/>
          <a:ea typeface="微软雅黑" panose="020B0503020204020204" pitchFamily="34" charset="-122"/>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80000"/>
        </a:buClr>
        <a:buSzPct val="80000"/>
        <a:buFont typeface="Wingdings" panose="05000000000000000000" pitchFamily="2" charset="2"/>
        <a:buChar char="n"/>
        <a:defRPr sz="2800" baseline="0">
          <a:solidFill>
            <a:schemeClr val="tx1"/>
          </a:solidFill>
          <a:latin typeface="微软雅黑 Light" panose="020B0502040204020203" pitchFamily="34" charset="-122"/>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rgbClr val="00C800"/>
        </a:buClr>
        <a:buSzPct val="80000"/>
        <a:buFont typeface="Wingdings" panose="05000000000000000000" pitchFamily="2" charset="2"/>
        <a:buChar char="n"/>
        <a:defRPr sz="2400" baseline="0">
          <a:solidFill>
            <a:schemeClr val="tx1"/>
          </a:solidFill>
          <a:latin typeface="微软雅黑 Light" panose="020B0502040204020203" pitchFamily="34" charset="-122"/>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rgbClr val="0000C8"/>
        </a:buClr>
        <a:buSzPct val="80000"/>
        <a:buFont typeface="Wingdings" panose="05000000000000000000" pitchFamily="2" charset="2"/>
        <a:buChar char="n"/>
        <a:defRPr sz="2000" baseline="0">
          <a:solidFill>
            <a:schemeClr val="tx1"/>
          </a:solidFill>
          <a:latin typeface="微软雅黑 Light" panose="020B0502040204020203" pitchFamily="34" charset="-122"/>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lr>
          <a:srgbClr val="FF7F00"/>
        </a:buClr>
        <a:buSzPct val="80000"/>
        <a:buFont typeface="Wingdings" panose="05000000000000000000" pitchFamily="2" charset="2"/>
        <a:buChar char="u"/>
        <a:defRPr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SzPct val="80000"/>
        <a:buFont typeface="Wingdings" panose="05000000000000000000" pitchFamily="2" charset="2"/>
        <a:buChar char="Ø"/>
        <a:defRPr sz="2000">
          <a:solidFill>
            <a:schemeClr val="tx1"/>
          </a:solidFill>
          <a:latin typeface="+mn-lt"/>
          <a:ea typeface="+mn-ea"/>
        </a:defRPr>
      </a:lvl5pPr>
      <a:lvl6pPr marL="25146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6pPr>
      <a:lvl7pPr marL="29718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7pPr>
      <a:lvl8pPr marL="34290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8pPr>
      <a:lvl9pPr marL="38862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9628D4-A47E-487D-A054-67D31F5D189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89444-52F8-41D3-8F7E-B98977DAD0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2.xml"/><Relationship Id="rId6" Type="http://schemas.openxmlformats.org/officeDocument/2006/relationships/tags" Target="../tags/tag332.xml"/><Relationship Id="rId5" Type="http://schemas.openxmlformats.org/officeDocument/2006/relationships/tags" Target="../tags/tag331.xml"/><Relationship Id="rId4" Type="http://schemas.openxmlformats.org/officeDocument/2006/relationships/tags" Target="../tags/tag330.xml"/><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107.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3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3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tags" Target="../tags/tag341.xml"/><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tags" Target="../tags/tag335.xml"/><Relationship Id="rId16" Type="http://schemas.openxmlformats.org/officeDocument/2006/relationships/slideLayout" Target="../slideLayouts/slideLayout8.xml"/><Relationship Id="rId15" Type="http://schemas.openxmlformats.org/officeDocument/2006/relationships/tags" Target="../tags/tag348.xml"/><Relationship Id="rId14" Type="http://schemas.openxmlformats.org/officeDocument/2006/relationships/tags" Target="../tags/tag347.xml"/><Relationship Id="rId13" Type="http://schemas.openxmlformats.org/officeDocument/2006/relationships/tags" Target="../tags/tag346.xml"/><Relationship Id="rId12" Type="http://schemas.openxmlformats.org/officeDocument/2006/relationships/tags" Target="../tags/tag345.xml"/><Relationship Id="rId11" Type="http://schemas.openxmlformats.org/officeDocument/2006/relationships/tags" Target="../tags/tag344.xml"/><Relationship Id="rId10" Type="http://schemas.openxmlformats.org/officeDocument/2006/relationships/tags" Target="../tags/tag343.xml"/><Relationship Id="rId1" Type="http://schemas.openxmlformats.org/officeDocument/2006/relationships/image" Target="../media/image19.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8.xml"/><Relationship Id="rId3" Type="http://schemas.openxmlformats.org/officeDocument/2006/relationships/tags" Target="../tags/tag349.xml"/><Relationship Id="rId2" Type="http://schemas.openxmlformats.org/officeDocument/2006/relationships/image" Target="../media/image20.emf"/><Relationship Id="rId1" Type="http://schemas.openxmlformats.org/officeDocument/2006/relationships/oleObject" Target="../embeddings/oleObject5.bin"/></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5.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1.wm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tags" Target="../tags/tag357.xml"/><Relationship Id="rId7" Type="http://schemas.openxmlformats.org/officeDocument/2006/relationships/tags" Target="../tags/tag356.x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tags" Target="../tags/tag351.xml"/><Relationship Id="rId18" Type="http://schemas.openxmlformats.org/officeDocument/2006/relationships/notesSlide" Target="../notesSlides/notesSlide67.xml"/><Relationship Id="rId17" Type="http://schemas.openxmlformats.org/officeDocument/2006/relationships/slideLayout" Target="../slideLayouts/slideLayout2.xml"/><Relationship Id="rId16" Type="http://schemas.openxmlformats.org/officeDocument/2006/relationships/tags" Target="../tags/tag365.xml"/><Relationship Id="rId15" Type="http://schemas.openxmlformats.org/officeDocument/2006/relationships/tags" Target="../tags/tag364.xml"/><Relationship Id="rId14" Type="http://schemas.openxmlformats.org/officeDocument/2006/relationships/tags" Target="../tags/tag363.xml"/><Relationship Id="rId13" Type="http://schemas.openxmlformats.org/officeDocument/2006/relationships/tags" Target="../tags/tag362.xml"/><Relationship Id="rId12" Type="http://schemas.openxmlformats.org/officeDocument/2006/relationships/tags" Target="../tags/tag361.xml"/><Relationship Id="rId11" Type="http://schemas.openxmlformats.org/officeDocument/2006/relationships/tags" Target="../tags/tag360.xml"/><Relationship Id="rId10" Type="http://schemas.openxmlformats.org/officeDocument/2006/relationships/tags" Target="../tags/tag359.xml"/><Relationship Id="rId1" Type="http://schemas.openxmlformats.org/officeDocument/2006/relationships/tags" Target="../tags/tag35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6" Type="http://schemas.openxmlformats.org/officeDocument/2006/relationships/slideLayout" Target="../slideLayouts/slideLayout9.xml"/><Relationship Id="rId15" Type="http://schemas.openxmlformats.org/officeDocument/2006/relationships/tags" Target="../tags/tag380.xml"/><Relationship Id="rId14" Type="http://schemas.openxmlformats.org/officeDocument/2006/relationships/tags" Target="../tags/tag379.xml"/><Relationship Id="rId13" Type="http://schemas.openxmlformats.org/officeDocument/2006/relationships/tags" Target="../tags/tag378.xml"/><Relationship Id="rId12" Type="http://schemas.openxmlformats.org/officeDocument/2006/relationships/tags" Target="../tags/tag37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tags" Target="../tags/tag366.xml"/></Relationships>
</file>

<file path=ppt/slides/_rels/slide142.xml.rels><?xml version="1.0" encoding="UTF-8" standalone="yes"?>
<Relationships xmlns="http://schemas.openxmlformats.org/package/2006/relationships"><Relationship Id="rId9" Type="http://schemas.openxmlformats.org/officeDocument/2006/relationships/tags" Target="../tags/tag389.xml"/><Relationship Id="rId8" Type="http://schemas.openxmlformats.org/officeDocument/2006/relationships/tags" Target="../tags/tag388.xml"/><Relationship Id="rId7" Type="http://schemas.openxmlformats.org/officeDocument/2006/relationships/tags" Target="../tags/tag387.xml"/><Relationship Id="rId6" Type="http://schemas.openxmlformats.org/officeDocument/2006/relationships/tags" Target="../tags/tag386.xml"/><Relationship Id="rId5" Type="http://schemas.openxmlformats.org/officeDocument/2006/relationships/tags" Target="../tags/tag385.xml"/><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6" Type="http://schemas.openxmlformats.org/officeDocument/2006/relationships/slideLayout" Target="../slideLayouts/slideLayout9.xml"/><Relationship Id="rId15" Type="http://schemas.openxmlformats.org/officeDocument/2006/relationships/tags" Target="../tags/tag395.xml"/><Relationship Id="rId14" Type="http://schemas.openxmlformats.org/officeDocument/2006/relationships/tags" Target="../tags/tag394.xml"/><Relationship Id="rId13" Type="http://schemas.openxmlformats.org/officeDocument/2006/relationships/tags" Target="../tags/tag393.xml"/><Relationship Id="rId12" Type="http://schemas.openxmlformats.org/officeDocument/2006/relationships/tags" Target="../tags/tag392.xml"/><Relationship Id="rId11" Type="http://schemas.openxmlformats.org/officeDocument/2006/relationships/tags" Target="../tags/tag391.xml"/><Relationship Id="rId10" Type="http://schemas.openxmlformats.org/officeDocument/2006/relationships/tags" Target="../tags/tag390.xml"/><Relationship Id="rId1" Type="http://schemas.openxmlformats.org/officeDocument/2006/relationships/tags" Target="../tags/tag38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xml"/><Relationship Id="rId2" Type="http://schemas.openxmlformats.org/officeDocument/2006/relationships/tags" Target="../tags/tag397.xml"/><Relationship Id="rId1" Type="http://schemas.openxmlformats.org/officeDocument/2006/relationships/tags" Target="../tags/tag396.xml"/></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openxmlformats.org/officeDocument/2006/relationships/tags" Target="../tags/tag398.xml"/><Relationship Id="rId1" Type="http://schemas.openxmlformats.org/officeDocument/2006/relationships/image" Target="../media/image2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399.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notesSlide" Target="../notesSlides/notesSlide71.xml"/><Relationship Id="rId7"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00.xml"/></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1.xml"/><Relationship Id="rId1" Type="http://schemas.openxmlformats.org/officeDocument/2006/relationships/image" Target="../media/image3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32.png"/><Relationship Id="rId1" Type="http://schemas.openxmlformats.org/officeDocument/2006/relationships/image" Target="../media/image31.png"/></Relationships>
</file>

<file path=ppt/slides/_rels/slide157.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5.png"/><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jpe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tags" Target="../tags/tag142.xml"/><Relationship Id="rId21" Type="http://schemas.openxmlformats.org/officeDocument/2006/relationships/slideLayout" Target="../slideLayouts/slideLayout2.xml"/><Relationship Id="rId20" Type="http://schemas.openxmlformats.org/officeDocument/2006/relationships/tags" Target="../tags/tag159.xml"/><Relationship Id="rId2" Type="http://schemas.openxmlformats.org/officeDocument/2006/relationships/tags" Target="../tags/tag141.xml"/><Relationship Id="rId19" Type="http://schemas.openxmlformats.org/officeDocument/2006/relationships/tags" Target="../tags/tag158.xml"/><Relationship Id="rId18" Type="http://schemas.openxmlformats.org/officeDocument/2006/relationships/tags" Target="../tags/tag157.xml"/><Relationship Id="rId17" Type="http://schemas.openxmlformats.org/officeDocument/2006/relationships/tags" Target="../tags/tag156.xml"/><Relationship Id="rId16" Type="http://schemas.openxmlformats.org/officeDocument/2006/relationships/tags" Target="../tags/tag155.xml"/><Relationship Id="rId15" Type="http://schemas.openxmlformats.org/officeDocument/2006/relationships/tags" Target="../tags/tag154.xml"/><Relationship Id="rId14" Type="http://schemas.openxmlformats.org/officeDocument/2006/relationships/tags" Target="../tags/tag153.xml"/><Relationship Id="rId13" Type="http://schemas.openxmlformats.org/officeDocument/2006/relationships/tags" Target="../tags/tag152.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tags" Target="../tags/tag14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6.emf"/><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1.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2" Type="http://schemas.openxmlformats.org/officeDocument/2006/relationships/slideLayout" Target="../slideLayouts/slideLayout2.xml"/><Relationship Id="rId51" Type="http://schemas.openxmlformats.org/officeDocument/2006/relationships/tags" Target="../tags/tag210.xml"/><Relationship Id="rId50" Type="http://schemas.openxmlformats.org/officeDocument/2006/relationships/tags" Target="../tags/tag209.xml"/><Relationship Id="rId5" Type="http://schemas.openxmlformats.org/officeDocument/2006/relationships/tags" Target="../tags/tag164.xml"/><Relationship Id="rId49" Type="http://schemas.openxmlformats.org/officeDocument/2006/relationships/tags" Target="../tags/tag208.xml"/><Relationship Id="rId48" Type="http://schemas.openxmlformats.org/officeDocument/2006/relationships/tags" Target="../tags/tag207.xml"/><Relationship Id="rId47" Type="http://schemas.openxmlformats.org/officeDocument/2006/relationships/tags" Target="../tags/tag206.xml"/><Relationship Id="rId46" Type="http://schemas.openxmlformats.org/officeDocument/2006/relationships/tags" Target="../tags/tag205.xml"/><Relationship Id="rId45" Type="http://schemas.openxmlformats.org/officeDocument/2006/relationships/tags" Target="../tags/tag204.xml"/><Relationship Id="rId44" Type="http://schemas.openxmlformats.org/officeDocument/2006/relationships/tags" Target="../tags/tag203.xml"/><Relationship Id="rId43" Type="http://schemas.openxmlformats.org/officeDocument/2006/relationships/tags" Target="../tags/tag202.xml"/><Relationship Id="rId42" Type="http://schemas.openxmlformats.org/officeDocument/2006/relationships/tags" Target="../tags/tag201.xml"/><Relationship Id="rId41" Type="http://schemas.openxmlformats.org/officeDocument/2006/relationships/tags" Target="../tags/tag200.xml"/><Relationship Id="rId40" Type="http://schemas.openxmlformats.org/officeDocument/2006/relationships/tags" Target="../tags/tag199.xml"/><Relationship Id="rId4" Type="http://schemas.openxmlformats.org/officeDocument/2006/relationships/tags" Target="../tags/tag163.xml"/><Relationship Id="rId39" Type="http://schemas.openxmlformats.org/officeDocument/2006/relationships/tags" Target="../tags/tag198.xml"/><Relationship Id="rId38" Type="http://schemas.openxmlformats.org/officeDocument/2006/relationships/tags" Target="../tags/tag197.xml"/><Relationship Id="rId37" Type="http://schemas.openxmlformats.org/officeDocument/2006/relationships/tags" Target="../tags/tag196.xml"/><Relationship Id="rId36" Type="http://schemas.openxmlformats.org/officeDocument/2006/relationships/tags" Target="../tags/tag195.xml"/><Relationship Id="rId35" Type="http://schemas.openxmlformats.org/officeDocument/2006/relationships/tags" Target="../tags/tag194.xml"/><Relationship Id="rId34" Type="http://schemas.openxmlformats.org/officeDocument/2006/relationships/tags" Target="../tags/tag193.xml"/><Relationship Id="rId33" Type="http://schemas.openxmlformats.org/officeDocument/2006/relationships/tags" Target="../tags/tag192.xml"/><Relationship Id="rId32" Type="http://schemas.openxmlformats.org/officeDocument/2006/relationships/tags" Target="../tags/tag191.xml"/><Relationship Id="rId31" Type="http://schemas.openxmlformats.org/officeDocument/2006/relationships/tags" Target="../tags/tag190.xml"/><Relationship Id="rId30" Type="http://schemas.openxmlformats.org/officeDocument/2006/relationships/tags" Target="../tags/tag189.xml"/><Relationship Id="rId3" Type="http://schemas.openxmlformats.org/officeDocument/2006/relationships/tags" Target="../tags/tag162.xml"/><Relationship Id="rId29" Type="http://schemas.openxmlformats.org/officeDocument/2006/relationships/tags" Target="../tags/tag188.xml"/><Relationship Id="rId28" Type="http://schemas.openxmlformats.org/officeDocument/2006/relationships/tags" Target="../tags/tag187.xml"/><Relationship Id="rId27" Type="http://schemas.openxmlformats.org/officeDocument/2006/relationships/tags" Target="../tags/tag186.xml"/><Relationship Id="rId26" Type="http://schemas.openxmlformats.org/officeDocument/2006/relationships/tags" Target="../tags/tag185.xml"/><Relationship Id="rId25" Type="http://schemas.openxmlformats.org/officeDocument/2006/relationships/tags" Target="../tags/tag184.xml"/><Relationship Id="rId24" Type="http://schemas.openxmlformats.org/officeDocument/2006/relationships/tags" Target="../tags/tag183.xml"/><Relationship Id="rId23" Type="http://schemas.openxmlformats.org/officeDocument/2006/relationships/tags" Target="../tags/tag182.xml"/><Relationship Id="rId22" Type="http://schemas.openxmlformats.org/officeDocument/2006/relationships/tags" Target="../tags/tag181.xml"/><Relationship Id="rId21" Type="http://schemas.openxmlformats.org/officeDocument/2006/relationships/tags" Target="../tags/tag180.xml"/><Relationship Id="rId20" Type="http://schemas.openxmlformats.org/officeDocument/2006/relationships/tags" Target="../tags/tag179.xml"/><Relationship Id="rId2" Type="http://schemas.openxmlformats.org/officeDocument/2006/relationships/tags" Target="../tags/tag161.xml"/><Relationship Id="rId19" Type="http://schemas.openxmlformats.org/officeDocument/2006/relationships/tags" Target="../tags/tag178.xml"/><Relationship Id="rId18" Type="http://schemas.openxmlformats.org/officeDocument/2006/relationships/tags" Target="../tags/tag177.xml"/><Relationship Id="rId17" Type="http://schemas.openxmlformats.org/officeDocument/2006/relationships/tags" Target="../tags/tag176.xml"/><Relationship Id="rId16" Type="http://schemas.openxmlformats.org/officeDocument/2006/relationships/tags" Target="../tags/tag175.xml"/><Relationship Id="rId15" Type="http://schemas.openxmlformats.org/officeDocument/2006/relationships/tags" Target="../tags/tag174.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tags" Target="../tags/tag16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9" Type="http://schemas.openxmlformats.org/officeDocument/2006/relationships/tags" Target="../tags/tag410.xml"/><Relationship Id="rId8" Type="http://schemas.openxmlformats.org/officeDocument/2006/relationships/tags" Target="../tags/tag409.xml"/><Relationship Id="rId7" Type="http://schemas.openxmlformats.org/officeDocument/2006/relationships/tags" Target="../tags/tag408.xml"/><Relationship Id="rId65" Type="http://schemas.openxmlformats.org/officeDocument/2006/relationships/slideLayout" Target="../slideLayouts/slideLayout9.xml"/><Relationship Id="rId64" Type="http://schemas.openxmlformats.org/officeDocument/2006/relationships/tags" Target="../tags/tag464.xml"/><Relationship Id="rId63" Type="http://schemas.openxmlformats.org/officeDocument/2006/relationships/tags" Target="../tags/tag463.xml"/><Relationship Id="rId62" Type="http://schemas.openxmlformats.org/officeDocument/2006/relationships/tags" Target="../tags/tag462.xml"/><Relationship Id="rId61" Type="http://schemas.openxmlformats.org/officeDocument/2006/relationships/tags" Target="../tags/tag461.xml"/><Relationship Id="rId60" Type="http://schemas.openxmlformats.org/officeDocument/2006/relationships/tags" Target="../tags/tag460.xml"/><Relationship Id="rId6" Type="http://schemas.openxmlformats.org/officeDocument/2006/relationships/tags" Target="../tags/tag407.xml"/><Relationship Id="rId59" Type="http://schemas.openxmlformats.org/officeDocument/2006/relationships/tags" Target="../tags/tag459.xml"/><Relationship Id="rId58" Type="http://schemas.openxmlformats.org/officeDocument/2006/relationships/tags" Target="../tags/tag458.xml"/><Relationship Id="rId57" Type="http://schemas.openxmlformats.org/officeDocument/2006/relationships/tags" Target="../tags/tag457.xml"/><Relationship Id="rId56" Type="http://schemas.openxmlformats.org/officeDocument/2006/relationships/tags" Target="../tags/tag456.xml"/><Relationship Id="rId55" Type="http://schemas.openxmlformats.org/officeDocument/2006/relationships/tags" Target="../tags/tag455.xml"/><Relationship Id="rId54" Type="http://schemas.openxmlformats.org/officeDocument/2006/relationships/tags" Target="../tags/tag454.xml"/><Relationship Id="rId53" Type="http://schemas.openxmlformats.org/officeDocument/2006/relationships/tags" Target="../tags/tag453.xml"/><Relationship Id="rId52" Type="http://schemas.openxmlformats.org/officeDocument/2006/relationships/tags" Target="../tags/tag452.xml"/><Relationship Id="rId51" Type="http://schemas.openxmlformats.org/officeDocument/2006/relationships/tags" Target="../tags/tag451.xml"/><Relationship Id="rId50" Type="http://schemas.openxmlformats.org/officeDocument/2006/relationships/tags" Target="../tags/tag450.xml"/><Relationship Id="rId5" Type="http://schemas.openxmlformats.org/officeDocument/2006/relationships/tags" Target="../tags/tag406.xml"/><Relationship Id="rId49" Type="http://schemas.openxmlformats.org/officeDocument/2006/relationships/tags" Target="../tags/tag449.xml"/><Relationship Id="rId48" Type="http://schemas.openxmlformats.org/officeDocument/2006/relationships/tags" Target="../tags/tag448.xml"/><Relationship Id="rId47" Type="http://schemas.openxmlformats.org/officeDocument/2006/relationships/tags" Target="../tags/tag447.xml"/><Relationship Id="rId46" Type="http://schemas.openxmlformats.org/officeDocument/2006/relationships/tags" Target="../tags/tag446.xml"/><Relationship Id="rId45" Type="http://schemas.openxmlformats.org/officeDocument/2006/relationships/tags" Target="../tags/tag445.xml"/><Relationship Id="rId44" Type="http://schemas.openxmlformats.org/officeDocument/2006/relationships/tags" Target="../tags/tag444.xml"/><Relationship Id="rId43" Type="http://schemas.openxmlformats.org/officeDocument/2006/relationships/tags" Target="../tags/tag443.xml"/><Relationship Id="rId42" Type="http://schemas.openxmlformats.org/officeDocument/2006/relationships/tags" Target="../tags/tag442.xml"/><Relationship Id="rId41" Type="http://schemas.openxmlformats.org/officeDocument/2006/relationships/tags" Target="../tags/tag441.xml"/><Relationship Id="rId40" Type="http://schemas.openxmlformats.org/officeDocument/2006/relationships/tags" Target="../tags/tag440.xml"/><Relationship Id="rId4" Type="http://schemas.openxmlformats.org/officeDocument/2006/relationships/tags" Target="../tags/tag405.xml"/><Relationship Id="rId39" Type="http://schemas.openxmlformats.org/officeDocument/2006/relationships/tags" Target="../tags/tag439.xml"/><Relationship Id="rId38" Type="http://schemas.openxmlformats.org/officeDocument/2006/relationships/tags" Target="../tags/tag438.xml"/><Relationship Id="rId37" Type="http://schemas.openxmlformats.org/officeDocument/2006/relationships/tags" Target="../tags/tag437.xml"/><Relationship Id="rId36" Type="http://schemas.openxmlformats.org/officeDocument/2006/relationships/tags" Target="../tags/tag436.xml"/><Relationship Id="rId35" Type="http://schemas.openxmlformats.org/officeDocument/2006/relationships/tags" Target="../tags/tag435.xml"/><Relationship Id="rId34" Type="http://schemas.openxmlformats.org/officeDocument/2006/relationships/tags" Target="../tags/tag434.xml"/><Relationship Id="rId33" Type="http://schemas.openxmlformats.org/officeDocument/2006/relationships/tags" Target="../tags/tag433.xml"/><Relationship Id="rId32" Type="http://schemas.openxmlformats.org/officeDocument/2006/relationships/tags" Target="../tags/tag432.xml"/><Relationship Id="rId31" Type="http://schemas.openxmlformats.org/officeDocument/2006/relationships/tags" Target="../tags/tag431.xml"/><Relationship Id="rId30" Type="http://schemas.openxmlformats.org/officeDocument/2006/relationships/tags" Target="../tags/tag430.xml"/><Relationship Id="rId3" Type="http://schemas.openxmlformats.org/officeDocument/2006/relationships/tags" Target="../tags/tag404.xml"/><Relationship Id="rId29" Type="http://schemas.openxmlformats.org/officeDocument/2006/relationships/tags" Target="../tags/tag429.xml"/><Relationship Id="rId28" Type="http://schemas.openxmlformats.org/officeDocument/2006/relationships/tags" Target="../tags/tag428.xml"/><Relationship Id="rId27" Type="http://schemas.openxmlformats.org/officeDocument/2006/relationships/tags" Target="../tags/tag427.xml"/><Relationship Id="rId26" Type="http://schemas.openxmlformats.org/officeDocument/2006/relationships/tags" Target="../tags/tag426.xml"/><Relationship Id="rId25" Type="http://schemas.openxmlformats.org/officeDocument/2006/relationships/tags" Target="../tags/tag425.xml"/><Relationship Id="rId24" Type="http://schemas.openxmlformats.org/officeDocument/2006/relationships/tags" Target="../tags/tag424.xml"/><Relationship Id="rId23" Type="http://schemas.openxmlformats.org/officeDocument/2006/relationships/tags" Target="../tags/tag423.xml"/><Relationship Id="rId22" Type="http://schemas.openxmlformats.org/officeDocument/2006/relationships/image" Target="../media/image38.png"/><Relationship Id="rId21" Type="http://schemas.openxmlformats.org/officeDocument/2006/relationships/tags" Target="../tags/tag422.xml"/><Relationship Id="rId20" Type="http://schemas.openxmlformats.org/officeDocument/2006/relationships/tags" Target="../tags/tag421.xml"/><Relationship Id="rId2" Type="http://schemas.openxmlformats.org/officeDocument/2006/relationships/tags" Target="../tags/tag403.xml"/><Relationship Id="rId19" Type="http://schemas.openxmlformats.org/officeDocument/2006/relationships/tags" Target="../tags/tag420.xml"/><Relationship Id="rId18" Type="http://schemas.openxmlformats.org/officeDocument/2006/relationships/tags" Target="../tags/tag419.xml"/><Relationship Id="rId17" Type="http://schemas.openxmlformats.org/officeDocument/2006/relationships/tags" Target="../tags/tag418.xml"/><Relationship Id="rId16" Type="http://schemas.openxmlformats.org/officeDocument/2006/relationships/tags" Target="../tags/tag417.xml"/><Relationship Id="rId15" Type="http://schemas.openxmlformats.org/officeDocument/2006/relationships/tags" Target="../tags/tag416.xml"/><Relationship Id="rId14" Type="http://schemas.openxmlformats.org/officeDocument/2006/relationships/tags" Target="../tags/tag415.xml"/><Relationship Id="rId13" Type="http://schemas.openxmlformats.org/officeDocument/2006/relationships/tags" Target="../tags/tag414.xml"/><Relationship Id="rId12" Type="http://schemas.openxmlformats.org/officeDocument/2006/relationships/tags" Target="../tags/tag413.xml"/><Relationship Id="rId11" Type="http://schemas.openxmlformats.org/officeDocument/2006/relationships/tags" Target="../tags/tag412.xml"/><Relationship Id="rId10" Type="http://schemas.openxmlformats.org/officeDocument/2006/relationships/tags" Target="../tags/tag411.xml"/><Relationship Id="rId1" Type="http://schemas.openxmlformats.org/officeDocument/2006/relationships/tags" Target="../tags/tag40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2.xml"/><Relationship Id="rId4" Type="http://schemas.openxmlformats.org/officeDocument/2006/relationships/image" Target="../media/image41.svg"/><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2.xml"/><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image" Target="../media/image5.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42.emf"/></Relationships>
</file>

<file path=ppt/slides/_rels/slide185.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2.xml"/><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image" Target="../media/image5.png"/></Relationships>
</file>

<file path=ppt/slides/_rels/slide186.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2.xml"/><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image" Target="../media/image5.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2.xml"/><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image" Target="../media/image5.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2.xml"/><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image" Target="../media/image5.png"/></Relationships>
</file>

<file path=ppt/slides/_rels/slide19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image" Target="../media/image43.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9" Type="http://schemas.openxmlformats.org/officeDocument/2006/relationships/notesSlide" Target="../notesSlides/notesSlide106.xml"/><Relationship Id="rId8" Type="http://schemas.openxmlformats.org/officeDocument/2006/relationships/slideLayout" Target="../slideLayouts/slideLayout2.xml"/><Relationship Id="rId7" Type="http://schemas.openxmlformats.org/officeDocument/2006/relationships/image" Target="../media/image1.png"/><Relationship Id="rId6" Type="http://schemas.openxmlformats.org/officeDocument/2006/relationships/image" Target="../media/image3.png"/><Relationship Id="rId5" Type="http://schemas.openxmlformats.org/officeDocument/2006/relationships/image" Target="../media/image46.svg"/><Relationship Id="rId4" Type="http://schemas.openxmlformats.org/officeDocument/2006/relationships/image" Target="../media/image45.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44.emf"/></Relationships>
</file>

<file path=ppt/slides/_rels/slide216.xml.rels><?xml version="1.0" encoding="UTF-8" standalone="yes"?>
<Relationships xmlns="http://schemas.openxmlformats.org/package/2006/relationships"><Relationship Id="rId6" Type="http://schemas.openxmlformats.org/officeDocument/2006/relationships/notesSlide" Target="../notesSlides/notesSlide107.xml"/><Relationship Id="rId5" Type="http://schemas.openxmlformats.org/officeDocument/2006/relationships/slideLayout" Target="../slideLayouts/slideLayout2.xml"/><Relationship Id="rId4" Type="http://schemas.openxmlformats.org/officeDocument/2006/relationships/tags" Target="../tags/tag465.xml"/><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image" Target="../media/image7.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9" Type="http://schemas.openxmlformats.org/officeDocument/2006/relationships/tags" Target="../tags/tag473.xml"/><Relationship Id="rId8" Type="http://schemas.openxmlformats.org/officeDocument/2006/relationships/image" Target="../media/image21.wmf"/><Relationship Id="rId7" Type="http://schemas.openxmlformats.org/officeDocument/2006/relationships/tags" Target="../tags/tag472.xml"/><Relationship Id="rId6" Type="http://schemas.openxmlformats.org/officeDocument/2006/relationships/tags" Target="../tags/tag471.xml"/><Relationship Id="rId5" Type="http://schemas.openxmlformats.org/officeDocument/2006/relationships/tags" Target="../tags/tag470.xml"/><Relationship Id="rId4" Type="http://schemas.openxmlformats.org/officeDocument/2006/relationships/tags" Target="../tags/tag469.xml"/><Relationship Id="rId38" Type="http://schemas.openxmlformats.org/officeDocument/2006/relationships/notesSlide" Target="../notesSlides/notesSlide111.xml"/><Relationship Id="rId37" Type="http://schemas.openxmlformats.org/officeDocument/2006/relationships/slideLayout" Target="../slideLayouts/slideLayout2.xml"/><Relationship Id="rId36" Type="http://schemas.openxmlformats.org/officeDocument/2006/relationships/tags" Target="../tags/tag497.xml"/><Relationship Id="rId35" Type="http://schemas.openxmlformats.org/officeDocument/2006/relationships/tags" Target="../tags/tag496.xml"/><Relationship Id="rId34" Type="http://schemas.openxmlformats.org/officeDocument/2006/relationships/tags" Target="../tags/tag495.xml"/><Relationship Id="rId33" Type="http://schemas.openxmlformats.org/officeDocument/2006/relationships/tags" Target="../tags/tag494.xml"/><Relationship Id="rId32" Type="http://schemas.openxmlformats.org/officeDocument/2006/relationships/tags" Target="../tags/tag493.xml"/><Relationship Id="rId31" Type="http://schemas.openxmlformats.org/officeDocument/2006/relationships/tags" Target="../tags/tag492.xml"/><Relationship Id="rId30" Type="http://schemas.openxmlformats.org/officeDocument/2006/relationships/tags" Target="../tags/tag491.xml"/><Relationship Id="rId3" Type="http://schemas.openxmlformats.org/officeDocument/2006/relationships/tags" Target="../tags/tag468.xml"/><Relationship Id="rId29" Type="http://schemas.openxmlformats.org/officeDocument/2006/relationships/image" Target="../media/image48.emf"/><Relationship Id="rId28" Type="http://schemas.openxmlformats.org/officeDocument/2006/relationships/tags" Target="../tags/tag490.xml"/><Relationship Id="rId27" Type="http://schemas.openxmlformats.org/officeDocument/2006/relationships/image" Target="../media/image44.emf"/><Relationship Id="rId26" Type="http://schemas.openxmlformats.org/officeDocument/2006/relationships/tags" Target="../tags/tag489.xml"/><Relationship Id="rId25" Type="http://schemas.openxmlformats.org/officeDocument/2006/relationships/tags" Target="../tags/tag488.xml"/><Relationship Id="rId24" Type="http://schemas.openxmlformats.org/officeDocument/2006/relationships/tags" Target="../tags/tag487.xml"/><Relationship Id="rId23" Type="http://schemas.openxmlformats.org/officeDocument/2006/relationships/tags" Target="../tags/tag486.xml"/><Relationship Id="rId22" Type="http://schemas.openxmlformats.org/officeDocument/2006/relationships/tags" Target="../tags/tag485.xml"/><Relationship Id="rId21" Type="http://schemas.openxmlformats.org/officeDocument/2006/relationships/tags" Target="../tags/tag484.xml"/><Relationship Id="rId20" Type="http://schemas.openxmlformats.org/officeDocument/2006/relationships/tags" Target="../tags/tag483.xml"/><Relationship Id="rId2" Type="http://schemas.openxmlformats.org/officeDocument/2006/relationships/tags" Target="../tags/tag467.xml"/><Relationship Id="rId19" Type="http://schemas.openxmlformats.org/officeDocument/2006/relationships/tags" Target="../tags/tag482.xml"/><Relationship Id="rId18" Type="http://schemas.openxmlformats.org/officeDocument/2006/relationships/image" Target="../media/image47.png"/><Relationship Id="rId17" Type="http://schemas.openxmlformats.org/officeDocument/2006/relationships/tags" Target="../tags/tag481.xml"/><Relationship Id="rId16" Type="http://schemas.openxmlformats.org/officeDocument/2006/relationships/tags" Target="../tags/tag480.xml"/><Relationship Id="rId15" Type="http://schemas.openxmlformats.org/officeDocument/2006/relationships/tags" Target="../tags/tag479.xml"/><Relationship Id="rId14" Type="http://schemas.openxmlformats.org/officeDocument/2006/relationships/tags" Target="../tags/tag478.xml"/><Relationship Id="rId13" Type="http://schemas.openxmlformats.org/officeDocument/2006/relationships/tags" Target="../tags/tag477.xml"/><Relationship Id="rId12" Type="http://schemas.openxmlformats.org/officeDocument/2006/relationships/tags" Target="../tags/tag476.xml"/><Relationship Id="rId11" Type="http://schemas.openxmlformats.org/officeDocument/2006/relationships/tags" Target="../tags/tag475.xml"/><Relationship Id="rId10" Type="http://schemas.openxmlformats.org/officeDocument/2006/relationships/tags" Target="../tags/tag474.xml"/><Relationship Id="rId1" Type="http://schemas.openxmlformats.org/officeDocument/2006/relationships/tags" Target="../tags/tag466.xml"/></Relationships>
</file>

<file path=ppt/slides/_rels/slide221.xml.rels><?xml version="1.0" encoding="UTF-8" standalone="yes"?>
<Relationships xmlns="http://schemas.openxmlformats.org/package/2006/relationships"><Relationship Id="rId4" Type="http://schemas.openxmlformats.org/officeDocument/2006/relationships/notesSlide" Target="../notesSlides/notesSlide112.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49.png"/></Relationships>
</file>

<file path=ppt/slides/_rels/slide222.xml.rels><?xml version="1.0" encoding="UTF-8" standalone="yes"?>
<Relationships xmlns="http://schemas.openxmlformats.org/package/2006/relationships"><Relationship Id="rId4" Type="http://schemas.openxmlformats.org/officeDocument/2006/relationships/notesSlide" Target="../notesSlides/notesSlide113.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8" Type="http://schemas.openxmlformats.org/officeDocument/2006/relationships/notesSlide" Target="../notesSlides/notesSlide115.xml"/><Relationship Id="rId7" Type="http://schemas.openxmlformats.org/officeDocument/2006/relationships/slideLayout" Target="../slideLayouts/slideLayout2.xml"/><Relationship Id="rId6" Type="http://schemas.openxmlformats.org/officeDocument/2006/relationships/tags" Target="../tags/tag502.xml"/><Relationship Id="rId5" Type="http://schemas.openxmlformats.org/officeDocument/2006/relationships/tags" Target="../tags/tag501.xml"/><Relationship Id="rId4" Type="http://schemas.openxmlformats.org/officeDocument/2006/relationships/tags" Target="../tags/tag500.xml"/><Relationship Id="rId3" Type="http://schemas.openxmlformats.org/officeDocument/2006/relationships/tags" Target="../tags/tag499.xml"/><Relationship Id="rId2" Type="http://schemas.openxmlformats.org/officeDocument/2006/relationships/image" Target="../media/image5.png"/><Relationship Id="rId1" Type="http://schemas.openxmlformats.org/officeDocument/2006/relationships/tags" Target="../tags/tag498.xml"/></Relationships>
</file>

<file path=ppt/slides/_rels/slide225.xml.rels><?xml version="1.0" encoding="UTF-8" standalone="yes"?>
<Relationships xmlns="http://schemas.openxmlformats.org/package/2006/relationships"><Relationship Id="rId9" Type="http://schemas.openxmlformats.org/officeDocument/2006/relationships/tags" Target="../tags/tag511.xml"/><Relationship Id="rId8" Type="http://schemas.openxmlformats.org/officeDocument/2006/relationships/tags" Target="../tags/tag510.xml"/><Relationship Id="rId7" Type="http://schemas.openxmlformats.org/officeDocument/2006/relationships/tags" Target="../tags/tag509.xml"/><Relationship Id="rId6" Type="http://schemas.openxmlformats.org/officeDocument/2006/relationships/tags" Target="../tags/tag508.xml"/><Relationship Id="rId5" Type="http://schemas.openxmlformats.org/officeDocument/2006/relationships/tags" Target="../tags/tag507.xml"/><Relationship Id="rId4" Type="http://schemas.openxmlformats.org/officeDocument/2006/relationships/tags" Target="../tags/tag506.xml"/><Relationship Id="rId3" Type="http://schemas.openxmlformats.org/officeDocument/2006/relationships/tags" Target="../tags/tag505.xml"/><Relationship Id="rId2" Type="http://schemas.openxmlformats.org/officeDocument/2006/relationships/tags" Target="../tags/tag504.xml"/><Relationship Id="rId12" Type="http://schemas.openxmlformats.org/officeDocument/2006/relationships/slideLayout" Target="../slideLayouts/slideLayout2.xml"/><Relationship Id="rId11" Type="http://schemas.openxmlformats.org/officeDocument/2006/relationships/image" Target="../media/image7.png"/><Relationship Id="rId10" Type="http://schemas.openxmlformats.org/officeDocument/2006/relationships/tags" Target="../tags/tag512.xml"/><Relationship Id="rId1" Type="http://schemas.openxmlformats.org/officeDocument/2006/relationships/tags" Target="../tags/tag503.xml"/></Relationships>
</file>

<file path=ppt/slides/_rels/slide226.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tags" Target="../tags/tag520.xml"/><Relationship Id="rId7" Type="http://schemas.openxmlformats.org/officeDocument/2006/relationships/tags" Target="../tags/tag519.xml"/><Relationship Id="rId6" Type="http://schemas.openxmlformats.org/officeDocument/2006/relationships/tags" Target="../tags/tag518.xml"/><Relationship Id="rId5" Type="http://schemas.openxmlformats.org/officeDocument/2006/relationships/tags" Target="../tags/tag517.xml"/><Relationship Id="rId4" Type="http://schemas.openxmlformats.org/officeDocument/2006/relationships/tags" Target="../tags/tag516.xml"/><Relationship Id="rId3" Type="http://schemas.openxmlformats.org/officeDocument/2006/relationships/tags" Target="../tags/tag515.xml"/><Relationship Id="rId2" Type="http://schemas.openxmlformats.org/officeDocument/2006/relationships/tags" Target="../tags/tag514.xml"/><Relationship Id="rId11" Type="http://schemas.openxmlformats.org/officeDocument/2006/relationships/slideLayout" Target="../slideLayouts/slideLayout2.xml"/><Relationship Id="rId10" Type="http://schemas.openxmlformats.org/officeDocument/2006/relationships/tags" Target="../tags/tag521.xml"/><Relationship Id="rId1" Type="http://schemas.openxmlformats.org/officeDocument/2006/relationships/tags" Target="../tags/tag513.xml"/></Relationships>
</file>

<file path=ppt/slides/_rels/slide227.xml.rels><?xml version="1.0" encoding="UTF-8" standalone="yes"?>
<Relationships xmlns="http://schemas.openxmlformats.org/package/2006/relationships"><Relationship Id="rId9" Type="http://schemas.openxmlformats.org/officeDocument/2006/relationships/tags" Target="../tags/tag529.xml"/><Relationship Id="rId8" Type="http://schemas.openxmlformats.org/officeDocument/2006/relationships/tags" Target="../tags/tag528.xml"/><Relationship Id="rId7" Type="http://schemas.openxmlformats.org/officeDocument/2006/relationships/tags" Target="../tags/tag527.xml"/><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image" Target="../media/image7.png"/><Relationship Id="rId3" Type="http://schemas.openxmlformats.org/officeDocument/2006/relationships/tags" Target="../tags/tag524.xml"/><Relationship Id="rId2" Type="http://schemas.openxmlformats.org/officeDocument/2006/relationships/tags" Target="../tags/tag523.xml"/><Relationship Id="rId12" Type="http://schemas.openxmlformats.org/officeDocument/2006/relationships/slideLayout" Target="../slideLayouts/slideLayout2.xml"/><Relationship Id="rId11" Type="http://schemas.openxmlformats.org/officeDocument/2006/relationships/tags" Target="../tags/tag531.xml"/><Relationship Id="rId10" Type="http://schemas.openxmlformats.org/officeDocument/2006/relationships/tags" Target="../tags/tag530.xml"/><Relationship Id="rId1" Type="http://schemas.openxmlformats.org/officeDocument/2006/relationships/tags" Target="../tags/tag522.xml"/></Relationships>
</file>

<file path=ppt/slides/_rels/slide228.xml.rels><?xml version="1.0" encoding="UTF-8" standalone="yes"?>
<Relationships xmlns="http://schemas.openxmlformats.org/package/2006/relationships"><Relationship Id="rId9" Type="http://schemas.openxmlformats.org/officeDocument/2006/relationships/tags" Target="../tags/tag539.xml"/><Relationship Id="rId8" Type="http://schemas.openxmlformats.org/officeDocument/2006/relationships/image" Target="../media/image7.png"/><Relationship Id="rId7" Type="http://schemas.openxmlformats.org/officeDocument/2006/relationships/tags" Target="../tags/tag538.xml"/><Relationship Id="rId6" Type="http://schemas.openxmlformats.org/officeDocument/2006/relationships/tags" Target="../tags/tag537.xml"/><Relationship Id="rId5" Type="http://schemas.openxmlformats.org/officeDocument/2006/relationships/tags" Target="../tags/tag536.xml"/><Relationship Id="rId4" Type="http://schemas.openxmlformats.org/officeDocument/2006/relationships/tags" Target="../tags/tag535.xml"/><Relationship Id="rId3" Type="http://schemas.openxmlformats.org/officeDocument/2006/relationships/tags" Target="../tags/tag534.xml"/><Relationship Id="rId2" Type="http://schemas.openxmlformats.org/officeDocument/2006/relationships/tags" Target="../tags/tag533.xml"/><Relationship Id="rId11" Type="http://schemas.openxmlformats.org/officeDocument/2006/relationships/slideLayout" Target="../slideLayouts/slideLayout2.xml"/><Relationship Id="rId10" Type="http://schemas.openxmlformats.org/officeDocument/2006/relationships/tags" Target="../tags/tag540.xml"/><Relationship Id="rId1" Type="http://schemas.openxmlformats.org/officeDocument/2006/relationships/tags" Target="../tags/tag532.xml"/></Relationships>
</file>

<file path=ppt/slides/_rels/slide2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47.xml"/><Relationship Id="rId7" Type="http://schemas.openxmlformats.org/officeDocument/2006/relationships/tags" Target="../tags/tag546.xml"/><Relationship Id="rId6" Type="http://schemas.openxmlformats.org/officeDocument/2006/relationships/tags" Target="../tags/tag545.xml"/><Relationship Id="rId5" Type="http://schemas.openxmlformats.org/officeDocument/2006/relationships/tags" Target="../tags/tag544.xml"/><Relationship Id="rId4" Type="http://schemas.openxmlformats.org/officeDocument/2006/relationships/tags" Target="../tags/tag543.xml"/><Relationship Id="rId3" Type="http://schemas.openxmlformats.org/officeDocument/2006/relationships/image" Target="../media/image7.png"/><Relationship Id="rId2" Type="http://schemas.openxmlformats.org/officeDocument/2006/relationships/tags" Target="../tags/tag542.xml"/><Relationship Id="rId1" Type="http://schemas.openxmlformats.org/officeDocument/2006/relationships/tags" Target="../tags/tag5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image" Target="../media/image50.wmf"/></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8.xml"/><Relationship Id="rId6" Type="http://schemas.openxmlformats.org/officeDocument/2006/relationships/image" Target="../media/image14.emf"/><Relationship Id="rId5" Type="http://schemas.openxmlformats.org/officeDocument/2006/relationships/oleObject" Target="../embeddings/oleObject3.bin"/><Relationship Id="rId4" Type="http://schemas.openxmlformats.org/officeDocument/2006/relationships/image" Target="../media/image13.emf"/><Relationship Id="rId3" Type="http://schemas.openxmlformats.org/officeDocument/2006/relationships/oleObject" Target="../embeddings/oleObject2.bin"/><Relationship Id="rId2" Type="http://schemas.openxmlformats.org/officeDocument/2006/relationships/image" Target="../media/image12.emf"/><Relationship Id="rId1" Type="http://schemas.openxmlformats.org/officeDocument/2006/relationships/oleObject" Target="../embeddings/oleObject1.bin"/></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8.xml"/><Relationship Id="rId2" Type="http://schemas.openxmlformats.org/officeDocument/2006/relationships/image" Target="../media/image15.emf"/><Relationship Id="rId1"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0" Type="http://schemas.openxmlformats.org/officeDocument/2006/relationships/notesSlide" Target="../notesSlides/notesSlide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9" Type="http://schemas.openxmlformats.org/officeDocument/2006/relationships/tags" Target="../tags/tag219.xml"/><Relationship Id="rId87" Type="http://schemas.openxmlformats.org/officeDocument/2006/relationships/slideLayout" Target="../slideLayouts/slideLayout2.xml"/><Relationship Id="rId86" Type="http://schemas.openxmlformats.org/officeDocument/2006/relationships/tags" Target="../tags/tag296.xml"/><Relationship Id="rId85" Type="http://schemas.openxmlformats.org/officeDocument/2006/relationships/tags" Target="../tags/tag295.xml"/><Relationship Id="rId84" Type="http://schemas.openxmlformats.org/officeDocument/2006/relationships/tags" Target="../tags/tag294.xml"/><Relationship Id="rId83" Type="http://schemas.openxmlformats.org/officeDocument/2006/relationships/tags" Target="../tags/tag293.xml"/><Relationship Id="rId82" Type="http://schemas.openxmlformats.org/officeDocument/2006/relationships/tags" Target="../tags/tag292.xml"/><Relationship Id="rId81" Type="http://schemas.openxmlformats.org/officeDocument/2006/relationships/tags" Target="../tags/tag291.xml"/><Relationship Id="rId80" Type="http://schemas.openxmlformats.org/officeDocument/2006/relationships/tags" Target="../tags/tag290.xml"/><Relationship Id="rId8" Type="http://schemas.openxmlformats.org/officeDocument/2006/relationships/tags" Target="../tags/tag218.xml"/><Relationship Id="rId79" Type="http://schemas.openxmlformats.org/officeDocument/2006/relationships/tags" Target="../tags/tag289.xml"/><Relationship Id="rId78" Type="http://schemas.openxmlformats.org/officeDocument/2006/relationships/tags" Target="../tags/tag288.xml"/><Relationship Id="rId77" Type="http://schemas.openxmlformats.org/officeDocument/2006/relationships/tags" Target="../tags/tag287.xml"/><Relationship Id="rId76" Type="http://schemas.openxmlformats.org/officeDocument/2006/relationships/tags" Target="../tags/tag286.xml"/><Relationship Id="rId75" Type="http://schemas.openxmlformats.org/officeDocument/2006/relationships/tags" Target="../tags/tag285.xml"/><Relationship Id="rId74" Type="http://schemas.openxmlformats.org/officeDocument/2006/relationships/tags" Target="../tags/tag284.xml"/><Relationship Id="rId73" Type="http://schemas.openxmlformats.org/officeDocument/2006/relationships/tags" Target="../tags/tag283.xml"/><Relationship Id="rId72" Type="http://schemas.openxmlformats.org/officeDocument/2006/relationships/tags" Target="../tags/tag282.xml"/><Relationship Id="rId71" Type="http://schemas.openxmlformats.org/officeDocument/2006/relationships/tags" Target="../tags/tag281.xml"/><Relationship Id="rId70" Type="http://schemas.openxmlformats.org/officeDocument/2006/relationships/tags" Target="../tags/tag280.xml"/><Relationship Id="rId7" Type="http://schemas.openxmlformats.org/officeDocument/2006/relationships/tags" Target="../tags/tag217.xml"/><Relationship Id="rId69" Type="http://schemas.openxmlformats.org/officeDocument/2006/relationships/tags" Target="../tags/tag279.xml"/><Relationship Id="rId68" Type="http://schemas.openxmlformats.org/officeDocument/2006/relationships/tags" Target="../tags/tag278.xml"/><Relationship Id="rId67" Type="http://schemas.openxmlformats.org/officeDocument/2006/relationships/tags" Target="../tags/tag277.xml"/><Relationship Id="rId66" Type="http://schemas.openxmlformats.org/officeDocument/2006/relationships/tags" Target="../tags/tag276.xml"/><Relationship Id="rId65" Type="http://schemas.openxmlformats.org/officeDocument/2006/relationships/tags" Target="../tags/tag275.xml"/><Relationship Id="rId64" Type="http://schemas.openxmlformats.org/officeDocument/2006/relationships/tags" Target="../tags/tag274.xml"/><Relationship Id="rId63" Type="http://schemas.openxmlformats.org/officeDocument/2006/relationships/tags" Target="../tags/tag273.xml"/><Relationship Id="rId62" Type="http://schemas.openxmlformats.org/officeDocument/2006/relationships/tags" Target="../tags/tag272.xml"/><Relationship Id="rId61" Type="http://schemas.openxmlformats.org/officeDocument/2006/relationships/tags" Target="../tags/tag271.xml"/><Relationship Id="rId60" Type="http://schemas.openxmlformats.org/officeDocument/2006/relationships/tags" Target="../tags/tag270.xml"/><Relationship Id="rId6" Type="http://schemas.openxmlformats.org/officeDocument/2006/relationships/tags" Target="../tags/tag216.xml"/><Relationship Id="rId59" Type="http://schemas.openxmlformats.org/officeDocument/2006/relationships/tags" Target="../tags/tag269.xml"/><Relationship Id="rId58" Type="http://schemas.openxmlformats.org/officeDocument/2006/relationships/tags" Target="../tags/tag268.xml"/><Relationship Id="rId57" Type="http://schemas.openxmlformats.org/officeDocument/2006/relationships/tags" Target="../tags/tag267.xml"/><Relationship Id="rId56" Type="http://schemas.openxmlformats.org/officeDocument/2006/relationships/tags" Target="../tags/tag266.xml"/><Relationship Id="rId55" Type="http://schemas.openxmlformats.org/officeDocument/2006/relationships/tags" Target="../tags/tag265.xml"/><Relationship Id="rId54" Type="http://schemas.openxmlformats.org/officeDocument/2006/relationships/tags" Target="../tags/tag264.xml"/><Relationship Id="rId53" Type="http://schemas.openxmlformats.org/officeDocument/2006/relationships/tags" Target="../tags/tag263.xml"/><Relationship Id="rId52" Type="http://schemas.openxmlformats.org/officeDocument/2006/relationships/tags" Target="../tags/tag262.xml"/><Relationship Id="rId51" Type="http://schemas.openxmlformats.org/officeDocument/2006/relationships/tags" Target="../tags/tag261.xml"/><Relationship Id="rId50" Type="http://schemas.openxmlformats.org/officeDocument/2006/relationships/tags" Target="../tags/tag260.xml"/><Relationship Id="rId5" Type="http://schemas.openxmlformats.org/officeDocument/2006/relationships/tags" Target="../tags/tag215.xml"/><Relationship Id="rId49" Type="http://schemas.openxmlformats.org/officeDocument/2006/relationships/tags" Target="../tags/tag259.xml"/><Relationship Id="rId48" Type="http://schemas.openxmlformats.org/officeDocument/2006/relationships/tags" Target="../tags/tag258.xml"/><Relationship Id="rId47" Type="http://schemas.openxmlformats.org/officeDocument/2006/relationships/tags" Target="../tags/tag257.xml"/><Relationship Id="rId46" Type="http://schemas.openxmlformats.org/officeDocument/2006/relationships/tags" Target="../tags/tag256.xml"/><Relationship Id="rId45" Type="http://schemas.openxmlformats.org/officeDocument/2006/relationships/tags" Target="../tags/tag255.xml"/><Relationship Id="rId44" Type="http://schemas.openxmlformats.org/officeDocument/2006/relationships/tags" Target="../tags/tag254.xml"/><Relationship Id="rId43" Type="http://schemas.openxmlformats.org/officeDocument/2006/relationships/tags" Target="../tags/tag253.xml"/><Relationship Id="rId42" Type="http://schemas.openxmlformats.org/officeDocument/2006/relationships/tags" Target="../tags/tag252.xml"/><Relationship Id="rId41" Type="http://schemas.openxmlformats.org/officeDocument/2006/relationships/tags" Target="../tags/tag251.xml"/><Relationship Id="rId40" Type="http://schemas.openxmlformats.org/officeDocument/2006/relationships/tags" Target="../tags/tag250.xml"/><Relationship Id="rId4" Type="http://schemas.openxmlformats.org/officeDocument/2006/relationships/tags" Target="../tags/tag214.xml"/><Relationship Id="rId39" Type="http://schemas.openxmlformats.org/officeDocument/2006/relationships/tags" Target="../tags/tag249.xml"/><Relationship Id="rId38" Type="http://schemas.openxmlformats.org/officeDocument/2006/relationships/tags" Target="../tags/tag248.xml"/><Relationship Id="rId37" Type="http://schemas.openxmlformats.org/officeDocument/2006/relationships/tags" Target="../tags/tag247.xml"/><Relationship Id="rId36" Type="http://schemas.openxmlformats.org/officeDocument/2006/relationships/tags" Target="../tags/tag246.xml"/><Relationship Id="rId35" Type="http://schemas.openxmlformats.org/officeDocument/2006/relationships/tags" Target="../tags/tag245.xml"/><Relationship Id="rId34" Type="http://schemas.openxmlformats.org/officeDocument/2006/relationships/tags" Target="../tags/tag244.xml"/><Relationship Id="rId33" Type="http://schemas.openxmlformats.org/officeDocument/2006/relationships/tags" Target="../tags/tag243.xml"/><Relationship Id="rId32" Type="http://schemas.openxmlformats.org/officeDocument/2006/relationships/tags" Target="../tags/tag242.xml"/><Relationship Id="rId31" Type="http://schemas.openxmlformats.org/officeDocument/2006/relationships/tags" Target="../tags/tag241.xml"/><Relationship Id="rId30" Type="http://schemas.openxmlformats.org/officeDocument/2006/relationships/tags" Target="../tags/tag240.xml"/><Relationship Id="rId3" Type="http://schemas.openxmlformats.org/officeDocument/2006/relationships/tags" Target="../tags/tag213.xml"/><Relationship Id="rId29" Type="http://schemas.openxmlformats.org/officeDocument/2006/relationships/tags" Target="../tags/tag239.xml"/><Relationship Id="rId28" Type="http://schemas.openxmlformats.org/officeDocument/2006/relationships/tags" Target="../tags/tag238.xml"/><Relationship Id="rId27" Type="http://schemas.openxmlformats.org/officeDocument/2006/relationships/tags" Target="../tags/tag237.xml"/><Relationship Id="rId26" Type="http://schemas.openxmlformats.org/officeDocument/2006/relationships/tags" Target="../tags/tag236.xml"/><Relationship Id="rId25" Type="http://schemas.openxmlformats.org/officeDocument/2006/relationships/tags" Target="../tags/tag235.xml"/><Relationship Id="rId24" Type="http://schemas.openxmlformats.org/officeDocument/2006/relationships/tags" Target="../tags/tag234.xml"/><Relationship Id="rId23" Type="http://schemas.openxmlformats.org/officeDocument/2006/relationships/tags" Target="../tags/tag233.xml"/><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tags" Target="../tags/tag212.xml"/><Relationship Id="rId19" Type="http://schemas.openxmlformats.org/officeDocument/2006/relationships/tags" Target="../tags/tag229.xml"/><Relationship Id="rId18" Type="http://schemas.openxmlformats.org/officeDocument/2006/relationships/tags" Target="../tags/tag228.xml"/><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tags" Target="../tags/tag21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image" Target="../media/image4.svg"/><Relationship Id="rId3" Type="http://schemas.openxmlformats.org/officeDocument/2006/relationships/image" Target="../media/image3.png"/><Relationship Id="rId23" Type="http://schemas.openxmlformats.org/officeDocument/2006/relationships/slideLayout" Target="../slideLayouts/slideLayout7.xml"/><Relationship Id="rId22" Type="http://schemas.openxmlformats.org/officeDocument/2006/relationships/tags" Target="../tags/tag22.xml"/><Relationship Id="rId21" Type="http://schemas.openxmlformats.org/officeDocument/2006/relationships/image" Target="../media/image10.svg"/><Relationship Id="rId20" Type="http://schemas.openxmlformats.org/officeDocument/2006/relationships/image" Target="../media/image9.png"/><Relationship Id="rId2" Type="http://schemas.openxmlformats.org/officeDocument/2006/relationships/image" Target="../media/image2.svg"/><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image" Target="../media/image8.svg"/><Relationship Id="rId15" Type="http://schemas.openxmlformats.org/officeDocument/2006/relationships/image" Target="../media/image7.png"/><Relationship Id="rId14" Type="http://schemas.openxmlformats.org/officeDocument/2006/relationships/image" Target="../media/image6.svg"/><Relationship Id="rId13" Type="http://schemas.openxmlformats.org/officeDocument/2006/relationships/image" Target="../media/image5.png"/><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9" Type="http://schemas.openxmlformats.org/officeDocument/2006/relationships/slideLayout" Target="../slideLayouts/slideLayout7.xml"/><Relationship Id="rId78" Type="http://schemas.openxmlformats.org/officeDocument/2006/relationships/tags" Target="../tags/tag89.xml"/><Relationship Id="rId77" Type="http://schemas.openxmlformats.org/officeDocument/2006/relationships/image" Target="../media/image11.png"/><Relationship Id="rId76" Type="http://schemas.openxmlformats.org/officeDocument/2006/relationships/tags" Target="../tags/tag88.xml"/><Relationship Id="rId75" Type="http://schemas.openxmlformats.org/officeDocument/2006/relationships/tags" Target="../tags/tag87.xml"/><Relationship Id="rId74" Type="http://schemas.openxmlformats.org/officeDocument/2006/relationships/tags" Target="../tags/tag86.xml"/><Relationship Id="rId73" Type="http://schemas.openxmlformats.org/officeDocument/2006/relationships/tags" Target="../tags/tag85.xml"/><Relationship Id="rId72" Type="http://schemas.openxmlformats.org/officeDocument/2006/relationships/tags" Target="../tags/tag84.xml"/><Relationship Id="rId71" Type="http://schemas.openxmlformats.org/officeDocument/2006/relationships/tags" Target="../tags/tag83.xml"/><Relationship Id="rId70" Type="http://schemas.openxmlformats.org/officeDocument/2006/relationships/tags" Target="../tags/tag82.xml"/><Relationship Id="rId7" Type="http://schemas.openxmlformats.org/officeDocument/2006/relationships/image" Target="../media/image4.svg"/><Relationship Id="rId69" Type="http://schemas.openxmlformats.org/officeDocument/2006/relationships/tags" Target="../tags/tag81.xml"/><Relationship Id="rId68" Type="http://schemas.openxmlformats.org/officeDocument/2006/relationships/tags" Target="../tags/tag80.xml"/><Relationship Id="rId67" Type="http://schemas.openxmlformats.org/officeDocument/2006/relationships/tags" Target="../tags/tag79.xml"/><Relationship Id="rId66" Type="http://schemas.openxmlformats.org/officeDocument/2006/relationships/tags" Target="../tags/tag78.xml"/><Relationship Id="rId65" Type="http://schemas.openxmlformats.org/officeDocument/2006/relationships/tags" Target="../tags/tag77.xml"/><Relationship Id="rId64" Type="http://schemas.openxmlformats.org/officeDocument/2006/relationships/tags" Target="../tags/tag76.xml"/><Relationship Id="rId63" Type="http://schemas.openxmlformats.org/officeDocument/2006/relationships/tags" Target="../tags/tag75.xml"/><Relationship Id="rId62" Type="http://schemas.openxmlformats.org/officeDocument/2006/relationships/tags" Target="../tags/tag74.xml"/><Relationship Id="rId61" Type="http://schemas.openxmlformats.org/officeDocument/2006/relationships/tags" Target="../tags/tag73.xml"/><Relationship Id="rId60" Type="http://schemas.openxmlformats.org/officeDocument/2006/relationships/tags" Target="../tags/tag72.xml"/><Relationship Id="rId6" Type="http://schemas.openxmlformats.org/officeDocument/2006/relationships/image" Target="../media/image3.png"/><Relationship Id="rId59" Type="http://schemas.openxmlformats.org/officeDocument/2006/relationships/tags" Target="../tags/tag71.xml"/><Relationship Id="rId58" Type="http://schemas.openxmlformats.org/officeDocument/2006/relationships/tags" Target="../tags/tag70.xml"/><Relationship Id="rId57" Type="http://schemas.openxmlformats.org/officeDocument/2006/relationships/tags" Target="../tags/tag69.xml"/><Relationship Id="rId56" Type="http://schemas.openxmlformats.org/officeDocument/2006/relationships/tags" Target="../tags/tag68.xml"/><Relationship Id="rId55" Type="http://schemas.openxmlformats.org/officeDocument/2006/relationships/image" Target="../media/image10.svg"/><Relationship Id="rId54" Type="http://schemas.openxmlformats.org/officeDocument/2006/relationships/image" Target="../media/image9.png"/><Relationship Id="rId53" Type="http://schemas.openxmlformats.org/officeDocument/2006/relationships/tags" Target="../tags/tag67.xml"/><Relationship Id="rId52" Type="http://schemas.openxmlformats.org/officeDocument/2006/relationships/tags" Target="../tags/tag66.xml"/><Relationship Id="rId51" Type="http://schemas.openxmlformats.org/officeDocument/2006/relationships/tags" Target="../tags/tag65.xml"/><Relationship Id="rId50" Type="http://schemas.openxmlformats.org/officeDocument/2006/relationships/tags" Target="../tags/tag64.xml"/><Relationship Id="rId5" Type="http://schemas.openxmlformats.org/officeDocument/2006/relationships/tags" Target="../tags/tag25.xml"/><Relationship Id="rId49" Type="http://schemas.openxmlformats.org/officeDocument/2006/relationships/tags" Target="../tags/tag63.xml"/><Relationship Id="rId48" Type="http://schemas.openxmlformats.org/officeDocument/2006/relationships/tags" Target="../tags/tag62.xml"/><Relationship Id="rId47" Type="http://schemas.openxmlformats.org/officeDocument/2006/relationships/tags" Target="../tags/tag61.xml"/><Relationship Id="rId46" Type="http://schemas.openxmlformats.org/officeDocument/2006/relationships/tags" Target="../tags/tag60.xml"/><Relationship Id="rId45" Type="http://schemas.openxmlformats.org/officeDocument/2006/relationships/tags" Target="../tags/tag59.xml"/><Relationship Id="rId44" Type="http://schemas.openxmlformats.org/officeDocument/2006/relationships/tags" Target="../tags/tag58.xml"/><Relationship Id="rId43" Type="http://schemas.openxmlformats.org/officeDocument/2006/relationships/tags" Target="../tags/tag57.xml"/><Relationship Id="rId42" Type="http://schemas.openxmlformats.org/officeDocument/2006/relationships/image" Target="../media/image8.svg"/><Relationship Id="rId41" Type="http://schemas.openxmlformats.org/officeDocument/2006/relationships/image" Target="../media/image7.png"/><Relationship Id="rId40" Type="http://schemas.openxmlformats.org/officeDocument/2006/relationships/tags" Target="../tags/tag56.xml"/><Relationship Id="rId4" Type="http://schemas.openxmlformats.org/officeDocument/2006/relationships/tags" Target="../tags/tag24.xml"/><Relationship Id="rId39" Type="http://schemas.openxmlformats.org/officeDocument/2006/relationships/tags" Target="../tags/tag55.xml"/><Relationship Id="rId38" Type="http://schemas.openxmlformats.org/officeDocument/2006/relationships/image" Target="../media/image6.svg"/><Relationship Id="rId37" Type="http://schemas.openxmlformats.org/officeDocument/2006/relationships/image" Target="../media/image5.png"/><Relationship Id="rId36" Type="http://schemas.openxmlformats.org/officeDocument/2006/relationships/tags" Target="../tags/tag54.xml"/><Relationship Id="rId35" Type="http://schemas.openxmlformats.org/officeDocument/2006/relationships/tags" Target="../tags/tag53.xml"/><Relationship Id="rId34" Type="http://schemas.openxmlformats.org/officeDocument/2006/relationships/tags" Target="../tags/tag52.xml"/><Relationship Id="rId33" Type="http://schemas.openxmlformats.org/officeDocument/2006/relationships/tags" Target="../tags/tag51.xml"/><Relationship Id="rId32" Type="http://schemas.openxmlformats.org/officeDocument/2006/relationships/tags" Target="../tags/tag50.xml"/><Relationship Id="rId31" Type="http://schemas.openxmlformats.org/officeDocument/2006/relationships/tags" Target="../tags/tag49.xml"/><Relationship Id="rId30" Type="http://schemas.openxmlformats.org/officeDocument/2006/relationships/tags" Target="../tags/tag48.xml"/><Relationship Id="rId3" Type="http://schemas.openxmlformats.org/officeDocument/2006/relationships/image" Target="../media/image2.svg"/><Relationship Id="rId29" Type="http://schemas.openxmlformats.org/officeDocument/2006/relationships/tags" Target="../tags/tag47.xml"/><Relationship Id="rId28" Type="http://schemas.openxmlformats.org/officeDocument/2006/relationships/tags" Target="../tags/tag46.xml"/><Relationship Id="rId27" Type="http://schemas.openxmlformats.org/officeDocument/2006/relationships/tags" Target="../tags/tag45.xml"/><Relationship Id="rId26" Type="http://schemas.openxmlformats.org/officeDocument/2006/relationships/tags" Target="../tags/tag44.xml"/><Relationship Id="rId25" Type="http://schemas.openxmlformats.org/officeDocument/2006/relationships/tags" Target="../tags/tag43.xml"/><Relationship Id="rId24" Type="http://schemas.openxmlformats.org/officeDocument/2006/relationships/tags" Target="../tags/tag42.xml"/><Relationship Id="rId23" Type="http://schemas.openxmlformats.org/officeDocument/2006/relationships/tags" Target="../tags/tag41.xml"/><Relationship Id="rId22" Type="http://schemas.openxmlformats.org/officeDocument/2006/relationships/tags" Target="../tags/tag40.xml"/><Relationship Id="rId21" Type="http://schemas.openxmlformats.org/officeDocument/2006/relationships/tags" Target="../tags/tag39.xml"/><Relationship Id="rId20" Type="http://schemas.openxmlformats.org/officeDocument/2006/relationships/tags" Target="../tags/tag38.xml"/><Relationship Id="rId2" Type="http://schemas.openxmlformats.org/officeDocument/2006/relationships/image" Target="../media/image1.png"/><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2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ags" Target="../tags/tag299.xml"/><Relationship Id="rId2" Type="http://schemas.openxmlformats.org/officeDocument/2006/relationships/image" Target="../media/image5.png"/><Relationship Id="rId1" Type="http://schemas.openxmlformats.org/officeDocument/2006/relationships/tags" Target="../tags/tag298.xml"/></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ags" Target="../tags/tag301.xml"/><Relationship Id="rId2" Type="http://schemas.openxmlformats.org/officeDocument/2006/relationships/image" Target="../media/image5.png"/><Relationship Id="rId1" Type="http://schemas.openxmlformats.org/officeDocument/2006/relationships/tags" Target="../tags/tag30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ags" Target="../tags/tag303.xml"/><Relationship Id="rId2" Type="http://schemas.openxmlformats.org/officeDocument/2006/relationships/image" Target="../media/image5.png"/><Relationship Id="rId1" Type="http://schemas.openxmlformats.org/officeDocument/2006/relationships/tags" Target="../tags/tag30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 Type="http://schemas.openxmlformats.org/officeDocument/2006/relationships/image" Target="../media/image5.png"/><Relationship Id="rId1" Type="http://schemas.openxmlformats.org/officeDocument/2006/relationships/tags" Target="../tags/tag304.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tags" Target="../tags/tag311.xml"/><Relationship Id="rId4" Type="http://schemas.openxmlformats.org/officeDocument/2006/relationships/tags" Target="../tags/tag310.xml"/><Relationship Id="rId3" Type="http://schemas.openxmlformats.org/officeDocument/2006/relationships/tags" Target="../tags/tag309.xml"/><Relationship Id="rId2" Type="http://schemas.openxmlformats.org/officeDocument/2006/relationships/image" Target="../media/image5.png"/><Relationship Id="rId1" Type="http://schemas.openxmlformats.org/officeDocument/2006/relationships/tags" Target="../tags/tag30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2.xml"/><Relationship Id="rId7" Type="http://schemas.openxmlformats.org/officeDocument/2006/relationships/tags" Target="../tags/tag320.xml"/><Relationship Id="rId6" Type="http://schemas.openxmlformats.org/officeDocument/2006/relationships/tags" Target="../tags/tag319.xml"/><Relationship Id="rId5" Type="http://schemas.openxmlformats.org/officeDocument/2006/relationships/tags" Target="../tags/tag318.xml"/><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tags" Target="../tags/tag3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1" Type="http://schemas.openxmlformats.org/officeDocument/2006/relationships/slideLayout" Target="../slideLayouts/slideLayout2.xml"/><Relationship Id="rId50" Type="http://schemas.openxmlformats.org/officeDocument/2006/relationships/tags" Target="../tags/tag139.xml"/><Relationship Id="rId5" Type="http://schemas.openxmlformats.org/officeDocument/2006/relationships/tags" Target="../tags/tag94.xml"/><Relationship Id="rId49" Type="http://schemas.openxmlformats.org/officeDocument/2006/relationships/tags" Target="../tags/tag138.xml"/><Relationship Id="rId48" Type="http://schemas.openxmlformats.org/officeDocument/2006/relationships/tags" Target="../tags/tag137.xml"/><Relationship Id="rId47" Type="http://schemas.openxmlformats.org/officeDocument/2006/relationships/tags" Target="../tags/tag136.xml"/><Relationship Id="rId46" Type="http://schemas.openxmlformats.org/officeDocument/2006/relationships/tags" Target="../tags/tag135.xml"/><Relationship Id="rId45" Type="http://schemas.openxmlformats.org/officeDocument/2006/relationships/tags" Target="../tags/tag134.xml"/><Relationship Id="rId44" Type="http://schemas.openxmlformats.org/officeDocument/2006/relationships/tags" Target="../tags/tag133.xml"/><Relationship Id="rId43" Type="http://schemas.openxmlformats.org/officeDocument/2006/relationships/tags" Target="../tags/tag132.xml"/><Relationship Id="rId42" Type="http://schemas.openxmlformats.org/officeDocument/2006/relationships/tags" Target="../tags/tag131.xml"/><Relationship Id="rId41" Type="http://schemas.openxmlformats.org/officeDocument/2006/relationships/tags" Target="../tags/tag130.xml"/><Relationship Id="rId40" Type="http://schemas.openxmlformats.org/officeDocument/2006/relationships/tags" Target="../tags/tag129.xml"/><Relationship Id="rId4" Type="http://schemas.openxmlformats.org/officeDocument/2006/relationships/tags" Target="../tags/tag93.xml"/><Relationship Id="rId39" Type="http://schemas.openxmlformats.org/officeDocument/2006/relationships/tags" Target="../tags/tag128.xml"/><Relationship Id="rId38" Type="http://schemas.openxmlformats.org/officeDocument/2006/relationships/tags" Target="../tags/tag127.xml"/><Relationship Id="rId37" Type="http://schemas.openxmlformats.org/officeDocument/2006/relationships/tags" Target="../tags/tag126.xml"/><Relationship Id="rId36" Type="http://schemas.openxmlformats.org/officeDocument/2006/relationships/tags" Target="../tags/tag125.xml"/><Relationship Id="rId35" Type="http://schemas.openxmlformats.org/officeDocument/2006/relationships/tags" Target="../tags/tag124.xml"/><Relationship Id="rId34" Type="http://schemas.openxmlformats.org/officeDocument/2006/relationships/tags" Target="../tags/tag123.xml"/><Relationship Id="rId33" Type="http://schemas.openxmlformats.org/officeDocument/2006/relationships/tags" Target="../tags/tag122.xml"/><Relationship Id="rId32" Type="http://schemas.openxmlformats.org/officeDocument/2006/relationships/tags" Target="../tags/tag121.xml"/><Relationship Id="rId31" Type="http://schemas.openxmlformats.org/officeDocument/2006/relationships/tags" Target="../tags/tag120.xml"/><Relationship Id="rId30" Type="http://schemas.openxmlformats.org/officeDocument/2006/relationships/tags" Target="../tags/tag119.xml"/><Relationship Id="rId3" Type="http://schemas.openxmlformats.org/officeDocument/2006/relationships/tags" Target="../tags/tag92.xml"/><Relationship Id="rId29" Type="http://schemas.openxmlformats.org/officeDocument/2006/relationships/tags" Target="../tags/tag118.xml"/><Relationship Id="rId28" Type="http://schemas.openxmlformats.org/officeDocument/2006/relationships/tags" Target="../tags/tag117.xml"/><Relationship Id="rId27" Type="http://schemas.openxmlformats.org/officeDocument/2006/relationships/tags" Target="../tags/tag116.xml"/><Relationship Id="rId26" Type="http://schemas.openxmlformats.org/officeDocument/2006/relationships/tags" Target="../tags/tag115.xml"/><Relationship Id="rId25" Type="http://schemas.openxmlformats.org/officeDocument/2006/relationships/tags" Target="../tags/tag114.xml"/><Relationship Id="rId24" Type="http://schemas.openxmlformats.org/officeDocument/2006/relationships/tags" Target="../tags/tag113.xml"/><Relationship Id="rId23" Type="http://schemas.openxmlformats.org/officeDocument/2006/relationships/tags" Target="../tags/tag112.xml"/><Relationship Id="rId22" Type="http://schemas.openxmlformats.org/officeDocument/2006/relationships/tags" Target="../tags/tag111.xml"/><Relationship Id="rId21" Type="http://schemas.openxmlformats.org/officeDocument/2006/relationships/tags" Target="../tags/tag110.xml"/><Relationship Id="rId20" Type="http://schemas.openxmlformats.org/officeDocument/2006/relationships/tags" Target="../tags/tag109.xml"/><Relationship Id="rId2" Type="http://schemas.openxmlformats.org/officeDocument/2006/relationships/tags" Target="../tags/tag91.xml"/><Relationship Id="rId19" Type="http://schemas.openxmlformats.org/officeDocument/2006/relationships/tags" Target="../tags/tag108.xml"/><Relationship Id="rId18" Type="http://schemas.openxmlformats.org/officeDocument/2006/relationships/tags" Target="../tags/tag107.xml"/><Relationship Id="rId17" Type="http://schemas.openxmlformats.org/officeDocument/2006/relationships/tags" Target="../tags/tag106.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tags" Target="../tags/tag90.xml"/></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tags" Target="../tags/tag323.xml"/><Relationship Id="rId2" Type="http://schemas.openxmlformats.org/officeDocument/2006/relationships/tags" Target="../tags/tag322.xml"/><Relationship Id="rId1" Type="http://schemas.openxmlformats.org/officeDocument/2006/relationships/tags" Target="../tags/tag32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5400" dirty="0">
                <a:latin typeface="+mn-ea"/>
                <a:ea typeface="+mn-ea"/>
              </a:rPr>
              <a:t>计算机网络</a:t>
            </a:r>
            <a:endParaRPr lang="zh-CN" altLang="en-US" sz="5400" dirty="0">
              <a:latin typeface="+mn-ea"/>
              <a:ea typeface="+mn-ea"/>
            </a:endParaRPr>
          </a:p>
        </p:txBody>
      </p:sp>
      <p:sp>
        <p:nvSpPr>
          <p:cNvPr id="3" name="副标题 2"/>
          <p:cNvSpPr>
            <a:spLocks noGrp="1"/>
          </p:cNvSpPr>
          <p:nvPr>
            <p:ph type="subTitle" idx="1"/>
          </p:nvPr>
        </p:nvSpPr>
        <p:spPr/>
        <p:txBody>
          <a:bodyPr/>
          <a:lstStyle/>
          <a:p>
            <a:r>
              <a:rPr lang="zh-CN" altLang="en-US" dirty="0">
                <a:latin typeface="+mn-ea"/>
                <a:ea typeface="+mn-ea"/>
                <a:cs typeface="华文琥珀" panose="02010800040101010101" charset="-122"/>
              </a:rPr>
              <a:t>胡亮</a:t>
            </a:r>
            <a:r>
              <a:rPr lang="en-US" altLang="zh-CN" dirty="0">
                <a:latin typeface="+mn-ea"/>
                <a:ea typeface="+mn-ea"/>
                <a:cs typeface="华文琥珀" panose="02010800040101010101" charset="-122"/>
              </a:rPr>
              <a:t> </a:t>
            </a:r>
            <a:r>
              <a:rPr lang="zh-CN" altLang="en-US" dirty="0">
                <a:latin typeface="+mn-ea"/>
                <a:ea typeface="+mn-ea"/>
                <a:cs typeface="华文琥珀" panose="02010800040101010101" charset="-122"/>
              </a:rPr>
              <a:t>等编著</a:t>
            </a:r>
            <a:endParaRPr lang="zh-CN" altLang="en-US" dirty="0">
              <a:latin typeface="+mn-ea"/>
              <a:ea typeface="+mn-ea"/>
              <a:cs typeface="华文琥珀" panose="020108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数据链路层提供的服务</a:t>
            </a:r>
            <a:endParaRPr lang="zh-CN" altLang="en-US" dirty="0"/>
          </a:p>
        </p:txBody>
      </p:sp>
      <p:sp>
        <p:nvSpPr>
          <p:cNvPr id="3" name="内容占位符 2"/>
          <p:cNvSpPr>
            <a:spLocks noGrp="1"/>
          </p:cNvSpPr>
          <p:nvPr>
            <p:ph idx="1"/>
          </p:nvPr>
        </p:nvSpPr>
        <p:spPr>
          <a:xfrm>
            <a:off x="336550" y="1052195"/>
            <a:ext cx="8697595" cy="5008245"/>
          </a:xfrm>
        </p:spPr>
        <p:txBody>
          <a:bodyPr>
            <a:normAutofit/>
          </a:bodyPr>
          <a:lstStyle/>
          <a:p>
            <a:r>
              <a:rPr lang="zh-CN" altLang="en-US" dirty="0"/>
              <a:t>相邻结点在链路上进行通信时，需要考虑以下两点：</a:t>
            </a:r>
            <a:endParaRPr lang="zh-CN" altLang="en-US" dirty="0"/>
          </a:p>
          <a:p>
            <a:endParaRPr lang="zh-CN" altLang="en-US" dirty="0"/>
          </a:p>
          <a:p>
            <a:r>
              <a:rPr lang="zh-CN" altLang="en-US" dirty="0"/>
              <a:t>收发数据前，双方是否需要建立连接？</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双方协商好参数</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发送方做好发送数据的准备，接收方做好接收数据的准备</a:t>
            </a:r>
            <a:endParaRPr lang="zh-CN" altLang="en-US" dirty="0"/>
          </a:p>
          <a:p>
            <a:endParaRPr lang="zh-CN" altLang="en-US" dirty="0"/>
          </a:p>
          <a:p>
            <a:r>
              <a:rPr lang="zh-CN" altLang="en-US" dirty="0"/>
              <a:t>对收发的数据帧，是否需要确认？</a:t>
            </a:r>
            <a:endParaRPr lang="zh-CN" altLang="en-US" dirty="0"/>
          </a:p>
          <a:p>
            <a:pPr marL="742950" lvl="1" indent="-285750" algn="l" eaLnBrk="1" hangingPunct="1">
              <a:lnSpc>
                <a:spcPct val="130000"/>
              </a:lnSpc>
              <a:spcBef>
                <a:spcPts val="0"/>
              </a:spcBef>
              <a:buFont typeface="Wingdings" panose="05000000000000000000" pitchFamily="2" charset="2"/>
              <a:buChar char="n"/>
            </a:pPr>
            <a:r>
              <a:rPr lang="zh-CN" altLang="en-US" dirty="0"/>
              <a:t>接收方收到数据后要给发送方发一个确认消息</a:t>
            </a:r>
            <a:endParaRPr lang="zh-CN" altLang="en-US" dirty="0"/>
          </a:p>
          <a:p>
            <a:pPr marL="742950" lvl="1" indent="-285750" algn="l" eaLnBrk="1" hangingPunct="1">
              <a:lnSpc>
                <a:spcPct val="130000"/>
              </a:lnSpc>
              <a:spcBef>
                <a:spcPts val="0"/>
              </a:spcBef>
              <a:buFont typeface="Wingdings" panose="05000000000000000000" pitchFamily="2" charset="2"/>
              <a:buChar char="n"/>
            </a:pPr>
            <a:r>
              <a:rPr lang="zh-CN" altLang="en-US" dirty="0"/>
              <a:t>发送方通过确认消息确保接收方已经收到数据，否则要重新发送</a:t>
            </a:r>
            <a:endParaRPr lang="zh-CN" altLang="en-US" dirty="0"/>
          </a:p>
          <a:p>
            <a:pPr lvl="1" algn="l">
              <a:lnSpc>
                <a:spcPct val="130000"/>
              </a:lnSpc>
              <a:spcBef>
                <a:spcPts val="0"/>
              </a:spcBef>
            </a:pP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6" name="右大括号 5"/>
          <p:cNvSpPr/>
          <p:nvPr/>
        </p:nvSpPr>
        <p:spPr>
          <a:xfrm>
            <a:off x="9378315" y="4361815"/>
            <a:ext cx="280670" cy="1583055"/>
          </a:xfrm>
          <a:prstGeom prst="rightBrace">
            <a:avLst>
              <a:gd name="adj1" fmla="val 8333"/>
              <a:gd name="adj2" fmla="val 506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solidFill>
                <a:srgbClr val="FF0000"/>
              </a:solidFill>
              <a:cs typeface="+mn-ea"/>
              <a:sym typeface="+mn-lt"/>
            </a:endParaRPr>
          </a:p>
        </p:txBody>
      </p:sp>
      <p:sp>
        <p:nvSpPr>
          <p:cNvPr id="8" name="文本框 7"/>
          <p:cNvSpPr txBox="1"/>
          <p:nvPr/>
        </p:nvSpPr>
        <p:spPr>
          <a:xfrm>
            <a:off x="9750425" y="4589780"/>
            <a:ext cx="1533525" cy="1198880"/>
          </a:xfrm>
          <a:prstGeom prst="rect">
            <a:avLst/>
          </a:prstGeom>
          <a:solidFill>
            <a:schemeClr val="accent6">
              <a:lumMod val="20000"/>
              <a:lumOff val="80000"/>
              <a:alpha val="82000"/>
            </a:schemeClr>
          </a:solidFill>
        </p:spPr>
        <p:txBody>
          <a:bodyPr wrap="square" rtlCol="0">
            <a:spAutoFit/>
          </a:bodyPr>
          <a:lstStyle/>
          <a:p>
            <a:pPr algn="l">
              <a:lnSpc>
                <a:spcPct val="120000"/>
              </a:lnSpc>
              <a:buClrTx/>
              <a:buSzTx/>
              <a:buFontTx/>
            </a:pPr>
            <a:r>
              <a:rPr lang="zh-CN" altLang="en-US" dirty="0">
                <a:cs typeface="+mn-ea"/>
                <a:sym typeface="+mn-lt"/>
              </a:rPr>
              <a:t>数据收发可靠性是否要保证？</a:t>
            </a:r>
            <a:endParaRPr lang="zh-CN" altLang="en-US" dirty="0">
              <a:cs typeface="+mn-ea"/>
              <a:sym typeface="+mn-lt"/>
            </a:endParaRPr>
          </a:p>
        </p:txBody>
      </p:sp>
      <p:sp>
        <p:nvSpPr>
          <p:cNvPr id="9" name="右大括号 8"/>
          <p:cNvSpPr/>
          <p:nvPr/>
        </p:nvSpPr>
        <p:spPr>
          <a:xfrm>
            <a:off x="9378462" y="2310543"/>
            <a:ext cx="280490" cy="1226127"/>
          </a:xfrm>
          <a:prstGeom prst="rightBrace">
            <a:avLst>
              <a:gd name="adj1" fmla="val 8333"/>
              <a:gd name="adj2" fmla="val 5063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solidFill>
                <a:srgbClr val="FF0000"/>
              </a:solidFill>
              <a:cs typeface="+mn-ea"/>
              <a:sym typeface="+mn-lt"/>
            </a:endParaRPr>
          </a:p>
        </p:txBody>
      </p:sp>
      <p:sp>
        <p:nvSpPr>
          <p:cNvPr id="10" name="文本框 9"/>
          <p:cNvSpPr txBox="1"/>
          <p:nvPr/>
        </p:nvSpPr>
        <p:spPr>
          <a:xfrm>
            <a:off x="9749790" y="2496185"/>
            <a:ext cx="1379220" cy="882650"/>
          </a:xfrm>
          <a:prstGeom prst="rect">
            <a:avLst/>
          </a:prstGeom>
          <a:solidFill>
            <a:schemeClr val="accent6">
              <a:lumMod val="20000"/>
              <a:lumOff val="80000"/>
              <a:alpha val="82000"/>
            </a:schemeClr>
          </a:solidFill>
        </p:spPr>
        <p:txBody>
          <a:bodyPr wrap="square" rtlCol="0">
            <a:noAutofit/>
          </a:bodyPr>
          <a:lstStyle/>
          <a:p>
            <a:pPr>
              <a:lnSpc>
                <a:spcPct val="120000"/>
              </a:lnSpc>
            </a:pPr>
            <a:r>
              <a:rPr lang="zh-CN" altLang="en-US" dirty="0">
                <a:solidFill>
                  <a:schemeClr val="tx1"/>
                </a:solidFill>
                <a:cs typeface="+mn-ea"/>
                <a:sym typeface="+mn-lt"/>
              </a:rPr>
              <a:t>信道是否要管理？</a:t>
            </a:r>
            <a:endParaRPr lang="zh-CN" altLang="en-US" dirty="0">
              <a:solidFill>
                <a:schemeClr val="tx1"/>
              </a:solidFill>
              <a:cs typeface="+mn-ea"/>
              <a:sym typeface="+mn-l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监管帧：接收未就绪</a:t>
            </a:r>
            <a:r>
              <a:rPr lang="en-US" altLang="zh-CN" dirty="0"/>
              <a:t>(RNR)</a:t>
            </a:r>
            <a:r>
              <a:rPr lang="zh-CN" altLang="en-US" dirty="0"/>
              <a:t>帧</a:t>
            </a:r>
            <a:endParaRPr lang="zh-CN" altLang="en-US" dirty="0"/>
          </a:p>
        </p:txBody>
      </p:sp>
      <p:sp>
        <p:nvSpPr>
          <p:cNvPr id="3" name="内容占位符 2"/>
          <p:cNvSpPr>
            <a:spLocks noGrp="1"/>
          </p:cNvSpPr>
          <p:nvPr>
            <p:ph idx="1"/>
          </p:nvPr>
        </p:nvSpPr>
        <p:spPr/>
        <p:txBody>
          <a:bodyPr/>
          <a:lstStyle/>
          <a:p>
            <a:r>
              <a:rPr lang="zh-CN" altLang="en-US" dirty="0"/>
              <a:t>接收未就绪帧有三种使用方式</a:t>
            </a:r>
            <a:endParaRPr lang="zh-CN" altLang="en-US" dirty="0"/>
          </a:p>
          <a:p>
            <a:pPr lvl="1">
              <a:buFont typeface="Wingdings" panose="05000000000000000000" pitchFamily="2" charset="2"/>
              <a:buChar char="n"/>
            </a:pPr>
            <a:r>
              <a:rPr lang="zh-CN" altLang="en-US" dirty="0"/>
              <a:t>应答</a:t>
            </a:r>
            <a:r>
              <a:rPr lang="en-US" altLang="zh-CN" dirty="0"/>
              <a:t>(ACK)</a:t>
            </a:r>
            <a:r>
              <a:rPr lang="zh-CN" altLang="en-US" dirty="0"/>
              <a:t>：接收方向发送方返回的</a:t>
            </a:r>
            <a:r>
              <a:rPr lang="en-US" altLang="zh-CN" dirty="0"/>
              <a:t>RNR</a:t>
            </a:r>
            <a:r>
              <a:rPr lang="zh-CN" altLang="en-US" dirty="0"/>
              <a:t>帧有两个意思</a:t>
            </a:r>
            <a:endParaRPr lang="zh-CN" altLang="en-US" dirty="0"/>
          </a:p>
          <a:p>
            <a:pPr lvl="2">
              <a:buFont typeface="Wingdings" panose="05000000000000000000" pitchFamily="2" charset="2"/>
              <a:buChar char="n"/>
            </a:pPr>
            <a:r>
              <a:rPr lang="zh-CN" altLang="en-US" dirty="0"/>
              <a:t>应答，表示接收方收到了编号在</a:t>
            </a:r>
            <a:r>
              <a:rPr lang="en-US" altLang="zh-CN" dirty="0"/>
              <a:t>N(R)</a:t>
            </a:r>
            <a:r>
              <a:rPr lang="zh-CN" altLang="en-US" dirty="0"/>
              <a:t>以前的所有帧</a:t>
            </a:r>
            <a:endParaRPr lang="zh-CN" altLang="en-US" dirty="0"/>
          </a:p>
          <a:p>
            <a:pPr lvl="2">
              <a:buFont typeface="Wingdings" panose="05000000000000000000" pitchFamily="2" charset="2"/>
              <a:buChar char="n"/>
            </a:pPr>
            <a:r>
              <a:rPr lang="zh-CN" altLang="en-US" dirty="0"/>
              <a:t>要求发送方暂停发送，直到发送方收到一个</a:t>
            </a:r>
            <a:r>
              <a:rPr lang="en-US" altLang="zh-CN" dirty="0"/>
              <a:t>RR</a:t>
            </a:r>
            <a:r>
              <a:rPr lang="zh-CN" altLang="en-US" dirty="0"/>
              <a:t>帧为止</a:t>
            </a:r>
            <a:endParaRPr lang="zh-CN" altLang="en-US" dirty="0"/>
          </a:p>
          <a:p>
            <a:pPr lvl="1">
              <a:buFont typeface="Wingdings" panose="05000000000000000000" pitchFamily="2" charset="2"/>
              <a:buChar char="n"/>
            </a:pPr>
            <a:r>
              <a:rPr lang="zh-CN" altLang="en-US" dirty="0"/>
              <a:t>选择</a:t>
            </a:r>
            <a:r>
              <a:rPr lang="en-US" altLang="zh-CN" dirty="0"/>
              <a:t>(SEL) </a:t>
            </a:r>
            <a:r>
              <a:rPr lang="zh-CN" altLang="en-US" dirty="0"/>
              <a:t>：当主站点想要向某个从站点发送数据时，它通过发送一个</a:t>
            </a:r>
            <a:r>
              <a:rPr lang="en-US" altLang="zh-CN" dirty="0"/>
              <a:t>P/F</a:t>
            </a:r>
            <a:r>
              <a:rPr lang="zh-CN" altLang="en-US" dirty="0"/>
              <a:t>位置</a:t>
            </a:r>
            <a:r>
              <a:rPr lang="en-US" altLang="zh-CN" dirty="0"/>
              <a:t>1</a:t>
            </a:r>
            <a:r>
              <a:rPr lang="zh-CN" altLang="en-US" dirty="0"/>
              <a:t>的</a:t>
            </a:r>
            <a:r>
              <a:rPr lang="en-US" altLang="zh-CN" dirty="0"/>
              <a:t>RNR</a:t>
            </a:r>
            <a:r>
              <a:rPr lang="zh-CN" altLang="en-US" dirty="0"/>
              <a:t>帧来通知从站点</a:t>
            </a:r>
            <a:endParaRPr lang="zh-CN" altLang="en-US" dirty="0"/>
          </a:p>
          <a:p>
            <a:pPr lvl="1">
              <a:buFont typeface="Wingdings" panose="05000000000000000000" pitchFamily="2" charset="2"/>
              <a:buChar char="n"/>
            </a:pPr>
            <a:r>
              <a:rPr lang="zh-CN" altLang="en-US" dirty="0"/>
              <a:t>对选择的否定应答</a:t>
            </a:r>
            <a:r>
              <a:rPr lang="en-US" altLang="zh-CN" dirty="0"/>
              <a:t>(SEL.NAK) </a:t>
            </a:r>
            <a:r>
              <a:rPr lang="zh-CN" altLang="en-US" dirty="0"/>
              <a:t>：当选择的从设备不能接收数据时，它回答一个</a:t>
            </a:r>
            <a:r>
              <a:rPr lang="en-US" altLang="zh-CN" dirty="0"/>
              <a:t>P/F</a:t>
            </a:r>
            <a:r>
              <a:rPr lang="zh-CN" altLang="en-US" dirty="0"/>
              <a:t>置</a:t>
            </a:r>
            <a:r>
              <a:rPr lang="en-US" altLang="zh-CN" dirty="0"/>
              <a:t>1</a:t>
            </a:r>
            <a:r>
              <a:rPr lang="zh-CN" altLang="en-US" dirty="0"/>
              <a:t>的</a:t>
            </a:r>
            <a:r>
              <a:rPr lang="en-US" altLang="zh-CN" dirty="0"/>
              <a:t>RNR</a:t>
            </a:r>
            <a:r>
              <a:rPr lang="zh-CN" altLang="en-US" dirty="0"/>
              <a:t>帧</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监管帧：</a:t>
            </a:r>
            <a:r>
              <a:rPr lang="en-US" altLang="zh-CN" dirty="0"/>
              <a:t>REJ</a:t>
            </a:r>
            <a:r>
              <a:rPr lang="zh-CN" altLang="en-US" dirty="0"/>
              <a:t>帧和</a:t>
            </a:r>
            <a:r>
              <a:rPr lang="en-US" altLang="zh-CN" dirty="0"/>
              <a:t>SREJ</a:t>
            </a:r>
            <a:r>
              <a:rPr lang="zh-CN" altLang="en-US" dirty="0"/>
              <a:t>帧</a:t>
            </a:r>
            <a:endParaRPr lang="zh-CN" altLang="en-US" dirty="0"/>
          </a:p>
        </p:txBody>
      </p:sp>
      <p:sp>
        <p:nvSpPr>
          <p:cNvPr id="3" name="内容占位符 2"/>
          <p:cNvSpPr>
            <a:spLocks noGrp="1"/>
          </p:cNvSpPr>
          <p:nvPr>
            <p:ph idx="1"/>
          </p:nvPr>
        </p:nvSpPr>
        <p:spPr/>
        <p:txBody>
          <a:bodyPr/>
          <a:lstStyle/>
          <a:p>
            <a:r>
              <a:rPr lang="zh-CN" altLang="en-US" dirty="0"/>
              <a:t>拒绝 </a:t>
            </a:r>
            <a:r>
              <a:rPr lang="en-US" altLang="zh-CN" dirty="0"/>
              <a:t>REJ</a:t>
            </a:r>
            <a:r>
              <a:rPr lang="zh-CN" altLang="en-US" dirty="0"/>
              <a:t>帧</a:t>
            </a:r>
            <a:endParaRPr lang="zh-CN" altLang="en-US" dirty="0"/>
          </a:p>
          <a:p>
            <a:pPr lvl="1">
              <a:buFont typeface="Wingdings" panose="05000000000000000000" pitchFamily="2" charset="2"/>
              <a:buChar char="n"/>
            </a:pPr>
            <a:r>
              <a:rPr lang="zh-CN" altLang="en-US" dirty="0"/>
              <a:t>在回退</a:t>
            </a:r>
            <a:r>
              <a:rPr lang="en-US" altLang="zh-CN" dirty="0"/>
              <a:t>N</a:t>
            </a:r>
            <a:r>
              <a:rPr lang="zh-CN" altLang="en-US" dirty="0"/>
              <a:t>自动重复请求中，当接收方没有要发送的数据用来捎带应答信息时，返回的一个否定应答帧</a:t>
            </a:r>
            <a:endParaRPr lang="zh-CN" altLang="en-US" dirty="0"/>
          </a:p>
          <a:p>
            <a:pPr lvl="1">
              <a:buFont typeface="Wingdings" panose="05000000000000000000" pitchFamily="2" charset="2"/>
              <a:buChar char="n"/>
            </a:pPr>
            <a:r>
              <a:rPr lang="zh-CN" altLang="en-US" dirty="0"/>
              <a:t>在</a:t>
            </a:r>
            <a:r>
              <a:rPr lang="en-US" altLang="zh-CN" dirty="0"/>
              <a:t>REJ</a:t>
            </a:r>
            <a:r>
              <a:rPr lang="zh-CN" altLang="en-US" dirty="0"/>
              <a:t>帧中，</a:t>
            </a:r>
            <a:r>
              <a:rPr lang="en-US" altLang="zh-CN" dirty="0"/>
              <a:t>N(R)</a:t>
            </a:r>
            <a:r>
              <a:rPr lang="zh-CN" altLang="en-US" dirty="0"/>
              <a:t>域指明了损坏帧的序号，损坏帧及其以后所有帧必须重发</a:t>
            </a:r>
            <a:endParaRPr lang="zh-CN" altLang="en-US" dirty="0"/>
          </a:p>
          <a:p>
            <a:r>
              <a:rPr lang="zh-CN" altLang="en-US" dirty="0"/>
              <a:t>选择拒绝 </a:t>
            </a:r>
            <a:r>
              <a:rPr lang="en-US" altLang="zh-CN" dirty="0"/>
              <a:t>SREJ </a:t>
            </a:r>
            <a:r>
              <a:rPr lang="zh-CN" altLang="en-US" dirty="0"/>
              <a:t>帧</a:t>
            </a:r>
            <a:endParaRPr lang="zh-CN" altLang="en-US" dirty="0"/>
          </a:p>
          <a:p>
            <a:pPr lvl="1">
              <a:buFont typeface="Wingdings" panose="05000000000000000000" pitchFamily="2" charset="2"/>
              <a:buChar char="n"/>
            </a:pPr>
            <a:r>
              <a:rPr lang="zh-CN" altLang="en-US" dirty="0"/>
              <a:t>在选择拒绝自动重复请求中，当接收方收到一个损坏帧时，它用一个选择拒绝帧告诉发送方哪一帧被损坏</a:t>
            </a:r>
            <a:endParaRPr lang="zh-CN" altLang="en-US" dirty="0"/>
          </a:p>
          <a:p>
            <a:pPr lvl="1">
              <a:buFont typeface="Wingdings" panose="05000000000000000000" pitchFamily="2" charset="2"/>
              <a:buChar char="n"/>
            </a:pPr>
            <a:r>
              <a:rPr lang="en-US" altLang="zh-CN" dirty="0"/>
              <a:t>N(R)</a:t>
            </a:r>
            <a:r>
              <a:rPr lang="zh-CN" altLang="en-US" dirty="0"/>
              <a:t>指明了被损坏帧的编号，被损坏的帧需要重发</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HDLC</a:t>
            </a:r>
            <a:r>
              <a:rPr lang="zh-CN" altLang="en-US" dirty="0"/>
              <a:t>帧格式：</a:t>
            </a:r>
            <a:r>
              <a:rPr lang="en-US" altLang="zh-CN" dirty="0"/>
              <a:t>U-</a:t>
            </a:r>
            <a:r>
              <a:rPr lang="zh-CN" altLang="en-US" dirty="0"/>
              <a:t>帧的控制字段</a:t>
            </a:r>
            <a:endParaRPr lang="zh-CN" altLang="en-US" dirty="0"/>
          </a:p>
        </p:txBody>
      </p:sp>
      <p:sp>
        <p:nvSpPr>
          <p:cNvPr id="3" name="内容占位符 2"/>
          <p:cNvSpPr>
            <a:spLocks noGrp="1"/>
          </p:cNvSpPr>
          <p:nvPr>
            <p:ph idx="1"/>
          </p:nvPr>
        </p:nvSpPr>
        <p:spPr>
          <a:xfrm>
            <a:off x="335280" y="2673350"/>
            <a:ext cx="10858500" cy="3849370"/>
          </a:xfrm>
        </p:spPr>
        <p:txBody>
          <a:bodyPr>
            <a:noAutofit/>
          </a:bodyPr>
          <a:lstStyle/>
          <a:p>
            <a:r>
              <a:rPr lang="zh-CN" altLang="en-US" dirty="0"/>
              <a:t>用来在互连设备之间交换会话管理信息和控制信息</a:t>
            </a:r>
            <a:endParaRPr lang="zh-CN" altLang="en-US" dirty="0"/>
          </a:p>
          <a:p>
            <a:r>
              <a:rPr lang="zh-CN" altLang="en-US" dirty="0"/>
              <a:t>控制域中有</a:t>
            </a:r>
            <a:r>
              <a:rPr lang="en-US" altLang="zh-CN" dirty="0"/>
              <a:t>5</a:t>
            </a:r>
            <a:r>
              <a:rPr lang="zh-CN" altLang="en-US" dirty="0"/>
              <a:t>位编码位，可用来表示</a:t>
            </a:r>
            <a:r>
              <a:rPr lang="en-US" altLang="zh-CN" dirty="0"/>
              <a:t>32</a:t>
            </a:r>
            <a:r>
              <a:rPr lang="zh-CN" altLang="en-US" dirty="0"/>
              <a:t>种不同类型的无编号帧，包含</a:t>
            </a:r>
            <a:r>
              <a:rPr lang="en-US" altLang="zh-CN" dirty="0"/>
              <a:t>5</a:t>
            </a:r>
            <a:r>
              <a:rPr lang="zh-CN" altLang="en-US" dirty="0"/>
              <a:t>个基本功能类</a:t>
            </a:r>
            <a:endParaRPr lang="zh-CN" altLang="en-US" dirty="0"/>
          </a:p>
          <a:p>
            <a:pPr lvl="1">
              <a:buFont typeface="Wingdings" panose="05000000000000000000" pitchFamily="2" charset="2"/>
              <a:buChar char="n"/>
            </a:pPr>
            <a:r>
              <a:rPr lang="zh-CN" altLang="en-US" sz="2000" dirty="0"/>
              <a:t>方式设置</a:t>
            </a:r>
            <a:endParaRPr lang="zh-CN" altLang="en-US" sz="2000" dirty="0"/>
          </a:p>
          <a:p>
            <a:pPr lvl="1">
              <a:buFont typeface="Wingdings" panose="05000000000000000000" pitchFamily="2" charset="2"/>
              <a:buChar char="n"/>
            </a:pPr>
            <a:r>
              <a:rPr lang="zh-CN" altLang="en-US" sz="2000" dirty="0"/>
              <a:t>无序号交互</a:t>
            </a:r>
            <a:endParaRPr lang="zh-CN" altLang="en-US" sz="2000" dirty="0"/>
          </a:p>
          <a:p>
            <a:pPr lvl="1">
              <a:buFont typeface="Wingdings" panose="05000000000000000000" pitchFamily="2" charset="2"/>
              <a:buChar char="n"/>
            </a:pPr>
            <a:r>
              <a:rPr lang="zh-CN" altLang="en-US" sz="2000" dirty="0"/>
              <a:t>断开连接</a:t>
            </a:r>
            <a:endParaRPr lang="zh-CN" altLang="en-US" sz="2000" dirty="0"/>
          </a:p>
          <a:p>
            <a:pPr lvl="1">
              <a:buFont typeface="Wingdings" panose="05000000000000000000" pitchFamily="2" charset="2"/>
              <a:buChar char="n"/>
            </a:pPr>
            <a:r>
              <a:rPr lang="zh-CN" altLang="en-US" sz="2000" dirty="0"/>
              <a:t>启动模式</a:t>
            </a:r>
            <a:endParaRPr lang="zh-CN" altLang="en-US" sz="2000" dirty="0"/>
          </a:p>
          <a:p>
            <a:pPr lvl="1">
              <a:buFont typeface="Wingdings" panose="05000000000000000000" pitchFamily="2" charset="2"/>
              <a:buChar char="n"/>
            </a:pPr>
            <a:r>
              <a:rPr lang="zh-CN" altLang="en-US" sz="2000" dirty="0"/>
              <a:t>混杂形式</a:t>
            </a:r>
            <a:endParaRPr lang="zh-CN" altLang="en-US" sz="2000" dirty="0"/>
          </a:p>
          <a:p>
            <a:r>
              <a:rPr lang="en-US" altLang="zh-CN" dirty="0"/>
              <a:t>U-</a:t>
            </a:r>
            <a:r>
              <a:rPr lang="zh-CN" altLang="en-US" dirty="0"/>
              <a:t>帧中的</a:t>
            </a:r>
            <a:r>
              <a:rPr lang="en-US" altLang="zh-CN" dirty="0"/>
              <a:t>P/F</a:t>
            </a:r>
            <a:r>
              <a:rPr lang="zh-CN" altLang="en-US" dirty="0"/>
              <a:t>位一般都应置</a:t>
            </a:r>
            <a:r>
              <a:rPr lang="en-US" altLang="zh-CN" dirty="0"/>
              <a:t>1</a:t>
            </a:r>
            <a:endParaRPr lang="en-US" altLang="zh-CN"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32" name="Rectangle 3"/>
          <p:cNvSpPr>
            <a:spLocks noChangeArrowheads="1"/>
          </p:cNvSpPr>
          <p:nvPr/>
        </p:nvSpPr>
        <p:spPr bwMode="auto">
          <a:xfrm>
            <a:off x="4409281" y="1291002"/>
            <a:ext cx="646112" cy="586666"/>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dirty="0">
                <a:ln>
                  <a:noFill/>
                </a:ln>
                <a:solidFill>
                  <a:srgbClr val="000000"/>
                </a:solidFill>
                <a:effectLst/>
                <a:uLnTx/>
                <a:uFillTx/>
                <a:cs typeface="+mn-ea"/>
                <a:sym typeface="+mn-lt"/>
              </a:rPr>
              <a:t>1</a:t>
            </a:r>
            <a:endParaRPr kumimoji="0" lang="en-US" altLang="zh-CN" sz="2400" b="0" i="0" u="none" strike="noStrike" kern="0" cap="none" spc="0" normalizeH="0" baseline="0" noProof="0" dirty="0">
              <a:ln>
                <a:noFill/>
              </a:ln>
              <a:solidFill>
                <a:srgbClr val="000000"/>
              </a:solidFill>
              <a:effectLst/>
              <a:uLnTx/>
              <a:uFillTx/>
              <a:cs typeface="+mn-ea"/>
              <a:sym typeface="+mn-lt"/>
            </a:endParaRPr>
          </a:p>
        </p:txBody>
      </p:sp>
      <p:sp>
        <p:nvSpPr>
          <p:cNvPr id="33" name="Rectangle 4"/>
          <p:cNvSpPr>
            <a:spLocks noChangeArrowheads="1"/>
          </p:cNvSpPr>
          <p:nvPr/>
        </p:nvSpPr>
        <p:spPr bwMode="auto">
          <a:xfrm>
            <a:off x="5704681" y="1291002"/>
            <a:ext cx="1225550" cy="586666"/>
          </a:xfrm>
          <a:prstGeom prst="rect">
            <a:avLst/>
          </a:prstGeom>
          <a:solidFill>
            <a:srgbClr val="FFC000"/>
          </a:solidFill>
          <a:ln w="19050"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CODE</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34" name="Rectangle 5"/>
          <p:cNvSpPr>
            <a:spLocks noChangeArrowheads="1"/>
          </p:cNvSpPr>
          <p:nvPr/>
        </p:nvSpPr>
        <p:spPr bwMode="auto">
          <a:xfrm>
            <a:off x="6930232" y="1291002"/>
            <a:ext cx="719137" cy="586666"/>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P/F</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35" name="Rectangle 6"/>
          <p:cNvSpPr>
            <a:spLocks noChangeArrowheads="1"/>
          </p:cNvSpPr>
          <p:nvPr/>
        </p:nvSpPr>
        <p:spPr bwMode="auto">
          <a:xfrm>
            <a:off x="7649368" y="1291002"/>
            <a:ext cx="1873250" cy="586666"/>
          </a:xfrm>
          <a:prstGeom prst="rect">
            <a:avLst/>
          </a:prstGeom>
          <a:solidFill>
            <a:srgbClr val="FFC000"/>
          </a:solidFill>
          <a:ln w="19050" algn="ctr">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CODE</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37" name="Text Box 7"/>
          <p:cNvSpPr txBox="1">
            <a:spLocks noChangeArrowheads="1"/>
          </p:cNvSpPr>
          <p:nvPr/>
        </p:nvSpPr>
        <p:spPr bwMode="auto">
          <a:xfrm>
            <a:off x="2169319" y="1335677"/>
            <a:ext cx="2028825" cy="534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cs typeface="+mn-ea"/>
                <a:sym typeface="+mn-lt"/>
              </a:rPr>
              <a:t>U-</a:t>
            </a:r>
            <a:r>
              <a:rPr kumimoji="0" lang="zh-CN" altLang="en-US" sz="2400" b="0" i="0" u="none" strike="noStrike" kern="1200" cap="none" spc="0" normalizeH="0" baseline="0" noProof="0" dirty="0">
                <a:ln>
                  <a:noFill/>
                </a:ln>
                <a:solidFill>
                  <a:srgbClr val="000000"/>
                </a:solidFill>
                <a:effectLst/>
                <a:uLnTx/>
                <a:uFillTx/>
                <a:cs typeface="+mn-ea"/>
                <a:sym typeface="+mn-lt"/>
              </a:rPr>
              <a:t>帧控制域：</a:t>
            </a:r>
            <a:endParaRPr kumimoji="0" lang="zh-CN" altLang="en-US" sz="2400" b="0" i="0" u="none" strike="noStrike" kern="1200" cap="none" spc="0" normalizeH="0" baseline="0" noProof="0" dirty="0">
              <a:ln>
                <a:noFill/>
              </a:ln>
              <a:solidFill>
                <a:srgbClr val="000000"/>
              </a:solidFill>
              <a:effectLst/>
              <a:uLnTx/>
              <a:uFillTx/>
              <a:cs typeface="+mn-ea"/>
              <a:sym typeface="+mn-lt"/>
            </a:endParaRPr>
          </a:p>
        </p:txBody>
      </p:sp>
      <p:sp>
        <p:nvSpPr>
          <p:cNvPr id="38" name="Rectangle 8"/>
          <p:cNvSpPr>
            <a:spLocks noChangeArrowheads="1"/>
          </p:cNvSpPr>
          <p:nvPr/>
        </p:nvSpPr>
        <p:spPr bwMode="auto">
          <a:xfrm>
            <a:off x="4409281" y="883015"/>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9" name="Rectangle 9"/>
          <p:cNvSpPr>
            <a:spLocks noChangeArrowheads="1"/>
          </p:cNvSpPr>
          <p:nvPr/>
        </p:nvSpPr>
        <p:spPr bwMode="auto">
          <a:xfrm>
            <a:off x="5056981" y="883015"/>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2</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40" name="Rectangle 10"/>
          <p:cNvSpPr>
            <a:spLocks noChangeArrowheads="1"/>
          </p:cNvSpPr>
          <p:nvPr/>
        </p:nvSpPr>
        <p:spPr bwMode="auto">
          <a:xfrm>
            <a:off x="5704682" y="883015"/>
            <a:ext cx="64928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3</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42" name="Rectangle 11"/>
          <p:cNvSpPr>
            <a:spLocks noChangeArrowheads="1"/>
          </p:cNvSpPr>
          <p:nvPr/>
        </p:nvSpPr>
        <p:spPr bwMode="auto">
          <a:xfrm>
            <a:off x="6353969" y="883015"/>
            <a:ext cx="576263"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4</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43" name="Rectangle 12"/>
          <p:cNvSpPr>
            <a:spLocks noChangeArrowheads="1"/>
          </p:cNvSpPr>
          <p:nvPr/>
        </p:nvSpPr>
        <p:spPr bwMode="auto">
          <a:xfrm>
            <a:off x="6930232" y="883015"/>
            <a:ext cx="719137"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5</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44" name="Rectangle 13"/>
          <p:cNvSpPr>
            <a:spLocks noChangeArrowheads="1"/>
          </p:cNvSpPr>
          <p:nvPr/>
        </p:nvSpPr>
        <p:spPr bwMode="auto">
          <a:xfrm>
            <a:off x="7649368" y="883015"/>
            <a:ext cx="647700"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6</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45" name="Rectangle 14"/>
          <p:cNvSpPr>
            <a:spLocks noChangeArrowheads="1"/>
          </p:cNvSpPr>
          <p:nvPr/>
        </p:nvSpPr>
        <p:spPr bwMode="auto">
          <a:xfrm>
            <a:off x="8297068" y="883015"/>
            <a:ext cx="649288"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7</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46" name="Rectangle 15"/>
          <p:cNvSpPr>
            <a:spLocks noChangeArrowheads="1"/>
          </p:cNvSpPr>
          <p:nvPr/>
        </p:nvSpPr>
        <p:spPr bwMode="auto">
          <a:xfrm>
            <a:off x="8946356" y="883015"/>
            <a:ext cx="576262" cy="418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8</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47" name="Rectangle 16"/>
          <p:cNvSpPr>
            <a:spLocks noChangeArrowheads="1"/>
          </p:cNvSpPr>
          <p:nvPr/>
        </p:nvSpPr>
        <p:spPr bwMode="auto">
          <a:xfrm>
            <a:off x="5056981" y="1291002"/>
            <a:ext cx="646112" cy="586666"/>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1</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48" name="AutoShape 26"/>
          <p:cNvSpPr/>
          <p:nvPr/>
        </p:nvSpPr>
        <p:spPr bwMode="auto">
          <a:xfrm rot="16200000" flipV="1">
            <a:off x="7360967" y="739616"/>
            <a:ext cx="360903" cy="2663825"/>
          </a:xfrm>
          <a:prstGeom prst="leftBrace">
            <a:avLst>
              <a:gd name="adj1" fmla="val 61601"/>
              <a:gd name="adj2" fmla="val 49097"/>
            </a:avLst>
          </a:prstGeom>
          <a:noFill/>
          <a:ln w="1905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49" name="Text Box 27"/>
          <p:cNvSpPr txBox="1">
            <a:spLocks noChangeArrowheads="1"/>
          </p:cNvSpPr>
          <p:nvPr/>
        </p:nvSpPr>
        <p:spPr bwMode="auto">
          <a:xfrm>
            <a:off x="7064785" y="2187148"/>
            <a:ext cx="1096775"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cs typeface="+mn-ea"/>
                <a:sym typeface="+mn-lt"/>
              </a:rPr>
              <a:t>5</a:t>
            </a:r>
            <a:r>
              <a:rPr kumimoji="0" lang="zh-CN" altLang="en-US" sz="2000" b="0" i="0" u="none" strike="noStrike" kern="1200" cap="none" spc="0" normalizeH="0" baseline="0" noProof="0" dirty="0">
                <a:ln>
                  <a:noFill/>
                </a:ln>
                <a:solidFill>
                  <a:srgbClr val="000000"/>
                </a:solidFill>
                <a:effectLst/>
                <a:uLnTx/>
                <a:uFillTx/>
                <a:cs typeface="+mn-ea"/>
                <a:sym typeface="+mn-lt"/>
              </a:rPr>
              <a:t>位编码</a:t>
            </a:r>
            <a:endParaRPr kumimoji="0" lang="zh-CN" altLang="en-US" sz="2000" b="0" i="0" u="none" strike="noStrike" kern="1200" cap="none" spc="0" normalizeH="0" baseline="0" noProof="0" dirty="0">
              <a:ln>
                <a:noFill/>
              </a:ln>
              <a:solidFill>
                <a:srgbClr val="000000"/>
              </a:solidFill>
              <a:effectLst/>
              <a:uLnTx/>
              <a:uFillTx/>
              <a:cs typeface="+mn-ea"/>
              <a:sym typeface="+mn-l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4450"/>
            <a:ext cx="12192000" cy="681355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2" name="标题 1"/>
          <p:cNvSpPr>
            <a:spLocks noGrp="1"/>
          </p:cNvSpPr>
          <p:nvPr>
            <p:ph type="title"/>
          </p:nvPr>
        </p:nvSpPr>
        <p:spPr>
          <a:xfrm>
            <a:off x="1060490" y="1255485"/>
            <a:ext cx="644939" cy="4013279"/>
          </a:xfrm>
        </p:spPr>
        <p:txBody>
          <a:bodyPr>
            <a:normAutofit fontScale="90000"/>
          </a:bodyPr>
          <a:lstStyle/>
          <a:p>
            <a:r>
              <a:rPr kumimoji="0" lang="zh-CN" altLang="en-US" sz="3200" b="1" i="0" u="none" strike="noStrike" kern="1200" cap="none" spc="0" normalizeH="0" baseline="0" noProof="0" dirty="0">
                <a:ln>
                  <a:noFill/>
                </a:ln>
                <a:solidFill>
                  <a:srgbClr val="003659"/>
                </a:solidFill>
                <a:effectLst/>
                <a:uLnTx/>
                <a:uFillTx/>
                <a:latin typeface="+mn-lt"/>
                <a:ea typeface="+mn-ea"/>
                <a:cs typeface="+mn-ea"/>
                <a:sym typeface="+mn-lt"/>
              </a:rPr>
              <a:t>各种类型的无编号帧</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aphicFrame>
        <p:nvGraphicFramePr>
          <p:cNvPr id="5" name="Group 115"/>
          <p:cNvGraphicFramePr/>
          <p:nvPr/>
        </p:nvGraphicFramePr>
        <p:xfrm>
          <a:off x="2082357" y="372618"/>
          <a:ext cx="9519920" cy="5861304"/>
        </p:xfrm>
        <a:graphic>
          <a:graphicData uri="http://schemas.openxmlformats.org/drawingml/2006/table">
            <a:tbl>
              <a:tblPr/>
              <a:tblGrid>
                <a:gridCol w="936625"/>
                <a:gridCol w="863600"/>
                <a:gridCol w="960120"/>
                <a:gridCol w="6759575"/>
              </a:tblGrid>
              <a:tr h="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编码</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名称</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性质</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意义</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mn-lt"/>
                          <a:ea typeface="+mn-ea"/>
                          <a:cs typeface="+mn-ea"/>
                          <a:sym typeface="+mn-lt"/>
                        </a:rPr>
                        <a:t>00 001</a:t>
                      </a:r>
                      <a:endParaRPr kumimoji="0" lang="en-US" altLang="zh-CN" sz="1400" b="0" i="0" u="none" strike="noStrike" cap="none" normalizeH="0" baseline="0" dirty="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SNRM</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设置正常响应模式。</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701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11 011</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SNRME</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设置扩展正常响应模式。</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11 000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SARM</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设置异步响应模式。</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mn-lt"/>
                          <a:ea typeface="+mn-ea"/>
                          <a:cs typeface="+mn-ea"/>
                          <a:sym typeface="+mn-lt"/>
                        </a:rPr>
                        <a:t>11 010</a:t>
                      </a:r>
                      <a:endParaRPr kumimoji="0" lang="en-US" altLang="zh-CN" sz="1400" b="0" i="0" u="none" strike="noStrike" cap="none" normalizeH="0" baseline="0" dirty="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SARME</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dirty="0">
                          <a:ln>
                            <a:noFill/>
                          </a:ln>
                          <a:solidFill>
                            <a:schemeClr val="tx1"/>
                          </a:solidFill>
                          <a:effectLst/>
                          <a:latin typeface="+mn-lt"/>
                          <a:ea typeface="+mn-ea"/>
                          <a:cs typeface="+mn-ea"/>
                          <a:sym typeface="+mn-lt"/>
                        </a:rPr>
                        <a:t>命令</a:t>
                      </a:r>
                      <a:endParaRPr kumimoji="0" lang="zh-CN" altLang="en-US" sz="1400" b="0" i="0" u="none" strike="noStrike" cap="none" normalizeH="0" baseline="0" dirty="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设置扩展异步响应模式。</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11 100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SABM</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设置异步平衡模式。</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701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11 110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SABME</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设置扩展异步平衡模式。</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00 100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UP</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无序号轮询。从指定站发来的关于对状态信息的轮询。</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00 000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UI</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r>
                        <a:rPr kumimoji="0" lang="en-US" altLang="zh-CN" sz="1400" b="0" i="0" u="none" strike="noStrike" cap="none" normalizeH="0" baseline="0">
                          <a:ln>
                            <a:noFill/>
                          </a:ln>
                          <a:solidFill>
                            <a:schemeClr val="tx1"/>
                          </a:solidFill>
                          <a:effectLst/>
                          <a:latin typeface="+mn-lt"/>
                          <a:ea typeface="+mn-ea"/>
                          <a:cs typeface="+mn-ea"/>
                          <a:sym typeface="+mn-lt"/>
                        </a:rPr>
                        <a:t>/</a:t>
                      </a:r>
                      <a:r>
                        <a:rPr kumimoji="0" lang="zh-CN" altLang="en-US" sz="1400" b="0" i="0" u="none" strike="noStrike" cap="none" normalizeH="0" baseline="0">
                          <a:ln>
                            <a:noFill/>
                          </a:ln>
                          <a:solidFill>
                            <a:schemeClr val="tx1"/>
                          </a:solidFill>
                          <a:effectLst/>
                          <a:latin typeface="+mn-lt"/>
                          <a:ea typeface="+mn-ea"/>
                          <a:cs typeface="+mn-ea"/>
                          <a:sym typeface="+mn-lt"/>
                        </a:rPr>
                        <a:t>响应</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无序号信息。通常用来发送状态信息，一般是在</a:t>
                      </a:r>
                      <a:r>
                        <a:rPr kumimoji="0" lang="en-US" altLang="zh-CN" sz="1400" b="0" i="0" u="none" strike="noStrike" cap="none" normalizeH="0" baseline="0">
                          <a:ln>
                            <a:noFill/>
                          </a:ln>
                          <a:solidFill>
                            <a:schemeClr val="tx1"/>
                          </a:solidFill>
                          <a:effectLst/>
                          <a:latin typeface="+mn-lt"/>
                          <a:ea typeface="+mn-ea"/>
                          <a:cs typeface="+mn-ea"/>
                          <a:sym typeface="+mn-lt"/>
                        </a:rPr>
                        <a:t>UP</a:t>
                      </a:r>
                      <a:r>
                        <a:rPr kumimoji="0" lang="zh-CN" altLang="en-US" sz="1400" b="0" i="0" u="none" strike="noStrike" cap="none" normalizeH="0" baseline="0">
                          <a:ln>
                            <a:noFill/>
                          </a:ln>
                          <a:solidFill>
                            <a:schemeClr val="tx1"/>
                          </a:solidFill>
                          <a:effectLst/>
                          <a:latin typeface="+mn-lt"/>
                          <a:ea typeface="+mn-ea"/>
                          <a:cs typeface="+mn-ea"/>
                          <a:sym typeface="+mn-lt"/>
                        </a:rPr>
                        <a:t>或</a:t>
                      </a:r>
                      <a:r>
                        <a:rPr kumimoji="0" lang="en-US" altLang="zh-CN" sz="1400" b="0" i="0" u="none" strike="noStrike" cap="none" normalizeH="0" baseline="0">
                          <a:ln>
                            <a:noFill/>
                          </a:ln>
                          <a:solidFill>
                            <a:schemeClr val="tx1"/>
                          </a:solidFill>
                          <a:effectLst/>
                          <a:latin typeface="+mn-lt"/>
                          <a:ea typeface="+mn-ea"/>
                          <a:cs typeface="+mn-ea"/>
                          <a:sym typeface="+mn-lt"/>
                        </a:rPr>
                        <a:t>SIM</a:t>
                      </a:r>
                      <a:r>
                        <a:rPr kumimoji="0" lang="zh-CN" altLang="en-US" sz="1400" b="0" i="0" u="none" strike="noStrike" cap="none" normalizeH="0" baseline="0">
                          <a:ln>
                            <a:noFill/>
                          </a:ln>
                          <a:solidFill>
                            <a:schemeClr val="tx1"/>
                          </a:solidFill>
                          <a:effectLst/>
                          <a:latin typeface="+mn-lt"/>
                          <a:ea typeface="+mn-ea"/>
                          <a:cs typeface="+mn-ea"/>
                          <a:sym typeface="+mn-lt"/>
                        </a:rPr>
                        <a:t>信号后发送。</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00 110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UA</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响应</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无序号确认。通常用来确认刚才发送的命令，如设置模式和断开连接。</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00 010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RD</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响应</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请求断开连接。</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701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00 011</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DISC</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断开连接。初始化两个站之间的断连。当另外一个站用一个</a:t>
                      </a:r>
                      <a:r>
                        <a:rPr kumimoji="0" lang="en-US" altLang="zh-CN" sz="1400" b="0" i="0" u="none" strike="noStrike" cap="none" normalizeH="0" baseline="0">
                          <a:ln>
                            <a:noFill/>
                          </a:ln>
                          <a:solidFill>
                            <a:schemeClr val="tx1"/>
                          </a:solidFill>
                          <a:effectLst/>
                          <a:latin typeface="+mn-lt"/>
                          <a:ea typeface="+mn-ea"/>
                          <a:cs typeface="+mn-ea"/>
                          <a:sym typeface="+mn-lt"/>
                        </a:rPr>
                        <a:t>UA</a:t>
                      </a:r>
                      <a:r>
                        <a:rPr kumimoji="0" lang="zh-CN" altLang="en-US" sz="1400" b="0" i="0" u="none" strike="noStrike" cap="none" normalizeH="0" baseline="0">
                          <a:ln>
                            <a:noFill/>
                          </a:ln>
                          <a:solidFill>
                            <a:schemeClr val="tx1"/>
                          </a:solidFill>
                          <a:effectLst/>
                          <a:latin typeface="+mn-lt"/>
                          <a:ea typeface="+mn-ea"/>
                          <a:cs typeface="+mn-ea"/>
                          <a:sym typeface="+mn-lt"/>
                        </a:rPr>
                        <a:t>响应时，断连结束。</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11 000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DM</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响应</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断开连接方式。告诉主站，从站处于断连状态。</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10 000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RIM</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响应</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请求初始化模式。从站请求主站发送一个</a:t>
                      </a:r>
                      <a:r>
                        <a:rPr kumimoji="0" lang="en-US" altLang="zh-CN" sz="1400" b="0" i="0" u="none" strike="noStrike" cap="none" normalizeH="0" baseline="0">
                          <a:ln>
                            <a:noFill/>
                          </a:ln>
                          <a:solidFill>
                            <a:schemeClr val="tx1"/>
                          </a:solidFill>
                          <a:effectLst/>
                          <a:latin typeface="+mn-lt"/>
                          <a:ea typeface="+mn-ea"/>
                          <a:cs typeface="+mn-ea"/>
                          <a:sym typeface="+mn-lt"/>
                        </a:rPr>
                        <a:t>SIM</a:t>
                      </a:r>
                      <a:r>
                        <a:rPr kumimoji="0" lang="zh-CN" altLang="en-US" sz="1400" b="0" i="0" u="none" strike="noStrike" cap="none" normalizeH="0" baseline="0">
                          <a:ln>
                            <a:noFill/>
                          </a:ln>
                          <a:solidFill>
                            <a:schemeClr val="tx1"/>
                          </a:solidFill>
                          <a:effectLst/>
                          <a:latin typeface="+mn-lt"/>
                          <a:ea typeface="+mn-ea"/>
                          <a:cs typeface="+mn-ea"/>
                          <a:sym typeface="+mn-lt"/>
                        </a:rPr>
                        <a:t>。</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10 000</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SIM</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设置初始化模式。命令其它的站初始化它们的数据链路控制功能。</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701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11 001</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RSET</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重启动。</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11 101</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XID</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命令</a:t>
                      </a:r>
                      <a:r>
                        <a:rPr kumimoji="0" lang="en-US" altLang="zh-CN" sz="1400" b="0" i="0" u="none" strike="noStrike" cap="none" normalizeH="0" baseline="0">
                          <a:ln>
                            <a:noFill/>
                          </a:ln>
                          <a:solidFill>
                            <a:schemeClr val="tx1"/>
                          </a:solidFill>
                          <a:effectLst/>
                          <a:latin typeface="+mn-lt"/>
                          <a:ea typeface="+mn-ea"/>
                          <a:cs typeface="+mn-ea"/>
                          <a:sym typeface="+mn-lt"/>
                        </a:rPr>
                        <a:t>/</a:t>
                      </a:r>
                      <a:r>
                        <a:rPr kumimoji="0" lang="zh-CN" altLang="en-US" sz="1400" b="0" i="0" u="none" strike="noStrike" cap="none" normalizeH="0" baseline="0">
                          <a:ln>
                            <a:noFill/>
                          </a:ln>
                          <a:solidFill>
                            <a:schemeClr val="tx1"/>
                          </a:solidFill>
                          <a:effectLst/>
                          <a:latin typeface="+mn-lt"/>
                          <a:ea typeface="+mn-ea"/>
                          <a:cs typeface="+mn-ea"/>
                          <a:sym typeface="+mn-lt"/>
                        </a:rPr>
                        <a:t>响应</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交换标示。允许两个站交换它们的标示和状态信息。</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254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mn-lt"/>
                          <a:ea typeface="+mn-ea"/>
                          <a:cs typeface="+mn-ea"/>
                          <a:sym typeface="+mn-lt"/>
                        </a:rPr>
                        <a:t>10 001</a:t>
                      </a:r>
                      <a:endParaRPr kumimoji="0" lang="en-US" altLang="zh-CN" sz="1400" b="0" i="0" u="none" strike="noStrike" cap="none" normalizeH="0" baseline="0" dirty="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mn-lt"/>
                          <a:ea typeface="+mn-ea"/>
                          <a:cs typeface="+mn-ea"/>
                          <a:sym typeface="+mn-lt"/>
                        </a:rPr>
                        <a:t>FRMR</a:t>
                      </a:r>
                      <a:endParaRPr kumimoji="0" lang="en-US" altLang="zh-CN"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mn-lt"/>
                          <a:ea typeface="+mn-ea"/>
                          <a:cs typeface="+mn-ea"/>
                          <a:sym typeface="+mn-lt"/>
                        </a:rPr>
                        <a:t>响应</a:t>
                      </a:r>
                      <a:endParaRPr kumimoji="0" lang="zh-CN" altLang="en-US" sz="14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dirty="0">
                          <a:ln>
                            <a:noFill/>
                          </a:ln>
                          <a:solidFill>
                            <a:schemeClr val="tx1"/>
                          </a:solidFill>
                          <a:effectLst/>
                          <a:latin typeface="+mn-lt"/>
                          <a:ea typeface="+mn-ea"/>
                          <a:cs typeface="+mn-ea"/>
                          <a:sym typeface="+mn-lt"/>
                        </a:rPr>
                        <a:t>帧拒绝。通常被用于一个</a:t>
                      </a:r>
                      <a:r>
                        <a:rPr kumimoji="0" lang="en-US" altLang="zh-CN" sz="1400" b="0" i="0" u="none" strike="noStrike" cap="none" normalizeH="0" baseline="0" dirty="0">
                          <a:ln>
                            <a:noFill/>
                          </a:ln>
                          <a:solidFill>
                            <a:schemeClr val="tx1"/>
                          </a:solidFill>
                          <a:effectLst/>
                          <a:latin typeface="+mn-lt"/>
                          <a:ea typeface="+mn-ea"/>
                          <a:cs typeface="+mn-ea"/>
                          <a:sym typeface="+mn-lt"/>
                        </a:rPr>
                        <a:t>U-</a:t>
                      </a:r>
                      <a:r>
                        <a:rPr kumimoji="0" lang="zh-CN" altLang="en-US" sz="1400" b="0" i="0" u="none" strike="noStrike" cap="none" normalizeH="0" baseline="0" dirty="0">
                          <a:ln>
                            <a:noFill/>
                          </a:ln>
                          <a:solidFill>
                            <a:schemeClr val="tx1"/>
                          </a:solidFill>
                          <a:effectLst/>
                          <a:latin typeface="+mn-lt"/>
                          <a:ea typeface="+mn-ea"/>
                          <a:cs typeface="+mn-ea"/>
                          <a:sym typeface="+mn-lt"/>
                        </a:rPr>
                        <a:t>帧出现了同步错误。</a:t>
                      </a:r>
                      <a:endParaRPr kumimoji="0" lang="zh-CN" altLang="en-US" sz="1400" b="0" i="0" u="none" strike="noStrike" cap="none" normalizeH="0" baseline="0" dirty="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HDLC</a:t>
            </a:r>
            <a:r>
              <a:rPr lang="zh-CN" altLang="en-US" dirty="0"/>
              <a:t>帧格式：信息字段</a:t>
            </a:r>
            <a:endParaRPr lang="zh-CN" altLang="en-US" dirty="0"/>
          </a:p>
        </p:txBody>
      </p:sp>
      <p:sp>
        <p:nvSpPr>
          <p:cNvPr id="3" name="内容占位符 2"/>
          <p:cNvSpPr>
            <a:spLocks noGrp="1"/>
          </p:cNvSpPr>
          <p:nvPr>
            <p:ph idx="1"/>
          </p:nvPr>
        </p:nvSpPr>
        <p:spPr>
          <a:xfrm>
            <a:off x="335280" y="2316025"/>
            <a:ext cx="10858500" cy="3826965"/>
          </a:xfrm>
        </p:spPr>
        <p:txBody>
          <a:bodyPr/>
          <a:lstStyle/>
          <a:p>
            <a:r>
              <a:rPr lang="en-US" altLang="zh-CN" dirty="0">
                <a:sym typeface="+mn-ea"/>
              </a:rPr>
              <a:t>I-</a:t>
            </a:r>
            <a:r>
              <a:rPr lang="zh-CN" altLang="en-US" dirty="0">
                <a:sym typeface="+mn-ea"/>
              </a:rPr>
              <a:t>帧的信息字段是用户数据信息</a:t>
            </a:r>
            <a:endParaRPr lang="zh-CN" altLang="en-US" dirty="0"/>
          </a:p>
          <a:p>
            <a:r>
              <a:rPr lang="en-US" altLang="zh-CN" dirty="0"/>
              <a:t>S-</a:t>
            </a:r>
            <a:r>
              <a:rPr lang="zh-CN" altLang="en-US" dirty="0"/>
              <a:t>帧中没有信息字段</a:t>
            </a:r>
            <a:endParaRPr lang="zh-CN" altLang="en-US" dirty="0"/>
          </a:p>
          <a:p>
            <a:r>
              <a:rPr lang="en-US" altLang="zh-CN" dirty="0"/>
              <a:t>U-</a:t>
            </a:r>
            <a:r>
              <a:rPr lang="zh-CN" altLang="en-US" dirty="0"/>
              <a:t>帧中的信息字段是链路管理信息</a:t>
            </a:r>
            <a:endParaRPr lang="zh-CN" altLang="en-US" dirty="0"/>
          </a:p>
          <a:p>
            <a:r>
              <a:rPr lang="zh-CN" altLang="en-US" dirty="0"/>
              <a:t>把数据信息和控制信息结合到一帧中的技术称为</a:t>
            </a:r>
            <a:r>
              <a:rPr lang="zh-CN" altLang="en-US" dirty="0">
                <a:solidFill>
                  <a:srgbClr val="C00000"/>
                </a:solidFill>
              </a:rPr>
              <a:t>捎带确认</a:t>
            </a:r>
            <a:endParaRPr lang="zh-CN" altLang="en-US" dirty="0">
              <a:solidFill>
                <a:srgbClr val="C00000"/>
              </a:solidFill>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Rectangle 5"/>
          <p:cNvSpPr>
            <a:spLocks noChangeArrowheads="1"/>
          </p:cNvSpPr>
          <p:nvPr/>
        </p:nvSpPr>
        <p:spPr bwMode="auto">
          <a:xfrm>
            <a:off x="1603828" y="1331230"/>
            <a:ext cx="1433595" cy="673375"/>
          </a:xfrm>
          <a:prstGeom prst="rect">
            <a:avLst/>
          </a:prstGeom>
          <a:solidFill>
            <a:srgbClr val="6697F0"/>
          </a:solidFill>
          <a:ln w="38100" algn="ctr">
            <a:solidFill>
              <a:schemeClr val="tx1">
                <a:lumMod val="50000"/>
                <a:lumOff val="50000"/>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sp>
        <p:nvSpPr>
          <p:cNvPr id="6" name="Rectangle 6"/>
          <p:cNvSpPr>
            <a:spLocks noChangeArrowheads="1"/>
          </p:cNvSpPr>
          <p:nvPr/>
        </p:nvSpPr>
        <p:spPr bwMode="auto">
          <a:xfrm>
            <a:off x="3037423" y="1331230"/>
            <a:ext cx="945397" cy="673375"/>
          </a:xfrm>
          <a:prstGeom prst="rect">
            <a:avLst/>
          </a:prstGeom>
          <a:solidFill>
            <a:srgbClr val="6697F0"/>
          </a:solidFill>
          <a:ln w="38100" algn="ctr">
            <a:solidFill>
              <a:schemeClr val="tx1">
                <a:lumMod val="50000"/>
                <a:lumOff val="50000"/>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地址</a:t>
            </a:r>
            <a:endParaRPr lang="zh-CN" altLang="en-US" sz="2000" kern="0" dirty="0">
              <a:solidFill>
                <a:schemeClr val="tx1"/>
              </a:solidFill>
              <a:cs typeface="+mn-ea"/>
              <a:sym typeface="+mn-lt"/>
            </a:endParaRPr>
          </a:p>
        </p:txBody>
      </p:sp>
      <p:sp>
        <p:nvSpPr>
          <p:cNvPr id="7" name="Rectangle 7"/>
          <p:cNvSpPr>
            <a:spLocks noChangeArrowheads="1"/>
          </p:cNvSpPr>
          <p:nvPr/>
        </p:nvSpPr>
        <p:spPr bwMode="auto">
          <a:xfrm>
            <a:off x="3981218" y="1331230"/>
            <a:ext cx="945397" cy="673375"/>
          </a:xfrm>
          <a:prstGeom prst="rect">
            <a:avLst/>
          </a:prstGeom>
          <a:solidFill>
            <a:srgbClr val="6697F0"/>
          </a:solidFill>
          <a:ln w="38100" algn="ctr">
            <a:solidFill>
              <a:schemeClr val="tx1">
                <a:lumMod val="50000"/>
                <a:lumOff val="50000"/>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控制</a:t>
            </a:r>
            <a:endParaRPr lang="zh-CN" altLang="en-US" sz="2000" kern="0" dirty="0">
              <a:solidFill>
                <a:schemeClr val="tx1"/>
              </a:solidFill>
              <a:cs typeface="+mn-ea"/>
              <a:sym typeface="+mn-lt"/>
            </a:endParaRPr>
          </a:p>
        </p:txBody>
      </p:sp>
      <p:sp>
        <p:nvSpPr>
          <p:cNvPr id="8" name="Rectangle 8"/>
          <p:cNvSpPr>
            <a:spLocks noChangeArrowheads="1"/>
          </p:cNvSpPr>
          <p:nvPr/>
        </p:nvSpPr>
        <p:spPr bwMode="auto">
          <a:xfrm>
            <a:off x="4926615" y="1331230"/>
            <a:ext cx="1889192" cy="673375"/>
          </a:xfrm>
          <a:prstGeom prst="rect">
            <a:avLst/>
          </a:prstGeom>
          <a:solidFill>
            <a:srgbClr val="FFC000"/>
          </a:solidFill>
          <a:ln w="15875"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a:solidFill>
                  <a:schemeClr val="tx1"/>
                </a:solidFill>
                <a:cs typeface="+mn-ea"/>
                <a:sym typeface="+mn-lt"/>
              </a:rPr>
              <a:t>信息</a:t>
            </a:r>
            <a:endParaRPr lang="zh-CN" altLang="en-US" sz="2000" kern="0">
              <a:solidFill>
                <a:schemeClr val="tx1"/>
              </a:solidFill>
              <a:cs typeface="+mn-ea"/>
              <a:sym typeface="+mn-lt"/>
            </a:endParaRPr>
          </a:p>
        </p:txBody>
      </p:sp>
      <p:sp>
        <p:nvSpPr>
          <p:cNvPr id="9" name="Rectangle 9"/>
          <p:cNvSpPr>
            <a:spLocks noChangeArrowheads="1"/>
          </p:cNvSpPr>
          <p:nvPr/>
        </p:nvSpPr>
        <p:spPr bwMode="auto">
          <a:xfrm>
            <a:off x="6815808" y="1331230"/>
            <a:ext cx="1889192" cy="673375"/>
          </a:xfrm>
          <a:prstGeom prst="rect">
            <a:avLst/>
          </a:prstGeom>
          <a:solidFill>
            <a:srgbClr val="6697F0"/>
          </a:solidFill>
          <a:ln w="19050" algn="ctr">
            <a:solidFill>
              <a:srgbClr val="000000">
                <a:alpha val="34000"/>
              </a:srgb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a:ln>
                  <a:noFill/>
                </a:ln>
                <a:solidFill>
                  <a:schemeClr val="tx1"/>
                </a:solidFill>
                <a:effectLst/>
                <a:uLnTx/>
                <a:uFillTx/>
                <a:cs typeface="+mn-ea"/>
                <a:sym typeface="+mn-lt"/>
              </a:rPr>
              <a:t>帧校验序列</a:t>
            </a:r>
            <a:endParaRPr kumimoji="0" lang="zh-CN" altLang="en-US" sz="2000" b="0" i="0" u="none" strike="noStrike" kern="0" cap="none" spc="0" normalizeH="0" baseline="0" noProof="0">
              <a:ln>
                <a:noFill/>
              </a:ln>
              <a:solidFill>
                <a:schemeClr val="tx1"/>
              </a:solidFill>
              <a:effectLst/>
              <a:uLnTx/>
              <a:uFillTx/>
              <a:cs typeface="+mn-ea"/>
              <a:sym typeface="+mn-lt"/>
            </a:endParaRPr>
          </a:p>
        </p:txBody>
      </p:sp>
      <p:sp>
        <p:nvSpPr>
          <p:cNvPr id="10" name="Rectangle 10"/>
          <p:cNvSpPr>
            <a:spLocks noChangeArrowheads="1"/>
          </p:cNvSpPr>
          <p:nvPr/>
        </p:nvSpPr>
        <p:spPr bwMode="auto">
          <a:xfrm>
            <a:off x="8705000" y="1331230"/>
            <a:ext cx="1353400" cy="673375"/>
          </a:xfrm>
          <a:prstGeom prst="rect">
            <a:avLst/>
          </a:prstGeom>
          <a:solidFill>
            <a:srgbClr val="6697F0"/>
          </a:solidFill>
          <a:ln w="38100" algn="ctr">
            <a:solidFill>
              <a:schemeClr val="tx1">
                <a:lumMod val="50000"/>
                <a:lumOff val="50000"/>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HDLC</a:t>
            </a:r>
            <a:r>
              <a:rPr lang="zh-CN" altLang="en-US" dirty="0"/>
              <a:t>帧格式：帧校验序列字段</a:t>
            </a:r>
            <a:endParaRPr lang="zh-CN" altLang="en-US" dirty="0"/>
          </a:p>
        </p:txBody>
      </p:sp>
      <p:sp>
        <p:nvSpPr>
          <p:cNvPr id="3" name="内容占位符 2"/>
          <p:cNvSpPr>
            <a:spLocks noGrp="1"/>
          </p:cNvSpPr>
          <p:nvPr>
            <p:ph idx="1"/>
          </p:nvPr>
        </p:nvSpPr>
        <p:spPr>
          <a:xfrm>
            <a:off x="335280" y="2316025"/>
            <a:ext cx="10858500" cy="3826965"/>
          </a:xfrm>
        </p:spPr>
        <p:txBody>
          <a:bodyPr/>
          <a:lstStyle/>
          <a:p>
            <a:r>
              <a:rPr lang="zh-CN" altLang="en-US" dirty="0">
                <a:cs typeface="微软雅黑 Light" panose="020B0502040204020203" pitchFamily="34" charset="-122"/>
              </a:rPr>
              <a:t>帧校验序列是</a:t>
            </a:r>
            <a:r>
              <a:rPr lang="en-US" altLang="zh-CN" dirty="0">
                <a:cs typeface="微软雅黑 Light" panose="020B0502040204020203" pitchFamily="34" charset="-122"/>
              </a:rPr>
              <a:t>HDLC</a:t>
            </a:r>
            <a:r>
              <a:rPr lang="zh-CN" altLang="en-US" dirty="0">
                <a:cs typeface="微软雅黑 Light" panose="020B0502040204020203" pitchFamily="34" charset="-122"/>
              </a:rPr>
              <a:t>协议的错误检测域</a:t>
            </a:r>
            <a:endParaRPr lang="zh-CN" altLang="en-US" dirty="0">
              <a:cs typeface="微软雅黑 Light" panose="020B0502040204020203" pitchFamily="34" charset="-122"/>
            </a:endParaRPr>
          </a:p>
          <a:p>
            <a:r>
              <a:rPr lang="zh-CN" altLang="en-US" dirty="0">
                <a:cs typeface="微软雅黑 Light" panose="020B0502040204020203" pitchFamily="34" charset="-122"/>
              </a:rPr>
              <a:t>它含有一个两字节或一个四字节的循环冗余校验</a:t>
            </a:r>
            <a:r>
              <a:rPr lang="en-US" altLang="zh-CN" dirty="0">
                <a:cs typeface="微软雅黑 Light" panose="020B0502040204020203" pitchFamily="34" charset="-122"/>
              </a:rPr>
              <a:t>(CRC)</a:t>
            </a:r>
            <a:r>
              <a:rPr lang="zh-CN" altLang="en-US" dirty="0">
                <a:cs typeface="微软雅黑 Light" panose="020B0502040204020203" pitchFamily="34" charset="-122"/>
              </a:rPr>
              <a:t>码</a:t>
            </a:r>
            <a:endParaRPr lang="zh-CN" altLang="en-US" dirty="0">
              <a:cs typeface="微软雅黑 Light" panose="020B0502040204020203" pitchFamily="34" charset="-122"/>
            </a:endParaRPr>
          </a:p>
          <a:p>
            <a:r>
              <a:rPr lang="zh-CN" altLang="en-US" dirty="0">
                <a:cs typeface="微软雅黑 Light" panose="020B0502040204020203" pitchFamily="34" charset="-122"/>
              </a:rPr>
              <a:t>常用</a:t>
            </a:r>
            <a:r>
              <a:rPr lang="en-US" altLang="zh-CN" dirty="0">
                <a:cs typeface="微软雅黑 Light" panose="020B0502040204020203" pitchFamily="34" charset="-122"/>
              </a:rPr>
              <a:t>CRC-CCITT</a:t>
            </a:r>
            <a:r>
              <a:rPr lang="zh-CN" altLang="en-US" dirty="0">
                <a:cs typeface="微软雅黑 Light" panose="020B0502040204020203" pitchFamily="34" charset="-122"/>
              </a:rPr>
              <a:t>：</a:t>
            </a:r>
            <a:r>
              <a:rPr lang="en-US" altLang="zh-CN" dirty="0">
                <a:cs typeface="微软雅黑 Light" panose="020B0502040204020203" pitchFamily="34" charset="-122"/>
              </a:rPr>
              <a:t>X</a:t>
            </a:r>
            <a:r>
              <a:rPr lang="en-US" altLang="zh-CN" baseline="30000" dirty="0">
                <a:cs typeface="微软雅黑 Light" panose="020B0502040204020203" pitchFamily="34" charset="-122"/>
              </a:rPr>
              <a:t>16</a:t>
            </a:r>
            <a:r>
              <a:rPr lang="en-US" altLang="zh-CN" dirty="0">
                <a:cs typeface="微软雅黑 Light" panose="020B0502040204020203" pitchFamily="34" charset="-122"/>
              </a:rPr>
              <a:t>+X</a:t>
            </a:r>
            <a:r>
              <a:rPr lang="en-US" altLang="zh-CN" baseline="30000" dirty="0">
                <a:cs typeface="微软雅黑 Light" panose="020B0502040204020203" pitchFamily="34" charset="-122"/>
              </a:rPr>
              <a:t>12</a:t>
            </a:r>
            <a:r>
              <a:rPr lang="en-US" altLang="zh-CN" dirty="0">
                <a:cs typeface="微软雅黑 Light" panose="020B0502040204020203" pitchFamily="34" charset="-122"/>
              </a:rPr>
              <a:t>+X</a:t>
            </a:r>
            <a:r>
              <a:rPr lang="en-US" altLang="zh-CN" baseline="30000" dirty="0">
                <a:cs typeface="微软雅黑 Light" panose="020B0502040204020203" pitchFamily="34" charset="-122"/>
              </a:rPr>
              <a:t>5</a:t>
            </a:r>
            <a:r>
              <a:rPr lang="en-US" altLang="zh-CN" dirty="0">
                <a:cs typeface="微软雅黑 Light" panose="020B0502040204020203" pitchFamily="34" charset="-122"/>
              </a:rPr>
              <a:t>+1</a:t>
            </a:r>
            <a:endParaRPr lang="en-US" altLang="zh-CN" dirty="0">
              <a:cs typeface="微软雅黑 Light" panose="020B0502040204020203" pitchFamily="34" charset="-122"/>
            </a:endParaRPr>
          </a:p>
          <a:p>
            <a:endParaRPr lang="zh-CN" altLang="en-US" dirty="0">
              <a:cs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11" name="Rectangle 5"/>
          <p:cNvSpPr>
            <a:spLocks noChangeArrowheads="1"/>
          </p:cNvSpPr>
          <p:nvPr>
            <p:custDataLst>
              <p:tags r:id="rId1"/>
            </p:custDataLst>
          </p:nvPr>
        </p:nvSpPr>
        <p:spPr bwMode="auto">
          <a:xfrm>
            <a:off x="1603828" y="1331230"/>
            <a:ext cx="1433595" cy="673375"/>
          </a:xfrm>
          <a:prstGeom prst="rect">
            <a:avLst/>
          </a:prstGeom>
          <a:solidFill>
            <a:srgbClr val="6697F0"/>
          </a:solidFill>
          <a:ln w="15875"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sp>
        <p:nvSpPr>
          <p:cNvPr id="12" name="Rectangle 6"/>
          <p:cNvSpPr>
            <a:spLocks noChangeArrowheads="1"/>
          </p:cNvSpPr>
          <p:nvPr>
            <p:custDataLst>
              <p:tags r:id="rId2"/>
            </p:custDataLst>
          </p:nvPr>
        </p:nvSpPr>
        <p:spPr bwMode="auto">
          <a:xfrm>
            <a:off x="3037423" y="1331230"/>
            <a:ext cx="945397" cy="673375"/>
          </a:xfrm>
          <a:prstGeom prst="rect">
            <a:avLst/>
          </a:prstGeom>
          <a:solidFill>
            <a:srgbClr val="6697F0"/>
          </a:solidFill>
          <a:ln w="15875"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地址</a:t>
            </a:r>
            <a:endParaRPr lang="zh-CN" altLang="en-US" sz="2000" kern="0" dirty="0">
              <a:solidFill>
                <a:schemeClr val="tx1"/>
              </a:solidFill>
              <a:cs typeface="+mn-ea"/>
              <a:sym typeface="+mn-lt"/>
            </a:endParaRPr>
          </a:p>
        </p:txBody>
      </p:sp>
      <p:sp>
        <p:nvSpPr>
          <p:cNvPr id="13" name="Rectangle 7"/>
          <p:cNvSpPr>
            <a:spLocks noChangeArrowheads="1"/>
          </p:cNvSpPr>
          <p:nvPr>
            <p:custDataLst>
              <p:tags r:id="rId3"/>
            </p:custDataLst>
          </p:nvPr>
        </p:nvSpPr>
        <p:spPr bwMode="auto">
          <a:xfrm>
            <a:off x="3981218" y="1331230"/>
            <a:ext cx="945397" cy="673375"/>
          </a:xfrm>
          <a:prstGeom prst="rect">
            <a:avLst/>
          </a:prstGeom>
          <a:solidFill>
            <a:srgbClr val="6697F0"/>
          </a:solidFill>
          <a:ln w="15875"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控制</a:t>
            </a:r>
            <a:endParaRPr lang="zh-CN" altLang="en-US" sz="2000" kern="0" dirty="0">
              <a:solidFill>
                <a:schemeClr val="tx1"/>
              </a:solidFill>
              <a:cs typeface="+mn-ea"/>
              <a:sym typeface="+mn-lt"/>
            </a:endParaRPr>
          </a:p>
        </p:txBody>
      </p:sp>
      <p:sp>
        <p:nvSpPr>
          <p:cNvPr id="14" name="Rectangle 8"/>
          <p:cNvSpPr>
            <a:spLocks noChangeArrowheads="1"/>
          </p:cNvSpPr>
          <p:nvPr>
            <p:custDataLst>
              <p:tags r:id="rId4"/>
            </p:custDataLst>
          </p:nvPr>
        </p:nvSpPr>
        <p:spPr bwMode="auto">
          <a:xfrm>
            <a:off x="4926615" y="1331230"/>
            <a:ext cx="1889192" cy="673375"/>
          </a:xfrm>
          <a:prstGeom prst="rect">
            <a:avLst/>
          </a:prstGeom>
          <a:solidFill>
            <a:srgbClr val="6697F0"/>
          </a:solidFill>
          <a:ln w="15875"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a:solidFill>
                  <a:schemeClr val="tx1"/>
                </a:solidFill>
                <a:cs typeface="+mn-ea"/>
                <a:sym typeface="+mn-lt"/>
              </a:rPr>
              <a:t>信息</a:t>
            </a:r>
            <a:endParaRPr lang="zh-CN" altLang="en-US" sz="2000" kern="0">
              <a:solidFill>
                <a:schemeClr val="tx1"/>
              </a:solidFill>
              <a:cs typeface="+mn-ea"/>
              <a:sym typeface="+mn-lt"/>
            </a:endParaRPr>
          </a:p>
        </p:txBody>
      </p:sp>
      <p:sp>
        <p:nvSpPr>
          <p:cNvPr id="15" name="Rectangle 9"/>
          <p:cNvSpPr>
            <a:spLocks noChangeArrowheads="1"/>
          </p:cNvSpPr>
          <p:nvPr>
            <p:custDataLst>
              <p:tags r:id="rId5"/>
            </p:custDataLst>
          </p:nvPr>
        </p:nvSpPr>
        <p:spPr bwMode="auto">
          <a:xfrm>
            <a:off x="6815808" y="1331230"/>
            <a:ext cx="1889192" cy="673375"/>
          </a:xfrm>
          <a:prstGeom prst="rect">
            <a:avLst/>
          </a:prstGeom>
          <a:solidFill>
            <a:srgbClr val="FFC000"/>
          </a:solidFill>
          <a:ln w="15875"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a:ln>
                  <a:noFill/>
                </a:ln>
                <a:solidFill>
                  <a:schemeClr val="tx1"/>
                </a:solidFill>
                <a:effectLst/>
                <a:uLnTx/>
                <a:uFillTx/>
                <a:cs typeface="+mn-ea"/>
                <a:sym typeface="+mn-lt"/>
              </a:rPr>
              <a:t>帧校验序列</a:t>
            </a:r>
            <a:endParaRPr kumimoji="0" lang="zh-CN" altLang="en-US" sz="2000" b="0" i="0" u="none" strike="noStrike" kern="0" cap="none" spc="0" normalizeH="0" baseline="0" noProof="0">
              <a:ln>
                <a:noFill/>
              </a:ln>
              <a:solidFill>
                <a:schemeClr val="tx1"/>
              </a:solidFill>
              <a:effectLst/>
              <a:uLnTx/>
              <a:uFillTx/>
              <a:cs typeface="+mn-ea"/>
              <a:sym typeface="+mn-lt"/>
            </a:endParaRPr>
          </a:p>
        </p:txBody>
      </p:sp>
      <p:sp>
        <p:nvSpPr>
          <p:cNvPr id="16" name="Rectangle 10"/>
          <p:cNvSpPr>
            <a:spLocks noChangeArrowheads="1"/>
          </p:cNvSpPr>
          <p:nvPr>
            <p:custDataLst>
              <p:tags r:id="rId6"/>
            </p:custDataLst>
          </p:nvPr>
        </p:nvSpPr>
        <p:spPr bwMode="auto">
          <a:xfrm>
            <a:off x="8705000" y="1331230"/>
            <a:ext cx="1353400" cy="673375"/>
          </a:xfrm>
          <a:prstGeom prst="rect">
            <a:avLst/>
          </a:prstGeom>
          <a:solidFill>
            <a:srgbClr val="6697F0"/>
          </a:solidFill>
          <a:ln w="15875"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39" name="标题 38"/>
          <p:cNvSpPr>
            <a:spLocks noGrp="1"/>
          </p:cNvSpPr>
          <p:nvPr>
            <p:ph type="title"/>
          </p:nvPr>
        </p:nvSpPr>
        <p:spPr/>
        <p:txBody>
          <a:bodyPr/>
          <a:lstStyle/>
          <a:p>
            <a:r>
              <a:rPr lang="en-US" altLang="zh-CN" dirty="0"/>
              <a:t>HDLC</a:t>
            </a:r>
            <a:r>
              <a:rPr lang="zh-CN" altLang="en-US" dirty="0"/>
              <a:t>协议的通信实例：查询</a:t>
            </a:r>
            <a:r>
              <a:rPr lang="en-US" altLang="zh-CN" dirty="0"/>
              <a:t>/</a:t>
            </a:r>
            <a:r>
              <a:rPr lang="zh-CN" altLang="en-US" dirty="0"/>
              <a:t>响应</a:t>
            </a:r>
            <a:endParaRPr lang="zh-CN" altLang="en-US" dirty="0"/>
          </a:p>
        </p:txBody>
      </p:sp>
      <p:sp>
        <p:nvSpPr>
          <p:cNvPr id="5" name="Line 6"/>
          <p:cNvSpPr>
            <a:spLocks noChangeShapeType="1"/>
          </p:cNvSpPr>
          <p:nvPr/>
        </p:nvSpPr>
        <p:spPr bwMode="auto">
          <a:xfrm flipV="1">
            <a:off x="2801268" y="2425354"/>
            <a:ext cx="6869161" cy="158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7"/>
          <p:cNvSpPr>
            <a:spLocks noChangeShapeType="1"/>
          </p:cNvSpPr>
          <p:nvPr/>
        </p:nvSpPr>
        <p:spPr bwMode="auto">
          <a:xfrm flipV="1">
            <a:off x="5231780" y="1991967"/>
            <a:ext cx="0" cy="431800"/>
          </a:xfrm>
          <a:prstGeom prst="line">
            <a:avLst/>
          </a:prstGeom>
          <a:noFill/>
          <a:ln w="1270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8" name="Line 9"/>
          <p:cNvSpPr>
            <a:spLocks noChangeShapeType="1"/>
          </p:cNvSpPr>
          <p:nvPr/>
        </p:nvSpPr>
        <p:spPr bwMode="auto">
          <a:xfrm flipV="1">
            <a:off x="7222505" y="1991967"/>
            <a:ext cx="0" cy="431800"/>
          </a:xfrm>
          <a:prstGeom prst="line">
            <a:avLst/>
          </a:prstGeom>
          <a:noFill/>
          <a:ln w="1270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11"/>
          <p:cNvSpPr>
            <a:spLocks noChangeShapeType="1"/>
          </p:cNvSpPr>
          <p:nvPr/>
        </p:nvSpPr>
        <p:spPr bwMode="auto">
          <a:xfrm flipV="1">
            <a:off x="9135442" y="1991967"/>
            <a:ext cx="0" cy="431800"/>
          </a:xfrm>
          <a:prstGeom prst="line">
            <a:avLst/>
          </a:prstGeom>
          <a:noFill/>
          <a:ln w="1270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Text Box 13"/>
          <p:cNvSpPr txBox="1">
            <a:spLocks noChangeArrowheads="1"/>
          </p:cNvSpPr>
          <p:nvPr/>
        </p:nvSpPr>
        <p:spPr bwMode="auto">
          <a:xfrm>
            <a:off x="1986969" y="1519474"/>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000000"/>
                </a:solidFill>
                <a:effectLst/>
                <a:uLnTx/>
                <a:uFillTx/>
                <a:cs typeface="+mn-ea"/>
                <a:sym typeface="+mn-lt"/>
              </a:rPr>
              <a:t>主设备</a:t>
            </a:r>
            <a:endParaRPr kumimoji="0" lang="zh-CN" altLang="en-US" sz="2400" b="0" i="0" u="none" strike="noStrike" kern="1200" cap="none" spc="0" normalizeH="0" baseline="0" noProof="0" dirty="0">
              <a:ln>
                <a:noFill/>
              </a:ln>
              <a:solidFill>
                <a:srgbClr val="000000"/>
              </a:solidFill>
              <a:effectLst/>
              <a:uLnTx/>
              <a:uFillTx/>
              <a:cs typeface="+mn-ea"/>
              <a:sym typeface="+mn-lt"/>
            </a:endParaRPr>
          </a:p>
        </p:txBody>
      </p:sp>
      <p:sp>
        <p:nvSpPr>
          <p:cNvPr id="13" name="Text Box 14"/>
          <p:cNvSpPr txBox="1">
            <a:spLocks noChangeArrowheads="1"/>
          </p:cNvSpPr>
          <p:nvPr/>
        </p:nvSpPr>
        <p:spPr bwMode="auto">
          <a:xfrm>
            <a:off x="4668966" y="12033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A</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14" name="Text Box 15"/>
          <p:cNvSpPr txBox="1">
            <a:spLocks noChangeArrowheads="1"/>
          </p:cNvSpPr>
          <p:nvPr/>
        </p:nvSpPr>
        <p:spPr bwMode="auto">
          <a:xfrm>
            <a:off x="6699467" y="1203331"/>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B</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15" name="Text Box 16"/>
          <p:cNvSpPr txBox="1">
            <a:spLocks noChangeArrowheads="1"/>
          </p:cNvSpPr>
          <p:nvPr/>
        </p:nvSpPr>
        <p:spPr bwMode="auto">
          <a:xfrm>
            <a:off x="8515681" y="1203331"/>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C</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16" name="Line 34"/>
          <p:cNvSpPr>
            <a:spLocks noChangeShapeType="1"/>
          </p:cNvSpPr>
          <p:nvPr/>
        </p:nvSpPr>
        <p:spPr bwMode="auto">
          <a:xfrm>
            <a:off x="2540967" y="2641255"/>
            <a:ext cx="0" cy="31686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36"/>
          <p:cNvSpPr>
            <a:spLocks noChangeShapeType="1"/>
          </p:cNvSpPr>
          <p:nvPr/>
        </p:nvSpPr>
        <p:spPr bwMode="auto">
          <a:xfrm>
            <a:off x="7222505" y="2496793"/>
            <a:ext cx="0" cy="32416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42"/>
          <p:cNvSpPr>
            <a:spLocks noChangeShapeType="1"/>
          </p:cNvSpPr>
          <p:nvPr/>
        </p:nvSpPr>
        <p:spPr bwMode="auto">
          <a:xfrm>
            <a:off x="2540967" y="2641255"/>
            <a:ext cx="0" cy="31686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43"/>
          <p:cNvSpPr>
            <a:spLocks noChangeShapeType="1"/>
          </p:cNvSpPr>
          <p:nvPr/>
        </p:nvSpPr>
        <p:spPr bwMode="auto">
          <a:xfrm>
            <a:off x="7222505" y="2496793"/>
            <a:ext cx="0" cy="32416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Line 44"/>
          <p:cNvSpPr>
            <a:spLocks noChangeShapeType="1"/>
          </p:cNvSpPr>
          <p:nvPr/>
        </p:nvSpPr>
        <p:spPr bwMode="auto">
          <a:xfrm>
            <a:off x="2540967" y="3217517"/>
            <a:ext cx="468153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22" name="Line 45"/>
          <p:cNvSpPr>
            <a:spLocks noChangeShapeType="1"/>
          </p:cNvSpPr>
          <p:nvPr/>
        </p:nvSpPr>
        <p:spPr bwMode="auto">
          <a:xfrm>
            <a:off x="2540967" y="3793780"/>
            <a:ext cx="4681538"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23" name="Line 46"/>
          <p:cNvSpPr>
            <a:spLocks noChangeShapeType="1"/>
          </p:cNvSpPr>
          <p:nvPr/>
        </p:nvSpPr>
        <p:spPr bwMode="auto">
          <a:xfrm>
            <a:off x="2540967" y="4370042"/>
            <a:ext cx="4681538"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24" name="Line 47"/>
          <p:cNvSpPr>
            <a:spLocks noChangeShapeType="1"/>
          </p:cNvSpPr>
          <p:nvPr/>
        </p:nvSpPr>
        <p:spPr bwMode="auto">
          <a:xfrm>
            <a:off x="2540967" y="4946305"/>
            <a:ext cx="468153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25" name="Line 48"/>
          <p:cNvSpPr>
            <a:spLocks noChangeShapeType="1"/>
          </p:cNvSpPr>
          <p:nvPr/>
        </p:nvSpPr>
        <p:spPr bwMode="auto">
          <a:xfrm>
            <a:off x="2540967" y="3793780"/>
            <a:ext cx="4681538"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26" name="Line 49"/>
          <p:cNvSpPr>
            <a:spLocks noChangeShapeType="1"/>
          </p:cNvSpPr>
          <p:nvPr/>
        </p:nvSpPr>
        <p:spPr bwMode="auto">
          <a:xfrm>
            <a:off x="2540967" y="4370042"/>
            <a:ext cx="4681538"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mn-lt"/>
            </a:endParaRPr>
          </a:p>
        </p:txBody>
      </p:sp>
      <p:sp>
        <p:nvSpPr>
          <p:cNvPr id="27" name="Rectangle 51"/>
          <p:cNvSpPr>
            <a:spLocks noChangeArrowheads="1"/>
          </p:cNvSpPr>
          <p:nvPr/>
        </p:nvSpPr>
        <p:spPr bwMode="auto">
          <a:xfrm>
            <a:off x="3649042" y="3331818"/>
            <a:ext cx="250348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accent1"/>
              </a:solidFill>
              <a:effectLst/>
              <a:uLnTx/>
              <a:uFillTx/>
              <a:latin typeface="Times New Roman" panose="02020603050405020304" pitchFamily="18" charset="0"/>
              <a:cs typeface="Times New Roman" panose="02020603050405020304" pitchFamily="18" charset="0"/>
              <a:sym typeface="+mn-lt"/>
            </a:endParaRPr>
          </a:p>
        </p:txBody>
      </p:sp>
      <p:sp>
        <p:nvSpPr>
          <p:cNvPr id="28" name="Rectangle 52"/>
          <p:cNvSpPr>
            <a:spLocks noChangeArrowheads="1"/>
          </p:cNvSpPr>
          <p:nvPr/>
        </p:nvSpPr>
        <p:spPr bwMode="auto">
          <a:xfrm>
            <a:off x="3749022" y="2857155"/>
            <a:ext cx="230511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[B,RR,N(R)=0,P/F=1]</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9" name="Rectangle 53"/>
          <p:cNvSpPr>
            <a:spLocks noChangeArrowheads="1"/>
          </p:cNvSpPr>
          <p:nvPr/>
        </p:nvSpPr>
        <p:spPr bwMode="auto">
          <a:xfrm>
            <a:off x="3469655" y="3796956"/>
            <a:ext cx="28622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accent1"/>
              </a:solidFill>
              <a:effectLst/>
              <a:uLnTx/>
              <a:uFillTx/>
              <a:latin typeface="Times New Roman" panose="02020603050405020304" pitchFamily="18" charset="0"/>
              <a:cs typeface="Times New Roman" panose="02020603050405020304" pitchFamily="18" charset="0"/>
              <a:sym typeface="+mn-lt"/>
            </a:endParaRPr>
          </a:p>
        </p:txBody>
      </p:sp>
      <p:sp>
        <p:nvSpPr>
          <p:cNvPr id="30" name="Rectangle 54"/>
          <p:cNvSpPr>
            <a:spLocks noChangeArrowheads="1"/>
          </p:cNvSpPr>
          <p:nvPr/>
        </p:nvSpPr>
        <p:spPr bwMode="auto">
          <a:xfrm>
            <a:off x="3460480" y="3433417"/>
            <a:ext cx="2882199"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[B,I,N(R)=0,N(S)=0,P/F=0]</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31" name="Rectangle 55"/>
          <p:cNvSpPr>
            <a:spLocks noChangeArrowheads="1"/>
          </p:cNvSpPr>
          <p:nvPr/>
        </p:nvSpPr>
        <p:spPr bwMode="auto">
          <a:xfrm>
            <a:off x="3469655" y="4262093"/>
            <a:ext cx="2862262"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accent1"/>
              </a:solidFill>
              <a:effectLst/>
              <a:uLnTx/>
              <a:uFillTx/>
              <a:latin typeface="Times New Roman" panose="02020603050405020304" pitchFamily="18" charset="0"/>
              <a:cs typeface="Times New Roman" panose="02020603050405020304" pitchFamily="18" charset="0"/>
              <a:sym typeface="+mn-lt"/>
            </a:endParaRPr>
          </a:p>
        </p:txBody>
      </p:sp>
      <p:sp>
        <p:nvSpPr>
          <p:cNvPr id="32" name="Rectangle 56"/>
          <p:cNvSpPr>
            <a:spLocks noChangeArrowheads="1"/>
          </p:cNvSpPr>
          <p:nvPr/>
        </p:nvSpPr>
        <p:spPr bwMode="auto">
          <a:xfrm>
            <a:off x="3460480" y="4009680"/>
            <a:ext cx="2882199"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[B,I,N(R)=0,N(S)=1,P/F=1]</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33" name="Rectangle 57"/>
          <p:cNvSpPr>
            <a:spLocks noChangeArrowheads="1"/>
          </p:cNvSpPr>
          <p:nvPr/>
        </p:nvSpPr>
        <p:spPr bwMode="auto">
          <a:xfrm>
            <a:off x="3603006" y="4728818"/>
            <a:ext cx="259397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chemeClr val="accent1"/>
              </a:solidFill>
              <a:effectLst/>
              <a:uLnTx/>
              <a:uFillTx/>
              <a:latin typeface="Times New Roman" panose="02020603050405020304" pitchFamily="18" charset="0"/>
              <a:cs typeface="Times New Roman" panose="02020603050405020304" pitchFamily="18" charset="0"/>
              <a:sym typeface="+mn-lt"/>
            </a:endParaRPr>
          </a:p>
        </p:txBody>
      </p:sp>
      <p:sp>
        <p:nvSpPr>
          <p:cNvPr id="34" name="Rectangle 58"/>
          <p:cNvSpPr>
            <a:spLocks noChangeArrowheads="1"/>
          </p:cNvSpPr>
          <p:nvPr/>
        </p:nvSpPr>
        <p:spPr bwMode="auto">
          <a:xfrm>
            <a:off x="3656047" y="4585942"/>
            <a:ext cx="2491067"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[B,RNR,N(R)=2,P/F=0]</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pic>
        <p:nvPicPr>
          <p:cNvPr id="35" name="图形 34"/>
          <p:cNvPicPr>
            <a:picLocks noChangeAspect="1"/>
          </p:cNvPicPr>
          <p:nvPr/>
        </p:nvPicPr>
        <p:blipFill>
          <a:blip r:embed="rId1"/>
          <a:stretch>
            <a:fillRect/>
          </a:stretch>
        </p:blipFill>
        <p:spPr>
          <a:xfrm>
            <a:off x="4899993" y="1623620"/>
            <a:ext cx="588835" cy="445833"/>
          </a:xfrm>
          <a:prstGeom prst="rect">
            <a:avLst/>
          </a:prstGeom>
        </p:spPr>
      </p:pic>
      <p:pic>
        <p:nvPicPr>
          <p:cNvPr id="36" name="图形 35"/>
          <p:cNvPicPr>
            <a:picLocks noChangeAspect="1"/>
          </p:cNvPicPr>
          <p:nvPr/>
        </p:nvPicPr>
        <p:blipFill>
          <a:blip r:embed="rId2"/>
          <a:stretch>
            <a:fillRect/>
          </a:stretch>
        </p:blipFill>
        <p:spPr>
          <a:xfrm>
            <a:off x="2229287" y="2105541"/>
            <a:ext cx="571982" cy="501076"/>
          </a:xfrm>
          <a:prstGeom prst="rect">
            <a:avLst/>
          </a:prstGeom>
        </p:spPr>
      </p:pic>
      <p:pic>
        <p:nvPicPr>
          <p:cNvPr id="37" name="图形 36"/>
          <p:cNvPicPr>
            <a:picLocks noChangeAspect="1"/>
          </p:cNvPicPr>
          <p:nvPr/>
        </p:nvPicPr>
        <p:blipFill>
          <a:blip r:embed="rId1"/>
          <a:stretch>
            <a:fillRect/>
          </a:stretch>
        </p:blipFill>
        <p:spPr>
          <a:xfrm>
            <a:off x="6938451" y="1623620"/>
            <a:ext cx="588835" cy="445833"/>
          </a:xfrm>
          <a:prstGeom prst="rect">
            <a:avLst/>
          </a:prstGeom>
        </p:spPr>
      </p:pic>
      <p:pic>
        <p:nvPicPr>
          <p:cNvPr id="38" name="图形 37"/>
          <p:cNvPicPr>
            <a:picLocks noChangeAspect="1"/>
          </p:cNvPicPr>
          <p:nvPr/>
        </p:nvPicPr>
        <p:blipFill>
          <a:blip r:embed="rId1"/>
          <a:stretch>
            <a:fillRect/>
          </a:stretch>
        </p:blipFill>
        <p:spPr>
          <a:xfrm>
            <a:off x="8791292" y="1634776"/>
            <a:ext cx="588835" cy="445833"/>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35" name="标题 34"/>
          <p:cNvSpPr>
            <a:spLocks noGrp="1"/>
          </p:cNvSpPr>
          <p:nvPr>
            <p:ph type="title"/>
          </p:nvPr>
        </p:nvSpPr>
        <p:spPr/>
        <p:txBody>
          <a:bodyPr/>
          <a:lstStyle/>
          <a:p>
            <a:r>
              <a:rPr lang="en-US" altLang="zh-CN" dirty="0"/>
              <a:t>HDLC</a:t>
            </a:r>
            <a:r>
              <a:rPr lang="zh-CN" altLang="en-US" dirty="0"/>
              <a:t>协议的通信实例：选择</a:t>
            </a:r>
            <a:r>
              <a:rPr lang="en-US" altLang="zh-CN" dirty="0"/>
              <a:t>/</a:t>
            </a:r>
            <a:r>
              <a:rPr lang="zh-CN" altLang="en-US" dirty="0"/>
              <a:t>应答</a:t>
            </a:r>
            <a:endParaRPr lang="zh-CN" altLang="en-US" dirty="0"/>
          </a:p>
        </p:txBody>
      </p:sp>
      <p:sp>
        <p:nvSpPr>
          <p:cNvPr id="5" name="Line 4"/>
          <p:cNvSpPr>
            <a:spLocks noChangeShapeType="1"/>
          </p:cNvSpPr>
          <p:nvPr/>
        </p:nvSpPr>
        <p:spPr bwMode="auto">
          <a:xfrm flipV="1">
            <a:off x="2467429" y="2545384"/>
            <a:ext cx="7014155" cy="128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Line 5"/>
          <p:cNvSpPr>
            <a:spLocks noChangeShapeType="1"/>
          </p:cNvSpPr>
          <p:nvPr/>
        </p:nvSpPr>
        <p:spPr bwMode="auto">
          <a:xfrm flipV="1">
            <a:off x="5042935" y="2111997"/>
            <a:ext cx="0" cy="431800"/>
          </a:xfrm>
          <a:prstGeom prst="line">
            <a:avLst/>
          </a:prstGeom>
          <a:noFill/>
          <a:ln w="1270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8" name="Line 7"/>
          <p:cNvSpPr>
            <a:spLocks noChangeShapeType="1"/>
          </p:cNvSpPr>
          <p:nvPr/>
        </p:nvSpPr>
        <p:spPr bwMode="auto">
          <a:xfrm flipV="1">
            <a:off x="7033660" y="2111997"/>
            <a:ext cx="0" cy="431800"/>
          </a:xfrm>
          <a:prstGeom prst="line">
            <a:avLst/>
          </a:prstGeom>
          <a:noFill/>
          <a:ln w="1270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9"/>
          <p:cNvSpPr>
            <a:spLocks noChangeShapeType="1"/>
          </p:cNvSpPr>
          <p:nvPr/>
        </p:nvSpPr>
        <p:spPr bwMode="auto">
          <a:xfrm flipV="1">
            <a:off x="8946597" y="2111997"/>
            <a:ext cx="0" cy="431800"/>
          </a:xfrm>
          <a:prstGeom prst="line">
            <a:avLst/>
          </a:prstGeom>
          <a:noFill/>
          <a:ln w="1270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Text Box 11"/>
          <p:cNvSpPr txBox="1">
            <a:spLocks noChangeArrowheads="1"/>
          </p:cNvSpPr>
          <p:nvPr/>
        </p:nvSpPr>
        <p:spPr bwMode="auto">
          <a:xfrm>
            <a:off x="1799712" y="1608760"/>
            <a:ext cx="1107996"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400" b="0" i="0" u="none" strike="noStrike" kern="1200" cap="none" spc="0" normalizeH="0" baseline="0" noProof="0">
                <a:ln>
                  <a:noFill/>
                </a:ln>
                <a:solidFill>
                  <a:srgbClr val="000000"/>
                </a:solidFill>
                <a:effectLst/>
                <a:uLnTx/>
                <a:uFillTx/>
                <a:cs typeface="+mn-ea"/>
                <a:sym typeface="+mn-lt"/>
              </a:rPr>
              <a:t>主设备</a:t>
            </a:r>
            <a:endParaRPr kumimoji="0" lang="zh-CN" altLang="en-US" sz="2400" b="0" i="0" u="none" strike="noStrike" kern="1200" cap="none" spc="0" normalizeH="0" baseline="0" noProof="0">
              <a:ln>
                <a:noFill/>
              </a:ln>
              <a:solidFill>
                <a:srgbClr val="000000"/>
              </a:solidFill>
              <a:effectLst/>
              <a:uLnTx/>
              <a:uFillTx/>
              <a:cs typeface="+mn-ea"/>
              <a:sym typeface="+mn-lt"/>
            </a:endParaRPr>
          </a:p>
        </p:txBody>
      </p:sp>
      <p:sp>
        <p:nvSpPr>
          <p:cNvPr id="13" name="Text Box 12"/>
          <p:cNvSpPr txBox="1">
            <a:spLocks noChangeArrowheads="1"/>
          </p:cNvSpPr>
          <p:nvPr/>
        </p:nvSpPr>
        <p:spPr bwMode="auto">
          <a:xfrm>
            <a:off x="4392357" y="1227109"/>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A</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14" name="Text Box 13"/>
          <p:cNvSpPr txBox="1">
            <a:spLocks noChangeArrowheads="1"/>
          </p:cNvSpPr>
          <p:nvPr/>
        </p:nvSpPr>
        <p:spPr bwMode="auto">
          <a:xfrm>
            <a:off x="6470846" y="1227109"/>
            <a:ext cx="112562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B</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15" name="Text Box 14"/>
          <p:cNvSpPr txBox="1">
            <a:spLocks noChangeArrowheads="1"/>
          </p:cNvSpPr>
          <p:nvPr/>
        </p:nvSpPr>
        <p:spPr bwMode="auto">
          <a:xfrm>
            <a:off x="8376569" y="1227109"/>
            <a:ext cx="1140056"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cs typeface="+mn-ea"/>
                <a:sym typeface="+mn-lt"/>
              </a:rPr>
              <a:t>从设备</a:t>
            </a:r>
            <a:r>
              <a:rPr kumimoji="0" lang="en-US" altLang="zh-CN" sz="2000" b="0" i="0" u="none" strike="noStrike" kern="1200" cap="none" spc="0" normalizeH="0" baseline="0" noProof="0" dirty="0">
                <a:ln>
                  <a:noFill/>
                </a:ln>
                <a:solidFill>
                  <a:srgbClr val="000000"/>
                </a:solidFill>
                <a:effectLst/>
                <a:uLnTx/>
                <a:uFillTx/>
                <a:cs typeface="+mn-ea"/>
                <a:sym typeface="+mn-lt"/>
              </a:rPr>
              <a:t>C</a:t>
            </a: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16" name="Line 15"/>
          <p:cNvSpPr>
            <a:spLocks noChangeShapeType="1"/>
          </p:cNvSpPr>
          <p:nvPr/>
        </p:nvSpPr>
        <p:spPr bwMode="auto">
          <a:xfrm>
            <a:off x="2352122" y="2761285"/>
            <a:ext cx="0" cy="31686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7" name="Line 16"/>
          <p:cNvSpPr>
            <a:spLocks noChangeShapeType="1"/>
          </p:cNvSpPr>
          <p:nvPr/>
        </p:nvSpPr>
        <p:spPr bwMode="auto">
          <a:xfrm>
            <a:off x="7033660" y="2616823"/>
            <a:ext cx="0" cy="32416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Line 17"/>
          <p:cNvSpPr>
            <a:spLocks noChangeShapeType="1"/>
          </p:cNvSpPr>
          <p:nvPr/>
        </p:nvSpPr>
        <p:spPr bwMode="auto">
          <a:xfrm>
            <a:off x="2352122" y="2761285"/>
            <a:ext cx="0" cy="31686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9" name="Line 18"/>
          <p:cNvSpPr>
            <a:spLocks noChangeShapeType="1"/>
          </p:cNvSpPr>
          <p:nvPr/>
        </p:nvSpPr>
        <p:spPr bwMode="auto">
          <a:xfrm>
            <a:off x="7033660" y="2616823"/>
            <a:ext cx="0" cy="32416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1" name="Line 20"/>
          <p:cNvSpPr>
            <a:spLocks noChangeShapeType="1"/>
          </p:cNvSpPr>
          <p:nvPr/>
        </p:nvSpPr>
        <p:spPr bwMode="auto">
          <a:xfrm>
            <a:off x="2352122" y="3337547"/>
            <a:ext cx="468153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2" name="Line 21"/>
          <p:cNvSpPr>
            <a:spLocks noChangeShapeType="1"/>
          </p:cNvSpPr>
          <p:nvPr/>
        </p:nvSpPr>
        <p:spPr bwMode="auto">
          <a:xfrm>
            <a:off x="2352122" y="3913810"/>
            <a:ext cx="4681538"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3" name="Line 22"/>
          <p:cNvSpPr>
            <a:spLocks noChangeShapeType="1"/>
          </p:cNvSpPr>
          <p:nvPr/>
        </p:nvSpPr>
        <p:spPr bwMode="auto">
          <a:xfrm>
            <a:off x="2352122" y="4490072"/>
            <a:ext cx="468153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4" name="Line 23"/>
          <p:cNvSpPr>
            <a:spLocks noChangeShapeType="1"/>
          </p:cNvSpPr>
          <p:nvPr/>
        </p:nvSpPr>
        <p:spPr bwMode="auto">
          <a:xfrm>
            <a:off x="2352122" y="5066335"/>
            <a:ext cx="4681538"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5" name="Line 24"/>
          <p:cNvSpPr>
            <a:spLocks noChangeShapeType="1"/>
          </p:cNvSpPr>
          <p:nvPr/>
        </p:nvSpPr>
        <p:spPr bwMode="auto">
          <a:xfrm>
            <a:off x="2352122" y="3913810"/>
            <a:ext cx="4681538"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6" name="Line 25"/>
          <p:cNvSpPr>
            <a:spLocks noChangeShapeType="1"/>
          </p:cNvSpPr>
          <p:nvPr/>
        </p:nvSpPr>
        <p:spPr bwMode="auto">
          <a:xfrm>
            <a:off x="2352122" y="4490072"/>
            <a:ext cx="4681538"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7" name="Rectangle 34"/>
          <p:cNvSpPr>
            <a:spLocks noChangeArrowheads="1"/>
          </p:cNvSpPr>
          <p:nvPr/>
        </p:nvSpPr>
        <p:spPr bwMode="auto">
          <a:xfrm>
            <a:off x="3618015" y="2977185"/>
            <a:ext cx="2491067"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[B,RNR,N(R)=0,P/F=1]</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8" name="Rectangle 35"/>
          <p:cNvSpPr>
            <a:spLocks noChangeArrowheads="1"/>
          </p:cNvSpPr>
          <p:nvPr/>
        </p:nvSpPr>
        <p:spPr bwMode="auto">
          <a:xfrm>
            <a:off x="3710990" y="3553447"/>
            <a:ext cx="230511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[B,RR,N(R)=0,P/F=1]</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9" name="Rectangle 36"/>
          <p:cNvSpPr>
            <a:spLocks noChangeArrowheads="1"/>
          </p:cNvSpPr>
          <p:nvPr/>
        </p:nvSpPr>
        <p:spPr bwMode="auto">
          <a:xfrm>
            <a:off x="3422448" y="4137647"/>
            <a:ext cx="2882199"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[B,I,N(R)=0,N(S)=0,P/F=1]</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30" name="Rectangle 37"/>
          <p:cNvSpPr>
            <a:spLocks noChangeArrowheads="1"/>
          </p:cNvSpPr>
          <p:nvPr/>
        </p:nvSpPr>
        <p:spPr bwMode="auto">
          <a:xfrm>
            <a:off x="3710990" y="4732960"/>
            <a:ext cx="230511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[B,RR,N(R)=1,P/F=1]</a:t>
            </a:r>
            <a:endParaRPr kumimoji="0" lang="en-US" altLang="zh-CN" sz="20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pic>
        <p:nvPicPr>
          <p:cNvPr id="31" name="图形 30"/>
          <p:cNvPicPr>
            <a:picLocks noChangeAspect="1"/>
          </p:cNvPicPr>
          <p:nvPr/>
        </p:nvPicPr>
        <p:blipFill>
          <a:blip r:embed="rId1"/>
          <a:stretch>
            <a:fillRect/>
          </a:stretch>
        </p:blipFill>
        <p:spPr>
          <a:xfrm>
            <a:off x="4624221" y="1685192"/>
            <a:ext cx="588835" cy="445833"/>
          </a:xfrm>
          <a:prstGeom prst="rect">
            <a:avLst/>
          </a:prstGeom>
        </p:spPr>
      </p:pic>
      <p:pic>
        <p:nvPicPr>
          <p:cNvPr id="32" name="图形 31"/>
          <p:cNvPicPr>
            <a:picLocks noChangeAspect="1"/>
          </p:cNvPicPr>
          <p:nvPr/>
        </p:nvPicPr>
        <p:blipFill>
          <a:blip r:embed="rId2"/>
          <a:stretch>
            <a:fillRect/>
          </a:stretch>
        </p:blipFill>
        <p:spPr>
          <a:xfrm>
            <a:off x="1953515" y="2167113"/>
            <a:ext cx="571982" cy="501076"/>
          </a:xfrm>
          <a:prstGeom prst="rect">
            <a:avLst/>
          </a:prstGeom>
        </p:spPr>
      </p:pic>
      <p:pic>
        <p:nvPicPr>
          <p:cNvPr id="33" name="图形 32"/>
          <p:cNvPicPr>
            <a:picLocks noChangeAspect="1"/>
          </p:cNvPicPr>
          <p:nvPr/>
        </p:nvPicPr>
        <p:blipFill>
          <a:blip r:embed="rId1"/>
          <a:stretch>
            <a:fillRect/>
          </a:stretch>
        </p:blipFill>
        <p:spPr>
          <a:xfrm>
            <a:off x="6662679" y="1685192"/>
            <a:ext cx="588835" cy="445833"/>
          </a:xfrm>
          <a:prstGeom prst="rect">
            <a:avLst/>
          </a:prstGeom>
        </p:spPr>
      </p:pic>
      <p:pic>
        <p:nvPicPr>
          <p:cNvPr id="34" name="图形 33"/>
          <p:cNvPicPr>
            <a:picLocks noChangeAspect="1"/>
          </p:cNvPicPr>
          <p:nvPr/>
        </p:nvPicPr>
        <p:blipFill>
          <a:blip r:embed="rId1"/>
          <a:stretch>
            <a:fillRect/>
          </a:stretch>
        </p:blipFill>
        <p:spPr>
          <a:xfrm>
            <a:off x="8653403" y="1696348"/>
            <a:ext cx="588835" cy="445833"/>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46" name="标题 45"/>
          <p:cNvSpPr>
            <a:spLocks noGrp="1"/>
          </p:cNvSpPr>
          <p:nvPr>
            <p:ph type="title"/>
          </p:nvPr>
        </p:nvSpPr>
        <p:spPr/>
        <p:txBody>
          <a:bodyPr/>
          <a:lstStyle/>
          <a:p>
            <a:r>
              <a:rPr lang="en-US" altLang="zh-CN" dirty="0"/>
              <a:t>HDLC</a:t>
            </a:r>
            <a:r>
              <a:rPr lang="zh-CN" altLang="en-US" dirty="0"/>
              <a:t>协议的通信实例：对等通信</a:t>
            </a:r>
            <a:endParaRPr lang="zh-CN" altLang="en-US" dirty="0"/>
          </a:p>
        </p:txBody>
      </p:sp>
      <p:sp>
        <p:nvSpPr>
          <p:cNvPr id="5" name="Line 3"/>
          <p:cNvSpPr>
            <a:spLocks noChangeShapeType="1"/>
          </p:cNvSpPr>
          <p:nvPr/>
        </p:nvSpPr>
        <p:spPr bwMode="auto">
          <a:xfrm>
            <a:off x="3491237" y="1622825"/>
            <a:ext cx="413231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6" name="Text Box 11"/>
          <p:cNvSpPr txBox="1">
            <a:spLocks noChangeArrowheads="1"/>
          </p:cNvSpPr>
          <p:nvPr/>
        </p:nvSpPr>
        <p:spPr bwMode="auto">
          <a:xfrm>
            <a:off x="2001656" y="1335296"/>
            <a:ext cx="8604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cs typeface="+mn-ea"/>
                <a:sym typeface="+mn-lt"/>
              </a:rPr>
              <a:t>A</a:t>
            </a:r>
            <a:r>
              <a:rPr kumimoji="0" lang="zh-CN" altLang="en-US" sz="2000" b="0" i="0" u="none" strike="noStrike" kern="1200" cap="none" spc="0" normalizeH="0" baseline="0" noProof="0" dirty="0">
                <a:ln>
                  <a:noFill/>
                </a:ln>
                <a:solidFill>
                  <a:srgbClr val="000000"/>
                </a:solidFill>
                <a:effectLst/>
                <a:uLnTx/>
                <a:uFillTx/>
                <a:cs typeface="+mn-ea"/>
                <a:sym typeface="+mn-lt"/>
              </a:rPr>
              <a:t>站点</a:t>
            </a:r>
            <a:endParaRPr kumimoji="0" lang="zh-CN" altLang="en-US" sz="2000" b="0" i="0" u="none" strike="noStrike" kern="1200" cap="none" spc="0" normalizeH="0" baseline="0" noProof="0" dirty="0">
              <a:ln>
                <a:noFill/>
              </a:ln>
              <a:solidFill>
                <a:srgbClr val="000000"/>
              </a:solidFill>
              <a:effectLst/>
              <a:uLnTx/>
              <a:uFillTx/>
              <a:cs typeface="+mn-ea"/>
              <a:sym typeface="+mn-lt"/>
            </a:endParaRPr>
          </a:p>
        </p:txBody>
      </p:sp>
      <p:sp>
        <p:nvSpPr>
          <p:cNvPr id="7" name="Text Box 12"/>
          <p:cNvSpPr txBox="1">
            <a:spLocks noChangeArrowheads="1"/>
          </p:cNvSpPr>
          <p:nvPr/>
        </p:nvSpPr>
        <p:spPr bwMode="auto">
          <a:xfrm>
            <a:off x="8279424" y="1346941"/>
            <a:ext cx="860425"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cs typeface="+mn-ea"/>
                <a:sym typeface="+mn-lt"/>
              </a:rPr>
              <a:t>B</a:t>
            </a:r>
            <a:r>
              <a:rPr lang="zh-CN" altLang="en-US" noProof="0" dirty="0">
                <a:ln>
                  <a:noFill/>
                </a:ln>
                <a:solidFill>
                  <a:srgbClr val="000000"/>
                </a:solidFill>
                <a:effectLst/>
                <a:uLnTx/>
                <a:uFillTx/>
                <a:cs typeface="+mn-ea"/>
                <a:sym typeface="+mn-lt"/>
              </a:rPr>
              <a:t>站点</a:t>
            </a:r>
            <a:endParaRPr kumimoji="0" lang="zh-CN" altLang="en-US" b="0" i="0" u="none" strike="noStrike" kern="1200" cap="none" spc="0" normalizeH="0" baseline="0" noProof="0" dirty="0">
              <a:ln>
                <a:noFill/>
              </a:ln>
              <a:solidFill>
                <a:srgbClr val="000000"/>
              </a:solidFill>
              <a:effectLst/>
              <a:uLnTx/>
              <a:uFillTx/>
              <a:cs typeface="+mn-ea"/>
              <a:sym typeface="+mn-lt"/>
            </a:endParaRPr>
          </a:p>
          <a:p>
            <a:pPr marL="0" marR="0" lvl="0" indent="0" algn="ctr" defTabSz="914400" rtl="0" eaLnBrk="1" fontAlgn="base" latinLnBrk="0" hangingPunct="1">
              <a:lnSpc>
                <a:spcPct val="120000"/>
              </a:lnSpc>
              <a:spcBef>
                <a:spcPct val="0"/>
              </a:spcBef>
              <a:spcAft>
                <a:spcPct val="0"/>
              </a:spcAft>
              <a:buClrTx/>
              <a:buSzTx/>
              <a:buFontTx/>
              <a:buNone/>
              <a:defRPr/>
            </a:pPr>
            <a:endParaRPr kumimoji="0" lang="en-US" altLang="zh-CN" sz="2000" b="0" i="0" u="none" strike="noStrike" kern="1200" cap="none" spc="0" normalizeH="0" baseline="0" noProof="0" dirty="0">
              <a:ln>
                <a:noFill/>
              </a:ln>
              <a:solidFill>
                <a:srgbClr val="000000"/>
              </a:solidFill>
              <a:effectLst/>
              <a:uLnTx/>
              <a:uFillTx/>
              <a:cs typeface="+mn-ea"/>
              <a:sym typeface="+mn-lt"/>
            </a:endParaRPr>
          </a:p>
        </p:txBody>
      </p:sp>
      <p:sp>
        <p:nvSpPr>
          <p:cNvPr id="8" name="Line 16"/>
          <p:cNvSpPr>
            <a:spLocks noChangeShapeType="1"/>
          </p:cNvSpPr>
          <p:nvPr/>
        </p:nvSpPr>
        <p:spPr bwMode="auto">
          <a:xfrm>
            <a:off x="3196820" y="1832378"/>
            <a:ext cx="0" cy="41767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9" name="Line 17"/>
          <p:cNvSpPr>
            <a:spLocks noChangeShapeType="1"/>
          </p:cNvSpPr>
          <p:nvPr/>
        </p:nvSpPr>
        <p:spPr bwMode="auto">
          <a:xfrm>
            <a:off x="7876770" y="1757766"/>
            <a:ext cx="0" cy="43211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0" name="Line 19"/>
          <p:cNvSpPr>
            <a:spLocks noChangeShapeType="1"/>
          </p:cNvSpPr>
          <p:nvPr/>
        </p:nvSpPr>
        <p:spPr bwMode="auto">
          <a:xfrm>
            <a:off x="3196821" y="2118128"/>
            <a:ext cx="46815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1" name="Line 20"/>
          <p:cNvSpPr>
            <a:spLocks noChangeShapeType="1"/>
          </p:cNvSpPr>
          <p:nvPr/>
        </p:nvSpPr>
        <p:spPr bwMode="auto">
          <a:xfrm>
            <a:off x="3196821" y="2911878"/>
            <a:ext cx="46815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2" name="Line 21"/>
          <p:cNvSpPr>
            <a:spLocks noChangeShapeType="1"/>
          </p:cNvSpPr>
          <p:nvPr/>
        </p:nvSpPr>
        <p:spPr bwMode="auto">
          <a:xfrm>
            <a:off x="3196821" y="3631015"/>
            <a:ext cx="46815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3" name="Line 22"/>
          <p:cNvSpPr>
            <a:spLocks noChangeShapeType="1"/>
          </p:cNvSpPr>
          <p:nvPr/>
        </p:nvSpPr>
        <p:spPr bwMode="auto">
          <a:xfrm>
            <a:off x="3196821" y="4350153"/>
            <a:ext cx="4681537"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4" name="Line 23"/>
          <p:cNvSpPr>
            <a:spLocks noChangeShapeType="1"/>
          </p:cNvSpPr>
          <p:nvPr/>
        </p:nvSpPr>
        <p:spPr bwMode="auto">
          <a:xfrm>
            <a:off x="3196821" y="3272240"/>
            <a:ext cx="46815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5" name="Line 24"/>
          <p:cNvSpPr>
            <a:spLocks noChangeShapeType="1"/>
          </p:cNvSpPr>
          <p:nvPr/>
        </p:nvSpPr>
        <p:spPr bwMode="auto">
          <a:xfrm>
            <a:off x="3196821" y="3989790"/>
            <a:ext cx="46815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18" name="Rectangle 31"/>
          <p:cNvSpPr>
            <a:spLocks noChangeArrowheads="1"/>
          </p:cNvSpPr>
          <p:nvPr/>
        </p:nvSpPr>
        <p:spPr bwMode="auto">
          <a:xfrm>
            <a:off x="4679434" y="1830791"/>
            <a:ext cx="1500411"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[B,SABM,P/F=1]</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19" name="Rectangle 32"/>
          <p:cNvSpPr>
            <a:spLocks noChangeArrowheads="1"/>
          </p:cNvSpPr>
          <p:nvPr/>
        </p:nvSpPr>
        <p:spPr bwMode="auto">
          <a:xfrm>
            <a:off x="4826917" y="2191154"/>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[A,UA,P/F=1]</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0" name="Rectangle 33"/>
          <p:cNvSpPr>
            <a:spLocks noChangeArrowheads="1"/>
          </p:cNvSpPr>
          <p:nvPr/>
        </p:nvSpPr>
        <p:spPr bwMode="auto">
          <a:xfrm>
            <a:off x="4273094" y="2610254"/>
            <a:ext cx="2308324" cy="26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[B,I,N(S)=0,N(R)=0,P/F=0]</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1" name="Rectangle 34"/>
          <p:cNvSpPr>
            <a:spLocks noChangeArrowheads="1"/>
          </p:cNvSpPr>
          <p:nvPr/>
        </p:nvSpPr>
        <p:spPr bwMode="auto">
          <a:xfrm>
            <a:off x="4265157" y="2981729"/>
            <a:ext cx="2308324" cy="26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[B,I,N(S)=1,N(R)=0,P/F=1]</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2" name="Rectangle 35"/>
          <p:cNvSpPr>
            <a:spLocks noChangeArrowheads="1"/>
          </p:cNvSpPr>
          <p:nvPr/>
        </p:nvSpPr>
        <p:spPr bwMode="auto">
          <a:xfrm>
            <a:off x="4266692" y="3342091"/>
            <a:ext cx="2319545" cy="26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[A,I,N(S)=0,N(R)=2,P/F=0]</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3" name="Rectangle 36"/>
          <p:cNvSpPr>
            <a:spLocks noChangeArrowheads="1"/>
          </p:cNvSpPr>
          <p:nvPr/>
        </p:nvSpPr>
        <p:spPr bwMode="auto">
          <a:xfrm>
            <a:off x="4266692" y="3702454"/>
            <a:ext cx="2319545" cy="26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[A,I,N(S)=1,N(R)=2,P/F=0]</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4" name="Rectangle 37"/>
          <p:cNvSpPr>
            <a:spLocks noChangeArrowheads="1"/>
          </p:cNvSpPr>
          <p:nvPr/>
        </p:nvSpPr>
        <p:spPr bwMode="auto">
          <a:xfrm>
            <a:off x="4266692" y="4062816"/>
            <a:ext cx="2319545" cy="26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[A,I,N(S)=2,N(R)=2,P/F=1]</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5" name="Rectangle 38"/>
          <p:cNvSpPr>
            <a:spLocks noChangeArrowheads="1"/>
          </p:cNvSpPr>
          <p:nvPr/>
        </p:nvSpPr>
        <p:spPr bwMode="auto">
          <a:xfrm>
            <a:off x="4764400" y="4410479"/>
            <a:ext cx="132889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[B,RR,N(R)=3]</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6" name="Rectangle 39"/>
          <p:cNvSpPr>
            <a:spLocks noChangeArrowheads="1"/>
          </p:cNvSpPr>
          <p:nvPr/>
        </p:nvSpPr>
        <p:spPr bwMode="auto">
          <a:xfrm>
            <a:off x="4726706" y="4764491"/>
            <a:ext cx="14090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[A,DISC,P/F=1]</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7" name="Rectangle 40"/>
          <p:cNvSpPr>
            <a:spLocks noChangeArrowheads="1"/>
          </p:cNvSpPr>
          <p:nvPr/>
        </p:nvSpPr>
        <p:spPr bwMode="auto">
          <a:xfrm>
            <a:off x="4827711" y="5178829"/>
            <a:ext cx="120385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rPr>
              <a:t>[B,UA,P/F=1]</a:t>
            </a:r>
            <a:endParaRPr kumimoji="0" lang="en-US" altLang="zh-CN" sz="1600" b="0" i="0" u="none" strike="noStrike" kern="1200" cap="none" spc="0" normalizeH="0" baseline="0" noProof="0">
              <a:ln>
                <a:noFill/>
              </a:ln>
              <a:solidFill>
                <a:schemeClr val="tx1"/>
              </a:solidFill>
              <a:effectLst/>
              <a:uLnTx/>
              <a:uFillTx/>
              <a:latin typeface="Times New Roman" panose="02020603050405020304" pitchFamily="18" charset="0"/>
              <a:cs typeface="Times New Roman" panose="02020603050405020304" pitchFamily="18" charset="0"/>
              <a:sym typeface="+mn-lt"/>
            </a:endParaRPr>
          </a:p>
        </p:txBody>
      </p:sp>
      <p:sp>
        <p:nvSpPr>
          <p:cNvPr id="28" name="Line 41"/>
          <p:cNvSpPr>
            <a:spLocks noChangeShapeType="1"/>
          </p:cNvSpPr>
          <p:nvPr/>
        </p:nvSpPr>
        <p:spPr bwMode="auto">
          <a:xfrm>
            <a:off x="3196821" y="2478490"/>
            <a:ext cx="4681537"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29" name="Line 42"/>
          <p:cNvSpPr>
            <a:spLocks noChangeShapeType="1"/>
          </p:cNvSpPr>
          <p:nvPr/>
        </p:nvSpPr>
        <p:spPr bwMode="auto">
          <a:xfrm>
            <a:off x="3196821" y="4350153"/>
            <a:ext cx="4681537"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0" name="Line 43"/>
          <p:cNvSpPr>
            <a:spLocks noChangeShapeType="1"/>
          </p:cNvSpPr>
          <p:nvPr/>
        </p:nvSpPr>
        <p:spPr bwMode="auto">
          <a:xfrm>
            <a:off x="3196821" y="3989790"/>
            <a:ext cx="46815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1" name="Line 44"/>
          <p:cNvSpPr>
            <a:spLocks noChangeShapeType="1"/>
          </p:cNvSpPr>
          <p:nvPr/>
        </p:nvSpPr>
        <p:spPr bwMode="auto">
          <a:xfrm>
            <a:off x="3196821" y="3632603"/>
            <a:ext cx="4681537"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2" name="Line 45"/>
          <p:cNvSpPr>
            <a:spLocks noChangeShapeType="1"/>
          </p:cNvSpPr>
          <p:nvPr/>
        </p:nvSpPr>
        <p:spPr bwMode="auto">
          <a:xfrm>
            <a:off x="3196821" y="4350153"/>
            <a:ext cx="4681537"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3" name="Line 46"/>
          <p:cNvSpPr>
            <a:spLocks noChangeShapeType="1"/>
          </p:cNvSpPr>
          <p:nvPr/>
        </p:nvSpPr>
        <p:spPr bwMode="auto">
          <a:xfrm>
            <a:off x="3196821" y="3991378"/>
            <a:ext cx="4681537"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4" name="Line 47"/>
          <p:cNvSpPr>
            <a:spLocks noChangeShapeType="1"/>
          </p:cNvSpPr>
          <p:nvPr/>
        </p:nvSpPr>
        <p:spPr bwMode="auto">
          <a:xfrm>
            <a:off x="3196821" y="4712103"/>
            <a:ext cx="46815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5" name="Line 48"/>
          <p:cNvSpPr>
            <a:spLocks noChangeShapeType="1"/>
          </p:cNvSpPr>
          <p:nvPr/>
        </p:nvSpPr>
        <p:spPr bwMode="auto">
          <a:xfrm>
            <a:off x="3196821" y="5432828"/>
            <a:ext cx="4681537"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6" name="Line 49"/>
          <p:cNvSpPr>
            <a:spLocks noChangeShapeType="1"/>
          </p:cNvSpPr>
          <p:nvPr/>
        </p:nvSpPr>
        <p:spPr bwMode="auto">
          <a:xfrm>
            <a:off x="3196821" y="5072465"/>
            <a:ext cx="4681537"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7" name="AutoShape 50"/>
          <p:cNvSpPr/>
          <p:nvPr/>
        </p:nvSpPr>
        <p:spPr bwMode="auto">
          <a:xfrm>
            <a:off x="7982279" y="2036283"/>
            <a:ext cx="385204" cy="560984"/>
          </a:xfrm>
          <a:prstGeom prst="rightBrace">
            <a:avLst>
              <a:gd name="adj1" fmla="val 15067"/>
              <a:gd name="adj2" fmla="val 50000"/>
            </a:avLst>
          </a:pr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8" name="AutoShape 51"/>
          <p:cNvSpPr/>
          <p:nvPr/>
        </p:nvSpPr>
        <p:spPr bwMode="auto">
          <a:xfrm>
            <a:off x="8048641" y="4911127"/>
            <a:ext cx="383435" cy="663813"/>
          </a:xfrm>
          <a:prstGeom prst="rightBrace">
            <a:avLst>
              <a:gd name="adj1" fmla="val 12513"/>
              <a:gd name="adj2" fmla="val 50000"/>
            </a:avLst>
          </a:pr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39" name="AutoShape 52"/>
          <p:cNvSpPr/>
          <p:nvPr/>
        </p:nvSpPr>
        <p:spPr bwMode="auto">
          <a:xfrm>
            <a:off x="7987483" y="2896856"/>
            <a:ext cx="449798" cy="1815247"/>
          </a:xfrm>
          <a:prstGeom prst="rightBrace">
            <a:avLst>
              <a:gd name="adj1" fmla="val 20641"/>
              <a:gd name="adj2" fmla="val 50000"/>
            </a:avLst>
          </a:pr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1200" cap="none" spc="0" normalizeH="0" baseline="0" noProof="0">
              <a:ln>
                <a:noFill/>
              </a:ln>
              <a:solidFill>
                <a:srgbClr val="000000"/>
              </a:solidFill>
              <a:effectLst/>
              <a:uLnTx/>
              <a:uFillTx/>
              <a:cs typeface="+mn-ea"/>
              <a:sym typeface="+mn-lt"/>
            </a:endParaRPr>
          </a:p>
        </p:txBody>
      </p:sp>
      <p:sp>
        <p:nvSpPr>
          <p:cNvPr id="40" name="Rectangle 53"/>
          <p:cNvSpPr>
            <a:spLocks noChangeArrowheads="1"/>
          </p:cNvSpPr>
          <p:nvPr/>
        </p:nvSpPr>
        <p:spPr bwMode="auto">
          <a:xfrm>
            <a:off x="8696053" y="2108424"/>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cs typeface="+mn-ea"/>
                <a:sym typeface="+mn-lt"/>
              </a:rPr>
              <a:t>建立连接</a:t>
            </a:r>
            <a:endParaRPr kumimoji="0" lang="zh-CN" altLang="en-US" sz="2000" b="0" i="0" u="none" strike="noStrike" kern="1200" cap="none" spc="0" normalizeH="0" baseline="0" noProof="0" dirty="0">
              <a:ln>
                <a:noFill/>
              </a:ln>
              <a:solidFill>
                <a:srgbClr val="000000"/>
              </a:solidFill>
              <a:effectLst/>
              <a:uLnTx/>
              <a:uFillTx/>
              <a:cs typeface="+mn-ea"/>
              <a:sym typeface="+mn-lt"/>
            </a:endParaRPr>
          </a:p>
        </p:txBody>
      </p:sp>
      <p:sp>
        <p:nvSpPr>
          <p:cNvPr id="41" name="Rectangle 56"/>
          <p:cNvSpPr>
            <a:spLocks noChangeArrowheads="1"/>
          </p:cNvSpPr>
          <p:nvPr/>
        </p:nvSpPr>
        <p:spPr bwMode="auto">
          <a:xfrm>
            <a:off x="8696053" y="3588341"/>
            <a:ext cx="101600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cs typeface="+mn-ea"/>
                <a:sym typeface="+mn-lt"/>
              </a:rPr>
              <a:t>数据交换</a:t>
            </a:r>
            <a:endParaRPr kumimoji="0" lang="zh-CN" altLang="en-US" sz="2000" b="0" i="0" u="none" strike="noStrike" kern="1200" cap="none" spc="0" normalizeH="0" baseline="0" noProof="0" dirty="0">
              <a:ln>
                <a:noFill/>
              </a:ln>
              <a:solidFill>
                <a:srgbClr val="000000"/>
              </a:solidFill>
              <a:effectLst/>
              <a:uLnTx/>
              <a:uFillTx/>
              <a:cs typeface="+mn-ea"/>
              <a:sym typeface="+mn-lt"/>
            </a:endParaRPr>
          </a:p>
        </p:txBody>
      </p:sp>
      <p:sp>
        <p:nvSpPr>
          <p:cNvPr id="42" name="Rectangle 57"/>
          <p:cNvSpPr>
            <a:spLocks noChangeArrowheads="1"/>
          </p:cNvSpPr>
          <p:nvPr/>
        </p:nvSpPr>
        <p:spPr bwMode="auto">
          <a:xfrm>
            <a:off x="8696053" y="5063704"/>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cs typeface="+mn-ea"/>
                <a:sym typeface="+mn-lt"/>
              </a:rPr>
              <a:t>断开连接</a:t>
            </a:r>
            <a:endParaRPr kumimoji="0" lang="zh-CN" altLang="en-US" sz="2000" b="0" i="0" u="none" strike="noStrike" kern="1200" cap="none" spc="0" normalizeH="0" baseline="0" noProof="0" dirty="0">
              <a:ln>
                <a:noFill/>
              </a:ln>
              <a:solidFill>
                <a:srgbClr val="000000"/>
              </a:solidFill>
              <a:effectLst/>
              <a:uLnTx/>
              <a:uFillTx/>
              <a:cs typeface="+mn-ea"/>
              <a:sym typeface="+mn-lt"/>
            </a:endParaRPr>
          </a:p>
        </p:txBody>
      </p:sp>
      <p:pic>
        <p:nvPicPr>
          <p:cNvPr id="43" name="图形 42"/>
          <p:cNvPicPr>
            <a:picLocks noChangeAspect="1"/>
          </p:cNvPicPr>
          <p:nvPr/>
        </p:nvPicPr>
        <p:blipFill>
          <a:blip r:embed="rId1"/>
          <a:stretch>
            <a:fillRect/>
          </a:stretch>
        </p:blipFill>
        <p:spPr>
          <a:xfrm>
            <a:off x="2902402" y="1327311"/>
            <a:ext cx="588835" cy="445833"/>
          </a:xfrm>
          <a:prstGeom prst="rect">
            <a:avLst/>
          </a:prstGeom>
        </p:spPr>
      </p:pic>
      <p:pic>
        <p:nvPicPr>
          <p:cNvPr id="44" name="图形 43"/>
          <p:cNvPicPr>
            <a:picLocks noChangeAspect="1"/>
          </p:cNvPicPr>
          <p:nvPr/>
        </p:nvPicPr>
        <p:blipFill>
          <a:blip r:embed="rId1"/>
          <a:stretch>
            <a:fillRect/>
          </a:stretch>
        </p:blipFill>
        <p:spPr>
          <a:xfrm>
            <a:off x="7623547" y="1338956"/>
            <a:ext cx="588835" cy="445833"/>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en-US" altLang="zh-CN" sz="3200" dirty="0">
                <a:sym typeface="+mn-lt"/>
              </a:rPr>
              <a:t>PPP</a:t>
            </a:r>
            <a:r>
              <a:rPr sz="3200" dirty="0">
                <a:sym typeface="+mn-lt"/>
              </a:rPr>
              <a:t>协议概述（</a:t>
            </a:r>
            <a:r>
              <a:rPr lang="en-US" altLang="zh-CN" sz="3200" dirty="0">
                <a:sym typeface="+mn-lt"/>
              </a:rPr>
              <a:t>1</a:t>
            </a:r>
            <a:r>
              <a:rPr sz="3200" dirty="0">
                <a:sym typeface="+mn-lt"/>
              </a:rPr>
              <a:t>）</a:t>
            </a:r>
            <a:endParaRPr sz="3200" dirty="0">
              <a:sym typeface="+mn-lt"/>
            </a:endParaRPr>
          </a:p>
        </p:txBody>
      </p:sp>
      <p:sp>
        <p:nvSpPr>
          <p:cNvPr id="3" name="内容占位符 2"/>
          <p:cNvSpPr>
            <a:spLocks noGrp="1"/>
          </p:cNvSpPr>
          <p:nvPr>
            <p:ph idx="1"/>
          </p:nvPr>
        </p:nvSpPr>
        <p:spPr>
          <a:xfrm>
            <a:off x="335280" y="1205865"/>
            <a:ext cx="11424285" cy="4446270"/>
          </a:xfrm>
        </p:spPr>
        <p:txBody>
          <a:bodyPr>
            <a:noAutofit/>
          </a:bodyPr>
          <a:lstStyle/>
          <a:p>
            <a:pPr algn="l">
              <a:lnSpc>
                <a:spcPct val="100000"/>
              </a:lnSpc>
              <a:spcBef>
                <a:spcPct val="20000"/>
              </a:spcBef>
              <a:buFont typeface="Wingdings" panose="05000000000000000000" pitchFamily="2" charset="2"/>
              <a:buChar char="n"/>
            </a:pPr>
            <a:r>
              <a:rPr lang="zh-CN" altLang="en-US" dirty="0">
                <a:cs typeface="微软雅黑 Light" panose="020B0502040204020203" pitchFamily="34" charset="-122"/>
                <a:sym typeface="+mn-lt"/>
              </a:rPr>
              <a:t>PPP(Point-to-Point Protocol)协议是在串行线路互联网协议SLIP基础上发展起来的，由IETF制定，在1994年成为正式标准（RFC1661）</a:t>
            </a:r>
            <a:endParaRPr lang="zh-CN" altLang="en-US" dirty="0">
              <a:cs typeface="微软雅黑 Light" panose="020B0502040204020203" pitchFamily="34" charset="-122"/>
              <a:sym typeface="+mn-lt"/>
            </a:endParaRPr>
          </a:p>
          <a:p>
            <a:pPr algn="l">
              <a:lnSpc>
                <a:spcPct val="100000"/>
              </a:lnSpc>
              <a:spcBef>
                <a:spcPct val="20000"/>
              </a:spcBef>
              <a:buFont typeface="Wingdings" panose="05000000000000000000" pitchFamily="2" charset="2"/>
              <a:buChar char="n"/>
            </a:pPr>
            <a:r>
              <a:rPr lang="zh-CN" altLang="en-US" dirty="0">
                <a:cs typeface="微软雅黑 Light" panose="020B0502040204020203" pitchFamily="34" charset="-122"/>
                <a:sym typeface="+mn-lt"/>
              </a:rPr>
              <a:t>能够承载不同的网络层数据包，且能够运行在不同的链路上</a:t>
            </a:r>
            <a:endParaRPr lang="zh-CN" altLang="en-US" dirty="0">
              <a:cs typeface="微软雅黑 Light" panose="020B0502040204020203" pitchFamily="34" charset="-122"/>
              <a:sym typeface="+mn-lt"/>
            </a:endParaRPr>
          </a:p>
          <a:p>
            <a:pPr algn="l">
              <a:lnSpc>
                <a:spcPct val="100000"/>
              </a:lnSpc>
              <a:spcBef>
                <a:spcPct val="20000"/>
              </a:spcBef>
              <a:buFont typeface="Wingdings" panose="05000000000000000000" pitchFamily="2" charset="2"/>
              <a:buChar char="n"/>
            </a:pPr>
            <a:r>
              <a:rPr lang="zh-CN" altLang="en-US" dirty="0">
                <a:cs typeface="微软雅黑 Light" panose="020B0502040204020203" pitchFamily="34" charset="-122"/>
                <a:sym typeface="+mn-lt"/>
              </a:rPr>
              <a:t>是目前使用最多的</a:t>
            </a:r>
            <a:r>
              <a:rPr lang="zh-CN" altLang="en-US" dirty="0">
                <a:solidFill>
                  <a:schemeClr val="tx1"/>
                </a:solidFill>
                <a:cs typeface="微软雅黑 Light" panose="020B0502040204020203" pitchFamily="34" charset="-122"/>
                <a:sym typeface="+mn-lt"/>
              </a:rPr>
              <a:t>数据链路层协议之一</a:t>
            </a:r>
            <a:endParaRPr lang="zh-CN" altLang="en-US" dirty="0">
              <a:solidFill>
                <a:schemeClr val="tx1"/>
              </a:solidFill>
              <a:cs typeface="微软雅黑 Light" panose="020B0502040204020203" pitchFamily="34" charset="-122"/>
              <a:sym typeface="+mn-lt"/>
            </a:endParaRPr>
          </a:p>
          <a:p>
            <a:pPr algn="l">
              <a:lnSpc>
                <a:spcPct val="100000"/>
              </a:lnSpc>
              <a:spcBef>
                <a:spcPct val="20000"/>
              </a:spcBef>
              <a:buFont typeface="Wingdings" panose="05000000000000000000" pitchFamily="2" charset="2"/>
              <a:buChar char="n"/>
            </a:pPr>
            <a:r>
              <a:rPr lang="zh-CN" altLang="en-US" dirty="0">
                <a:solidFill>
                  <a:schemeClr val="tx1"/>
                </a:solidFill>
                <a:cs typeface="微软雅黑 Light" panose="020B0502040204020203" pitchFamily="34" charset="-122"/>
              </a:rPr>
              <a:t>使用点对点链路来传输数据包</a:t>
            </a:r>
            <a:endParaRPr lang="zh-CN" altLang="en-US" dirty="0">
              <a:solidFill>
                <a:schemeClr val="tx1"/>
              </a:solidFill>
              <a:cs typeface="微软雅黑 Light" panose="020B0502040204020203" pitchFamily="34" charset="-122"/>
              <a:sym typeface="+mn-lt"/>
            </a:endParaRPr>
          </a:p>
          <a:p>
            <a:pPr algn="l">
              <a:lnSpc>
                <a:spcPct val="100000"/>
              </a:lnSpc>
              <a:spcBef>
                <a:spcPct val="20000"/>
              </a:spcBef>
              <a:buFont typeface="Wingdings" panose="05000000000000000000" pitchFamily="2" charset="2"/>
              <a:buChar char="n"/>
            </a:pPr>
            <a:r>
              <a:rPr lang="zh-CN" altLang="en-US" dirty="0">
                <a:solidFill>
                  <a:schemeClr val="tx1"/>
                </a:solidFill>
                <a:cs typeface="微软雅黑 Light" panose="020B0502040204020203" pitchFamily="34" charset="-122"/>
                <a:sym typeface="+mn-lt"/>
              </a:rPr>
              <a:t>是面向字节的通信协议，</a:t>
            </a:r>
            <a:r>
              <a:rPr lang="zh-CN" altLang="en-US" dirty="0">
                <a:solidFill>
                  <a:schemeClr val="tx1"/>
                </a:solidFill>
                <a:cs typeface="微软雅黑 Light" panose="020B0502040204020203" pitchFamily="34" charset="-122"/>
              </a:rPr>
              <a:t>使用字节填充技术，</a:t>
            </a:r>
            <a:r>
              <a:rPr lang="zh-CN" altLang="en-US" dirty="0">
                <a:solidFill>
                  <a:schemeClr val="tx1"/>
                </a:solidFill>
                <a:cs typeface="微软雅黑 Light" panose="020B0502040204020203" pitchFamily="34" charset="-122"/>
                <a:sym typeface="+mn-lt"/>
              </a:rPr>
              <a:t>帧长度是字节整数倍</a:t>
            </a:r>
            <a:endParaRPr lang="zh-CN" altLang="en-US" dirty="0">
              <a:solidFill>
                <a:schemeClr val="tx1"/>
              </a:solidFill>
              <a:cs typeface="微软雅黑 Light" panose="020B0502040204020203" pitchFamily="34" charset="-122"/>
              <a:sym typeface="+mn-lt"/>
            </a:endParaRPr>
          </a:p>
          <a:p>
            <a:pPr>
              <a:spcBef>
                <a:spcPts val="0"/>
              </a:spcBef>
              <a:buFont typeface="Wingdings" panose="05000000000000000000" pitchFamily="2" charset="2"/>
              <a:buChar char="Ø"/>
            </a:pPr>
            <a:endParaRPr lang="zh-CN" altLang="en-US" dirty="0">
              <a:solidFill>
                <a:schemeClr val="tx1"/>
              </a:solidFill>
              <a:cs typeface="微软雅黑 Light" panose="020B0502040204020203" pitchFamily="34" charset="-122"/>
              <a:sym typeface="+mn-lt"/>
            </a:endParaRPr>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数据链路层提供的服务</a:t>
            </a:r>
            <a:endParaRPr lang="zh-CN" altLang="en-US" dirty="0"/>
          </a:p>
        </p:txBody>
      </p:sp>
      <p:sp>
        <p:nvSpPr>
          <p:cNvPr id="3" name="内容占位符 2"/>
          <p:cNvSpPr>
            <a:spLocks noGrp="1"/>
          </p:cNvSpPr>
          <p:nvPr>
            <p:ph idx="1"/>
          </p:nvPr>
        </p:nvSpPr>
        <p:spPr/>
        <p:txBody>
          <a:bodyPr>
            <a:normAutofit/>
          </a:bodyPr>
          <a:lstStyle/>
          <a:p>
            <a:r>
              <a:rPr lang="zh-CN" altLang="en-US" dirty="0"/>
              <a:t>数据链路层提供的服务可以分为两类：</a:t>
            </a:r>
            <a:endParaRPr lang="en-US" altLang="zh-CN" sz="1200" dirty="0"/>
          </a:p>
          <a:p>
            <a:r>
              <a:rPr lang="zh-CN" altLang="en-US" dirty="0"/>
              <a:t>无连接服务</a:t>
            </a:r>
            <a:r>
              <a:rPr lang="en-US" altLang="zh-CN" dirty="0"/>
              <a:t>(</a:t>
            </a:r>
            <a:r>
              <a:rPr lang="zh-CN" altLang="en-US" dirty="0"/>
              <a:t>二种</a:t>
            </a:r>
            <a:r>
              <a:rPr lang="en-US" altLang="zh-CN" dirty="0"/>
              <a:t>)</a:t>
            </a:r>
            <a:endParaRPr lang="en-US" altLang="zh-CN" dirty="0"/>
          </a:p>
          <a:p>
            <a:pPr marL="742950" lvl="1" indent="-285750" algn="l" eaLnBrk="1" hangingPunct="1">
              <a:lnSpc>
                <a:spcPct val="100000"/>
              </a:lnSpc>
              <a:spcBef>
                <a:spcPct val="20000"/>
              </a:spcBef>
              <a:buFont typeface="Wingdings" panose="05000000000000000000" pitchFamily="2" charset="2"/>
              <a:buChar char="n"/>
            </a:pPr>
            <a:r>
              <a:rPr lang="zh-CN" altLang="en-US" dirty="0"/>
              <a:t>无确认无连接服务（Unacknowledged connectionless ）</a:t>
            </a:r>
            <a:endParaRPr lang="zh-CN" altLang="en-US" dirty="0"/>
          </a:p>
          <a:p>
            <a:pPr marL="1143000" lvl="2" indent="-228600" eaLnBrk="1" hangingPunct="1">
              <a:lnSpc>
                <a:spcPct val="80000"/>
              </a:lnSpc>
              <a:spcBef>
                <a:spcPct val="20000"/>
              </a:spcBef>
              <a:buFont typeface="Wingdings" panose="05000000000000000000" pitchFamily="2" charset="2"/>
              <a:buChar char="n"/>
            </a:pPr>
            <a:r>
              <a:rPr lang="zh-CN" altLang="en-US" dirty="0"/>
              <a:t>接收方不对收到的帧进行确认</a:t>
            </a:r>
            <a:endParaRPr lang="en-US" altLang="zh-CN" dirty="0"/>
          </a:p>
          <a:p>
            <a:pPr marL="1143000" lvl="2" indent="-228600" eaLnBrk="1" hangingPunct="1">
              <a:lnSpc>
                <a:spcPct val="80000"/>
              </a:lnSpc>
              <a:spcBef>
                <a:spcPct val="20000"/>
              </a:spcBef>
              <a:buFont typeface="Wingdings" panose="05000000000000000000" pitchFamily="2" charset="2"/>
              <a:buChar char="n"/>
            </a:pPr>
            <a:r>
              <a:rPr lang="zh-CN" altLang="en-US" dirty="0"/>
              <a:t>适用场景：误码率低的可靠信道；实时通信</a:t>
            </a:r>
            <a:endParaRPr lang="en-US" altLang="zh-CN" dirty="0"/>
          </a:p>
          <a:p>
            <a:pPr marL="742950" lvl="1" indent="-285750" algn="l" eaLnBrk="1" hangingPunct="1">
              <a:lnSpc>
                <a:spcPct val="100000"/>
              </a:lnSpc>
              <a:spcBef>
                <a:spcPct val="20000"/>
              </a:spcBef>
              <a:buFont typeface="Wingdings" panose="05000000000000000000" pitchFamily="2" charset="2"/>
              <a:buChar char="n"/>
            </a:pPr>
            <a:r>
              <a:rPr lang="zh-CN" altLang="en-US" dirty="0"/>
              <a:t>有确认无连接服务（ Acknowledged connectionless ）</a:t>
            </a:r>
            <a:endParaRPr lang="zh-CN" altLang="en-US" dirty="0"/>
          </a:p>
          <a:p>
            <a:pPr marL="1143000" lvl="2" indent="-228600" eaLnBrk="1" hangingPunct="1">
              <a:lnSpc>
                <a:spcPct val="80000"/>
              </a:lnSpc>
              <a:spcBef>
                <a:spcPct val="20000"/>
              </a:spcBef>
              <a:buFont typeface="Wingdings" panose="05000000000000000000" pitchFamily="2" charset="2"/>
              <a:buChar char="n"/>
            </a:pPr>
            <a:r>
              <a:rPr lang="zh-CN" altLang="en-US" dirty="0"/>
              <a:t>每一帧都得到单独的确认</a:t>
            </a:r>
            <a:endParaRPr lang="en-US" altLang="zh-CN" dirty="0"/>
          </a:p>
          <a:p>
            <a:pPr marL="1143000" lvl="2" indent="-228600" eaLnBrk="1" hangingPunct="1">
              <a:lnSpc>
                <a:spcPct val="80000"/>
              </a:lnSpc>
              <a:spcBef>
                <a:spcPct val="20000"/>
              </a:spcBef>
              <a:buFont typeface="Wingdings" panose="05000000000000000000" pitchFamily="2" charset="2"/>
              <a:buChar char="n"/>
            </a:pPr>
            <a:r>
              <a:rPr lang="zh-CN" altLang="en-US" dirty="0"/>
              <a:t>适用场景：不可靠的信道（无线信道）</a:t>
            </a:r>
            <a:endParaRPr lang="en-US" altLang="zh-CN" sz="1200" dirty="0"/>
          </a:p>
          <a:p>
            <a:r>
              <a:rPr lang="zh-CN" altLang="en-US" dirty="0"/>
              <a:t>面向连接的服务</a:t>
            </a:r>
            <a:endParaRPr lang="en-US" altLang="zh-CN" dirty="0"/>
          </a:p>
          <a:p>
            <a:pPr marL="742950" lvl="1" indent="-285750" eaLnBrk="1" hangingPunct="1">
              <a:lnSpc>
                <a:spcPct val="80000"/>
              </a:lnSpc>
              <a:spcBef>
                <a:spcPct val="20000"/>
              </a:spcBef>
              <a:buFont typeface="Wingdings" panose="05000000000000000000" pitchFamily="2" charset="2"/>
              <a:buChar char="n"/>
            </a:pPr>
            <a:r>
              <a:rPr lang="zh-CN" altLang="en-US" dirty="0"/>
              <a:t>适用场景：长延迟的不可靠信道</a:t>
            </a:r>
            <a:endParaRPr lang="zh-CN" altLang="en-US" dirty="0"/>
          </a:p>
          <a:p>
            <a:pPr marL="0" indent="0">
              <a:buNone/>
            </a:pP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35280" y="1083945"/>
            <a:ext cx="11407140" cy="5095240"/>
          </a:xfrm>
        </p:spPr>
        <p:txBody>
          <a:bodyPr>
            <a:noAutofit/>
          </a:bodyPr>
          <a:lstStyle/>
          <a:p>
            <a:pPr marL="198755" indent="-198755" algn="l" eaLnBrk="1" hangingPunct="1">
              <a:spcBef>
                <a:spcPct val="20000"/>
              </a:spcBef>
              <a:buFont typeface="Wingdings" panose="05000000000000000000" pitchFamily="2" charset="2"/>
              <a:buChar char="n"/>
            </a:pPr>
            <a:r>
              <a:rPr lang="zh-CN" altLang="en-US" sz="2800" dirty="0">
                <a:ea typeface="微软雅黑 Light" panose="020B0502040204020203" pitchFamily="34" charset="-122"/>
                <a:cs typeface="微软雅黑 Light" panose="020B0502040204020203" pitchFamily="34" charset="-122"/>
                <a:sym typeface="+mn-lt"/>
              </a:rPr>
              <a:t> PPP 协议提供 3 种服务：</a:t>
            </a:r>
            <a:endParaRPr lang="zh-CN" altLang="en-US" sz="2800" dirty="0">
              <a:ea typeface="微软雅黑 Light" panose="020B0502040204020203" pitchFamily="34" charset="-122"/>
              <a:cs typeface="微软雅黑 Light" panose="020B0502040204020203" pitchFamily="34" charset="-122"/>
              <a:sym typeface="+mn-lt"/>
            </a:endParaRPr>
          </a:p>
          <a:p>
            <a:pPr marL="742950" lvl="1" indent="-285750" algn="l" eaLnBrk="1" hangingPunct="1">
              <a:lnSpc>
                <a:spcPct val="100000"/>
              </a:lnSpc>
              <a:spcBef>
                <a:spcPct val="20000"/>
              </a:spcBef>
              <a:buClr>
                <a:srgbClr val="00C800"/>
              </a:buClr>
              <a:buSzPct val="80000"/>
              <a:buFont typeface="Wingdings" panose="05000000000000000000" pitchFamily="2" charset="2"/>
              <a:buChar char="n"/>
            </a:pPr>
            <a:r>
              <a:rPr lang="zh-CN" altLang="en-US" sz="2400" dirty="0">
                <a:ea typeface="微软雅黑 Light" panose="020B0502040204020203" pitchFamily="34" charset="-122"/>
                <a:sym typeface="+mn-lt"/>
              </a:rPr>
              <a:t>封装 (Encapsulation)</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lvl="2" algn="l" eaLnBrk="1" hangingPunct="1">
              <a:lnSpc>
                <a:spcPct val="130000"/>
              </a:lnSpc>
              <a:spcBef>
                <a:spcPts val="0"/>
              </a:spcBef>
              <a:buFont typeface="Wingdings" panose="05000000000000000000" pitchFamily="2" charset="2"/>
              <a:buChar char="n"/>
            </a:pPr>
            <a:r>
              <a:rPr lang="zh-CN" altLang="en-US" sz="2000" dirty="0">
                <a:ea typeface="微软雅黑 Light" panose="020B0502040204020203" pitchFamily="34" charset="-122"/>
                <a:sym typeface="+mn-lt"/>
              </a:rPr>
              <a:t>提供在同一链路上支持不同的网络层协议</a:t>
            </a:r>
            <a:endParaRPr lang="zh-CN" altLang="en-US" sz="2000" dirty="0">
              <a:ea typeface="微软雅黑 Light" panose="020B0502040204020203" pitchFamily="34" charset="-122"/>
              <a:sym typeface="+mn-lt"/>
            </a:endParaRPr>
          </a:p>
          <a:p>
            <a:pPr lvl="2" algn="l" eaLnBrk="1" hangingPunct="1">
              <a:lnSpc>
                <a:spcPct val="130000"/>
              </a:lnSpc>
              <a:spcBef>
                <a:spcPts val="0"/>
              </a:spcBef>
              <a:buFont typeface="Wingdings" panose="05000000000000000000" pitchFamily="2" charset="2"/>
              <a:buChar char="n"/>
            </a:pPr>
            <a:r>
              <a:rPr lang="zh-CN" altLang="en-US" sz="2000" dirty="0">
                <a:ea typeface="微软雅黑 Light" panose="020B0502040204020203" pitchFamily="34" charset="-122"/>
                <a:sym typeface="+mn-lt"/>
              </a:rPr>
              <a:t>PPP既支持异步链路（无奇偶检验的8比特数据），也支持面向比特的同步链路</a:t>
            </a:r>
            <a:endParaRPr lang="zh-CN" altLang="en-US" sz="2000" dirty="0">
              <a:ea typeface="微软雅黑 Light" panose="020B0502040204020203" pitchFamily="34" charset="-122"/>
              <a:sym typeface="+mn-lt"/>
            </a:endParaRPr>
          </a:p>
          <a:p>
            <a:pPr lvl="2" algn="l" eaLnBrk="1" hangingPunct="1">
              <a:lnSpc>
                <a:spcPct val="130000"/>
              </a:lnSpc>
              <a:spcBef>
                <a:spcPts val="0"/>
              </a:spcBef>
              <a:buFont typeface="Wingdings" panose="05000000000000000000" pitchFamily="2" charset="2"/>
              <a:buChar char="n"/>
            </a:pPr>
            <a:r>
              <a:rPr lang="zh-CN" altLang="en-US" sz="2000" dirty="0">
                <a:ea typeface="微软雅黑 Light" panose="020B0502040204020203" pitchFamily="34" charset="-122"/>
                <a:sym typeface="+mn-lt"/>
              </a:rPr>
              <a:t>IP数据包在PPP帧中是其信息部分，其长度受到MTU的限制</a:t>
            </a:r>
            <a:endParaRPr lang="zh-CN" altLang="en-US" sz="20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链路控制协议 LCP (Link Control Protocol)</a:t>
            </a:r>
            <a:endParaRPr lang="zh-CN" altLang="en-US" sz="2400" dirty="0">
              <a:ea typeface="微软雅黑 Light" panose="020B0502040204020203" pitchFamily="34" charset="-122"/>
              <a:sym typeface="+mn-lt"/>
            </a:endParaRPr>
          </a:p>
          <a:p>
            <a:pPr lvl="2" algn="l" eaLnBrk="1" hangingPunct="1">
              <a:lnSpc>
                <a:spcPct val="130000"/>
              </a:lnSpc>
              <a:spcBef>
                <a:spcPts val="0"/>
              </a:spcBef>
              <a:buFont typeface="Wingdings" panose="05000000000000000000" pitchFamily="2" charset="2"/>
              <a:buChar char="n"/>
            </a:pPr>
            <a:r>
              <a:rPr lang="zh-CN" altLang="en-US" sz="2000" dirty="0">
                <a:ea typeface="微软雅黑 Light" panose="020B0502040204020203" pitchFamily="34" charset="-122"/>
                <a:sym typeface="+mn-lt"/>
              </a:rPr>
              <a:t>用来建立、配置和测试数据链路，通信双方可协商一些选项</a:t>
            </a:r>
            <a:endParaRPr lang="zh-CN" altLang="en-US" sz="20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网络控制协议 NCP (Network Control Protocol)</a:t>
            </a:r>
            <a:endParaRPr lang="zh-CN" altLang="en-US" sz="2400" dirty="0">
              <a:ea typeface="微软雅黑 Light" panose="020B0502040204020203" pitchFamily="34" charset="-122"/>
              <a:sym typeface="+mn-lt"/>
            </a:endParaRPr>
          </a:p>
          <a:p>
            <a:pPr lvl="2" algn="l" eaLnBrk="1" hangingPunct="1">
              <a:lnSpc>
                <a:spcPct val="130000"/>
              </a:lnSpc>
              <a:spcBef>
                <a:spcPts val="0"/>
              </a:spcBef>
              <a:buFont typeface="Wingdings" panose="05000000000000000000" pitchFamily="2" charset="2"/>
              <a:buChar char="n"/>
            </a:pPr>
            <a:r>
              <a:rPr lang="zh-CN" altLang="en-US" sz="2000" dirty="0">
                <a:ea typeface="微软雅黑 Light" panose="020B0502040204020203" pitchFamily="34" charset="-122"/>
                <a:sym typeface="+mn-lt"/>
              </a:rPr>
              <a:t>其中每个协议支持一种不同的网络层协议，如IP、OSI的网络层、DECnet、AppleTalk等</a:t>
            </a:r>
            <a:endParaRPr lang="zh-CN" altLang="en-US" sz="2000" dirty="0">
              <a:ea typeface="微软雅黑 Light" panose="020B0502040204020203" pitchFamily="34" charset="-122"/>
              <a:sym typeface="+mn-lt"/>
            </a:endParaRPr>
          </a:p>
          <a:p>
            <a:pPr marL="0" indent="0" algn="l" eaLnBrk="1" hangingPunct="1">
              <a:spcBef>
                <a:spcPct val="20000"/>
              </a:spcBef>
              <a:buFont typeface="Wingdings" panose="05000000000000000000" pitchFamily="2" charset="2"/>
              <a:buNone/>
            </a:pPr>
            <a:endParaRPr lang="zh-CN" altLang="en-US" sz="2800" dirty="0">
              <a:ea typeface="微软雅黑 Light" panose="020B0502040204020203" pitchFamily="34" charset="-122"/>
              <a:cs typeface="微软雅黑 Light" panose="020B0502040204020203" pitchFamily="34" charset="-122"/>
              <a:sym typeface="+mn-lt"/>
            </a:endParaRPr>
          </a:p>
        </p:txBody>
      </p:sp>
      <p:sp>
        <p:nvSpPr>
          <p:cNvPr id="7" name="灯片编号占位符 6"/>
          <p:cNvSpPr>
            <a:spLocks noGrp="1"/>
          </p:cNvSpPr>
          <p:nvPr>
            <p:ph type="sldNum" sz="quarter" idx="12"/>
          </p:nvPr>
        </p:nvSpPr>
        <p:spPr/>
        <p:txBody>
          <a:bodyPr/>
          <a:lstStyle/>
          <a:p>
            <a:fld id="{67CBE2BA-217C-4668-9731-D33A8B8F2C49}" type="slidenum">
              <a:rPr lang="zh-CN" altLang="en-US" smtClean="0"/>
            </a:fld>
            <a:endParaRPr lang="zh-CN" altLang="en-US"/>
          </a:p>
        </p:txBody>
      </p:sp>
      <p:sp>
        <p:nvSpPr>
          <p:cNvPr id="5" name="标题 1"/>
          <p:cNvSpPr>
            <a:spLocks noGrp="1"/>
          </p:cNvSpPr>
          <p:nvPr>
            <p:custDataLst>
              <p:tags r:id="rId1"/>
            </p:custDataLst>
          </p:nvPr>
        </p:nvSpPr>
        <p:spPr>
          <a:xfrm>
            <a:off x="479425" y="44133"/>
            <a:ext cx="11328400" cy="765175"/>
          </a:xfrm>
          <a:prstGeom prst="rect">
            <a:avLst/>
          </a:prstGeom>
          <a:noFill/>
          <a:ln>
            <a:noFill/>
          </a:ln>
          <a:effectLst/>
        </p:spPr>
        <p:txBody>
          <a:bodyPr vert="horz" wrap="square" lIns="91440" tIns="45720" rIns="91440" bIns="45720" numCol="1" anchor="ctr" anchorCtr="0" compatLnSpc="1">
            <a:normAutofit/>
          </a:bodyPr>
          <a:lstStyle>
            <a:lvl1pPr algn="l" rtl="0" eaLnBrk="0" fontAlgn="base" hangingPunct="0">
              <a:spcBef>
                <a:spcPct val="0"/>
              </a:spcBef>
              <a:spcAft>
                <a:spcPct val="0"/>
              </a:spcAft>
              <a:defRPr lang="en-US" altLang="zh-CN" sz="320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nSpc>
                <a:spcPct val="120000"/>
              </a:lnSpc>
            </a:pPr>
            <a:r>
              <a:rPr lang="en-US" altLang="zh-CN" sz="3200" dirty="0">
                <a:sym typeface="+mn-lt"/>
              </a:rPr>
              <a:t>PPP</a:t>
            </a:r>
            <a:r>
              <a:rPr sz="3200" dirty="0">
                <a:sym typeface="+mn-lt"/>
              </a:rPr>
              <a:t>协议概述（</a:t>
            </a:r>
            <a:r>
              <a:rPr lang="en-US" altLang="zh-CN" sz="3200" dirty="0">
                <a:sym typeface="+mn-lt"/>
              </a:rPr>
              <a:t>2</a:t>
            </a:r>
            <a:r>
              <a:rPr sz="3200" dirty="0">
                <a:sym typeface="+mn-lt"/>
              </a:rPr>
              <a:t>）</a:t>
            </a:r>
            <a:endParaRPr sz="3200" dirty="0">
              <a:sym typeface="+mn-l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noAutofit/>
          </a:bodyPr>
          <a:lstStyle/>
          <a:p>
            <a:pPr marL="309245" lvl="1" indent="-309245" algn="l" eaLnBrk="1" hangingPunct="1">
              <a:spcBef>
                <a:spcPct val="20000"/>
              </a:spcBef>
              <a:buFont typeface="Wingdings" panose="05000000000000000000" pitchFamily="2" charset="2"/>
              <a:buChar char="n"/>
            </a:pPr>
            <a:r>
              <a:rPr lang="zh-CN" altLang="en-US" sz="2800" dirty="0">
                <a:ea typeface="微软雅黑 Light" panose="020B0502040204020203" pitchFamily="34" charset="-122"/>
                <a:cs typeface="微软雅黑 Light" panose="020B0502040204020203" pitchFamily="34" charset="-122"/>
                <a:sym typeface="+mn-lt"/>
              </a:rPr>
              <a:t>PPP协议作为数据链路层协议，支持以下功能：</a:t>
            </a:r>
            <a:endParaRPr lang="zh-CN" altLang="en-US" sz="2800" dirty="0">
              <a:ea typeface="微软雅黑 Light" panose="020B0502040204020203" pitchFamily="34" charset="-122"/>
              <a:cs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利用帧定界符封装成帧</a:t>
            </a:r>
            <a:endParaRPr lang="zh-CN" altLang="en-US" sz="24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填充技术实现透明数据传输</a:t>
            </a:r>
            <a:endParaRPr lang="zh-CN" altLang="en-US" sz="24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帧的差错检测</a:t>
            </a:r>
            <a:endParaRPr lang="zh-CN" altLang="en-US" sz="24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链路配置</a:t>
            </a:r>
            <a:endParaRPr lang="zh-CN" altLang="en-US" sz="24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实时监测链路工作状态</a:t>
            </a:r>
            <a:endParaRPr lang="zh-CN" altLang="en-US" sz="24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设置链路最大传输单元（MTU）</a:t>
            </a:r>
            <a:endParaRPr lang="zh-CN" altLang="en-US" sz="24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网络层地址协商机制</a:t>
            </a:r>
            <a:endParaRPr lang="zh-CN" altLang="en-US" sz="24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数据压缩协商机制</a:t>
            </a:r>
            <a:endParaRPr lang="zh-CN" altLang="en-US" sz="2400" dirty="0">
              <a:ea typeface="微软雅黑 Light" panose="020B0502040204020203" pitchFamily="34" charset="-122"/>
              <a:sym typeface="+mn-lt"/>
            </a:endParaRPr>
          </a:p>
          <a:p>
            <a:pPr lvl="1" algn="l" eaLnBrk="1" hangingPunct="1">
              <a:spcBef>
                <a:spcPct val="20000"/>
              </a:spcBef>
              <a:buFont typeface="Wingdings" panose="05000000000000000000" pitchFamily="2" charset="2"/>
              <a:buChar char="n"/>
            </a:pPr>
            <a:r>
              <a:rPr lang="zh-CN" altLang="en-US" sz="2400" dirty="0">
                <a:ea typeface="微软雅黑 Light" panose="020B0502040204020203" pitchFamily="34" charset="-122"/>
                <a:sym typeface="+mn-lt"/>
              </a:rPr>
              <a:t>允许身份认证</a:t>
            </a:r>
            <a:endParaRPr lang="zh-CN" altLang="en-US" sz="2400" dirty="0">
              <a:ea typeface="微软雅黑 Light" panose="020B0502040204020203" pitchFamily="34" charset="-122"/>
              <a:sym typeface="+mn-lt"/>
            </a:endParaRPr>
          </a:p>
          <a:p>
            <a:pPr lvl="1" algn="l" eaLnBrk="1" hangingPunct="1">
              <a:spcBef>
                <a:spcPct val="20000"/>
              </a:spcBef>
            </a:pPr>
            <a:endParaRPr lang="zh-CN" altLang="en-US" sz="2400" dirty="0">
              <a:ea typeface="微软雅黑 Light" panose="020B0502040204020203" pitchFamily="34" charset="-122"/>
              <a:sym typeface="+mn-lt"/>
            </a:endParaRPr>
          </a:p>
          <a:p>
            <a:pPr lvl="1">
              <a:spcBef>
                <a:spcPct val="0"/>
              </a:spcBef>
            </a:pPr>
            <a:endParaRPr lang="zh-CN" altLang="en-US" sz="2400" dirty="0">
              <a:cs typeface="+mn-ea"/>
              <a:sym typeface="+mn-lt"/>
            </a:endParaRPr>
          </a:p>
          <a:p>
            <a:pPr>
              <a:spcBef>
                <a:spcPct val="0"/>
              </a:spcBef>
            </a:pPr>
            <a:endParaRPr lang="zh-CN" altLang="en-US" sz="2400" dirty="0">
              <a:cs typeface="+mn-ea"/>
              <a:sym typeface="+mn-lt"/>
            </a:endParaRPr>
          </a:p>
        </p:txBody>
      </p:sp>
      <p:sp>
        <p:nvSpPr>
          <p:cNvPr id="6" name="标题 1"/>
          <p:cNvSpPr>
            <a:spLocks noGrp="1"/>
          </p:cNvSpPr>
          <p:nvPr>
            <p:ph type="title"/>
          </p:nvPr>
        </p:nvSpPr>
        <p:spPr>
          <a:xfrm>
            <a:off x="666750" y="0"/>
            <a:ext cx="10858500" cy="900112"/>
          </a:xfrm>
        </p:spPr>
        <p:txBody>
          <a:bodyPr>
            <a:normAutofit/>
          </a:bodyPr>
          <a:lstStyle/>
          <a:p>
            <a:pPr algn="l">
              <a:lnSpc>
                <a:spcPct val="120000"/>
              </a:lnSpc>
              <a:buClrTx/>
              <a:buSzTx/>
              <a:buFontTx/>
            </a:pPr>
            <a:r>
              <a:rPr lang="en-US" altLang="zh-CN" sz="3200" kern="1200" dirty="0">
                <a:latin typeface="微软雅黑" panose="020B0503020204020204" pitchFamily="34" charset="-122"/>
                <a:sym typeface="+mn-lt"/>
              </a:rPr>
              <a:t>PPP</a:t>
            </a:r>
            <a:r>
              <a:rPr sz="3200" kern="1200" dirty="0">
                <a:latin typeface="微软雅黑" panose="020B0503020204020204" pitchFamily="34" charset="-122"/>
                <a:sym typeface="+mn-lt"/>
              </a:rPr>
              <a:t>协议概述（</a:t>
            </a:r>
            <a:r>
              <a:rPr lang="en-US" altLang="zh-CN" sz="3200" kern="1200" dirty="0">
                <a:latin typeface="微软雅黑" panose="020B0503020204020204" pitchFamily="34" charset="-122"/>
                <a:sym typeface="+mn-lt"/>
              </a:rPr>
              <a:t>3</a:t>
            </a:r>
            <a:r>
              <a:rPr sz="3200" kern="1200" dirty="0">
                <a:latin typeface="微软雅黑" panose="020B0503020204020204" pitchFamily="34" charset="-122"/>
                <a:sym typeface="+mn-lt"/>
              </a:rPr>
              <a:t>）</a:t>
            </a:r>
            <a:endParaRPr sz="3200" kern="1200" dirty="0">
              <a:latin typeface="微软雅黑" panose="020B0503020204020204" pitchFamily="34" charset="-122"/>
              <a:sym typeface="+mn-lt"/>
            </a:endParaRPr>
          </a:p>
        </p:txBody>
      </p:sp>
      <p:sp>
        <p:nvSpPr>
          <p:cNvPr id="5" name="灯片编号占位符 4"/>
          <p:cNvSpPr>
            <a:spLocks noGrp="1"/>
          </p:cNvSpPr>
          <p:nvPr>
            <p:ph type="sldNum" sz="quarter" idx="12"/>
          </p:nvPr>
        </p:nvSpPr>
        <p:spPr/>
        <p:txBody>
          <a:bodyPr/>
          <a:lstStyle/>
          <a:p>
            <a:fld id="{67CBE2BA-217C-4668-9731-D33A8B8F2C49}" type="slidenum">
              <a:rPr lang="zh-CN" altLang="en-US" smtClean="0"/>
            </a:fld>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
          <p:cNvSpPr>
            <a:spLocks noChangeArrowheads="1"/>
          </p:cNvSpPr>
          <p:nvPr/>
        </p:nvSpPr>
        <p:spPr bwMode="auto">
          <a:xfrm>
            <a:off x="2059940" y="1975485"/>
            <a:ext cx="8649970" cy="577215"/>
          </a:xfrm>
          <a:prstGeom prst="rect">
            <a:avLst/>
          </a:prstGeom>
          <a:solidFill>
            <a:srgbClr val="6697F0"/>
          </a:solidFill>
          <a:ln w="12700">
            <a:solidFill>
              <a:schemeClr val="tx1"/>
            </a:solidFill>
            <a:miter lim="800000"/>
          </a:ln>
          <a:effectLst/>
        </p:spPr>
        <p:txBody>
          <a:bodyPr wrap="none" anchor="ctr"/>
          <a:lstStyle/>
          <a:p>
            <a:pPr algn="ctr">
              <a:lnSpc>
                <a:spcPct val="120000"/>
              </a:lnSpc>
            </a:pPr>
            <a:endParaRPr kumimoji="1" lang="zh-CN" altLang="zh-CN" sz="1600" b="1">
              <a:solidFill>
                <a:schemeClr val="tx1"/>
              </a:solidFill>
              <a:cs typeface="+mn-ea"/>
              <a:sym typeface="+mn-lt"/>
            </a:endParaRPr>
          </a:p>
        </p:txBody>
      </p:sp>
      <p:sp>
        <p:nvSpPr>
          <p:cNvPr id="68" name="Text Box 22"/>
          <p:cNvSpPr txBox="1">
            <a:spLocks noChangeArrowheads="1"/>
          </p:cNvSpPr>
          <p:nvPr/>
        </p:nvSpPr>
        <p:spPr bwMode="auto">
          <a:xfrm>
            <a:off x="8561316" y="2053517"/>
            <a:ext cx="1383665" cy="436245"/>
          </a:xfrm>
          <a:prstGeom prst="rect">
            <a:avLst/>
          </a:prstGeom>
          <a:noFill/>
          <a:ln>
            <a:noFill/>
          </a:ln>
          <a:effectLst/>
        </p:spPr>
        <p:txBody>
          <a:bodyPr wrap="none">
            <a:spAutoFit/>
          </a:bodyPr>
          <a:lstStyle/>
          <a:p>
            <a:pPr>
              <a:lnSpc>
                <a:spcPct val="120000"/>
              </a:lnSpc>
            </a:pPr>
            <a:r>
              <a:rPr kumimoji="1" lang="en-US" altLang="zh-CN" sz="1865" b="1" dirty="0">
                <a:solidFill>
                  <a:schemeClr val="tx1"/>
                </a:solidFill>
                <a:cs typeface="+mn-ea"/>
                <a:sym typeface="+mn-lt"/>
              </a:rPr>
              <a:t>Checksum</a:t>
            </a:r>
            <a:endParaRPr kumimoji="1" lang="en-US" altLang="zh-CN" sz="1865" b="1" dirty="0">
              <a:solidFill>
                <a:schemeClr val="tx1"/>
              </a:solidFill>
              <a:cs typeface="+mn-ea"/>
              <a:sym typeface="+mn-lt"/>
            </a:endParaRPr>
          </a:p>
        </p:txBody>
      </p:sp>
      <p:sp>
        <p:nvSpPr>
          <p:cNvPr id="2" name="标题 1"/>
          <p:cNvSpPr>
            <a:spLocks noGrp="1"/>
          </p:cNvSpPr>
          <p:nvPr>
            <p:ph type="title"/>
          </p:nvPr>
        </p:nvSpPr>
        <p:spPr/>
        <p:txBody>
          <a:bodyPr>
            <a:normAutofit/>
          </a:bodyPr>
          <a:lstStyle/>
          <a:p>
            <a:pPr algn="l">
              <a:lnSpc>
                <a:spcPct val="120000"/>
              </a:lnSpc>
              <a:buClrTx/>
              <a:buSzTx/>
              <a:buFontTx/>
            </a:pPr>
            <a:r>
              <a:rPr lang="en-US" altLang="zh-CN" sz="3200" kern="1200" dirty="0">
                <a:latin typeface="微软雅黑" panose="020B0503020204020204" pitchFamily="34" charset="-122"/>
                <a:sym typeface="+mn-lt"/>
              </a:rPr>
              <a:t>PPP</a:t>
            </a:r>
            <a:r>
              <a:rPr sz="3200" kern="1200" dirty="0">
                <a:latin typeface="微软雅黑" panose="020B0503020204020204" pitchFamily="34" charset="-122"/>
                <a:sym typeface="+mn-lt"/>
              </a:rPr>
              <a:t>协议帧格式</a:t>
            </a:r>
            <a:endParaRPr kern="1200" dirty="0">
              <a:latin typeface="微软雅黑" panose="020B0503020204020204" pitchFamily="34" charset="-122"/>
            </a:endParaRPr>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
        <p:nvSpPr>
          <p:cNvPr id="43" name="Rectangle 6"/>
          <p:cNvSpPr>
            <a:spLocks noChangeArrowheads="1"/>
          </p:cNvSpPr>
          <p:nvPr/>
        </p:nvSpPr>
        <p:spPr bwMode="auto">
          <a:xfrm>
            <a:off x="4755775" y="1112101"/>
            <a:ext cx="2726259" cy="497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en-US" altLang="zh-CN" sz="2400" b="1" dirty="0">
                <a:solidFill>
                  <a:schemeClr val="bg1"/>
                </a:solidFill>
                <a:cs typeface="+mn-ea"/>
                <a:sym typeface="+mn-lt"/>
              </a:rPr>
              <a:t>PPP </a:t>
            </a:r>
            <a:r>
              <a:rPr lang="zh-CN" altLang="en-US" sz="2400" b="1" dirty="0">
                <a:solidFill>
                  <a:schemeClr val="bg1"/>
                </a:solidFill>
                <a:cs typeface="+mn-ea"/>
                <a:sym typeface="+mn-lt"/>
              </a:rPr>
              <a:t>协议的帧格式</a:t>
            </a:r>
            <a:endParaRPr lang="fr-FR" altLang="zh-CN" sz="2400" b="1" dirty="0">
              <a:solidFill>
                <a:schemeClr val="bg1"/>
              </a:solidFill>
              <a:cs typeface="+mn-ea"/>
              <a:sym typeface="+mn-lt"/>
            </a:endParaRPr>
          </a:p>
        </p:txBody>
      </p:sp>
      <p:sp>
        <p:nvSpPr>
          <p:cNvPr id="44" name="Rectangle 4"/>
          <p:cNvSpPr>
            <a:spLocks noChangeArrowheads="1"/>
          </p:cNvSpPr>
          <p:nvPr/>
        </p:nvSpPr>
        <p:spPr bwMode="auto">
          <a:xfrm>
            <a:off x="5059421" y="1125038"/>
            <a:ext cx="3199041" cy="473832"/>
          </a:xfrm>
          <a:prstGeom prst="rect">
            <a:avLst/>
          </a:prstGeom>
          <a:solidFill>
            <a:schemeClr val="accent5">
              <a:lumMod val="90000"/>
            </a:schemeClr>
          </a:solidFill>
          <a:ln w="12700">
            <a:solidFill>
              <a:schemeClr val="tx1"/>
            </a:solidFill>
            <a:miter lim="800000"/>
          </a:ln>
          <a:effectLst/>
        </p:spPr>
        <p:txBody>
          <a:bodyPr wrap="none" anchor="ctr"/>
          <a:lstStyle/>
          <a:p>
            <a:pPr algn="ctr">
              <a:lnSpc>
                <a:spcPct val="120000"/>
              </a:lnSpc>
            </a:pPr>
            <a:r>
              <a:rPr kumimoji="1" lang="zh-CN" altLang="en-US" sz="1865" b="1" dirty="0">
                <a:cs typeface="+mn-ea"/>
                <a:sym typeface="+mn-lt"/>
              </a:rPr>
              <a:t>网络层</a:t>
            </a:r>
            <a:r>
              <a:rPr kumimoji="1" lang="en-US" altLang="zh-CN" sz="1865" b="1" dirty="0">
                <a:cs typeface="+mn-ea"/>
                <a:sym typeface="+mn-lt"/>
              </a:rPr>
              <a:t>PDU</a:t>
            </a:r>
            <a:endParaRPr kumimoji="1" lang="en-US" altLang="zh-CN" sz="1865" b="1" dirty="0">
              <a:cs typeface="+mn-ea"/>
              <a:sym typeface="+mn-lt"/>
            </a:endParaRPr>
          </a:p>
        </p:txBody>
      </p:sp>
      <p:sp>
        <p:nvSpPr>
          <p:cNvPr id="45" name="Text Box 9"/>
          <p:cNvSpPr txBox="1">
            <a:spLocks noChangeArrowheads="1"/>
          </p:cNvSpPr>
          <p:nvPr/>
        </p:nvSpPr>
        <p:spPr bwMode="auto">
          <a:xfrm>
            <a:off x="2159961"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cs typeface="+mn-ea"/>
                <a:sym typeface="+mn-lt"/>
              </a:rPr>
              <a:t>1</a:t>
            </a:r>
            <a:endParaRPr kumimoji="1" lang="en-US" altLang="zh-CN" sz="1865" b="1" dirty="0">
              <a:cs typeface="+mn-ea"/>
              <a:sym typeface="+mn-lt"/>
            </a:endParaRPr>
          </a:p>
        </p:txBody>
      </p:sp>
      <p:sp>
        <p:nvSpPr>
          <p:cNvPr id="46" name="Text Box 10"/>
          <p:cNvSpPr txBox="1">
            <a:spLocks noChangeArrowheads="1"/>
          </p:cNvSpPr>
          <p:nvPr/>
        </p:nvSpPr>
        <p:spPr bwMode="auto">
          <a:xfrm>
            <a:off x="4262861"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cs typeface="+mn-ea"/>
                <a:sym typeface="+mn-lt"/>
              </a:rPr>
              <a:t>2</a:t>
            </a:r>
            <a:endParaRPr kumimoji="1" lang="en-US" altLang="zh-CN" sz="1865" b="1" dirty="0">
              <a:cs typeface="+mn-ea"/>
              <a:sym typeface="+mn-lt"/>
            </a:endParaRPr>
          </a:p>
        </p:txBody>
      </p:sp>
      <p:sp>
        <p:nvSpPr>
          <p:cNvPr id="47" name="Text Box 11"/>
          <p:cNvSpPr txBox="1">
            <a:spLocks noChangeArrowheads="1"/>
          </p:cNvSpPr>
          <p:nvPr/>
        </p:nvSpPr>
        <p:spPr bwMode="auto">
          <a:xfrm>
            <a:off x="2760876"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a:cs typeface="+mn-ea"/>
                <a:sym typeface="+mn-lt"/>
              </a:rPr>
              <a:t>1</a:t>
            </a:r>
            <a:endParaRPr kumimoji="1" lang="en-US" altLang="zh-CN" sz="1865" b="1">
              <a:cs typeface="+mn-ea"/>
              <a:sym typeface="+mn-lt"/>
            </a:endParaRPr>
          </a:p>
        </p:txBody>
      </p:sp>
      <p:sp>
        <p:nvSpPr>
          <p:cNvPr id="48" name="Text Box 12"/>
          <p:cNvSpPr txBox="1">
            <a:spLocks noChangeArrowheads="1"/>
          </p:cNvSpPr>
          <p:nvPr/>
        </p:nvSpPr>
        <p:spPr bwMode="auto">
          <a:xfrm flipH="1">
            <a:off x="10173271" y="2612060"/>
            <a:ext cx="278962" cy="405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1865" b="1">
                <a:cs typeface="+mn-ea"/>
                <a:sym typeface="+mn-lt"/>
              </a:rPr>
              <a:t>1</a:t>
            </a:r>
            <a:endParaRPr kumimoji="1" lang="en-US" altLang="zh-CN" sz="1865" b="1">
              <a:cs typeface="+mn-ea"/>
              <a:sym typeface="+mn-lt"/>
            </a:endParaRPr>
          </a:p>
        </p:txBody>
      </p:sp>
      <p:sp>
        <p:nvSpPr>
          <p:cNvPr id="49" name="Text Box 13"/>
          <p:cNvSpPr txBox="1">
            <a:spLocks noChangeArrowheads="1"/>
          </p:cNvSpPr>
          <p:nvPr/>
        </p:nvSpPr>
        <p:spPr bwMode="auto">
          <a:xfrm>
            <a:off x="1383136" y="2562578"/>
            <a:ext cx="662361"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5" b="1" dirty="0">
                <a:solidFill>
                  <a:schemeClr val="tx1"/>
                </a:solidFill>
                <a:cs typeface="+mn-ea"/>
                <a:sym typeface="+mn-lt"/>
              </a:rPr>
              <a:t>字节</a:t>
            </a:r>
            <a:endParaRPr kumimoji="1" lang="zh-CN" altLang="en-US" sz="1865" b="1" dirty="0">
              <a:solidFill>
                <a:schemeClr val="tx1"/>
              </a:solidFill>
              <a:cs typeface="+mn-ea"/>
              <a:sym typeface="+mn-lt"/>
            </a:endParaRPr>
          </a:p>
        </p:txBody>
      </p:sp>
      <p:sp>
        <p:nvSpPr>
          <p:cNvPr id="50" name="Text Box 18"/>
          <p:cNvSpPr txBox="1">
            <a:spLocks noChangeArrowheads="1"/>
          </p:cNvSpPr>
          <p:nvPr/>
        </p:nvSpPr>
        <p:spPr bwMode="auto">
          <a:xfrm>
            <a:off x="3360038"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a:cs typeface="+mn-ea"/>
                <a:sym typeface="+mn-lt"/>
              </a:rPr>
              <a:t>1</a:t>
            </a:r>
            <a:endParaRPr kumimoji="1" lang="en-US" altLang="zh-CN" sz="1865" b="1">
              <a:cs typeface="+mn-ea"/>
              <a:sym typeface="+mn-lt"/>
            </a:endParaRPr>
          </a:p>
        </p:txBody>
      </p:sp>
      <p:sp>
        <p:nvSpPr>
          <p:cNvPr id="51" name="Text Box 23"/>
          <p:cNvSpPr txBox="1">
            <a:spLocks noChangeArrowheads="1"/>
          </p:cNvSpPr>
          <p:nvPr/>
        </p:nvSpPr>
        <p:spPr bwMode="auto">
          <a:xfrm>
            <a:off x="8657902" y="2586962"/>
            <a:ext cx="317716"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a:cs typeface="+mn-ea"/>
                <a:sym typeface="+mn-lt"/>
              </a:rPr>
              <a:t>2</a:t>
            </a:r>
            <a:endParaRPr kumimoji="1" lang="en-US" altLang="zh-CN" sz="1865" b="1">
              <a:cs typeface="+mn-ea"/>
              <a:sym typeface="+mn-lt"/>
            </a:endParaRPr>
          </a:p>
        </p:txBody>
      </p:sp>
      <p:sp>
        <p:nvSpPr>
          <p:cNvPr id="52" name="Line 26"/>
          <p:cNvSpPr>
            <a:spLocks noChangeShapeType="1"/>
          </p:cNvSpPr>
          <p:nvPr/>
        </p:nvSpPr>
        <p:spPr bwMode="auto">
          <a:xfrm>
            <a:off x="5059420" y="1112101"/>
            <a:ext cx="19272" cy="94119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53" name="Line 27"/>
          <p:cNvSpPr>
            <a:spLocks noChangeShapeType="1"/>
          </p:cNvSpPr>
          <p:nvPr/>
        </p:nvSpPr>
        <p:spPr bwMode="auto">
          <a:xfrm>
            <a:off x="8258460" y="1112100"/>
            <a:ext cx="0" cy="90561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54" name="Text Box 31"/>
          <p:cNvSpPr txBox="1">
            <a:spLocks noChangeArrowheads="1"/>
          </p:cNvSpPr>
          <p:nvPr/>
        </p:nvSpPr>
        <p:spPr bwMode="auto">
          <a:xfrm>
            <a:off x="5745883" y="2586962"/>
            <a:ext cx="2042547"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5" b="1">
                <a:solidFill>
                  <a:schemeClr val="tx1"/>
                </a:solidFill>
                <a:cs typeface="+mn-ea"/>
                <a:sym typeface="+mn-lt"/>
              </a:rPr>
              <a:t>不超过 </a:t>
            </a:r>
            <a:r>
              <a:rPr kumimoji="1" lang="en-US" altLang="zh-CN" sz="1865" b="1">
                <a:solidFill>
                  <a:schemeClr val="tx1"/>
                </a:solidFill>
                <a:cs typeface="+mn-ea"/>
                <a:sym typeface="+mn-lt"/>
              </a:rPr>
              <a:t>1500 </a:t>
            </a:r>
            <a:r>
              <a:rPr kumimoji="1" lang="zh-CN" altLang="en-US" sz="1865" b="1">
                <a:solidFill>
                  <a:schemeClr val="tx1"/>
                </a:solidFill>
                <a:cs typeface="+mn-ea"/>
                <a:sym typeface="+mn-lt"/>
              </a:rPr>
              <a:t>字节</a:t>
            </a:r>
            <a:endParaRPr kumimoji="1" lang="zh-CN" altLang="en-US" sz="1865" b="1">
              <a:solidFill>
                <a:schemeClr val="tx1"/>
              </a:solidFill>
              <a:cs typeface="+mn-ea"/>
              <a:sym typeface="+mn-lt"/>
            </a:endParaRPr>
          </a:p>
        </p:txBody>
      </p:sp>
      <p:sp>
        <p:nvSpPr>
          <p:cNvPr id="55" name="Line 32"/>
          <p:cNvSpPr>
            <a:spLocks noChangeShapeType="1"/>
          </p:cNvSpPr>
          <p:nvPr/>
        </p:nvSpPr>
        <p:spPr bwMode="auto">
          <a:xfrm>
            <a:off x="2077720" y="3138170"/>
            <a:ext cx="8627745" cy="82550"/>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5" b="1">
              <a:solidFill>
                <a:srgbClr val="000099"/>
              </a:solidFill>
              <a:cs typeface="+mn-ea"/>
              <a:sym typeface="+mn-lt"/>
            </a:endParaRPr>
          </a:p>
        </p:txBody>
      </p:sp>
      <p:sp>
        <p:nvSpPr>
          <p:cNvPr id="56" name="Text Box 33"/>
          <p:cNvSpPr txBox="1">
            <a:spLocks noChangeArrowheads="1"/>
          </p:cNvSpPr>
          <p:nvPr/>
        </p:nvSpPr>
        <p:spPr bwMode="auto">
          <a:xfrm>
            <a:off x="5967159" y="2955497"/>
            <a:ext cx="965842" cy="40741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chemeClr val="tx1"/>
                </a:solidFill>
                <a:cs typeface="+mn-ea"/>
                <a:sym typeface="+mn-lt"/>
              </a:rPr>
              <a:t>PPP </a:t>
            </a:r>
            <a:r>
              <a:rPr kumimoji="1" lang="zh-CN" altLang="en-US" sz="1865" b="1" dirty="0">
                <a:solidFill>
                  <a:schemeClr val="tx1"/>
                </a:solidFill>
                <a:cs typeface="+mn-ea"/>
                <a:sym typeface="+mn-lt"/>
              </a:rPr>
              <a:t>帧</a:t>
            </a:r>
            <a:endParaRPr kumimoji="1" lang="zh-CN" altLang="en-US" sz="1865" b="1" dirty="0">
              <a:solidFill>
                <a:schemeClr val="tx1"/>
              </a:solidFill>
              <a:cs typeface="+mn-ea"/>
              <a:sym typeface="+mn-lt"/>
            </a:endParaRPr>
          </a:p>
        </p:txBody>
      </p:sp>
      <p:sp>
        <p:nvSpPr>
          <p:cNvPr id="58" name="Line 6"/>
          <p:cNvSpPr>
            <a:spLocks noChangeShapeType="1"/>
          </p:cNvSpPr>
          <p:nvPr/>
        </p:nvSpPr>
        <p:spPr bwMode="auto">
          <a:xfrm>
            <a:off x="2661016" y="1975671"/>
            <a:ext cx="0" cy="57733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59" name="Line 7"/>
          <p:cNvSpPr>
            <a:spLocks noChangeShapeType="1"/>
          </p:cNvSpPr>
          <p:nvPr/>
        </p:nvSpPr>
        <p:spPr bwMode="auto">
          <a:xfrm>
            <a:off x="10155286" y="1986991"/>
            <a:ext cx="0" cy="5660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60" name="Text Box 8"/>
          <p:cNvSpPr txBox="1">
            <a:spLocks noChangeArrowheads="1"/>
          </p:cNvSpPr>
          <p:nvPr/>
        </p:nvSpPr>
        <p:spPr bwMode="auto">
          <a:xfrm>
            <a:off x="2056596" y="2182670"/>
            <a:ext cx="478016" cy="405432"/>
          </a:xfrm>
          <a:prstGeom prst="rect">
            <a:avLst/>
          </a:prstGeom>
          <a:noFill/>
          <a:ln>
            <a:noFill/>
          </a:ln>
          <a:effectLst/>
        </p:spPr>
        <p:txBody>
          <a:bodyPr wrap="none">
            <a:spAutoFit/>
          </a:bodyPr>
          <a:lstStyle/>
          <a:p>
            <a:pPr>
              <a:lnSpc>
                <a:spcPct val="120000"/>
              </a:lnSpc>
            </a:pPr>
            <a:r>
              <a:rPr kumimoji="1" lang="en-US" altLang="zh-CN" sz="1865" b="1" dirty="0">
                <a:solidFill>
                  <a:schemeClr val="tx1"/>
                </a:solidFill>
                <a:cs typeface="+mn-ea"/>
                <a:sym typeface="+mn-lt"/>
              </a:rPr>
              <a:t>7E</a:t>
            </a:r>
            <a:endParaRPr kumimoji="1" lang="en-US" altLang="zh-CN" sz="1865" b="1" dirty="0">
              <a:solidFill>
                <a:schemeClr val="tx1"/>
              </a:solidFill>
              <a:cs typeface="+mn-ea"/>
              <a:sym typeface="+mn-lt"/>
            </a:endParaRPr>
          </a:p>
        </p:txBody>
      </p:sp>
      <p:sp>
        <p:nvSpPr>
          <p:cNvPr id="61" name="Line 14"/>
          <p:cNvSpPr>
            <a:spLocks noChangeShapeType="1"/>
          </p:cNvSpPr>
          <p:nvPr/>
        </p:nvSpPr>
        <p:spPr bwMode="auto">
          <a:xfrm>
            <a:off x="3260178" y="1986991"/>
            <a:ext cx="0" cy="5660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62" name="Line 15"/>
          <p:cNvSpPr>
            <a:spLocks noChangeShapeType="1"/>
          </p:cNvSpPr>
          <p:nvPr/>
        </p:nvSpPr>
        <p:spPr bwMode="auto">
          <a:xfrm>
            <a:off x="3859342" y="1975671"/>
            <a:ext cx="0" cy="57733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63" name="Text Box 16"/>
          <p:cNvSpPr txBox="1">
            <a:spLocks noChangeArrowheads="1"/>
          </p:cNvSpPr>
          <p:nvPr/>
        </p:nvSpPr>
        <p:spPr bwMode="auto">
          <a:xfrm>
            <a:off x="2655760" y="2182670"/>
            <a:ext cx="476412" cy="405432"/>
          </a:xfrm>
          <a:prstGeom prst="rect">
            <a:avLst/>
          </a:prstGeom>
          <a:noFill/>
          <a:ln>
            <a:noFill/>
          </a:ln>
          <a:effectLst/>
        </p:spPr>
        <p:txBody>
          <a:bodyPr wrap="none">
            <a:spAutoFit/>
          </a:bodyPr>
          <a:lstStyle/>
          <a:p>
            <a:pPr>
              <a:lnSpc>
                <a:spcPct val="120000"/>
              </a:lnSpc>
            </a:pPr>
            <a:r>
              <a:rPr kumimoji="1" lang="en-US" altLang="zh-CN" sz="1865" b="1">
                <a:solidFill>
                  <a:schemeClr val="tx1"/>
                </a:solidFill>
                <a:cs typeface="+mn-ea"/>
                <a:sym typeface="+mn-lt"/>
              </a:rPr>
              <a:t>FF</a:t>
            </a:r>
            <a:endParaRPr kumimoji="1" lang="en-US" altLang="zh-CN" sz="1865" b="1">
              <a:solidFill>
                <a:schemeClr val="tx1"/>
              </a:solidFill>
              <a:cs typeface="+mn-ea"/>
              <a:sym typeface="+mn-lt"/>
            </a:endParaRPr>
          </a:p>
        </p:txBody>
      </p:sp>
      <p:sp>
        <p:nvSpPr>
          <p:cNvPr id="64" name="Text Box 17"/>
          <p:cNvSpPr txBox="1">
            <a:spLocks noChangeArrowheads="1"/>
          </p:cNvSpPr>
          <p:nvPr/>
        </p:nvSpPr>
        <p:spPr bwMode="auto">
          <a:xfrm>
            <a:off x="3296682" y="2182670"/>
            <a:ext cx="450764" cy="405432"/>
          </a:xfrm>
          <a:prstGeom prst="rect">
            <a:avLst/>
          </a:prstGeom>
          <a:noFill/>
          <a:ln>
            <a:noFill/>
          </a:ln>
          <a:effectLst/>
        </p:spPr>
        <p:txBody>
          <a:bodyPr wrap="none">
            <a:spAutoFit/>
          </a:bodyPr>
          <a:lstStyle/>
          <a:p>
            <a:pPr>
              <a:lnSpc>
                <a:spcPct val="120000"/>
              </a:lnSpc>
            </a:pPr>
            <a:r>
              <a:rPr kumimoji="1" lang="en-US" altLang="zh-CN" sz="1865" b="1" dirty="0">
                <a:solidFill>
                  <a:schemeClr val="tx1"/>
                </a:solidFill>
                <a:cs typeface="+mn-ea"/>
                <a:sym typeface="+mn-lt"/>
              </a:rPr>
              <a:t>03</a:t>
            </a:r>
            <a:endParaRPr kumimoji="1" lang="en-US" altLang="zh-CN" sz="1865" b="1" dirty="0">
              <a:solidFill>
                <a:schemeClr val="tx1"/>
              </a:solidFill>
              <a:cs typeface="+mn-ea"/>
              <a:sym typeface="+mn-lt"/>
            </a:endParaRPr>
          </a:p>
        </p:txBody>
      </p:sp>
      <p:sp>
        <p:nvSpPr>
          <p:cNvPr id="65" name="Text Box 19"/>
          <p:cNvSpPr txBox="1">
            <a:spLocks noChangeArrowheads="1"/>
          </p:cNvSpPr>
          <p:nvPr/>
        </p:nvSpPr>
        <p:spPr bwMode="auto">
          <a:xfrm>
            <a:off x="2140691" y="1941710"/>
            <a:ext cx="330540" cy="405432"/>
          </a:xfrm>
          <a:prstGeom prst="rect">
            <a:avLst/>
          </a:prstGeom>
          <a:noFill/>
          <a:ln>
            <a:noFill/>
          </a:ln>
          <a:effectLst/>
        </p:spPr>
        <p:txBody>
          <a:bodyPr wrap="none">
            <a:spAutoFit/>
          </a:bodyPr>
          <a:lstStyle/>
          <a:p>
            <a:pPr>
              <a:lnSpc>
                <a:spcPct val="120000"/>
              </a:lnSpc>
            </a:pPr>
            <a:r>
              <a:rPr kumimoji="1" lang="en-US" altLang="zh-CN" sz="1865" b="1" dirty="0">
                <a:solidFill>
                  <a:schemeClr val="tx1"/>
                </a:solidFill>
                <a:cs typeface="+mn-ea"/>
                <a:sym typeface="+mn-lt"/>
              </a:rPr>
              <a:t>F</a:t>
            </a:r>
            <a:endParaRPr kumimoji="1" lang="en-US" altLang="zh-CN" sz="1865" b="1" dirty="0">
              <a:solidFill>
                <a:schemeClr val="tx1"/>
              </a:solidFill>
              <a:cs typeface="+mn-ea"/>
              <a:sym typeface="+mn-lt"/>
            </a:endParaRPr>
          </a:p>
        </p:txBody>
      </p:sp>
      <p:sp>
        <p:nvSpPr>
          <p:cNvPr id="66" name="Text Box 20"/>
          <p:cNvSpPr txBox="1">
            <a:spLocks noChangeArrowheads="1"/>
          </p:cNvSpPr>
          <p:nvPr/>
        </p:nvSpPr>
        <p:spPr bwMode="auto">
          <a:xfrm>
            <a:off x="2701310" y="1940094"/>
            <a:ext cx="357790" cy="405432"/>
          </a:xfrm>
          <a:prstGeom prst="rect">
            <a:avLst/>
          </a:prstGeom>
          <a:noFill/>
          <a:ln>
            <a:noFill/>
          </a:ln>
          <a:effectLst/>
        </p:spPr>
        <p:txBody>
          <a:bodyPr wrap="none">
            <a:spAutoFit/>
          </a:bodyPr>
          <a:lstStyle/>
          <a:p>
            <a:pPr>
              <a:lnSpc>
                <a:spcPct val="120000"/>
              </a:lnSpc>
            </a:pPr>
            <a:r>
              <a:rPr kumimoji="1" lang="en-US" altLang="zh-CN" sz="1865" b="1" dirty="0">
                <a:solidFill>
                  <a:schemeClr val="tx1"/>
                </a:solidFill>
                <a:cs typeface="+mn-ea"/>
                <a:sym typeface="+mn-lt"/>
              </a:rPr>
              <a:t>A</a:t>
            </a:r>
            <a:endParaRPr kumimoji="1" lang="en-US" altLang="zh-CN" sz="1865" b="1" dirty="0">
              <a:solidFill>
                <a:schemeClr val="tx1"/>
              </a:solidFill>
              <a:cs typeface="+mn-ea"/>
              <a:sym typeface="+mn-lt"/>
            </a:endParaRPr>
          </a:p>
        </p:txBody>
      </p:sp>
      <p:sp>
        <p:nvSpPr>
          <p:cNvPr id="67" name="Text Box 21"/>
          <p:cNvSpPr txBox="1">
            <a:spLocks noChangeArrowheads="1"/>
          </p:cNvSpPr>
          <p:nvPr/>
        </p:nvSpPr>
        <p:spPr bwMode="auto">
          <a:xfrm>
            <a:off x="3349027" y="1941710"/>
            <a:ext cx="357790" cy="405432"/>
          </a:xfrm>
          <a:prstGeom prst="rect">
            <a:avLst/>
          </a:prstGeom>
          <a:noFill/>
          <a:ln>
            <a:noFill/>
          </a:ln>
          <a:effectLst/>
        </p:spPr>
        <p:txBody>
          <a:bodyPr wrap="none">
            <a:spAutoFit/>
          </a:bodyPr>
          <a:lstStyle/>
          <a:p>
            <a:pPr>
              <a:lnSpc>
                <a:spcPct val="120000"/>
              </a:lnSpc>
            </a:pPr>
            <a:r>
              <a:rPr kumimoji="1" lang="en-US" altLang="zh-CN" sz="1865" b="1" dirty="0">
                <a:solidFill>
                  <a:schemeClr val="tx1"/>
                </a:solidFill>
                <a:cs typeface="+mn-ea"/>
                <a:sym typeface="+mn-lt"/>
              </a:rPr>
              <a:t>C</a:t>
            </a:r>
            <a:endParaRPr kumimoji="1" lang="en-US" altLang="zh-CN" sz="1865" b="1" dirty="0">
              <a:solidFill>
                <a:schemeClr val="tx1"/>
              </a:solidFill>
              <a:cs typeface="+mn-ea"/>
              <a:sym typeface="+mn-lt"/>
            </a:endParaRPr>
          </a:p>
        </p:txBody>
      </p:sp>
      <p:sp>
        <p:nvSpPr>
          <p:cNvPr id="69" name="Text Box 24"/>
          <p:cNvSpPr txBox="1">
            <a:spLocks noChangeArrowheads="1"/>
          </p:cNvSpPr>
          <p:nvPr/>
        </p:nvSpPr>
        <p:spPr bwMode="auto">
          <a:xfrm>
            <a:off x="10272231" y="1916125"/>
            <a:ext cx="330540" cy="405432"/>
          </a:xfrm>
          <a:prstGeom prst="rect">
            <a:avLst/>
          </a:prstGeom>
          <a:noFill/>
          <a:ln>
            <a:noFill/>
          </a:ln>
          <a:effectLst/>
        </p:spPr>
        <p:txBody>
          <a:bodyPr wrap="none">
            <a:spAutoFit/>
          </a:bodyPr>
          <a:lstStyle/>
          <a:p>
            <a:pPr>
              <a:lnSpc>
                <a:spcPct val="120000"/>
              </a:lnSpc>
            </a:pPr>
            <a:r>
              <a:rPr kumimoji="1" lang="en-US" altLang="zh-CN" sz="1865" b="1" dirty="0">
                <a:solidFill>
                  <a:schemeClr val="tx1"/>
                </a:solidFill>
                <a:cs typeface="+mn-ea"/>
                <a:sym typeface="+mn-lt"/>
              </a:rPr>
              <a:t>F</a:t>
            </a:r>
            <a:endParaRPr kumimoji="1" lang="en-US" altLang="zh-CN" sz="1865" b="1" dirty="0">
              <a:solidFill>
                <a:schemeClr val="tx1"/>
              </a:solidFill>
              <a:cs typeface="+mn-ea"/>
              <a:sym typeface="+mn-lt"/>
            </a:endParaRPr>
          </a:p>
        </p:txBody>
      </p:sp>
      <p:sp>
        <p:nvSpPr>
          <p:cNvPr id="70" name="Text Box 25"/>
          <p:cNvSpPr txBox="1">
            <a:spLocks noChangeArrowheads="1"/>
          </p:cNvSpPr>
          <p:nvPr/>
        </p:nvSpPr>
        <p:spPr bwMode="auto">
          <a:xfrm>
            <a:off x="10173272" y="2195370"/>
            <a:ext cx="478016" cy="405432"/>
          </a:xfrm>
          <a:prstGeom prst="rect">
            <a:avLst/>
          </a:prstGeom>
          <a:noFill/>
          <a:ln>
            <a:noFill/>
          </a:ln>
          <a:effectLst/>
        </p:spPr>
        <p:txBody>
          <a:bodyPr wrap="none">
            <a:spAutoFit/>
          </a:bodyPr>
          <a:lstStyle/>
          <a:p>
            <a:pPr>
              <a:lnSpc>
                <a:spcPct val="120000"/>
              </a:lnSpc>
            </a:pPr>
            <a:r>
              <a:rPr kumimoji="1" lang="en-US" altLang="zh-CN" sz="1865" b="1">
                <a:solidFill>
                  <a:schemeClr val="tx1"/>
                </a:solidFill>
                <a:cs typeface="+mn-ea"/>
                <a:sym typeface="+mn-lt"/>
              </a:rPr>
              <a:t>7E</a:t>
            </a:r>
            <a:endParaRPr kumimoji="1" lang="en-US" altLang="zh-CN" sz="1865" b="1">
              <a:solidFill>
                <a:schemeClr val="tx1"/>
              </a:solidFill>
              <a:cs typeface="+mn-ea"/>
              <a:sym typeface="+mn-lt"/>
            </a:endParaRPr>
          </a:p>
        </p:txBody>
      </p:sp>
      <p:sp>
        <p:nvSpPr>
          <p:cNvPr id="71" name="Rectangle 28"/>
          <p:cNvSpPr>
            <a:spLocks noChangeArrowheads="1"/>
          </p:cNvSpPr>
          <p:nvPr/>
        </p:nvSpPr>
        <p:spPr bwMode="auto">
          <a:xfrm>
            <a:off x="5082196" y="1999928"/>
            <a:ext cx="3199041" cy="528816"/>
          </a:xfrm>
          <a:prstGeom prst="rect">
            <a:avLst/>
          </a:prstGeom>
          <a:solidFill>
            <a:schemeClr val="accent5">
              <a:lumMod val="90000"/>
            </a:schemeClr>
          </a:solidFill>
          <a:ln w="12700">
            <a:noFill/>
            <a:miter lim="800000"/>
          </a:ln>
          <a:effectLst/>
        </p:spPr>
        <p:txBody>
          <a:bodyPr wrap="none" anchor="ctr"/>
          <a:lstStyle/>
          <a:p>
            <a:pPr algn="ctr">
              <a:lnSpc>
                <a:spcPct val="120000"/>
              </a:lnSpc>
            </a:pPr>
            <a:endParaRPr kumimoji="1" lang="zh-CN" altLang="en-US" sz="1865" b="1">
              <a:solidFill>
                <a:schemeClr val="tx1"/>
              </a:solidFill>
              <a:cs typeface="+mn-ea"/>
              <a:sym typeface="+mn-lt"/>
            </a:endParaRPr>
          </a:p>
        </p:txBody>
      </p:sp>
      <p:sp>
        <p:nvSpPr>
          <p:cNvPr id="72" name="Text Box 29"/>
          <p:cNvSpPr txBox="1">
            <a:spLocks noChangeArrowheads="1"/>
          </p:cNvSpPr>
          <p:nvPr/>
        </p:nvSpPr>
        <p:spPr bwMode="auto">
          <a:xfrm>
            <a:off x="4079619" y="2053728"/>
            <a:ext cx="662361" cy="407419"/>
          </a:xfrm>
          <a:prstGeom prst="rect">
            <a:avLst/>
          </a:prstGeom>
          <a:noFill/>
          <a:ln>
            <a:noFill/>
          </a:ln>
          <a:effectLst/>
        </p:spPr>
        <p:txBody>
          <a:bodyPr wrap="none">
            <a:spAutoFit/>
          </a:bodyPr>
          <a:lstStyle/>
          <a:p>
            <a:pPr>
              <a:lnSpc>
                <a:spcPct val="120000"/>
              </a:lnSpc>
            </a:pPr>
            <a:r>
              <a:rPr kumimoji="1" lang="zh-CN" altLang="en-US" sz="1865" b="1" dirty="0">
                <a:solidFill>
                  <a:schemeClr val="tx1"/>
                </a:solidFill>
                <a:cs typeface="+mn-ea"/>
                <a:sym typeface="+mn-lt"/>
              </a:rPr>
              <a:t>协议</a:t>
            </a:r>
            <a:endParaRPr kumimoji="1" lang="zh-CN" altLang="en-US" sz="1865" b="1" dirty="0">
              <a:solidFill>
                <a:schemeClr val="tx1"/>
              </a:solidFill>
              <a:cs typeface="+mn-ea"/>
              <a:sym typeface="+mn-lt"/>
            </a:endParaRPr>
          </a:p>
        </p:txBody>
      </p:sp>
      <p:sp>
        <p:nvSpPr>
          <p:cNvPr id="73" name="Text Box 30"/>
          <p:cNvSpPr txBox="1">
            <a:spLocks noChangeArrowheads="1"/>
          </p:cNvSpPr>
          <p:nvPr/>
        </p:nvSpPr>
        <p:spPr bwMode="auto">
          <a:xfrm>
            <a:off x="6024155" y="2061230"/>
            <a:ext cx="1137920" cy="436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zh-CN" sz="1865" b="1" dirty="0">
                <a:solidFill>
                  <a:schemeClr val="tx1"/>
                </a:solidFill>
                <a:cs typeface="+mn-ea"/>
              </a:rPr>
              <a:t>有效载荷</a:t>
            </a:r>
            <a:endParaRPr kumimoji="1" lang="zh-CN" altLang="zh-CN" sz="1865" b="1" dirty="0">
              <a:solidFill>
                <a:schemeClr val="tx1"/>
              </a:solidFill>
              <a:cs typeface="+mn-ea"/>
            </a:endParaRPr>
          </a:p>
        </p:txBody>
      </p:sp>
      <p:sp>
        <p:nvSpPr>
          <p:cNvPr id="74" name="AutoShape 34"/>
          <p:cNvSpPr/>
          <p:nvPr/>
        </p:nvSpPr>
        <p:spPr bwMode="auto">
          <a:xfrm rot="5400000">
            <a:off x="3470006" y="386258"/>
            <a:ext cx="179507" cy="2999319"/>
          </a:xfrm>
          <a:prstGeom prst="leftBrace">
            <a:avLst>
              <a:gd name="adj1" fmla="val 128528"/>
              <a:gd name="adj2" fmla="val 50069"/>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75" name="AutoShape 35"/>
          <p:cNvSpPr/>
          <p:nvPr/>
        </p:nvSpPr>
        <p:spPr bwMode="auto">
          <a:xfrm rot="5400000">
            <a:off x="9401175" y="668020"/>
            <a:ext cx="165100" cy="2451100"/>
          </a:xfrm>
          <a:prstGeom prst="leftBrace">
            <a:avLst>
              <a:gd name="adj1" fmla="val 8848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76" name="Text Box 36"/>
          <p:cNvSpPr txBox="1">
            <a:spLocks noChangeArrowheads="1"/>
          </p:cNvSpPr>
          <p:nvPr/>
        </p:nvSpPr>
        <p:spPr bwMode="auto">
          <a:xfrm>
            <a:off x="3199472" y="1405515"/>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5" b="1" dirty="0">
                <a:solidFill>
                  <a:schemeClr val="tx1"/>
                </a:solidFill>
                <a:cs typeface="+mn-ea"/>
                <a:sym typeface="+mn-lt"/>
              </a:rPr>
              <a:t>帧首部</a:t>
            </a:r>
            <a:endParaRPr kumimoji="1" lang="zh-CN" altLang="en-US" sz="1865" b="1" dirty="0">
              <a:solidFill>
                <a:schemeClr val="tx1"/>
              </a:solidFill>
              <a:cs typeface="+mn-ea"/>
              <a:sym typeface="+mn-lt"/>
            </a:endParaRPr>
          </a:p>
        </p:txBody>
      </p:sp>
      <p:sp>
        <p:nvSpPr>
          <p:cNvPr id="77" name="Text Box 37"/>
          <p:cNvSpPr txBox="1">
            <a:spLocks noChangeArrowheads="1"/>
          </p:cNvSpPr>
          <p:nvPr/>
        </p:nvSpPr>
        <p:spPr bwMode="auto">
          <a:xfrm>
            <a:off x="8854732" y="1405515"/>
            <a:ext cx="662361"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865" b="1" dirty="0">
                <a:solidFill>
                  <a:schemeClr val="tx1"/>
                </a:solidFill>
                <a:cs typeface="+mn-ea"/>
                <a:sym typeface="+mn-lt"/>
              </a:rPr>
              <a:t>帧尾</a:t>
            </a:r>
            <a:endParaRPr kumimoji="1" lang="zh-CN" altLang="en-US" sz="1865" b="1" dirty="0">
              <a:solidFill>
                <a:schemeClr val="tx1"/>
              </a:solidFill>
              <a:cs typeface="+mn-ea"/>
              <a:sym typeface="+mn-lt"/>
            </a:endParaRPr>
          </a:p>
        </p:txBody>
      </p:sp>
      <p:sp>
        <p:nvSpPr>
          <p:cNvPr id="78" name="Line 40"/>
          <p:cNvSpPr>
            <a:spLocks noChangeShapeType="1"/>
          </p:cNvSpPr>
          <p:nvPr/>
        </p:nvSpPr>
        <p:spPr bwMode="auto">
          <a:xfrm>
            <a:off x="8258460" y="1946562"/>
            <a:ext cx="0" cy="6064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79" name="Line 41"/>
          <p:cNvSpPr>
            <a:spLocks noChangeShapeType="1"/>
          </p:cNvSpPr>
          <p:nvPr/>
        </p:nvSpPr>
        <p:spPr bwMode="auto">
          <a:xfrm>
            <a:off x="5059420" y="1986991"/>
            <a:ext cx="0" cy="5660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80" name="AutoShape 42"/>
          <p:cNvSpPr>
            <a:spLocks noChangeArrowheads="1"/>
          </p:cNvSpPr>
          <p:nvPr/>
        </p:nvSpPr>
        <p:spPr bwMode="auto">
          <a:xfrm>
            <a:off x="6459220" y="1609090"/>
            <a:ext cx="299720" cy="366395"/>
          </a:xfrm>
          <a:prstGeom prst="downArrow">
            <a:avLst>
              <a:gd name="adj1" fmla="val 50000"/>
              <a:gd name="adj2" fmla="val 78290"/>
            </a:avLst>
          </a:prstGeom>
          <a:solidFill>
            <a:srgbClr val="FFFF00"/>
          </a:solidFill>
          <a:ln w="19050">
            <a:solidFill>
              <a:schemeClr val="tx1"/>
            </a:solidFill>
            <a:miter lim="800000"/>
          </a:ln>
          <a:effectLst/>
        </p:spPr>
        <p:txBody>
          <a:bodyPr vert="eaVert" wrap="none" anchor="ctr"/>
          <a:lstStyle/>
          <a:p>
            <a:pPr>
              <a:lnSpc>
                <a:spcPct val="120000"/>
              </a:lnSpc>
            </a:pPr>
            <a:endParaRPr lang="zh-CN" altLang="en-US" sz="1865" b="1">
              <a:solidFill>
                <a:srgbClr val="000099"/>
              </a:solidFill>
              <a:cs typeface="+mn-ea"/>
              <a:sym typeface="+mn-lt"/>
            </a:endParaRPr>
          </a:p>
        </p:txBody>
      </p:sp>
      <p:sp>
        <p:nvSpPr>
          <p:cNvPr id="81" name="矩形 80"/>
          <p:cNvSpPr/>
          <p:nvPr/>
        </p:nvSpPr>
        <p:spPr>
          <a:xfrm>
            <a:off x="598170" y="3525520"/>
            <a:ext cx="5450205" cy="2912745"/>
          </a:xfrm>
          <a:prstGeom prst="rect">
            <a:avLst/>
          </a:prstGeom>
          <a:solidFill>
            <a:schemeClr val="accent5">
              <a:lumMod val="90000"/>
              <a:alpha val="13000"/>
            </a:schemeClr>
          </a:solidFill>
          <a:ln>
            <a:solidFill>
              <a:schemeClr val="tx1"/>
            </a:solidFill>
          </a:ln>
        </p:spPr>
        <p:txBody>
          <a:bodyPr wrap="square">
            <a:noAutofit/>
          </a:bodyPr>
          <a:lstStyle/>
          <a:p>
            <a:pPr marL="285750" indent="-285750">
              <a:lnSpc>
                <a:spcPct val="120000"/>
              </a:lnSpc>
              <a:buClr>
                <a:srgbClr val="CC3300"/>
              </a:buClr>
              <a:buFont typeface="Wingdings" panose="05000000000000000000" pitchFamily="2" charset="2"/>
              <a:buChar char="n"/>
            </a:pPr>
            <a:r>
              <a:rPr lang="zh-CN" altLang="en-US" sz="2800" kern="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PPP 帧以字节为单位</a:t>
            </a:r>
            <a:endParaRPr lang="zh-CN" altLang="en-US" sz="2800" kern="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marL="742950" lvl="1" indent="-28575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帧首4 个字段、帧尾2 个字段</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标志字段 F： 0x7E （二进制 01111110），作为帧定界符</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地址字段 A：置为 0xFF</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控制字段 C：通常置为 0x03</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82" name="矩形 81"/>
          <p:cNvSpPr/>
          <p:nvPr/>
        </p:nvSpPr>
        <p:spPr>
          <a:xfrm>
            <a:off x="6096000" y="3532505"/>
            <a:ext cx="5450205" cy="2905760"/>
          </a:xfrm>
          <a:prstGeom prst="rect">
            <a:avLst/>
          </a:prstGeom>
          <a:solidFill>
            <a:schemeClr val="accent5">
              <a:lumMod val="90000"/>
              <a:alpha val="13000"/>
            </a:schemeClr>
          </a:solidFill>
          <a:ln>
            <a:solidFill>
              <a:schemeClr val="tx1"/>
            </a:solidFill>
          </a:ln>
        </p:spPr>
        <p:txBody>
          <a:bodyPr wrap="square">
            <a:noAutofit/>
          </a:bodyPr>
          <a:lstStyle/>
          <a:p>
            <a:pPr marL="742950" lvl="1" indent="-285750" algn="l" eaLnBrk="1" hangingPunct="1">
              <a:lnSpc>
                <a:spcPct val="100000"/>
              </a:lnSpc>
              <a:spcBef>
                <a:spcPct val="20000"/>
              </a:spcBef>
              <a:buClr>
                <a:srgbClr val="00C800"/>
              </a:buClr>
              <a:buSzPct val="80000"/>
              <a:buFont typeface="Wingdings" panose="05000000000000000000" pitchFamily="2" charset="2"/>
              <a:buChar char="n"/>
            </a:pP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协议字段：标识有效载荷种类：</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1143000" lvl="2" indent="-228600" algn="l" eaLnBrk="1" hangingPunct="1">
              <a:lnSpc>
                <a:spcPct val="130000"/>
              </a:lnSpc>
              <a:spcBef>
                <a:spcPts val="0"/>
              </a:spcBef>
              <a:buClr>
                <a:srgbClr val="0000C8"/>
              </a:buClr>
              <a:buSzPct val="80000"/>
              <a:buFont typeface="Wingdings" panose="05000000000000000000" pitchFamily="2" charset="2"/>
              <a:buChar char="n"/>
            </a:pPr>
            <a:r>
              <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值为 0x0021</a:t>
            </a:r>
            <a:r>
              <a:rPr lang="en-US" altLang="zh-CN"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 </a:t>
            </a:r>
            <a:r>
              <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 IP 数据报</a:t>
            </a:r>
            <a:endPar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1143000" lvl="2" indent="-228600" algn="l" eaLnBrk="1" hangingPunct="1">
              <a:lnSpc>
                <a:spcPct val="130000"/>
              </a:lnSpc>
              <a:spcBef>
                <a:spcPts val="0"/>
              </a:spcBef>
              <a:buClr>
                <a:srgbClr val="0000C8"/>
              </a:buClr>
              <a:buSzPct val="80000"/>
              <a:buFont typeface="Wingdings" panose="05000000000000000000" pitchFamily="2" charset="2"/>
              <a:buChar char="n"/>
            </a:pPr>
            <a:r>
              <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值为 0x8021</a:t>
            </a:r>
            <a:r>
              <a:rPr lang="en-US" altLang="zh-CN"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 </a:t>
            </a:r>
            <a:r>
              <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 网络控制数据</a:t>
            </a:r>
            <a:endPar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1143000" lvl="2" indent="-228600" algn="l" eaLnBrk="1" hangingPunct="1">
              <a:lnSpc>
                <a:spcPct val="130000"/>
              </a:lnSpc>
              <a:spcBef>
                <a:spcPts val="0"/>
              </a:spcBef>
              <a:buClr>
                <a:srgbClr val="0000C8"/>
              </a:buClr>
              <a:buSzPct val="80000"/>
              <a:buFont typeface="Wingdings" panose="05000000000000000000" pitchFamily="2" charset="2"/>
              <a:buChar char="n"/>
            </a:pPr>
            <a:r>
              <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值为 0xC021</a:t>
            </a:r>
            <a:r>
              <a:rPr lang="en-US" altLang="zh-CN"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 </a:t>
            </a:r>
            <a:r>
              <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 链路控制数据</a:t>
            </a:r>
            <a:endPar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1143000" lvl="2" indent="-228600" algn="l" eaLnBrk="1" hangingPunct="1">
              <a:lnSpc>
                <a:spcPct val="130000"/>
              </a:lnSpc>
              <a:spcBef>
                <a:spcPts val="0"/>
              </a:spcBef>
              <a:buClr>
                <a:srgbClr val="0000C8"/>
              </a:buClr>
              <a:buSzPct val="80000"/>
              <a:buFont typeface="Wingdings" panose="05000000000000000000" pitchFamily="2" charset="2"/>
              <a:buChar char="n"/>
            </a:pPr>
            <a:r>
              <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值为 0xC023</a:t>
            </a:r>
            <a:r>
              <a:rPr lang="en-US" altLang="zh-CN"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 </a:t>
            </a:r>
            <a:r>
              <a:rPr lang="zh-CN" altLang="en-US"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 鉴别数据</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尾部校验和字段：用于差错检测</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lnSpc>
                <a:spcPct val="120000"/>
              </a:lnSpc>
              <a:buClrTx/>
              <a:buSzTx/>
              <a:buFontTx/>
            </a:pPr>
            <a:r>
              <a:rPr lang="en-US" altLang="zh-CN" sz="3200" kern="1200" dirty="0">
                <a:latin typeface="微软雅黑" panose="020B0503020204020204" pitchFamily="34" charset="-122"/>
                <a:ea typeface="微软雅黑" panose="020B0503020204020204" pitchFamily="34" charset="-122"/>
                <a:sym typeface="+mn-lt"/>
              </a:rPr>
              <a:t>PPP</a:t>
            </a:r>
            <a:r>
              <a:rPr sz="3200" kern="1200" dirty="0">
                <a:latin typeface="微软雅黑" panose="020B0503020204020204" pitchFamily="34" charset="-122"/>
                <a:ea typeface="微软雅黑" panose="020B0503020204020204" pitchFamily="34" charset="-122"/>
                <a:sym typeface="+mn-lt"/>
              </a:rPr>
              <a:t>协议不保证可靠传输</a:t>
            </a:r>
            <a:endParaRPr kern="12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35280" y="1124269"/>
            <a:ext cx="10858500" cy="5008562"/>
          </a:xfrm>
        </p:spPr>
        <p:txBody>
          <a:bodyPr>
            <a:noAutofit/>
          </a:bodyPr>
          <a:lstStyle/>
          <a:p>
            <a:pPr marL="189230" lvl="1" indent="-189230" algn="l">
              <a:lnSpc>
                <a:spcPct val="120000"/>
              </a:lnSpc>
              <a:spcBef>
                <a:spcPts val="0"/>
              </a:spcBef>
              <a:buFont typeface="Wingdings" panose="05000000000000000000" pitchFamily="2" charset="2"/>
              <a:buChar char="n"/>
            </a:pPr>
            <a:r>
              <a:rPr lang="zh-CN" altLang="en-US" sz="2800" dirty="0">
                <a:solidFill>
                  <a:schemeClr val="tx1"/>
                </a:solidFill>
                <a:ea typeface="微软雅黑 Light" panose="020B0502040204020203" pitchFamily="34" charset="-122"/>
                <a:cs typeface="微软雅黑 Light" panose="020B0502040204020203" pitchFamily="34" charset="-122"/>
                <a:sym typeface="+mn-lt"/>
              </a:rPr>
              <a:t>PPP协议对数据帧进行“差错检测”，错误帧不被接收</a:t>
            </a:r>
            <a:endParaRPr lang="zh-CN" altLang="en-US" sz="2800" dirty="0">
              <a:solidFill>
                <a:schemeClr val="tx1"/>
              </a:solidFill>
              <a:ea typeface="微软雅黑 Light" panose="020B0502040204020203" pitchFamily="34" charset="-122"/>
              <a:cs typeface="微软雅黑 Light" panose="020B0502040204020203" pitchFamily="34" charset="-122"/>
              <a:sym typeface="+mn-lt"/>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FCS 字段可保证无差错的数据帧才被交付给网络层</a:t>
            </a:r>
            <a:endParaRPr lang="zh-CN" altLang="en-US" sz="2400" dirty="0">
              <a:solidFill>
                <a:schemeClr val="tx1"/>
              </a:solidFill>
              <a:ea typeface="微软雅黑 Light" panose="020B0502040204020203" pitchFamily="34" charset="-122"/>
              <a:sym typeface="+mn-lt"/>
            </a:endParaRPr>
          </a:p>
          <a:p>
            <a:pPr marL="189230" lvl="1" indent="-189230" algn="l">
              <a:lnSpc>
                <a:spcPct val="120000"/>
              </a:lnSpc>
              <a:spcBef>
                <a:spcPts val="0"/>
              </a:spcBef>
              <a:buFont typeface="Wingdings" panose="05000000000000000000" pitchFamily="2" charset="2"/>
              <a:buChar char="n"/>
            </a:pPr>
            <a:r>
              <a:rPr lang="zh-CN" altLang="en-US" sz="2800" dirty="0">
                <a:solidFill>
                  <a:schemeClr val="tx1"/>
                </a:solidFill>
                <a:ea typeface="微软雅黑 Light" panose="020B0502040204020203" pitchFamily="34" charset="-122"/>
                <a:cs typeface="微软雅黑 Light" panose="020B0502040204020203" pitchFamily="34" charset="-122"/>
                <a:sym typeface="+mn-lt"/>
              </a:rPr>
              <a:t>PPP协议不提供“不丢帧”保证</a:t>
            </a:r>
            <a:endParaRPr lang="zh-CN" altLang="en-US" sz="2800" dirty="0">
              <a:solidFill>
                <a:schemeClr val="tx1"/>
              </a:solidFill>
              <a:ea typeface="微软雅黑 Light" panose="020B0502040204020203" pitchFamily="34" charset="-122"/>
              <a:cs typeface="微软雅黑 Light" panose="020B0502040204020203" pitchFamily="34" charset="-122"/>
              <a:sym typeface="+mn-lt"/>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PPP 协议不使用序号和确认机制，不提供“不丢帧”的可靠传输</a:t>
            </a:r>
            <a:endParaRPr lang="zh-CN" altLang="en-US" sz="2400" dirty="0">
              <a:solidFill>
                <a:schemeClr val="tx1"/>
              </a:solidFill>
              <a:ea typeface="微软雅黑 Light" panose="020B0502040204020203" pitchFamily="34" charset="-122"/>
              <a:sym typeface="+mn-lt"/>
            </a:endParaRPr>
          </a:p>
          <a:p>
            <a:pPr marL="1143000" lvl="2" algn="l" eaLnBrk="1" hangingPunct="1">
              <a:lnSpc>
                <a:spcPct val="130000"/>
              </a:lnSpc>
              <a:spcBef>
                <a:spcPts val="0"/>
              </a:spcBef>
              <a:buFont typeface="Wingdings" panose="05000000000000000000" pitchFamily="2" charset="2"/>
              <a:buChar char="n"/>
            </a:pPr>
            <a:r>
              <a:rPr lang="zh-CN" altLang="en-US" sz="2000" dirty="0">
                <a:solidFill>
                  <a:schemeClr val="tx1"/>
                </a:solidFill>
                <a:ea typeface="微软雅黑 Light" panose="020B0502040204020203" pitchFamily="34" charset="-122"/>
                <a:sym typeface="+mn-lt"/>
              </a:rPr>
              <a:t>在数据链路层出现差错的概率不大时，使用比较简单的 PPP 协议较为合理</a:t>
            </a:r>
            <a:endParaRPr lang="zh-CN" altLang="en-US" sz="2000" dirty="0">
              <a:solidFill>
                <a:schemeClr val="tx1"/>
              </a:solidFill>
              <a:ea typeface="微软雅黑 Light" panose="020B0502040204020203" pitchFamily="34" charset="-122"/>
              <a:sym typeface="+mn-lt"/>
            </a:endParaRPr>
          </a:p>
          <a:p>
            <a:pPr marL="1143000" lvl="2" algn="l" eaLnBrk="1" hangingPunct="1">
              <a:lnSpc>
                <a:spcPct val="130000"/>
              </a:lnSpc>
              <a:spcBef>
                <a:spcPts val="0"/>
              </a:spcBef>
              <a:buFont typeface="Wingdings" panose="05000000000000000000" pitchFamily="2" charset="2"/>
              <a:buChar char="n"/>
            </a:pPr>
            <a:r>
              <a:rPr lang="zh-CN" altLang="en-US" sz="2000" dirty="0">
                <a:solidFill>
                  <a:schemeClr val="tx1"/>
                </a:solidFill>
                <a:ea typeface="微软雅黑 Light" panose="020B0502040204020203" pitchFamily="34" charset="-122"/>
                <a:sym typeface="+mn-lt"/>
              </a:rPr>
              <a:t>在互联网环境下，链路层传输的可靠性远比网络层 IP的可靠性高得多</a:t>
            </a:r>
            <a:endParaRPr lang="zh-CN" altLang="en-US" sz="2000" dirty="0">
              <a:solidFill>
                <a:schemeClr val="tx1"/>
              </a:solidFill>
              <a:ea typeface="微软雅黑 Light" panose="020B0502040204020203" pitchFamily="34" charset="-122"/>
              <a:sym typeface="+mn-lt"/>
            </a:endParaRPr>
          </a:p>
          <a:p>
            <a:endParaRPr lang="en-US" altLang="zh-CN" sz="2800" dirty="0">
              <a:solidFill>
                <a:schemeClr val="tx1"/>
              </a:solidFill>
              <a:ea typeface="微软雅黑 Light" panose="020B0502040204020203" pitchFamily="34" charset="-122"/>
              <a:cs typeface="微软雅黑 Light" panose="020B0502040204020203" pitchFamily="34" charset="-122"/>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545" y="44445"/>
            <a:ext cx="8220812" cy="879086"/>
          </a:xfrm>
        </p:spPr>
        <p:txBody>
          <a:bodyPr>
            <a:normAutofit/>
          </a:bodyPr>
          <a:lstStyle/>
          <a:p>
            <a:pPr marR="0" algn="l" rtl="0">
              <a:lnSpc>
                <a:spcPct val="120000"/>
              </a:lnSpc>
              <a:buClrTx/>
              <a:buSzTx/>
              <a:buFontTx/>
            </a:pPr>
            <a:r>
              <a:rPr lang="en-US" altLang="zh-CN" sz="3200" kern="1200" dirty="0">
                <a:latin typeface="微软雅黑" panose="020B0503020204020204" pitchFamily="34" charset="-122"/>
                <a:sym typeface="+mn-lt"/>
              </a:rPr>
              <a:t>PPP</a:t>
            </a:r>
            <a:r>
              <a:rPr sz="3200" kern="1200" dirty="0">
                <a:latin typeface="微软雅黑" panose="020B0503020204020204" pitchFamily="34" charset="-122"/>
                <a:sym typeface="+mn-lt"/>
              </a:rPr>
              <a:t>协议和 </a:t>
            </a:r>
            <a:r>
              <a:rPr lang="en-US" altLang="zh-CN" sz="3200" kern="1200" dirty="0">
                <a:latin typeface="微软雅黑" panose="020B0503020204020204" pitchFamily="34" charset="-122"/>
                <a:sym typeface="+mn-lt"/>
              </a:rPr>
              <a:t>HDLC </a:t>
            </a:r>
            <a:r>
              <a:rPr sz="3200" kern="1200" dirty="0">
                <a:latin typeface="微软雅黑" panose="020B0503020204020204" pitchFamily="34" charset="-122"/>
                <a:sym typeface="+mn-lt"/>
              </a:rPr>
              <a:t>协议的区别</a:t>
            </a:r>
            <a:endParaRPr sz="3200" kern="1200" dirty="0">
              <a:latin typeface="微软雅黑" panose="020B0503020204020204" pitchFamily="34" charset="-122"/>
              <a:sym typeface="+mn-lt"/>
            </a:endParaRPr>
          </a:p>
        </p:txBody>
      </p:sp>
      <p:sp>
        <p:nvSpPr>
          <p:cNvPr id="3" name="文本占位符 2"/>
          <p:cNvSpPr>
            <a:spLocks noGrp="1"/>
          </p:cNvSpPr>
          <p:nvPr>
            <p:ph type="body" idx="1"/>
          </p:nvPr>
        </p:nvSpPr>
        <p:spPr>
          <a:xfrm>
            <a:off x="335280" y="980123"/>
            <a:ext cx="11059635" cy="1189453"/>
          </a:xfrm>
        </p:spPr>
        <p:txBody>
          <a:bodyPr>
            <a:normAutofit/>
          </a:bodyPr>
          <a:lstStyle/>
          <a:p>
            <a:pPr marL="189230" indent="-189230">
              <a:lnSpc>
                <a:spcPct val="120000"/>
              </a:lnSpc>
              <a:spcBef>
                <a:spcPts val="0"/>
              </a:spcBef>
              <a:buFont typeface="Wingdings" panose="05000000000000000000" pitchFamily="2" charset="2"/>
              <a:buChar char="n"/>
            </a:pPr>
            <a:r>
              <a:rPr lang="zh-CN" altLang="en-US" sz="2400" dirty="0">
                <a:latin typeface="+mn-lt"/>
                <a:ea typeface="+mn-ea"/>
                <a:cs typeface="+mn-ea"/>
                <a:sym typeface="+mn-lt"/>
              </a:rPr>
              <a:t> </a:t>
            </a:r>
            <a:r>
              <a:rPr lang="zh-CN" altLang="en-US" dirty="0">
                <a:ea typeface="微软雅黑 Light" panose="020B0502040204020203" pitchFamily="34" charset="-122"/>
                <a:cs typeface="微软雅黑 Light" panose="020B0502040204020203" pitchFamily="34" charset="-122"/>
                <a:sym typeface="+mn-lt"/>
              </a:rPr>
              <a:t>PPP协议和 </a:t>
            </a:r>
            <a:r>
              <a:rPr lang="en-US" altLang="zh-CN" dirty="0">
                <a:ea typeface="微软雅黑 Light" panose="020B0502040204020203" pitchFamily="34" charset="-122"/>
                <a:cs typeface="微软雅黑 Light" panose="020B0502040204020203" pitchFamily="34" charset="-122"/>
                <a:sym typeface="+mn-lt"/>
              </a:rPr>
              <a:t>HDLC </a:t>
            </a:r>
            <a:r>
              <a:rPr lang="zh-CN" altLang="en-US" dirty="0">
                <a:ea typeface="微软雅黑 Light" panose="020B0502040204020203" pitchFamily="34" charset="-122"/>
                <a:cs typeface="微软雅黑 Light" panose="020B0502040204020203" pitchFamily="34" charset="-122"/>
                <a:sym typeface="+mn-lt"/>
              </a:rPr>
              <a:t>协议都可用于点对点的数据链路层通信，两者帧格式相似，但它们之间也有不少区别：</a:t>
            </a:r>
            <a:endParaRPr lang="zh-CN" altLang="en-US" dirty="0">
              <a:ea typeface="微软雅黑 Light" panose="020B0502040204020203" pitchFamily="34" charset="-122"/>
              <a:cs typeface="微软雅黑 Light" panose="020B0502040204020203" pitchFamily="34" charset="-122"/>
              <a:sym typeface="+mn-lt"/>
            </a:endParaRPr>
          </a:p>
        </p:txBody>
      </p:sp>
      <p:graphicFrame>
        <p:nvGraphicFramePr>
          <p:cNvPr id="4" name="表格 3"/>
          <p:cNvGraphicFramePr>
            <a:graphicFrameLocks noGrp="1"/>
          </p:cNvGraphicFramePr>
          <p:nvPr>
            <p:custDataLst>
              <p:tags r:id="rId1"/>
            </p:custDataLst>
          </p:nvPr>
        </p:nvGraphicFramePr>
        <p:xfrm>
          <a:off x="695325" y="2169160"/>
          <a:ext cx="10862310" cy="4156710"/>
        </p:xfrm>
        <a:graphic>
          <a:graphicData uri="http://schemas.openxmlformats.org/drawingml/2006/table">
            <a:tbl>
              <a:tblPr firstRow="1" bandRow="1">
                <a:tableStyleId>{D7AC3CCA-C797-4891-BE02-D94E43425B78}</a:tableStyleId>
              </a:tblPr>
              <a:tblGrid>
                <a:gridCol w="1779270"/>
                <a:gridCol w="4205605"/>
                <a:gridCol w="4877435"/>
              </a:tblGrid>
              <a:tr h="501650">
                <a:tc>
                  <a:txBody>
                    <a:bodyPr/>
                    <a:lstStyle/>
                    <a:p>
                      <a:pPr algn="ctr">
                        <a:lnSpc>
                          <a:spcPct val="120000"/>
                        </a:lnSpc>
                        <a:spcBef>
                          <a:spcPts val="0"/>
                        </a:spcBef>
                        <a:spcAft>
                          <a:spcPts val="0"/>
                        </a:spcAft>
                      </a:pPr>
                      <a:endParaRPr lang="zh-CN" altLang="en-US" sz="2000" dirty="0">
                        <a:latin typeface="微软雅黑" panose="020B0503020204020204" pitchFamily="34" charset="-122"/>
                        <a:ea typeface="微软雅黑" panose="020B0503020204020204" pitchFamily="34" charset="-122"/>
                        <a:cs typeface="+mn-ea"/>
                        <a:sym typeface="+mn-lt"/>
                      </a:endParaRPr>
                    </a:p>
                  </a:txBody>
                  <a:tcPr>
                    <a:solidFill>
                      <a:schemeClr val="accent5">
                        <a:lumMod val="90000"/>
                      </a:schemeClr>
                    </a:solidFill>
                  </a:tcPr>
                </a:tc>
                <a:tc>
                  <a:txBody>
                    <a:bodyPr/>
                    <a:lstStyle/>
                    <a:p>
                      <a:pPr algn="ctr">
                        <a:lnSpc>
                          <a:spcPct val="120000"/>
                        </a:lnSpc>
                        <a:spcBef>
                          <a:spcPts val="0"/>
                        </a:spcBef>
                        <a:spcAft>
                          <a:spcPts val="0"/>
                        </a:spcAft>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lt"/>
                        </a:rPr>
                        <a:t>PPP</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lt"/>
                        </a:rPr>
                        <a:t>协议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lt"/>
                      </a:endParaRPr>
                    </a:p>
                  </a:txBody>
                  <a:tcPr>
                    <a:solidFill>
                      <a:schemeClr val="accent5">
                        <a:lumMod val="90000"/>
                      </a:schemeClr>
                    </a:solidFill>
                  </a:tcPr>
                </a:tc>
                <a:tc>
                  <a:txBody>
                    <a:bodyPr/>
                    <a:lstStyle/>
                    <a:p>
                      <a:pPr algn="ctr">
                        <a:lnSpc>
                          <a:spcPct val="120000"/>
                        </a:lnSpc>
                        <a:spcBef>
                          <a:spcPts val="0"/>
                        </a:spcBef>
                        <a:spcAft>
                          <a:spcPts val="0"/>
                        </a:spcAft>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lt"/>
                        </a:rPr>
                        <a:t>HDLC</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lt"/>
                        </a:rPr>
                        <a:t>协议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lt"/>
                      </a:endParaRPr>
                    </a:p>
                  </a:txBody>
                  <a:tcPr>
                    <a:solidFill>
                      <a:schemeClr val="accent5">
                        <a:lumMod val="90000"/>
                      </a:schemeClr>
                    </a:solidFill>
                  </a:tcPr>
                </a:tc>
              </a:tr>
              <a:tr h="457200">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标准</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en-US" altLang="zh-CN" sz="2000" dirty="0">
                          <a:latin typeface="微软雅黑" panose="020B0503020204020204" pitchFamily="34" charset="-122"/>
                          <a:ea typeface="微软雅黑" panose="020B0503020204020204" pitchFamily="34" charset="-122"/>
                          <a:cs typeface="+mn-ea"/>
                          <a:sym typeface="+mn-lt"/>
                        </a:rPr>
                        <a:t>IETF</a:t>
                      </a:r>
                      <a:endParaRPr lang="en-US" altLang="zh-CN"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2000" dirty="0">
                          <a:latin typeface="微软雅黑" panose="020B0503020204020204" pitchFamily="34" charset="-122"/>
                          <a:ea typeface="微软雅黑" panose="020B0503020204020204" pitchFamily="34" charset="-122"/>
                          <a:cs typeface="+mn-ea"/>
                          <a:sym typeface="+mn-lt"/>
                        </a:rPr>
                        <a:t>ISO</a:t>
                      </a:r>
                      <a:endParaRPr lang="en-US" altLang="zh-CN" sz="2000" dirty="0">
                        <a:latin typeface="微软雅黑" panose="020B0503020204020204" pitchFamily="34" charset="-122"/>
                        <a:ea typeface="微软雅黑" panose="020B0503020204020204" pitchFamily="34" charset="-122"/>
                        <a:cs typeface="+mn-ea"/>
                        <a:sym typeface="+mn-lt"/>
                      </a:endParaRPr>
                    </a:p>
                  </a:txBody>
                  <a:tcPr>
                    <a:noFill/>
                  </a:tcPr>
                </a:tc>
              </a:tr>
              <a:tr h="457200">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帧类型</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面向字节，帧长度是字节整数倍</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面向比特，长度可以不是字节整数倍</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r>
              <a:tr h="457200">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成帧方法</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字节填充法</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比特填充法</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r>
              <a:tr h="501650">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差错检测</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只检错，但不纠错</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检错并纠错</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r>
              <a:tr h="822960">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传输可靠性</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无差错控制，不保证帧不丢失</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采用滑动窗口、确认和超时机制等差错控制技术，保证帧不丢失</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r>
              <a:tr h="457200">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适用链路</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双工</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半双工和双工</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r>
              <a:tr h="501650">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通信方数量</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仅点对点，两点之间通信</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c>
                  <a:txBody>
                    <a:bodyPr/>
                    <a:lstStyle/>
                    <a:p>
                      <a:pPr algn="ctr">
                        <a:lnSpc>
                          <a:spcPct val="120000"/>
                        </a:lnSpc>
                        <a:spcBef>
                          <a:spcPts val="0"/>
                        </a:spcBef>
                        <a:spcAft>
                          <a:spcPts val="0"/>
                        </a:spcAft>
                      </a:pPr>
                      <a:r>
                        <a:rPr lang="zh-CN" altLang="en-US" sz="2000" dirty="0">
                          <a:latin typeface="微软雅黑" panose="020B0503020204020204" pitchFamily="34" charset="-122"/>
                          <a:ea typeface="微软雅黑" panose="020B0503020204020204" pitchFamily="34" charset="-122"/>
                          <a:cs typeface="+mn-ea"/>
                          <a:sym typeface="+mn-lt"/>
                        </a:rPr>
                        <a:t>可以点对点，可以多点</a:t>
                      </a:r>
                      <a:endParaRPr lang="zh-CN" altLang="en-US" sz="2000" dirty="0">
                        <a:latin typeface="微软雅黑" panose="020B0503020204020204" pitchFamily="34" charset="-122"/>
                        <a:ea typeface="微软雅黑" panose="020B0503020204020204" pitchFamily="34" charset="-122"/>
                        <a:cs typeface="+mn-ea"/>
                        <a:sym typeface="+mn-lt"/>
                      </a:endParaRPr>
                    </a:p>
                  </a:txBody>
                  <a:tcPr>
                    <a:noFill/>
                  </a:tcPr>
                </a:tc>
              </a:tr>
            </a:tbl>
          </a:graphicData>
        </a:graphic>
      </p:graphicFrame>
      <p:sp>
        <p:nvSpPr>
          <p:cNvPr id="7" name="灯片编号占位符 6"/>
          <p:cNvSpPr>
            <a:spLocks noGrp="1"/>
          </p:cNvSpPr>
          <p:nvPr>
            <p:ph type="sldNum" sz="quarter" idx="12"/>
          </p:nvPr>
        </p:nvSpPr>
        <p:spPr/>
        <p:txBody>
          <a:bodyPr/>
          <a:lstStyle/>
          <a:p>
            <a:fld id="{67CBE2BA-217C-4668-9731-D33A8B8F2C49}" type="slidenum">
              <a:rPr lang="zh-CN" altLang="en-US" smtClean="0"/>
            </a:fld>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局域网参考模型</a:t>
            </a:r>
            <a:endParaRPr lang="zh-CN" altLang="en-US" dirty="0"/>
          </a:p>
        </p:txBody>
      </p:sp>
      <p:sp>
        <p:nvSpPr>
          <p:cNvPr id="4" name="内容占位符 3"/>
          <p:cNvSpPr>
            <a:spLocks noGrp="1"/>
          </p:cNvSpPr>
          <p:nvPr>
            <p:ph idx="1"/>
          </p:nvPr>
        </p:nvSpPr>
        <p:spPr>
          <a:xfrm>
            <a:off x="6199414" y="1130982"/>
            <a:ext cx="5319486" cy="5553028"/>
          </a:xfrm>
        </p:spPr>
        <p:txBody>
          <a:bodyPr>
            <a:normAutofit fontScale="92500"/>
          </a:bodyPr>
          <a:lstStyle/>
          <a:p>
            <a:pPr latinLnBrk="0">
              <a:lnSpc>
                <a:spcPct val="130000"/>
              </a:lnSpc>
            </a:pPr>
            <a:r>
              <a:rPr lang="zh-CN" altLang="en-US" kern="100" dirty="0">
                <a:latin typeface="+mn-ea"/>
                <a:cs typeface="+mn-ea"/>
                <a:sym typeface="+mn-lt"/>
              </a:rPr>
              <a:t>与</a:t>
            </a:r>
            <a:r>
              <a:rPr lang="en-US" altLang="zh-CN" kern="100" dirty="0">
                <a:latin typeface="+mn-ea"/>
                <a:cs typeface="+mn-ea"/>
                <a:sym typeface="+mn-lt"/>
              </a:rPr>
              <a:t>OSI</a:t>
            </a:r>
            <a:r>
              <a:rPr lang="zh-CN" altLang="en-US" kern="100" dirty="0">
                <a:latin typeface="+mn-ea"/>
                <a:cs typeface="+mn-ea"/>
                <a:sym typeface="+mn-lt"/>
              </a:rPr>
              <a:t>模型对比，</a:t>
            </a:r>
            <a:r>
              <a:rPr lang="en-US" altLang="zh-CN" kern="100" dirty="0">
                <a:latin typeface="+mn-ea"/>
                <a:cs typeface="+mn-ea"/>
                <a:sym typeface="+mn-lt"/>
              </a:rPr>
              <a:t>IEEE</a:t>
            </a:r>
            <a:r>
              <a:rPr lang="zh-CN" altLang="zh-CN" kern="100" dirty="0">
                <a:latin typeface="+mn-ea"/>
                <a:cs typeface="+mn-ea"/>
                <a:sym typeface="+mn-lt"/>
              </a:rPr>
              <a:t>局域网</a:t>
            </a:r>
            <a:r>
              <a:rPr lang="zh-CN" altLang="en-US" kern="100" dirty="0">
                <a:latin typeface="+mn-ea"/>
                <a:cs typeface="+mn-ea"/>
                <a:sym typeface="+mn-lt"/>
              </a:rPr>
              <a:t>标准的层次划分</a:t>
            </a:r>
            <a:r>
              <a:rPr lang="en-US" altLang="zh-CN" kern="100" dirty="0">
                <a:latin typeface="+mn-ea"/>
                <a:cs typeface="+mn-ea"/>
                <a:sym typeface="+mn-lt"/>
              </a:rPr>
              <a:t>:</a:t>
            </a:r>
            <a:endParaRPr lang="en-US" altLang="zh-CN" kern="100" dirty="0">
              <a:latin typeface="+mn-ea"/>
              <a:cs typeface="+mn-ea"/>
              <a:sym typeface="+mn-lt"/>
            </a:endParaRPr>
          </a:p>
          <a:p>
            <a:pPr lvl="1" algn="l" latinLnBrk="0">
              <a:lnSpc>
                <a:spcPct val="130000"/>
              </a:lnSpc>
              <a:spcBef>
                <a:spcPts val="0"/>
              </a:spcBef>
            </a:pPr>
            <a:r>
              <a:rPr lang="zh-CN" altLang="en-US" dirty="0">
                <a:sym typeface="+mn-lt"/>
              </a:rPr>
              <a:t>物理层分为两个子层</a:t>
            </a:r>
            <a:endParaRPr lang="zh-CN" altLang="en-US" dirty="0">
              <a:sym typeface="+mn-lt"/>
            </a:endParaRPr>
          </a:p>
          <a:p>
            <a:pPr lvl="2" algn="l" latinLnBrk="0">
              <a:lnSpc>
                <a:spcPct val="130000"/>
              </a:lnSpc>
              <a:spcBef>
                <a:spcPts val="0"/>
              </a:spcBef>
            </a:pPr>
            <a:r>
              <a:rPr lang="zh-CN" altLang="en-US" sz="2000" dirty="0">
                <a:sym typeface="+mn-lt"/>
              </a:rPr>
              <a:t>下子层—介质说明</a:t>
            </a:r>
            <a:endParaRPr lang="zh-CN" altLang="en-US" sz="2000" dirty="0">
              <a:sym typeface="+mn-lt"/>
            </a:endParaRPr>
          </a:p>
          <a:p>
            <a:pPr lvl="2" algn="l" latinLnBrk="0">
              <a:lnSpc>
                <a:spcPct val="130000"/>
              </a:lnSpc>
              <a:spcBef>
                <a:spcPts val="0"/>
              </a:spcBef>
            </a:pPr>
            <a:r>
              <a:rPr lang="zh-CN" altLang="en-US" sz="2000" dirty="0">
                <a:sym typeface="+mn-lt"/>
              </a:rPr>
              <a:t>上子层—介质访问单元(MAU)</a:t>
            </a:r>
            <a:endParaRPr lang="zh-CN" altLang="en-US" sz="2000" dirty="0">
              <a:sym typeface="+mn-lt"/>
            </a:endParaRPr>
          </a:p>
          <a:p>
            <a:pPr lvl="1" algn="l" latinLnBrk="0">
              <a:lnSpc>
                <a:spcPct val="130000"/>
              </a:lnSpc>
              <a:spcBef>
                <a:spcPts val="0"/>
              </a:spcBef>
            </a:pPr>
            <a:r>
              <a:rPr lang="zh-CN" altLang="en-US" dirty="0">
                <a:sym typeface="+mn-lt"/>
              </a:rPr>
              <a:t>数据链路层分为两个子层</a:t>
            </a:r>
            <a:endParaRPr lang="zh-CN" altLang="en-US" dirty="0">
              <a:sym typeface="+mn-lt"/>
            </a:endParaRPr>
          </a:p>
          <a:p>
            <a:pPr lvl="2" algn="l" latinLnBrk="0">
              <a:lnSpc>
                <a:spcPct val="130000"/>
              </a:lnSpc>
              <a:spcBef>
                <a:spcPts val="0"/>
              </a:spcBef>
            </a:pPr>
            <a:r>
              <a:rPr lang="zh-CN" altLang="en-US" sz="2000" dirty="0">
                <a:sym typeface="+mn-lt"/>
              </a:rPr>
              <a:t>下子层—媒体访问控制子层(MAC)</a:t>
            </a:r>
            <a:endParaRPr lang="zh-CN" altLang="en-US" sz="2000" dirty="0">
              <a:sym typeface="+mn-lt"/>
            </a:endParaRPr>
          </a:p>
          <a:p>
            <a:pPr lvl="2" algn="l" latinLnBrk="0">
              <a:lnSpc>
                <a:spcPct val="130000"/>
              </a:lnSpc>
              <a:spcBef>
                <a:spcPts val="0"/>
              </a:spcBef>
            </a:pPr>
            <a:r>
              <a:rPr lang="zh-CN" altLang="en-US" sz="2000" dirty="0">
                <a:sym typeface="+mn-lt"/>
              </a:rPr>
              <a:t>上子层—逻辑链路控制子层(LLC)</a:t>
            </a:r>
            <a:endParaRPr lang="zh-CN" altLang="en-US" sz="2000" dirty="0">
              <a:sym typeface="+mn-lt"/>
            </a:endParaRPr>
          </a:p>
          <a:p>
            <a:pPr lvl="1" algn="l" latinLnBrk="0">
              <a:lnSpc>
                <a:spcPct val="130000"/>
              </a:lnSpc>
              <a:spcBef>
                <a:spcPts val="0"/>
              </a:spcBef>
            </a:pPr>
            <a:r>
              <a:rPr lang="zh-CN" altLang="en-US" dirty="0">
                <a:sym typeface="+mn-lt"/>
              </a:rPr>
              <a:t>增加MAC子层的目的</a:t>
            </a:r>
            <a:endParaRPr lang="zh-CN" altLang="en-US" dirty="0">
              <a:sym typeface="+mn-lt"/>
            </a:endParaRPr>
          </a:p>
          <a:p>
            <a:pPr lvl="2" algn="l" latinLnBrk="0">
              <a:lnSpc>
                <a:spcPct val="130000"/>
              </a:lnSpc>
              <a:spcBef>
                <a:spcPts val="0"/>
              </a:spcBef>
              <a:buFont typeface="Wingdings" panose="05000000000000000000" pitchFamily="2" charset="2"/>
              <a:buChar char="n"/>
            </a:pPr>
            <a:r>
              <a:rPr lang="zh-CN" altLang="en-US" sz="2000" dirty="0">
                <a:latin typeface="微软雅黑 Light" panose="020B0502040204020203" pitchFamily="34" charset="-122"/>
                <a:sym typeface="+mn-lt"/>
              </a:rPr>
              <a:t>局域网中各结点是对称的，并支持广播，需要多点平衡配置</a:t>
            </a:r>
            <a:endParaRPr lang="zh-CN" altLang="en-US" sz="2000" dirty="0">
              <a:latin typeface="微软雅黑 Light" panose="020B0502040204020203" pitchFamily="34" charset="-122"/>
              <a:sym typeface="+mn-lt"/>
            </a:endParaRPr>
          </a:p>
          <a:p>
            <a:pPr lvl="2" algn="l" latinLnBrk="0">
              <a:lnSpc>
                <a:spcPct val="130000"/>
              </a:lnSpc>
              <a:spcBef>
                <a:spcPts val="0"/>
              </a:spcBef>
              <a:buFont typeface="Wingdings" panose="05000000000000000000" pitchFamily="2" charset="2"/>
              <a:buChar char="n"/>
            </a:pPr>
            <a:r>
              <a:rPr lang="zh-CN" altLang="en-US" sz="2000" dirty="0">
                <a:latin typeface="微软雅黑 Light" panose="020B0502040204020203" pitchFamily="34" charset="-122"/>
                <a:sym typeface="+mn-lt"/>
              </a:rPr>
              <a:t>逻辑链路控制子层针对不同链路介质可定义统一的协议，屏蔽底层链路差异性</a:t>
            </a:r>
            <a:endParaRPr lang="zh-CN" altLang="en-US" sz="2000" dirty="0">
              <a:latin typeface="微软雅黑 Light" panose="020B0502040204020203" pitchFamily="34" charset="-122"/>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
        <p:nvSpPr>
          <p:cNvPr id="6" name="Rectangle 83"/>
          <p:cNvSpPr>
            <a:spLocks noChangeArrowheads="1"/>
          </p:cNvSpPr>
          <p:nvPr/>
        </p:nvSpPr>
        <p:spPr bwMode="auto">
          <a:xfrm>
            <a:off x="1282692" y="5383708"/>
            <a:ext cx="1520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IEEE</a:t>
            </a:r>
            <a:r>
              <a:rPr lang="zh-CN" altLang="en-US" sz="2400" dirty="0">
                <a:solidFill>
                  <a:srgbClr val="000000"/>
                </a:solidFill>
                <a:latin typeface="Times New Roman" panose="02020603050405020304" pitchFamily="18" charset="0"/>
              </a:rPr>
              <a:t>标准 </a:t>
            </a:r>
            <a:endParaRPr lang="zh-CN" altLang="en-US" sz="4400" dirty="0"/>
          </a:p>
        </p:txBody>
      </p:sp>
      <p:sp>
        <p:nvSpPr>
          <p:cNvPr id="7" name="Rectangle 86"/>
          <p:cNvSpPr>
            <a:spLocks noChangeArrowheads="1"/>
          </p:cNvSpPr>
          <p:nvPr/>
        </p:nvSpPr>
        <p:spPr bwMode="auto">
          <a:xfrm>
            <a:off x="4588618" y="5367380"/>
            <a:ext cx="111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OSI</a:t>
            </a:r>
            <a:r>
              <a:rPr lang="zh-CN" altLang="en-US" sz="2400" dirty="0">
                <a:solidFill>
                  <a:srgbClr val="000000"/>
                </a:solidFill>
                <a:latin typeface="Times New Roman" panose="02020603050405020304" pitchFamily="18" charset="0"/>
              </a:rPr>
              <a:t>模型</a:t>
            </a:r>
            <a:endParaRPr lang="zh-CN" altLang="en-US" sz="4400" dirty="0"/>
          </a:p>
        </p:txBody>
      </p:sp>
      <p:graphicFrame>
        <p:nvGraphicFramePr>
          <p:cNvPr id="8" name="Group 111"/>
          <p:cNvGraphicFramePr>
            <a:graphicFrameLocks noGrp="1"/>
          </p:cNvGraphicFramePr>
          <p:nvPr/>
        </p:nvGraphicFramePr>
        <p:xfrm>
          <a:off x="673100" y="1898878"/>
          <a:ext cx="2553149" cy="3281814"/>
        </p:xfrm>
        <a:graphic>
          <a:graphicData uri="http://schemas.openxmlformats.org/drawingml/2006/table">
            <a:tbl>
              <a:tblPr/>
              <a:tblGrid>
                <a:gridCol w="2553149"/>
              </a:tblGrid>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其它上层</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网络层</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逻辑链路控制</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媒体访问控制</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介质访问单元</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7F0"/>
                    </a:solidFill>
                  </a:tcPr>
                </a:tc>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介质说明</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97F0"/>
                    </a:solidFill>
                  </a:tcPr>
                </a:tc>
              </a:tr>
            </a:tbl>
          </a:graphicData>
        </a:graphic>
      </p:graphicFrame>
      <p:graphicFrame>
        <p:nvGraphicFramePr>
          <p:cNvPr id="9" name="Group 129"/>
          <p:cNvGraphicFramePr>
            <a:graphicFrameLocks noGrp="1"/>
          </p:cNvGraphicFramePr>
          <p:nvPr/>
        </p:nvGraphicFramePr>
        <p:xfrm>
          <a:off x="3913189" y="1898878"/>
          <a:ext cx="2165118" cy="3281814"/>
        </p:xfrm>
        <a:graphic>
          <a:graphicData uri="http://schemas.openxmlformats.org/drawingml/2006/table">
            <a:tbl>
              <a:tblPr/>
              <a:tblGrid>
                <a:gridCol w="2165118"/>
              </a:tblGrid>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其它上层</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6969">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网络层</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9393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数据链路层</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109393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物理层</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97F0"/>
                    </a:solidFill>
                  </a:tcPr>
                </a:tc>
              </a:tr>
            </a:tbl>
          </a:graphicData>
        </a:graphic>
      </p:graphicFrame>
      <p:sp>
        <p:nvSpPr>
          <p:cNvPr id="10" name="Line 131"/>
          <p:cNvSpPr>
            <a:spLocks noChangeShapeType="1"/>
          </p:cNvSpPr>
          <p:nvPr/>
        </p:nvSpPr>
        <p:spPr bwMode="auto">
          <a:xfrm>
            <a:off x="3265488" y="4083278"/>
            <a:ext cx="64770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 name="Line 132"/>
          <p:cNvSpPr>
            <a:spLocks noChangeShapeType="1"/>
          </p:cNvSpPr>
          <p:nvPr/>
        </p:nvSpPr>
        <p:spPr bwMode="auto">
          <a:xfrm>
            <a:off x="3265488" y="3008540"/>
            <a:ext cx="64770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i="0" u="none" strike="noStrike" baseline="0" dirty="0">
                <a:latin typeface="+mn-lt"/>
                <a:ea typeface="+mn-ea"/>
                <a:cs typeface="+mn-ea"/>
                <a:sym typeface="+mn-lt"/>
              </a:rPr>
              <a:t>IEEE </a:t>
            </a:r>
            <a:r>
              <a:rPr lang="zh-CN" altLang="en-US" sz="3200" i="0" u="none" strike="noStrike" baseline="0" dirty="0">
                <a:latin typeface="+mn-lt"/>
                <a:ea typeface="+mn-ea"/>
                <a:cs typeface="+mn-ea"/>
                <a:sym typeface="+mn-lt"/>
              </a:rPr>
              <a:t>局域网模型</a:t>
            </a:r>
            <a:r>
              <a:rPr lang="en-US" altLang="zh-CN" sz="3200" i="0" u="none" strike="noStrike" baseline="0" dirty="0">
                <a:latin typeface="+mn-lt"/>
                <a:ea typeface="+mn-ea"/>
                <a:cs typeface="+mn-ea"/>
                <a:sym typeface="+mn-lt"/>
              </a:rPr>
              <a:t>-802</a:t>
            </a:r>
            <a:r>
              <a:rPr lang="zh-CN" altLang="en-US" sz="3200" i="0" u="none" strike="noStrike" baseline="0" dirty="0">
                <a:latin typeface="+mn-lt"/>
                <a:ea typeface="+mn-ea"/>
                <a:cs typeface="+mn-ea"/>
                <a:sym typeface="+mn-lt"/>
              </a:rPr>
              <a:t>标准</a:t>
            </a:r>
            <a:endParaRPr lang="zh-CN" altLang="en-US" dirty="0"/>
          </a:p>
        </p:txBody>
      </p:sp>
      <p:sp>
        <p:nvSpPr>
          <p:cNvPr id="4" name="内容占位符 3"/>
          <p:cNvSpPr>
            <a:spLocks noGrp="1"/>
          </p:cNvSpPr>
          <p:nvPr>
            <p:ph idx="1"/>
          </p:nvPr>
        </p:nvSpPr>
        <p:spPr>
          <a:xfrm>
            <a:off x="8167176" y="1125538"/>
            <a:ext cx="3617455" cy="5008562"/>
          </a:xfrm>
        </p:spPr>
        <p:txBody>
          <a:bodyPr>
            <a:noAutofit/>
          </a:bodyPr>
          <a:lstStyle/>
          <a:p>
            <a:pPr algn="l">
              <a:lnSpc>
                <a:spcPct val="130000"/>
              </a:lnSpc>
            </a:pPr>
            <a:r>
              <a:rPr lang="zh-CN" altLang="en-US" sz="2400" kern="100" dirty="0">
                <a:latin typeface="+mn-ea"/>
                <a:cs typeface="+mn-ea"/>
              </a:rPr>
              <a:t>IEEE 802</a:t>
            </a:r>
            <a:r>
              <a:rPr lang="zh-CN" altLang="en-US" sz="2400" kern="100" dirty="0">
                <a:latin typeface="+mn-ea"/>
                <a:cs typeface="+mn-ea"/>
                <a:sym typeface="+mn-lt"/>
              </a:rPr>
              <a:t>根据传输介质给出了不同的MAC子层标准，如：</a:t>
            </a:r>
            <a:endParaRPr lang="zh-CN" altLang="en-US" sz="2400" kern="100" dirty="0">
              <a:latin typeface="+mn-ea"/>
              <a:cs typeface="+mn-ea"/>
              <a:sym typeface="+mn-lt"/>
            </a:endParaRPr>
          </a:p>
          <a:p>
            <a:pPr lvl="1" algn="l">
              <a:lnSpc>
                <a:spcPct val="130000"/>
              </a:lnSpc>
              <a:spcBef>
                <a:spcPts val="0"/>
              </a:spcBef>
            </a:pPr>
            <a:r>
              <a:rPr lang="zh-CN" altLang="en-US" sz="2000" dirty="0">
                <a:sym typeface="+mn-lt"/>
              </a:rPr>
              <a:t>802.3 ：以太网</a:t>
            </a:r>
            <a:endParaRPr lang="zh-CN" altLang="en-US" sz="2000" dirty="0">
              <a:sym typeface="+mn-lt"/>
            </a:endParaRPr>
          </a:p>
          <a:p>
            <a:pPr lvl="1" algn="l">
              <a:lnSpc>
                <a:spcPct val="130000"/>
              </a:lnSpc>
              <a:spcBef>
                <a:spcPts val="0"/>
              </a:spcBef>
            </a:pPr>
            <a:r>
              <a:rPr lang="zh-CN" altLang="en-US" sz="2000" dirty="0">
                <a:sym typeface="+mn-lt"/>
              </a:rPr>
              <a:t>802.4 ：令牌总线</a:t>
            </a:r>
            <a:endParaRPr lang="zh-CN" altLang="en-US" sz="2000" dirty="0">
              <a:sym typeface="+mn-lt"/>
            </a:endParaRPr>
          </a:p>
          <a:p>
            <a:pPr lvl="1" algn="l">
              <a:lnSpc>
                <a:spcPct val="130000"/>
              </a:lnSpc>
              <a:spcBef>
                <a:spcPts val="0"/>
              </a:spcBef>
            </a:pPr>
            <a:r>
              <a:rPr lang="zh-CN" altLang="en-US" sz="2000" dirty="0">
                <a:sym typeface="+mn-lt"/>
              </a:rPr>
              <a:t>802.5 ：令牌环</a:t>
            </a:r>
            <a:endParaRPr lang="zh-CN" altLang="en-US" sz="2000" dirty="0">
              <a:sym typeface="+mn-lt"/>
            </a:endParaRPr>
          </a:p>
          <a:p>
            <a:pPr lvl="1" algn="l">
              <a:lnSpc>
                <a:spcPct val="130000"/>
              </a:lnSpc>
              <a:spcBef>
                <a:spcPts val="0"/>
              </a:spcBef>
            </a:pPr>
            <a:r>
              <a:rPr lang="zh-CN" altLang="en-US" sz="2000" dirty="0">
                <a:sym typeface="+mn-lt"/>
              </a:rPr>
              <a:t>802.11：无线Wi</a:t>
            </a:r>
            <a:r>
              <a:rPr lang="en-US" altLang="zh-CN" sz="2000" dirty="0">
                <a:sym typeface="+mn-lt"/>
              </a:rPr>
              <a:t>-</a:t>
            </a:r>
            <a:r>
              <a:rPr lang="zh-CN" altLang="en-US" sz="2000" dirty="0">
                <a:sym typeface="+mn-lt"/>
              </a:rPr>
              <a:t>Fi</a:t>
            </a:r>
            <a:endParaRPr lang="zh-CN" altLang="en-US" sz="2000" dirty="0">
              <a:sym typeface="+mn-lt"/>
            </a:endParaRPr>
          </a:p>
          <a:p>
            <a:pPr algn="l">
              <a:lnSpc>
                <a:spcPct val="130000"/>
              </a:lnSpc>
            </a:pPr>
            <a:r>
              <a:rPr lang="zh-CN" altLang="en-US" sz="2400" kern="100" dirty="0">
                <a:latin typeface="+mn-ea"/>
                <a:cs typeface="+mn-ea"/>
                <a:sym typeface="+mn-lt"/>
              </a:rPr>
              <a:t>LLC 子层是透明的，只有下到 MAC子层才知道所连接的是什么样的局域网</a:t>
            </a:r>
            <a:endParaRPr lang="zh-CN" altLang="en-US" sz="2400" kern="100" dirty="0">
              <a:latin typeface="+mn-ea"/>
              <a:cs typeface="+mn-ea"/>
              <a:sym typeface="+mn-lt"/>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
        <p:nvSpPr>
          <p:cNvPr id="17" name="Rectangle 96"/>
          <p:cNvSpPr>
            <a:spLocks noChangeArrowheads="1"/>
          </p:cNvSpPr>
          <p:nvPr/>
        </p:nvSpPr>
        <p:spPr bwMode="auto">
          <a:xfrm>
            <a:off x="2161006" y="5378450"/>
            <a:ext cx="13577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IEEE</a:t>
            </a:r>
            <a:r>
              <a:rPr lang="zh-CN" altLang="en-US" sz="2400" dirty="0">
                <a:solidFill>
                  <a:srgbClr val="000000"/>
                </a:solidFill>
                <a:latin typeface="Times New Roman" panose="02020603050405020304" pitchFamily="18" charset="0"/>
              </a:rPr>
              <a:t>标准 </a:t>
            </a:r>
            <a:endParaRPr lang="zh-CN" altLang="en-US" sz="4400" dirty="0"/>
          </a:p>
        </p:txBody>
      </p:sp>
      <p:sp>
        <p:nvSpPr>
          <p:cNvPr id="18" name="Rectangle 97"/>
          <p:cNvSpPr>
            <a:spLocks noChangeArrowheads="1"/>
          </p:cNvSpPr>
          <p:nvPr/>
        </p:nvSpPr>
        <p:spPr bwMode="auto">
          <a:xfrm>
            <a:off x="6029778" y="5378450"/>
            <a:ext cx="111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dirty="0">
                <a:solidFill>
                  <a:srgbClr val="000000"/>
                </a:solidFill>
                <a:latin typeface="Times New Roman" panose="02020603050405020304" pitchFamily="18" charset="0"/>
              </a:rPr>
              <a:t>OSI</a:t>
            </a:r>
            <a:r>
              <a:rPr lang="zh-CN" altLang="en-US" sz="2400" dirty="0">
                <a:solidFill>
                  <a:srgbClr val="000000"/>
                </a:solidFill>
                <a:latin typeface="Times New Roman" panose="02020603050405020304" pitchFamily="18" charset="0"/>
              </a:rPr>
              <a:t>模型</a:t>
            </a:r>
            <a:endParaRPr lang="zh-CN" altLang="en-US" sz="4400" dirty="0"/>
          </a:p>
        </p:txBody>
      </p:sp>
      <p:graphicFrame>
        <p:nvGraphicFramePr>
          <p:cNvPr id="19" name="Group 147"/>
          <p:cNvGraphicFramePr>
            <a:graphicFrameLocks noGrp="1"/>
          </p:cNvGraphicFramePr>
          <p:nvPr/>
        </p:nvGraphicFramePr>
        <p:xfrm>
          <a:off x="739323" y="1557338"/>
          <a:ext cx="3957864" cy="3600450"/>
        </p:xfrm>
        <a:graphic>
          <a:graphicData uri="http://schemas.openxmlformats.org/drawingml/2006/table">
            <a:tbl>
              <a:tblPr/>
              <a:tblGrid>
                <a:gridCol w="3957864"/>
              </a:tblGrid>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其它上层</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802.1</a:t>
                      </a: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网络互连</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802.2</a:t>
                      </a: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逻辑链路控制</a:t>
                      </a:r>
                      <a:r>
                        <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LLC</a:t>
                      </a:r>
                      <a:endParaRPr kumimoji="0"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a:noFill/>
                    </a:lnTlToBr>
                    <a:lnBlToTr>
                      <a:noFill/>
                    </a:lnBlToTr>
                    <a:solidFill>
                      <a:schemeClr val="accent6">
                        <a:lumMod val="20000"/>
                        <a:lumOff val="80000"/>
                      </a:schemeClr>
                    </a:solidFill>
                  </a:tcPr>
                </a:tc>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2400" b="0" i="0" u="none" strike="noStrike" cap="none" normalizeH="0" baseline="0" dirty="0">
                        <a:ln>
                          <a:noFill/>
                        </a:ln>
                        <a:solidFill>
                          <a:schemeClr val="bg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bl>
          </a:graphicData>
        </a:graphic>
      </p:graphicFrame>
      <p:graphicFrame>
        <p:nvGraphicFramePr>
          <p:cNvPr id="20" name="Group 114"/>
          <p:cNvGraphicFramePr>
            <a:graphicFrameLocks noGrp="1"/>
          </p:cNvGraphicFramePr>
          <p:nvPr/>
        </p:nvGraphicFramePr>
        <p:xfrm>
          <a:off x="5358715" y="1557338"/>
          <a:ext cx="2376487" cy="3600450"/>
        </p:xfrm>
        <a:graphic>
          <a:graphicData uri="http://schemas.openxmlformats.org/drawingml/2006/table">
            <a:tbl>
              <a:tblPr/>
              <a:tblGrid>
                <a:gridCol w="2376487"/>
              </a:tblGrid>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其它上层</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007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网络层</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数据链路层</a:t>
                      </a:r>
                      <a:endParaRPr kumimoji="0"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120015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物理层</a:t>
                      </a:r>
                      <a:endParaRPr kumimoji="0"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97F0"/>
                    </a:solidFill>
                  </a:tcPr>
                </a:tc>
              </a:tr>
            </a:tbl>
          </a:graphicData>
        </a:graphic>
      </p:graphicFrame>
      <p:sp>
        <p:nvSpPr>
          <p:cNvPr id="21" name="Line 126"/>
          <p:cNvSpPr>
            <a:spLocks noChangeShapeType="1"/>
          </p:cNvSpPr>
          <p:nvPr/>
        </p:nvSpPr>
        <p:spPr bwMode="auto">
          <a:xfrm>
            <a:off x="4711015" y="3951288"/>
            <a:ext cx="64770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2" name="Line 127"/>
          <p:cNvSpPr>
            <a:spLocks noChangeShapeType="1"/>
          </p:cNvSpPr>
          <p:nvPr/>
        </p:nvSpPr>
        <p:spPr bwMode="auto">
          <a:xfrm>
            <a:off x="4711015" y="2762250"/>
            <a:ext cx="64770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3" name="Rectangle 148"/>
          <p:cNvSpPr>
            <a:spLocks noChangeArrowheads="1"/>
          </p:cNvSpPr>
          <p:nvPr/>
        </p:nvSpPr>
        <p:spPr bwMode="auto">
          <a:xfrm>
            <a:off x="883785" y="3502025"/>
            <a:ext cx="795110" cy="1008063"/>
          </a:xfrm>
          <a:prstGeom prst="rect">
            <a:avLst/>
          </a:prstGeom>
          <a:noFill/>
          <a:ln w="28575" algn="ctr">
            <a:solidFill>
              <a:srgbClr val="FF99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802.3</a:t>
            </a:r>
            <a:endParaRPr lang="en-US" altLang="zh-CN" sz="1800" dirty="0"/>
          </a:p>
          <a:p>
            <a:pPr algn="ctr" eaLnBrk="1" hangingPunct="1"/>
            <a:r>
              <a:rPr lang="zh-CN" altLang="en-US" sz="1800" dirty="0"/>
              <a:t>以太网</a:t>
            </a:r>
            <a:endParaRPr lang="zh-CN" altLang="en-US" sz="1800" dirty="0"/>
          </a:p>
        </p:txBody>
      </p:sp>
      <p:sp>
        <p:nvSpPr>
          <p:cNvPr id="24" name="Rectangle 149"/>
          <p:cNvSpPr>
            <a:spLocks noChangeArrowheads="1"/>
          </p:cNvSpPr>
          <p:nvPr/>
        </p:nvSpPr>
        <p:spPr bwMode="auto">
          <a:xfrm>
            <a:off x="1792627" y="3504293"/>
            <a:ext cx="923359" cy="1008063"/>
          </a:xfrm>
          <a:prstGeom prst="rect">
            <a:avLst/>
          </a:prstGeom>
          <a:noFill/>
          <a:ln w="28575" algn="ctr">
            <a:solidFill>
              <a:srgbClr val="FF99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802.4</a:t>
            </a:r>
            <a:endParaRPr lang="en-US" altLang="zh-CN" sz="1800" dirty="0"/>
          </a:p>
          <a:p>
            <a:pPr algn="ctr" eaLnBrk="1" hangingPunct="1"/>
            <a:r>
              <a:rPr lang="zh-CN" altLang="en-US" sz="1800" dirty="0"/>
              <a:t>令牌总线</a:t>
            </a:r>
            <a:endParaRPr lang="zh-CN" altLang="en-US" sz="1800" dirty="0"/>
          </a:p>
        </p:txBody>
      </p:sp>
      <p:sp>
        <p:nvSpPr>
          <p:cNvPr id="25" name="Rectangle 150"/>
          <p:cNvSpPr>
            <a:spLocks noChangeArrowheads="1"/>
          </p:cNvSpPr>
          <p:nvPr/>
        </p:nvSpPr>
        <p:spPr bwMode="auto">
          <a:xfrm>
            <a:off x="2839878" y="3515179"/>
            <a:ext cx="873397" cy="1008063"/>
          </a:xfrm>
          <a:prstGeom prst="rect">
            <a:avLst/>
          </a:prstGeom>
          <a:noFill/>
          <a:ln w="28575" algn="ctr">
            <a:solidFill>
              <a:srgbClr val="FF99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dirty="0"/>
              <a:t>802.5</a:t>
            </a:r>
            <a:endParaRPr lang="en-US" altLang="zh-CN" sz="1800" dirty="0"/>
          </a:p>
          <a:p>
            <a:pPr algn="ctr" eaLnBrk="1" hangingPunct="1"/>
            <a:r>
              <a:rPr lang="zh-CN" altLang="en-US" sz="1800" dirty="0"/>
              <a:t>令牌环</a:t>
            </a:r>
            <a:endParaRPr lang="zh-CN" altLang="en-US" sz="1800" dirty="0"/>
          </a:p>
        </p:txBody>
      </p:sp>
      <p:sp>
        <p:nvSpPr>
          <p:cNvPr id="26" name="Text Box 151"/>
          <p:cNvSpPr txBox="1">
            <a:spLocks noChangeArrowheads="1"/>
          </p:cNvSpPr>
          <p:nvPr/>
        </p:nvSpPr>
        <p:spPr bwMode="auto">
          <a:xfrm>
            <a:off x="3791447" y="3515360"/>
            <a:ext cx="7553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dirty="0"/>
              <a:t>MAC</a:t>
            </a:r>
            <a:endParaRPr lang="en-US" altLang="zh-CN" sz="2000" dirty="0"/>
          </a:p>
        </p:txBody>
      </p:sp>
      <p:sp>
        <p:nvSpPr>
          <p:cNvPr id="27" name="Text Box 152"/>
          <p:cNvSpPr txBox="1">
            <a:spLocks noChangeArrowheads="1"/>
          </p:cNvSpPr>
          <p:nvPr/>
        </p:nvSpPr>
        <p:spPr bwMode="auto">
          <a:xfrm>
            <a:off x="3751463" y="450175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000" dirty="0"/>
              <a:t>物理层</a:t>
            </a:r>
            <a:endParaRPr lang="zh-CN" altLang="en-US" sz="20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1800" y="71755"/>
            <a:ext cx="10998200" cy="765175"/>
          </a:xfrm>
        </p:spPr>
        <p:txBody>
          <a:bodyPr/>
          <a:lstStyle/>
          <a:p>
            <a:r>
              <a:rPr lang="zh-CN" altLang="zh-CN" sz="3200" dirty="0">
                <a:latin typeface="+mn-lt"/>
                <a:ea typeface="+mn-ea"/>
                <a:cs typeface="+mn-ea"/>
                <a:sym typeface="+mn-lt"/>
              </a:rPr>
              <a:t>逻辑链路控制</a:t>
            </a:r>
            <a:r>
              <a:rPr lang="zh-CN" altLang="en-US" sz="3200" dirty="0">
                <a:latin typeface="+mn-lt"/>
                <a:ea typeface="+mn-ea"/>
                <a:cs typeface="+mn-ea"/>
                <a:sym typeface="+mn-lt"/>
              </a:rPr>
              <a:t>子层</a:t>
            </a:r>
            <a:r>
              <a:rPr lang="en-US" altLang="zh-CN" sz="3200" dirty="0">
                <a:latin typeface="+mn-lt"/>
                <a:ea typeface="+mn-ea"/>
                <a:cs typeface="+mn-ea"/>
                <a:sym typeface="+mn-lt"/>
              </a:rPr>
              <a:t>LLC</a:t>
            </a:r>
            <a:endParaRPr lang="zh-CN" altLang="en-US" dirty="0"/>
          </a:p>
        </p:txBody>
      </p:sp>
      <p:sp>
        <p:nvSpPr>
          <p:cNvPr id="36" name="内容占位符 35"/>
          <p:cNvSpPr>
            <a:spLocks noGrp="1"/>
          </p:cNvSpPr>
          <p:nvPr>
            <p:ph idx="1"/>
          </p:nvPr>
        </p:nvSpPr>
        <p:spPr>
          <a:xfrm>
            <a:off x="407670" y="1140779"/>
            <a:ext cx="10858500" cy="1142130"/>
          </a:xfrm>
        </p:spPr>
        <p:txBody>
          <a:bodyPr/>
          <a:lstStyle/>
          <a:p>
            <a:r>
              <a:rPr lang="en-US" altLang="zh-CN" dirty="0"/>
              <a:t>LLC</a:t>
            </a:r>
            <a:r>
              <a:rPr lang="zh-CN" altLang="en-US" dirty="0"/>
              <a:t>子层为网络层提供统一接口</a:t>
            </a:r>
            <a:endParaRPr lang="zh-CN" altLang="en-US" dirty="0"/>
          </a:p>
          <a:p>
            <a:r>
              <a:rPr lang="zh-CN" altLang="en-US" dirty="0"/>
              <a:t>通过</a:t>
            </a:r>
            <a:r>
              <a:rPr lang="en-US" altLang="zh-CN" dirty="0"/>
              <a:t>LLC</a:t>
            </a:r>
            <a:r>
              <a:rPr lang="zh-CN" altLang="en-US" dirty="0"/>
              <a:t>层实现在不同类型的局域网链路上传送网络层的数据包</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aphicFrame>
        <p:nvGraphicFramePr>
          <p:cNvPr id="7" name="Group 175"/>
          <p:cNvGraphicFramePr>
            <a:graphicFrameLocks noGrp="1"/>
          </p:cNvGraphicFramePr>
          <p:nvPr/>
        </p:nvGraphicFramePr>
        <p:xfrm>
          <a:off x="2913660" y="3525047"/>
          <a:ext cx="7272338" cy="365602"/>
        </p:xfrm>
        <a:graphic>
          <a:graphicData uri="http://schemas.openxmlformats.org/drawingml/2006/table">
            <a:tbl>
              <a:tblPr/>
              <a:tblGrid>
                <a:gridCol w="1211263"/>
                <a:gridCol w="1212850"/>
                <a:gridCol w="1212850"/>
                <a:gridCol w="827087"/>
                <a:gridCol w="1597025"/>
                <a:gridCol w="1211263"/>
              </a:tblGrid>
              <a:tr h="36512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cap="flat">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目的</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SAP</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源</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SAP</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控制</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tr>
            </a:tbl>
          </a:graphicData>
        </a:graphic>
      </p:graphicFrame>
      <p:graphicFrame>
        <p:nvGraphicFramePr>
          <p:cNvPr id="8" name="Group 136"/>
          <p:cNvGraphicFramePr>
            <a:graphicFrameLocks noGrp="1"/>
          </p:cNvGraphicFramePr>
          <p:nvPr/>
        </p:nvGraphicFramePr>
        <p:xfrm>
          <a:off x="2913660" y="4868072"/>
          <a:ext cx="7265670" cy="365760"/>
        </p:xfrm>
        <a:graphic>
          <a:graphicData uri="http://schemas.openxmlformats.org/drawingml/2006/table">
            <a:tbl>
              <a:tblPr/>
              <a:tblGrid>
                <a:gridCol w="1211263"/>
                <a:gridCol w="4849812"/>
                <a:gridCol w="1204595"/>
              </a:tblGrid>
              <a:tr h="36576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帧首</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7F0"/>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数据</a:t>
                      </a:r>
                      <a:endPar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7F0"/>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MAC</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帧尾</a:t>
                      </a:r>
                      <a:endPar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97F0"/>
                    </a:solidFill>
                  </a:tcPr>
                </a:tc>
              </a:tr>
            </a:tbl>
          </a:graphicData>
        </a:graphic>
      </p:graphicFrame>
      <p:graphicFrame>
        <p:nvGraphicFramePr>
          <p:cNvPr id="9" name="Group 176"/>
          <p:cNvGraphicFramePr>
            <a:graphicFrameLocks noGrp="1"/>
          </p:cNvGraphicFramePr>
          <p:nvPr/>
        </p:nvGraphicFramePr>
        <p:xfrm>
          <a:off x="2913660" y="2566197"/>
          <a:ext cx="7272338" cy="365760"/>
        </p:xfrm>
        <a:graphic>
          <a:graphicData uri="http://schemas.openxmlformats.org/drawingml/2006/table">
            <a:tbl>
              <a:tblPr/>
              <a:tblGrid>
                <a:gridCol w="1211263"/>
                <a:gridCol w="1212850"/>
                <a:gridCol w="1212850"/>
                <a:gridCol w="826770"/>
                <a:gridCol w="1597342"/>
                <a:gridCol w="1211263"/>
              </a:tblGrid>
              <a:tr h="36576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cap="flat">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a:noFill/>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a:noFill/>
                    </a:lnL>
                    <a:lnR w="12700" cap="flat" cmpd="sng" algn="ctr">
                      <a:solidFill>
                        <a:schemeClr val="tx1"/>
                      </a:solidFill>
                      <a:prstDash val="solid"/>
                      <a:round/>
                      <a:headEnd type="none" w="med" len="med"/>
                      <a:tailEnd type="none" w="med" len="med"/>
                    </a:lnR>
                    <a:lnT cap="flat">
                      <a:noFill/>
                    </a:lnT>
                    <a:lnB cap="flat">
                      <a:noFill/>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网络层</a:t>
                      </a:r>
                      <a:r>
                        <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PDU</a:t>
                      </a:r>
                      <a:endParaRPr kumimoji="0"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41" marB="45641" horzOverflow="overflow">
                    <a:lnL w="12700" cap="flat" cmpd="sng" algn="ctr">
                      <a:solidFill>
                        <a:schemeClr val="tx1"/>
                      </a:solidFill>
                      <a:prstDash val="solid"/>
                      <a:round/>
                      <a:headEnd type="none" w="med" len="med"/>
                      <a:tailEnd type="none" w="med" len="med"/>
                    </a:lnL>
                    <a:lnR cap="flat">
                      <a:noFill/>
                    </a:lnR>
                    <a:lnT cap="flat">
                      <a:noFill/>
                    </a:lnT>
                    <a:lnB cap="flat">
                      <a:noFill/>
                    </a:lnB>
                    <a:lnTlToBr>
                      <a:noFill/>
                    </a:lnTlToBr>
                    <a:lnBlToTr>
                      <a:noFill/>
                    </a:lnBlToTr>
                    <a:noFill/>
                  </a:tcPr>
                </a:tc>
              </a:tr>
            </a:tbl>
          </a:graphicData>
        </a:graphic>
      </p:graphicFrame>
      <p:sp>
        <p:nvSpPr>
          <p:cNvPr id="10" name="Line 111"/>
          <p:cNvSpPr>
            <a:spLocks noChangeShapeType="1"/>
          </p:cNvSpPr>
          <p:nvPr/>
        </p:nvSpPr>
        <p:spPr bwMode="auto">
          <a:xfrm>
            <a:off x="2408835" y="3161509"/>
            <a:ext cx="7777163"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1" name="Line 112"/>
          <p:cNvSpPr>
            <a:spLocks noChangeShapeType="1"/>
          </p:cNvSpPr>
          <p:nvPr/>
        </p:nvSpPr>
        <p:spPr bwMode="auto">
          <a:xfrm>
            <a:off x="2408835" y="4483897"/>
            <a:ext cx="7777163"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2" name="Line 166"/>
          <p:cNvSpPr>
            <a:spLocks noChangeShapeType="1"/>
          </p:cNvSpPr>
          <p:nvPr/>
        </p:nvSpPr>
        <p:spPr bwMode="auto">
          <a:xfrm>
            <a:off x="8130185" y="2944021"/>
            <a:ext cx="0" cy="576263"/>
          </a:xfrm>
          <a:prstGeom prst="line">
            <a:avLst/>
          </a:prstGeom>
          <a:noFill/>
          <a:ln w="57150">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3" name="Line 167"/>
          <p:cNvSpPr>
            <a:spLocks noChangeShapeType="1"/>
          </p:cNvSpPr>
          <p:nvPr/>
        </p:nvSpPr>
        <p:spPr bwMode="auto">
          <a:xfrm>
            <a:off x="6583045" y="4309110"/>
            <a:ext cx="2502" cy="558962"/>
          </a:xfrm>
          <a:prstGeom prst="line">
            <a:avLst/>
          </a:prstGeom>
          <a:noFill/>
          <a:ln w="57150">
            <a:solidFill>
              <a:srgbClr val="FF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nvGrpSpPr>
          <p:cNvPr id="14" name="Group 170"/>
          <p:cNvGrpSpPr/>
          <p:nvPr/>
        </p:nvGrpSpPr>
        <p:grpSpPr bwMode="auto">
          <a:xfrm>
            <a:off x="4124923" y="3909222"/>
            <a:ext cx="4849812" cy="935037"/>
            <a:chOff x="1466" y="2478"/>
            <a:chExt cx="3055" cy="317"/>
          </a:xfrm>
        </p:grpSpPr>
        <p:sp>
          <p:nvSpPr>
            <p:cNvPr id="15" name="Line 113"/>
            <p:cNvSpPr>
              <a:spLocks noChangeShapeType="1"/>
            </p:cNvSpPr>
            <p:nvPr/>
          </p:nvSpPr>
          <p:spPr bwMode="auto">
            <a:xfrm>
              <a:off x="1466" y="2478"/>
              <a:ext cx="0" cy="317"/>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6" name="Line 168"/>
            <p:cNvSpPr>
              <a:spLocks noChangeShapeType="1"/>
            </p:cNvSpPr>
            <p:nvPr/>
          </p:nvSpPr>
          <p:spPr bwMode="auto">
            <a:xfrm>
              <a:off x="4521" y="2478"/>
              <a:ext cx="0" cy="317"/>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sp>
        <p:nvSpPr>
          <p:cNvPr id="17" name="Line 169"/>
          <p:cNvSpPr>
            <a:spLocks noChangeShapeType="1"/>
          </p:cNvSpPr>
          <p:nvPr/>
        </p:nvSpPr>
        <p:spPr bwMode="auto">
          <a:xfrm>
            <a:off x="4137623" y="4125122"/>
            <a:ext cx="482441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18" name="Text Box 171"/>
          <p:cNvSpPr txBox="1">
            <a:spLocks noChangeArrowheads="1"/>
          </p:cNvSpPr>
          <p:nvPr/>
        </p:nvSpPr>
        <p:spPr bwMode="auto">
          <a:xfrm>
            <a:off x="5943927" y="3956847"/>
            <a:ext cx="1172116"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LLC-PDU</a:t>
            </a:r>
            <a:endParaRPr lang="en-US" altLang="zh-CN" sz="1800"/>
          </a:p>
        </p:txBody>
      </p:sp>
      <p:grpSp>
        <p:nvGrpSpPr>
          <p:cNvPr id="19" name="Group 172"/>
          <p:cNvGrpSpPr/>
          <p:nvPr/>
        </p:nvGrpSpPr>
        <p:grpSpPr bwMode="auto">
          <a:xfrm>
            <a:off x="7377710" y="2728122"/>
            <a:ext cx="1597025" cy="792162"/>
            <a:chOff x="1466" y="2478"/>
            <a:chExt cx="3055" cy="317"/>
          </a:xfrm>
        </p:grpSpPr>
        <p:sp>
          <p:nvSpPr>
            <p:cNvPr id="20" name="Line 173"/>
            <p:cNvSpPr>
              <a:spLocks noChangeShapeType="1"/>
            </p:cNvSpPr>
            <p:nvPr/>
          </p:nvSpPr>
          <p:spPr bwMode="auto">
            <a:xfrm>
              <a:off x="1466" y="2478"/>
              <a:ext cx="0" cy="317"/>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1" name="Line 174"/>
            <p:cNvSpPr>
              <a:spLocks noChangeShapeType="1"/>
            </p:cNvSpPr>
            <p:nvPr/>
          </p:nvSpPr>
          <p:spPr bwMode="auto">
            <a:xfrm>
              <a:off x="4521" y="2478"/>
              <a:ext cx="0" cy="317"/>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grpSp>
        <p:nvGrpSpPr>
          <p:cNvPr id="22" name="Group 177"/>
          <p:cNvGrpSpPr/>
          <p:nvPr/>
        </p:nvGrpSpPr>
        <p:grpSpPr bwMode="auto">
          <a:xfrm>
            <a:off x="2913660" y="5228434"/>
            <a:ext cx="7275513" cy="719138"/>
            <a:chOff x="1466" y="2478"/>
            <a:chExt cx="3055" cy="317"/>
          </a:xfrm>
        </p:grpSpPr>
        <p:sp>
          <p:nvSpPr>
            <p:cNvPr id="23" name="Line 178"/>
            <p:cNvSpPr>
              <a:spLocks noChangeShapeType="1"/>
            </p:cNvSpPr>
            <p:nvPr/>
          </p:nvSpPr>
          <p:spPr bwMode="auto">
            <a:xfrm>
              <a:off x="1466" y="2478"/>
              <a:ext cx="0" cy="317"/>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4" name="Line 179"/>
            <p:cNvSpPr>
              <a:spLocks noChangeShapeType="1"/>
            </p:cNvSpPr>
            <p:nvPr/>
          </p:nvSpPr>
          <p:spPr bwMode="auto">
            <a:xfrm>
              <a:off x="4521" y="2478"/>
              <a:ext cx="0" cy="317"/>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grpSp>
      <p:sp>
        <p:nvSpPr>
          <p:cNvPr id="25" name="Line 180"/>
          <p:cNvSpPr>
            <a:spLocks noChangeShapeType="1"/>
          </p:cNvSpPr>
          <p:nvPr/>
        </p:nvSpPr>
        <p:spPr bwMode="auto">
          <a:xfrm>
            <a:off x="2913660" y="5731672"/>
            <a:ext cx="7272338"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sz="1600"/>
          </a:p>
        </p:txBody>
      </p:sp>
      <p:sp>
        <p:nvSpPr>
          <p:cNvPr id="26" name="Text Box 181"/>
          <p:cNvSpPr txBox="1">
            <a:spLocks noChangeArrowheads="1"/>
          </p:cNvSpPr>
          <p:nvPr/>
        </p:nvSpPr>
        <p:spPr bwMode="auto">
          <a:xfrm>
            <a:off x="5970481" y="5491959"/>
            <a:ext cx="1261884"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800"/>
              <a:t>MAC-PDU</a:t>
            </a:r>
            <a:endParaRPr lang="en-US" altLang="zh-CN" sz="1800"/>
          </a:p>
        </p:txBody>
      </p:sp>
      <p:sp>
        <p:nvSpPr>
          <p:cNvPr id="27" name="Text Box 182"/>
          <p:cNvSpPr txBox="1">
            <a:spLocks noChangeArrowheads="1"/>
          </p:cNvSpPr>
          <p:nvPr/>
        </p:nvSpPr>
        <p:spPr bwMode="auto">
          <a:xfrm>
            <a:off x="1908773" y="258524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000" dirty="0">
                <a:solidFill>
                  <a:schemeClr val="tx1"/>
                </a:solidFill>
              </a:rPr>
              <a:t>网络层</a:t>
            </a:r>
            <a:endParaRPr lang="zh-CN" altLang="en-US" sz="2000" dirty="0">
              <a:solidFill>
                <a:schemeClr val="tx1"/>
              </a:solidFill>
            </a:endParaRPr>
          </a:p>
        </p:txBody>
      </p:sp>
      <p:sp>
        <p:nvSpPr>
          <p:cNvPr id="28" name="Text Box 183"/>
          <p:cNvSpPr txBox="1">
            <a:spLocks noChangeArrowheads="1"/>
          </p:cNvSpPr>
          <p:nvPr/>
        </p:nvSpPr>
        <p:spPr bwMode="auto">
          <a:xfrm>
            <a:off x="1908773" y="3332959"/>
            <a:ext cx="86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000" dirty="0">
                <a:solidFill>
                  <a:schemeClr val="tx1"/>
                </a:solidFill>
              </a:rPr>
              <a:t>LLC</a:t>
            </a:r>
            <a:r>
              <a:rPr lang="zh-CN" altLang="en-US" sz="2000" dirty="0">
                <a:solidFill>
                  <a:schemeClr val="tx1"/>
                </a:solidFill>
              </a:rPr>
              <a:t>子层</a:t>
            </a:r>
            <a:endParaRPr lang="zh-CN" altLang="en-US" sz="2000" dirty="0">
              <a:solidFill>
                <a:schemeClr val="tx1"/>
              </a:solidFill>
            </a:endParaRPr>
          </a:p>
        </p:txBody>
      </p:sp>
      <p:sp>
        <p:nvSpPr>
          <p:cNvPr id="29" name="Text Box 184"/>
          <p:cNvSpPr txBox="1">
            <a:spLocks noChangeArrowheads="1"/>
          </p:cNvSpPr>
          <p:nvPr/>
        </p:nvSpPr>
        <p:spPr bwMode="auto">
          <a:xfrm>
            <a:off x="1908773" y="4652172"/>
            <a:ext cx="863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000" dirty="0">
                <a:solidFill>
                  <a:schemeClr val="tx1"/>
                </a:solidFill>
              </a:rPr>
              <a:t>MAC</a:t>
            </a:r>
            <a:r>
              <a:rPr lang="zh-CN" altLang="en-US" sz="2000" dirty="0">
                <a:solidFill>
                  <a:schemeClr val="tx1"/>
                </a:solidFill>
              </a:rPr>
              <a:t>子层</a:t>
            </a:r>
            <a:endParaRPr lang="zh-CN" altLang="en-US" sz="2000" dirty="0">
              <a:solidFill>
                <a:schemeClr val="tx1"/>
              </a:solidFill>
            </a:endParaRPr>
          </a:p>
        </p:txBody>
      </p:sp>
      <p:sp>
        <p:nvSpPr>
          <p:cNvPr id="30" name="Rectangle 185"/>
          <p:cNvSpPr>
            <a:spLocks noChangeArrowheads="1"/>
          </p:cNvSpPr>
          <p:nvPr/>
        </p:nvSpPr>
        <p:spPr bwMode="auto">
          <a:xfrm>
            <a:off x="4511275" y="5966401"/>
            <a:ext cx="39027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LLC</a:t>
            </a: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帧格式及和上下层的封装关系</a:t>
            </a:r>
            <a:endPar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rotWithShape="1">
          <a:blip r:embed="rId1"/>
          <a:srcRect l="19799" t="28524" r="16087" b="42315"/>
          <a:stretch>
            <a:fillRect/>
          </a:stretch>
        </p:blipFill>
        <p:spPr>
          <a:xfrm>
            <a:off x="2518029" y="3799768"/>
            <a:ext cx="7007086" cy="1383344"/>
          </a:xfrm>
          <a:prstGeom prst="rect">
            <a:avLst/>
          </a:prstGeom>
          <a:noFill/>
          <a:ln>
            <a:noFill/>
          </a:ln>
        </p:spPr>
      </p:pic>
      <p:sp>
        <p:nvSpPr>
          <p:cNvPr id="6" name="矩形 5"/>
          <p:cNvSpPr/>
          <p:nvPr>
            <p:custDataLst>
              <p:tags r:id="rId2"/>
            </p:custDataLst>
          </p:nvPr>
        </p:nvSpPr>
        <p:spPr>
          <a:xfrm>
            <a:off x="2035810" y="2894330"/>
            <a:ext cx="1563370" cy="506730"/>
          </a:xfrm>
          <a:prstGeom prst="rect">
            <a:avLst/>
          </a:prstGeom>
          <a:solidFill>
            <a:schemeClr val="accent1"/>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8" name="直接连接符 7"/>
          <p:cNvCxnSpPr/>
          <p:nvPr>
            <p:custDataLst>
              <p:tags r:id="rId3"/>
            </p:custDataLst>
          </p:nvPr>
        </p:nvCxnSpPr>
        <p:spPr>
          <a:xfrm>
            <a:off x="2310541" y="2894225"/>
            <a:ext cx="0" cy="506896"/>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框 8"/>
          <p:cNvSpPr txBox="1"/>
          <p:nvPr>
            <p:custDataLst>
              <p:tags r:id="rId4"/>
            </p:custDataLst>
          </p:nvPr>
        </p:nvSpPr>
        <p:spPr>
          <a:xfrm>
            <a:off x="2278335" y="2913299"/>
            <a:ext cx="1369695" cy="414655"/>
          </a:xfrm>
          <a:prstGeom prst="rect">
            <a:avLst/>
          </a:prstGeom>
          <a:noFill/>
        </p:spPr>
        <p:txBody>
          <a:bodyPr wrap="none" tIns="0" rtlCol="0">
            <a:spAutoFit/>
          </a:bodyPr>
          <a:lstStyle/>
          <a:p>
            <a:pPr>
              <a:lnSpc>
                <a:spcPct val="120000"/>
              </a:lnSpc>
            </a:pPr>
            <a:r>
              <a:rPr lang="en-US" altLang="zh-CN" dirty="0">
                <a:cs typeface="+mn-ea"/>
                <a:sym typeface="+mn-lt"/>
              </a:rPr>
              <a:t>XXXXXXX</a:t>
            </a:r>
            <a:endParaRPr lang="zh-CN" altLang="en-US" dirty="0">
              <a:cs typeface="+mn-ea"/>
              <a:sym typeface="+mn-lt"/>
            </a:endParaRPr>
          </a:p>
        </p:txBody>
      </p:sp>
      <p:sp>
        <p:nvSpPr>
          <p:cNvPr id="10" name="文本框 9"/>
          <p:cNvSpPr txBox="1"/>
          <p:nvPr>
            <p:custDataLst>
              <p:tags r:id="rId5"/>
            </p:custDataLst>
          </p:nvPr>
        </p:nvSpPr>
        <p:spPr>
          <a:xfrm>
            <a:off x="1987938" y="2913299"/>
            <a:ext cx="352425" cy="414655"/>
          </a:xfrm>
          <a:prstGeom prst="rect">
            <a:avLst/>
          </a:prstGeom>
          <a:noFill/>
        </p:spPr>
        <p:txBody>
          <a:bodyPr wrap="none" tIns="0" rtlCol="0">
            <a:spAutoFit/>
          </a:bodyPr>
          <a:lstStyle/>
          <a:p>
            <a:pPr>
              <a:lnSpc>
                <a:spcPct val="120000"/>
              </a:lnSpc>
            </a:pPr>
            <a:r>
              <a:rPr lang="en-US" altLang="zh-CN" dirty="0">
                <a:cs typeface="+mn-ea"/>
                <a:sym typeface="+mn-lt"/>
              </a:rPr>
              <a:t>X</a:t>
            </a:r>
            <a:endParaRPr lang="zh-CN" altLang="en-US" dirty="0">
              <a:cs typeface="+mn-ea"/>
              <a:sym typeface="+mn-lt"/>
            </a:endParaRPr>
          </a:p>
        </p:txBody>
      </p:sp>
      <p:sp>
        <p:nvSpPr>
          <p:cNvPr id="11" name="矩形 10"/>
          <p:cNvSpPr/>
          <p:nvPr>
            <p:custDataLst>
              <p:tags r:id="rId6"/>
            </p:custDataLst>
          </p:nvPr>
        </p:nvSpPr>
        <p:spPr>
          <a:xfrm>
            <a:off x="6354445" y="2886710"/>
            <a:ext cx="1572895" cy="506730"/>
          </a:xfrm>
          <a:prstGeom prst="rect">
            <a:avLst/>
          </a:prstGeom>
          <a:solidFill>
            <a:schemeClr val="accent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2" name="直接连接符 11"/>
          <p:cNvCxnSpPr/>
          <p:nvPr>
            <p:custDataLst>
              <p:tags r:id="rId7"/>
            </p:custDataLst>
          </p:nvPr>
        </p:nvCxnSpPr>
        <p:spPr>
          <a:xfrm>
            <a:off x="6628902" y="2886836"/>
            <a:ext cx="0" cy="506896"/>
          </a:xfrm>
          <a:prstGeom prst="line">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8"/>
            </p:custDataLst>
          </p:nvPr>
        </p:nvSpPr>
        <p:spPr>
          <a:xfrm>
            <a:off x="6596380" y="2905760"/>
            <a:ext cx="1544320" cy="414655"/>
          </a:xfrm>
          <a:prstGeom prst="rect">
            <a:avLst/>
          </a:prstGeom>
          <a:noFill/>
        </p:spPr>
        <p:txBody>
          <a:bodyPr wrap="square" tIns="0" rtlCol="0">
            <a:spAutoFit/>
          </a:bodyPr>
          <a:lstStyle/>
          <a:p>
            <a:pPr>
              <a:lnSpc>
                <a:spcPct val="120000"/>
              </a:lnSpc>
            </a:pPr>
            <a:r>
              <a:rPr lang="en-US" altLang="zh-CN" dirty="0">
                <a:cs typeface="+mn-ea"/>
                <a:sym typeface="+mn-lt"/>
              </a:rPr>
              <a:t>XXXXXXX</a:t>
            </a:r>
            <a:endParaRPr lang="zh-CN" altLang="en-US" dirty="0">
              <a:cs typeface="+mn-ea"/>
              <a:sym typeface="+mn-lt"/>
            </a:endParaRPr>
          </a:p>
        </p:txBody>
      </p:sp>
      <p:sp>
        <p:nvSpPr>
          <p:cNvPr id="14" name="文本框 13"/>
          <p:cNvSpPr txBox="1"/>
          <p:nvPr>
            <p:custDataLst>
              <p:tags r:id="rId9"/>
            </p:custDataLst>
          </p:nvPr>
        </p:nvSpPr>
        <p:spPr>
          <a:xfrm>
            <a:off x="6306299" y="2905910"/>
            <a:ext cx="352425" cy="414655"/>
          </a:xfrm>
          <a:prstGeom prst="rect">
            <a:avLst/>
          </a:prstGeom>
          <a:noFill/>
        </p:spPr>
        <p:txBody>
          <a:bodyPr wrap="none" tIns="0" rtlCol="0">
            <a:spAutoFit/>
          </a:bodyPr>
          <a:lstStyle/>
          <a:p>
            <a:pPr>
              <a:lnSpc>
                <a:spcPct val="120000"/>
              </a:lnSpc>
            </a:pPr>
            <a:r>
              <a:rPr lang="en-US" altLang="zh-CN" dirty="0">
                <a:cs typeface="+mn-ea"/>
                <a:sym typeface="+mn-lt"/>
              </a:rPr>
              <a:t>X</a:t>
            </a:r>
            <a:endParaRPr lang="zh-CN" altLang="en-US" dirty="0">
              <a:cs typeface="+mn-ea"/>
              <a:sym typeface="+mn-lt"/>
            </a:endParaRPr>
          </a:p>
        </p:txBody>
      </p:sp>
      <p:cxnSp>
        <p:nvCxnSpPr>
          <p:cNvPr id="16" name="直接连接符 15"/>
          <p:cNvCxnSpPr/>
          <p:nvPr>
            <p:custDataLst>
              <p:tags r:id="rId10"/>
            </p:custDataLst>
          </p:nvPr>
        </p:nvCxnSpPr>
        <p:spPr>
          <a:xfrm>
            <a:off x="1997164" y="3401121"/>
            <a:ext cx="1362710" cy="45974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11"/>
            </p:custDataLst>
          </p:nvPr>
        </p:nvCxnSpPr>
        <p:spPr>
          <a:xfrm>
            <a:off x="3575583" y="3429061"/>
            <a:ext cx="1223010" cy="46228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12"/>
            </p:custDataLst>
          </p:nvPr>
        </p:nvCxnSpPr>
        <p:spPr>
          <a:xfrm flipH="1">
            <a:off x="4798560" y="3401121"/>
            <a:ext cx="1555896" cy="490396"/>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13"/>
            </p:custDataLst>
          </p:nvPr>
        </p:nvCxnSpPr>
        <p:spPr>
          <a:xfrm flipH="1">
            <a:off x="5828070" y="3401121"/>
            <a:ext cx="2030510" cy="445382"/>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131638" y="1030488"/>
            <a:ext cx="4256717" cy="1060931"/>
          </a:xfrm>
          <a:prstGeom prst="rect">
            <a:avLst/>
          </a:prstGeom>
          <a:solidFill>
            <a:schemeClr val="accent5">
              <a:lumMod val="90000"/>
              <a:alpha val="13000"/>
            </a:schemeClr>
          </a:solidFill>
        </p:spPr>
        <p:txBody>
          <a:bodyPr wrap="square">
            <a:spAutoFit/>
          </a:bodyPr>
          <a:lstStyle/>
          <a:p>
            <a:pPr indent="304800" algn="just">
              <a:lnSpc>
                <a:spcPct val="120000"/>
              </a:lnSpc>
            </a:pPr>
            <a:r>
              <a:rPr lang="zh-CN" altLang="zh-CN" dirty="0">
                <a:cs typeface="+mn-ea"/>
                <a:sym typeface="+mn-lt"/>
              </a:rPr>
              <a:t>0</a:t>
            </a:r>
            <a:r>
              <a:rPr lang="zh-CN" altLang="en-US" dirty="0">
                <a:cs typeface="+mn-ea"/>
                <a:sym typeface="+mn-lt"/>
              </a:rPr>
              <a:t>：单播，向某个体通信</a:t>
            </a:r>
            <a:endParaRPr lang="en-US" altLang="zh-CN" dirty="0">
              <a:cs typeface="+mn-ea"/>
              <a:sym typeface="+mn-lt"/>
            </a:endParaRPr>
          </a:p>
          <a:p>
            <a:pPr indent="304800" algn="just">
              <a:lnSpc>
                <a:spcPct val="120000"/>
              </a:lnSpc>
            </a:pPr>
            <a:r>
              <a:rPr lang="zh-CN" altLang="zh-CN" dirty="0">
                <a:cs typeface="+mn-ea"/>
                <a:sym typeface="+mn-lt"/>
              </a:rPr>
              <a:t>1</a:t>
            </a:r>
            <a:r>
              <a:rPr lang="zh-CN" altLang="en-US" dirty="0">
                <a:cs typeface="+mn-ea"/>
                <a:sym typeface="+mn-lt"/>
              </a:rPr>
              <a:t>：</a:t>
            </a:r>
            <a:r>
              <a:rPr lang="zh-CN" altLang="zh-CN" dirty="0">
                <a:cs typeface="+mn-ea"/>
                <a:sym typeface="+mn-lt"/>
              </a:rPr>
              <a:t>组</a:t>
            </a:r>
            <a:r>
              <a:rPr lang="zh-CN" altLang="en-US" dirty="0">
                <a:cs typeface="+mn-ea"/>
                <a:sym typeface="+mn-lt"/>
              </a:rPr>
              <a:t>播，向</a:t>
            </a:r>
            <a:r>
              <a:rPr lang="zh-CN" altLang="zh-CN" dirty="0">
                <a:cs typeface="+mn-ea"/>
                <a:sym typeface="+mn-lt"/>
              </a:rPr>
              <a:t>多点通信</a:t>
            </a:r>
            <a:r>
              <a:rPr lang="zh-CN" altLang="en-US" dirty="0">
                <a:cs typeface="+mn-ea"/>
                <a:sym typeface="+mn-lt"/>
              </a:rPr>
              <a:t>，</a:t>
            </a:r>
            <a:r>
              <a:rPr lang="zh-CN" altLang="zh-CN" dirty="0">
                <a:cs typeface="+mn-ea"/>
                <a:sym typeface="+mn-lt"/>
              </a:rPr>
              <a:t>multicast</a:t>
            </a:r>
            <a:endParaRPr lang="en-US" altLang="zh-CN" dirty="0">
              <a:cs typeface="+mn-ea"/>
              <a:sym typeface="+mn-lt"/>
            </a:endParaRPr>
          </a:p>
          <a:p>
            <a:pPr indent="304800" algn="just">
              <a:lnSpc>
                <a:spcPct val="120000"/>
              </a:lnSpc>
            </a:pPr>
            <a:r>
              <a:rPr lang="zh-CN" altLang="en-US" dirty="0">
                <a:cs typeface="+mn-ea"/>
                <a:sym typeface="+mn-lt"/>
              </a:rPr>
              <a:t>全</a:t>
            </a:r>
            <a:r>
              <a:rPr lang="en-US" altLang="zh-CN" dirty="0">
                <a:cs typeface="+mn-ea"/>
                <a:sym typeface="+mn-lt"/>
              </a:rPr>
              <a:t>1</a:t>
            </a:r>
            <a:r>
              <a:rPr lang="zh-CN" altLang="en-US" dirty="0">
                <a:cs typeface="+mn-ea"/>
                <a:sym typeface="+mn-lt"/>
              </a:rPr>
              <a:t>：</a:t>
            </a:r>
            <a:r>
              <a:rPr lang="zh-CN" altLang="zh-CN" dirty="0">
                <a:cs typeface="+mn-ea"/>
                <a:sym typeface="+mn-lt"/>
              </a:rPr>
              <a:t>广播通信</a:t>
            </a:r>
            <a:r>
              <a:rPr lang="zh-CN" altLang="en-US" dirty="0">
                <a:cs typeface="+mn-ea"/>
                <a:sym typeface="+mn-lt"/>
              </a:rPr>
              <a:t>，</a:t>
            </a:r>
            <a:r>
              <a:rPr lang="zh-CN" altLang="zh-CN" dirty="0">
                <a:cs typeface="+mn-ea"/>
                <a:sym typeface="+mn-lt"/>
              </a:rPr>
              <a:t>broadcast</a:t>
            </a:r>
            <a:endParaRPr lang="en-US" altLang="zh-CN" dirty="0">
              <a:cs typeface="+mn-ea"/>
              <a:sym typeface="+mn-lt"/>
            </a:endParaRPr>
          </a:p>
        </p:txBody>
      </p:sp>
      <p:sp>
        <p:nvSpPr>
          <p:cNvPr id="26" name="矩形 25"/>
          <p:cNvSpPr/>
          <p:nvPr/>
        </p:nvSpPr>
        <p:spPr>
          <a:xfrm>
            <a:off x="5576508" y="1337869"/>
            <a:ext cx="2757065" cy="728533"/>
          </a:xfrm>
          <a:prstGeom prst="rect">
            <a:avLst/>
          </a:prstGeom>
          <a:solidFill>
            <a:schemeClr val="accent5">
              <a:lumMod val="90000"/>
              <a:alpha val="13000"/>
            </a:schemeClr>
          </a:solidFill>
        </p:spPr>
        <p:txBody>
          <a:bodyPr wrap="square">
            <a:spAutoFit/>
          </a:bodyPr>
          <a:lstStyle/>
          <a:p>
            <a:pPr indent="304800" algn="just">
              <a:lnSpc>
                <a:spcPct val="120000"/>
              </a:lnSpc>
            </a:pPr>
            <a:r>
              <a:rPr lang="zh-CN" altLang="zh-CN" dirty="0">
                <a:cs typeface="+mn-ea"/>
                <a:sym typeface="+mn-lt"/>
              </a:rPr>
              <a:t>0</a:t>
            </a:r>
            <a:r>
              <a:rPr lang="zh-CN" altLang="en-US" dirty="0">
                <a:cs typeface="+mn-ea"/>
                <a:sym typeface="+mn-lt"/>
              </a:rPr>
              <a:t>：</a:t>
            </a:r>
            <a:r>
              <a:rPr lang="zh-CN" altLang="zh-CN" dirty="0">
                <a:cs typeface="+mn-ea"/>
                <a:sym typeface="+mn-lt"/>
              </a:rPr>
              <a:t>命令</a:t>
            </a:r>
            <a:r>
              <a:rPr lang="zh-CN" altLang="en-US" dirty="0">
                <a:cs typeface="+mn-ea"/>
                <a:sym typeface="+mn-lt"/>
              </a:rPr>
              <a:t>帧</a:t>
            </a:r>
            <a:endParaRPr lang="en-US" altLang="zh-CN" dirty="0">
              <a:cs typeface="+mn-ea"/>
              <a:sym typeface="+mn-lt"/>
            </a:endParaRPr>
          </a:p>
          <a:p>
            <a:pPr indent="304800" algn="just">
              <a:lnSpc>
                <a:spcPct val="120000"/>
              </a:lnSpc>
            </a:pPr>
            <a:r>
              <a:rPr lang="zh-CN" altLang="zh-CN" dirty="0">
                <a:cs typeface="+mn-ea"/>
                <a:sym typeface="+mn-lt"/>
              </a:rPr>
              <a:t>1</a:t>
            </a:r>
            <a:r>
              <a:rPr lang="zh-CN" altLang="en-US" dirty="0">
                <a:cs typeface="+mn-ea"/>
                <a:sym typeface="+mn-lt"/>
              </a:rPr>
              <a:t>：</a:t>
            </a:r>
            <a:r>
              <a:rPr lang="zh-CN" altLang="zh-CN" dirty="0">
                <a:cs typeface="+mn-ea"/>
                <a:sym typeface="+mn-lt"/>
              </a:rPr>
              <a:t>响应</a:t>
            </a:r>
            <a:r>
              <a:rPr lang="zh-CN" altLang="en-US" dirty="0">
                <a:cs typeface="+mn-ea"/>
                <a:sym typeface="+mn-lt"/>
              </a:rPr>
              <a:t>帧</a:t>
            </a:r>
            <a:endParaRPr lang="zh-CN" altLang="zh-CN" dirty="0">
              <a:cs typeface="+mn-ea"/>
              <a:sym typeface="+mn-lt"/>
            </a:endParaRPr>
          </a:p>
        </p:txBody>
      </p:sp>
      <p:sp>
        <p:nvSpPr>
          <p:cNvPr id="27" name="箭头: 下 26"/>
          <p:cNvSpPr/>
          <p:nvPr>
            <p:custDataLst>
              <p:tags r:id="rId14"/>
            </p:custDataLst>
          </p:nvPr>
        </p:nvSpPr>
        <p:spPr>
          <a:xfrm>
            <a:off x="2036095" y="2317450"/>
            <a:ext cx="304718" cy="52886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 name="箭头: 下 34"/>
          <p:cNvSpPr/>
          <p:nvPr>
            <p:custDataLst>
              <p:tags r:id="rId15"/>
            </p:custDataLst>
          </p:nvPr>
        </p:nvSpPr>
        <p:spPr>
          <a:xfrm>
            <a:off x="6354456" y="2330907"/>
            <a:ext cx="304718" cy="528867"/>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矩形 37"/>
          <p:cNvSpPr/>
          <p:nvPr/>
        </p:nvSpPr>
        <p:spPr>
          <a:xfrm>
            <a:off x="752880" y="5235115"/>
            <a:ext cx="10368568" cy="1198880"/>
          </a:xfrm>
          <a:prstGeom prst="rect">
            <a:avLst/>
          </a:prstGeom>
        </p:spPr>
        <p:txBody>
          <a:bodyPr wrap="square">
            <a:spAutoFit/>
          </a:bodyPr>
          <a:lstStyle/>
          <a:p>
            <a:pPr marL="342900" indent="-342900" algn="just">
              <a:lnSpc>
                <a:spcPct val="120000"/>
              </a:lnSpc>
              <a:spcAft>
                <a:spcPct val="0"/>
              </a:spcAft>
              <a:buFont typeface="Wingdings" panose="05000000000000000000" pitchFamily="2" charset="2"/>
              <a:buChar char="Ø"/>
            </a:pPr>
            <a:r>
              <a:rPr lang="zh-CN" altLang="zh-CN" sz="2000"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LLC-PDU与HDLC类似，包含四个域：目的服务访问点(DSAP)、源服务访问点(SSAP)、控制域和信息域</a:t>
            </a:r>
            <a:r>
              <a:rPr lang="zh-CN" altLang="en-US" sz="2000"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lang="en-US" altLang="zh-CN" sz="2000"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LLC </a:t>
            </a:r>
            <a:r>
              <a:rPr lang="zh-CN" altLang="en-US" sz="2000"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数据，来自网络层的 </a:t>
            </a:r>
            <a:r>
              <a:rPr lang="en-US" altLang="zh-CN" sz="2000"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PDU</a:t>
            </a:r>
            <a:r>
              <a:rPr lang="zh-CN" altLang="en-US" sz="2000"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endParaRPr lang="en-US" altLang="zh-CN" sz="2000"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marL="342900" indent="-342900" algn="just">
              <a:lnSpc>
                <a:spcPct val="120000"/>
              </a:lnSpc>
              <a:spcAft>
                <a:spcPct val="0"/>
              </a:spcAft>
              <a:buFont typeface="Wingdings" panose="05000000000000000000" pitchFamily="2" charset="2"/>
              <a:buChar char="Ø"/>
            </a:pPr>
            <a:r>
              <a:rPr lang="zh-CN"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DSAP和SSAP是LLC使用的地址，用来标明接收和发送数据的计算机上的协议栈</a:t>
            </a:r>
            <a:endPar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sp>
        <p:nvSpPr>
          <p:cNvPr id="41" name="标题 1"/>
          <p:cNvSpPr>
            <a:spLocks noGrp="1"/>
          </p:cNvSpPr>
          <p:nvPr>
            <p:ph type="title"/>
          </p:nvPr>
        </p:nvSpPr>
        <p:spPr>
          <a:xfrm>
            <a:off x="312531" y="20"/>
            <a:ext cx="10858500" cy="900112"/>
          </a:xfrm>
        </p:spPr>
        <p:txBody>
          <a:bodyPr>
            <a:normAutofit/>
          </a:bodyPr>
          <a:lstStyle/>
          <a:p>
            <a:pPr algn="l">
              <a:lnSpc>
                <a:spcPct val="100000"/>
              </a:lnSpc>
              <a:buClrTx/>
              <a:buSzTx/>
              <a:buFontTx/>
            </a:pPr>
            <a:r>
              <a:rPr lang="zh-CN" altLang="zh-CN" sz="3200" dirty="0">
                <a:latin typeface="+mn-lt"/>
                <a:ea typeface="+mn-ea"/>
                <a:cs typeface="+mn-ea"/>
                <a:sym typeface="+mn-lt"/>
              </a:rPr>
              <a:t>LLC</a:t>
            </a:r>
            <a:r>
              <a:rPr lang="zh-CN" sz="3200" dirty="0">
                <a:latin typeface="+mn-lt"/>
                <a:ea typeface="+mn-ea"/>
                <a:cs typeface="+mn-ea"/>
                <a:sym typeface="+mn-lt"/>
              </a:rPr>
              <a:t>帧中的地址（</a:t>
            </a:r>
            <a:r>
              <a:rPr lang="zh-CN" altLang="zh-CN" sz="3200" dirty="0">
                <a:latin typeface="+mn-lt"/>
                <a:ea typeface="+mn-ea"/>
                <a:cs typeface="+mn-ea"/>
                <a:sym typeface="+mn-lt"/>
              </a:rPr>
              <a:t>1</a:t>
            </a:r>
            <a:r>
              <a:rPr lang="zh-CN" sz="3200" dirty="0">
                <a:latin typeface="+mn-lt"/>
                <a:ea typeface="+mn-ea"/>
                <a:cs typeface="+mn-ea"/>
                <a:sym typeface="+mn-lt"/>
              </a:rPr>
              <a:t>）</a:t>
            </a:r>
            <a:endParaRPr lang="zh-CN" altLang="zh-CN" sz="3200" dirty="0">
              <a:latin typeface="+mn-lt"/>
              <a:ea typeface="+mn-ea"/>
              <a:cs typeface="+mn-ea"/>
              <a:sym typeface="+mn-l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5231" y="-30590"/>
            <a:ext cx="10858500" cy="900112"/>
          </a:xfrm>
        </p:spPr>
        <p:txBody>
          <a:bodyPr>
            <a:normAutofit/>
          </a:bodyPr>
          <a:lstStyle/>
          <a:p>
            <a:pPr>
              <a:lnSpc>
                <a:spcPct val="120000"/>
              </a:lnSpc>
            </a:pPr>
            <a:r>
              <a:rPr lang="zh-CN" altLang="zh-CN" sz="3200" dirty="0">
                <a:latin typeface="+mn-lt"/>
                <a:ea typeface="+mn-ea"/>
                <a:cs typeface="+mn-ea"/>
                <a:sym typeface="+mn-lt"/>
              </a:rPr>
              <a:t>LLC</a:t>
            </a:r>
            <a:r>
              <a:rPr lang="zh-CN" sz="3200" dirty="0">
                <a:latin typeface="+mn-lt"/>
                <a:ea typeface="+mn-ea"/>
                <a:cs typeface="+mn-ea"/>
                <a:sym typeface="+mn-lt"/>
              </a:rPr>
              <a:t>帧中的地址（</a:t>
            </a:r>
            <a:r>
              <a:rPr lang="zh-CN" altLang="zh-CN" sz="3200" dirty="0">
                <a:latin typeface="+mn-lt"/>
                <a:ea typeface="+mn-ea"/>
                <a:cs typeface="+mn-ea"/>
                <a:sym typeface="+mn-lt"/>
              </a:rPr>
              <a:t>2</a:t>
            </a:r>
            <a:r>
              <a:rPr lang="zh-CN" altLang="en-US" sz="3200" dirty="0">
                <a:latin typeface="+mn-lt"/>
                <a:ea typeface="+mn-ea"/>
                <a:cs typeface="+mn-ea"/>
                <a:sym typeface="+mn-lt"/>
              </a:rPr>
              <a:t>）</a:t>
            </a:r>
            <a:endParaRPr lang="en-US" altLang="zh-CN" sz="3200" dirty="0">
              <a:latin typeface="+mn-lt"/>
              <a:ea typeface="+mn-ea"/>
              <a:cs typeface="+mn-ea"/>
              <a:sym typeface="+mn-lt"/>
            </a:endParaRPr>
          </a:p>
        </p:txBody>
      </p:sp>
      <p:grpSp>
        <p:nvGrpSpPr>
          <p:cNvPr id="22" name="画布 198"/>
          <p:cNvGrpSpPr/>
          <p:nvPr/>
        </p:nvGrpSpPr>
        <p:grpSpPr>
          <a:xfrm>
            <a:off x="1852721" y="866570"/>
            <a:ext cx="6986330" cy="3875551"/>
            <a:chOff x="-79818" y="-40227"/>
            <a:chExt cx="3480243" cy="2256377"/>
          </a:xfrm>
        </p:grpSpPr>
        <p:sp>
          <p:nvSpPr>
            <p:cNvPr id="24" name="矩形 23"/>
            <p:cNvSpPr/>
            <p:nvPr/>
          </p:nvSpPr>
          <p:spPr>
            <a:xfrm>
              <a:off x="0" y="0"/>
              <a:ext cx="3400425" cy="2216150"/>
            </a:xfrm>
            <a:prstGeom prst="rect">
              <a:avLst/>
            </a:prstGeom>
            <a:noFill/>
            <a:ln>
              <a:noFill/>
            </a:ln>
          </p:spPr>
          <p:txBody>
            <a:bodyPr/>
            <a:lstStyle/>
            <a:p>
              <a:pPr>
                <a:lnSpc>
                  <a:spcPct val="120000"/>
                </a:lnSpc>
              </a:pPr>
              <a:endParaRPr lang="zh-CN" altLang="en-US">
                <a:cs typeface="+mn-ea"/>
                <a:sym typeface="+mn-lt"/>
              </a:endParaRPr>
            </a:p>
          </p:txBody>
        </p:sp>
        <p:grpSp>
          <p:nvGrpSpPr>
            <p:cNvPr id="28" name="组合 27"/>
            <p:cNvGrpSpPr/>
            <p:nvPr/>
          </p:nvGrpSpPr>
          <p:grpSpPr>
            <a:xfrm>
              <a:off x="-79818" y="-40227"/>
              <a:ext cx="3442845" cy="2084878"/>
              <a:chOff x="2853" y="3792"/>
              <a:chExt cx="4788" cy="2954"/>
            </a:xfrm>
          </p:grpSpPr>
          <p:sp>
            <p:nvSpPr>
              <p:cNvPr id="30" name="矩形 29"/>
              <p:cNvSpPr/>
              <p:nvPr/>
            </p:nvSpPr>
            <p:spPr>
              <a:xfrm>
                <a:off x="3245"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31" name="矩形 30"/>
              <p:cNvSpPr/>
              <p:nvPr/>
            </p:nvSpPr>
            <p:spPr>
              <a:xfrm>
                <a:off x="3292"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32" name="矩形 31"/>
              <p:cNvSpPr/>
              <p:nvPr/>
            </p:nvSpPr>
            <p:spPr>
              <a:xfrm>
                <a:off x="3245"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33" name="矩形 32"/>
              <p:cNvSpPr/>
              <p:nvPr/>
            </p:nvSpPr>
            <p:spPr>
              <a:xfrm>
                <a:off x="3364"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34" name="矩形 33"/>
              <p:cNvSpPr/>
              <p:nvPr/>
            </p:nvSpPr>
            <p:spPr>
              <a:xfrm>
                <a:off x="3245"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36" name="矩形 35"/>
              <p:cNvSpPr/>
              <p:nvPr/>
            </p:nvSpPr>
            <p:spPr>
              <a:xfrm>
                <a:off x="3404"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37" name="直接连接符 36"/>
              <p:cNvCxnSpPr/>
              <p:nvPr/>
            </p:nvCxnSpPr>
            <p:spPr>
              <a:xfrm>
                <a:off x="3245" y="4838"/>
                <a:ext cx="665" cy="1"/>
              </a:xfrm>
              <a:prstGeom prst="line">
                <a:avLst/>
              </a:prstGeom>
              <a:ln w="13335" cap="flat" cmpd="sng">
                <a:solidFill>
                  <a:srgbClr val="000000"/>
                </a:solidFill>
                <a:prstDash val="solid"/>
                <a:headEnd type="none" w="med" len="med"/>
                <a:tailEnd type="none" w="med" len="med"/>
              </a:ln>
            </p:spPr>
          </p:cxnSp>
          <p:cxnSp>
            <p:nvCxnSpPr>
              <p:cNvPr id="39" name="直接连接符 38"/>
              <p:cNvCxnSpPr/>
              <p:nvPr/>
            </p:nvCxnSpPr>
            <p:spPr>
              <a:xfrm>
                <a:off x="3245" y="5167"/>
                <a:ext cx="665" cy="1"/>
              </a:xfrm>
              <a:prstGeom prst="line">
                <a:avLst/>
              </a:prstGeom>
              <a:ln w="6985" cap="flat" cmpd="sng">
                <a:solidFill>
                  <a:srgbClr val="000000"/>
                </a:solidFill>
                <a:prstDash val="solid"/>
                <a:headEnd type="none" w="med" len="med"/>
                <a:tailEnd type="none" w="med" len="med"/>
              </a:ln>
            </p:spPr>
          </p:cxnSp>
          <p:cxnSp>
            <p:nvCxnSpPr>
              <p:cNvPr id="40" name="直接连接符 39"/>
              <p:cNvCxnSpPr/>
              <p:nvPr/>
            </p:nvCxnSpPr>
            <p:spPr>
              <a:xfrm>
                <a:off x="3245" y="5501"/>
                <a:ext cx="665" cy="1"/>
              </a:xfrm>
              <a:prstGeom prst="line">
                <a:avLst/>
              </a:prstGeom>
              <a:ln w="6985" cap="flat" cmpd="sng">
                <a:solidFill>
                  <a:srgbClr val="000000"/>
                </a:solidFill>
                <a:prstDash val="solid"/>
                <a:headEnd type="none" w="med" len="med"/>
                <a:tailEnd type="none" w="med" len="med"/>
              </a:ln>
            </p:spPr>
          </p:cxnSp>
          <p:cxnSp>
            <p:nvCxnSpPr>
              <p:cNvPr id="42" name="直接连接符 41"/>
              <p:cNvCxnSpPr/>
              <p:nvPr/>
            </p:nvCxnSpPr>
            <p:spPr>
              <a:xfrm>
                <a:off x="3245" y="5829"/>
                <a:ext cx="665" cy="1"/>
              </a:xfrm>
              <a:prstGeom prst="line">
                <a:avLst/>
              </a:prstGeom>
              <a:ln w="13335" cap="flat" cmpd="sng">
                <a:solidFill>
                  <a:srgbClr val="000000"/>
                </a:solidFill>
                <a:prstDash val="solid"/>
                <a:headEnd type="none" w="med" len="med"/>
                <a:tailEnd type="none" w="med" len="med"/>
              </a:ln>
            </p:spPr>
          </p:cxnSp>
          <p:cxnSp>
            <p:nvCxnSpPr>
              <p:cNvPr id="43" name="直接连接符 42"/>
              <p:cNvCxnSpPr/>
              <p:nvPr/>
            </p:nvCxnSpPr>
            <p:spPr>
              <a:xfrm>
                <a:off x="3245" y="4838"/>
                <a:ext cx="1" cy="991"/>
              </a:xfrm>
              <a:prstGeom prst="line">
                <a:avLst/>
              </a:prstGeom>
              <a:ln w="13335" cap="flat" cmpd="sng">
                <a:solidFill>
                  <a:srgbClr val="000000"/>
                </a:solidFill>
                <a:prstDash val="solid"/>
                <a:headEnd type="none" w="med" len="med"/>
                <a:tailEnd type="none" w="med" len="med"/>
              </a:ln>
            </p:spPr>
          </p:cxnSp>
          <p:cxnSp>
            <p:nvCxnSpPr>
              <p:cNvPr id="44" name="直接连接符 43"/>
              <p:cNvCxnSpPr/>
              <p:nvPr/>
            </p:nvCxnSpPr>
            <p:spPr>
              <a:xfrm>
                <a:off x="3910" y="4838"/>
                <a:ext cx="1" cy="991"/>
              </a:xfrm>
              <a:prstGeom prst="line">
                <a:avLst/>
              </a:prstGeom>
              <a:ln w="13335" cap="flat" cmpd="sng">
                <a:solidFill>
                  <a:srgbClr val="000000"/>
                </a:solidFill>
                <a:prstDash val="solid"/>
                <a:headEnd type="none" w="med" len="med"/>
                <a:tailEnd type="none" w="med" len="med"/>
              </a:ln>
            </p:spPr>
          </p:cxnSp>
          <p:sp>
            <p:nvSpPr>
              <p:cNvPr id="45" name="矩形 44"/>
              <p:cNvSpPr/>
              <p:nvPr/>
            </p:nvSpPr>
            <p:spPr>
              <a:xfrm>
                <a:off x="3245"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46" name="矩形 45"/>
              <p:cNvSpPr/>
              <p:nvPr/>
            </p:nvSpPr>
            <p:spPr>
              <a:xfrm>
                <a:off x="3292"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47" name="矩形 46"/>
              <p:cNvSpPr/>
              <p:nvPr/>
            </p:nvSpPr>
            <p:spPr>
              <a:xfrm>
                <a:off x="3245"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48" name="矩形 47"/>
              <p:cNvSpPr/>
              <p:nvPr/>
            </p:nvSpPr>
            <p:spPr>
              <a:xfrm>
                <a:off x="3364"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49" name="矩形 48"/>
              <p:cNvSpPr/>
              <p:nvPr/>
            </p:nvSpPr>
            <p:spPr>
              <a:xfrm>
                <a:off x="3245"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50" name="矩形 49"/>
              <p:cNvSpPr/>
              <p:nvPr/>
            </p:nvSpPr>
            <p:spPr>
              <a:xfrm>
                <a:off x="3404"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51" name="直接连接符 50"/>
              <p:cNvCxnSpPr/>
              <p:nvPr/>
            </p:nvCxnSpPr>
            <p:spPr>
              <a:xfrm>
                <a:off x="3245" y="4838"/>
                <a:ext cx="665" cy="1"/>
              </a:xfrm>
              <a:prstGeom prst="line">
                <a:avLst/>
              </a:prstGeom>
              <a:ln w="13335" cap="flat" cmpd="sng">
                <a:solidFill>
                  <a:srgbClr val="000000"/>
                </a:solidFill>
                <a:prstDash val="solid"/>
                <a:headEnd type="none" w="med" len="med"/>
                <a:tailEnd type="none" w="med" len="med"/>
              </a:ln>
            </p:spPr>
          </p:cxnSp>
          <p:cxnSp>
            <p:nvCxnSpPr>
              <p:cNvPr id="52" name="直接连接符 51"/>
              <p:cNvCxnSpPr/>
              <p:nvPr/>
            </p:nvCxnSpPr>
            <p:spPr>
              <a:xfrm>
                <a:off x="3245" y="5167"/>
                <a:ext cx="665" cy="1"/>
              </a:xfrm>
              <a:prstGeom prst="line">
                <a:avLst/>
              </a:prstGeom>
              <a:ln w="6985" cap="flat" cmpd="sng">
                <a:solidFill>
                  <a:srgbClr val="000000"/>
                </a:solidFill>
                <a:prstDash val="solid"/>
                <a:headEnd type="none" w="med" len="med"/>
                <a:tailEnd type="none" w="med" len="med"/>
              </a:ln>
            </p:spPr>
          </p:cxnSp>
          <p:cxnSp>
            <p:nvCxnSpPr>
              <p:cNvPr id="53" name="直接连接符 52"/>
              <p:cNvCxnSpPr/>
              <p:nvPr/>
            </p:nvCxnSpPr>
            <p:spPr>
              <a:xfrm>
                <a:off x="3245" y="5501"/>
                <a:ext cx="665" cy="1"/>
              </a:xfrm>
              <a:prstGeom prst="line">
                <a:avLst/>
              </a:prstGeom>
              <a:ln w="6985" cap="flat" cmpd="sng">
                <a:solidFill>
                  <a:srgbClr val="000000"/>
                </a:solidFill>
                <a:prstDash val="solid"/>
                <a:headEnd type="none" w="med" len="med"/>
                <a:tailEnd type="none" w="med" len="med"/>
              </a:ln>
            </p:spPr>
          </p:cxnSp>
          <p:cxnSp>
            <p:nvCxnSpPr>
              <p:cNvPr id="54" name="直接连接符 53"/>
              <p:cNvCxnSpPr/>
              <p:nvPr/>
            </p:nvCxnSpPr>
            <p:spPr>
              <a:xfrm>
                <a:off x="3245" y="5829"/>
                <a:ext cx="665" cy="1"/>
              </a:xfrm>
              <a:prstGeom prst="line">
                <a:avLst/>
              </a:prstGeom>
              <a:ln w="13335" cap="flat" cmpd="sng">
                <a:solidFill>
                  <a:srgbClr val="000000"/>
                </a:solidFill>
                <a:prstDash val="solid"/>
                <a:headEnd type="none" w="med" len="med"/>
                <a:tailEnd type="none" w="med" len="med"/>
              </a:ln>
            </p:spPr>
          </p:cxnSp>
          <p:cxnSp>
            <p:nvCxnSpPr>
              <p:cNvPr id="55" name="直接连接符 54"/>
              <p:cNvCxnSpPr/>
              <p:nvPr/>
            </p:nvCxnSpPr>
            <p:spPr>
              <a:xfrm>
                <a:off x="3245" y="4838"/>
                <a:ext cx="1" cy="991"/>
              </a:xfrm>
              <a:prstGeom prst="line">
                <a:avLst/>
              </a:prstGeom>
              <a:ln w="13335" cap="flat" cmpd="sng">
                <a:solidFill>
                  <a:srgbClr val="000000"/>
                </a:solidFill>
                <a:prstDash val="solid"/>
                <a:headEnd type="none" w="med" len="med"/>
                <a:tailEnd type="none" w="med" len="med"/>
              </a:ln>
            </p:spPr>
          </p:cxnSp>
          <p:cxnSp>
            <p:nvCxnSpPr>
              <p:cNvPr id="56" name="直接连接符 55"/>
              <p:cNvCxnSpPr/>
              <p:nvPr/>
            </p:nvCxnSpPr>
            <p:spPr>
              <a:xfrm>
                <a:off x="3910" y="4838"/>
                <a:ext cx="1" cy="991"/>
              </a:xfrm>
              <a:prstGeom prst="line">
                <a:avLst/>
              </a:prstGeom>
              <a:ln w="13335" cap="flat" cmpd="sng">
                <a:solidFill>
                  <a:srgbClr val="000000"/>
                </a:solidFill>
                <a:prstDash val="solid"/>
                <a:headEnd type="none" w="med" len="med"/>
                <a:tailEnd type="none" w="med" len="med"/>
              </a:ln>
            </p:spPr>
          </p:cxnSp>
          <p:sp>
            <p:nvSpPr>
              <p:cNvPr id="57" name="矩形 56"/>
              <p:cNvSpPr/>
              <p:nvPr/>
            </p:nvSpPr>
            <p:spPr>
              <a:xfrm>
                <a:off x="4983"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58" name="矩形 57"/>
              <p:cNvSpPr/>
              <p:nvPr/>
            </p:nvSpPr>
            <p:spPr>
              <a:xfrm>
                <a:off x="5030"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59" name="矩形 58"/>
              <p:cNvSpPr/>
              <p:nvPr/>
            </p:nvSpPr>
            <p:spPr>
              <a:xfrm>
                <a:off x="4983"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60" name="矩形 59"/>
              <p:cNvSpPr/>
              <p:nvPr/>
            </p:nvSpPr>
            <p:spPr>
              <a:xfrm>
                <a:off x="5102"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61" name="矩形 60"/>
              <p:cNvSpPr/>
              <p:nvPr/>
            </p:nvSpPr>
            <p:spPr>
              <a:xfrm>
                <a:off x="4983"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62" name="矩形 61"/>
              <p:cNvSpPr/>
              <p:nvPr/>
            </p:nvSpPr>
            <p:spPr>
              <a:xfrm>
                <a:off x="5142"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63" name="直接连接符 62"/>
              <p:cNvCxnSpPr/>
              <p:nvPr/>
            </p:nvCxnSpPr>
            <p:spPr>
              <a:xfrm>
                <a:off x="4983" y="4838"/>
                <a:ext cx="665" cy="1"/>
              </a:xfrm>
              <a:prstGeom prst="line">
                <a:avLst/>
              </a:prstGeom>
              <a:ln w="13335" cap="flat" cmpd="sng">
                <a:solidFill>
                  <a:srgbClr val="000000"/>
                </a:solidFill>
                <a:prstDash val="solid"/>
                <a:headEnd type="none" w="med" len="med"/>
                <a:tailEnd type="none" w="med" len="med"/>
              </a:ln>
            </p:spPr>
          </p:cxnSp>
          <p:cxnSp>
            <p:nvCxnSpPr>
              <p:cNvPr id="64" name="直接连接符 63"/>
              <p:cNvCxnSpPr/>
              <p:nvPr/>
            </p:nvCxnSpPr>
            <p:spPr>
              <a:xfrm>
                <a:off x="4983" y="5167"/>
                <a:ext cx="665" cy="1"/>
              </a:xfrm>
              <a:prstGeom prst="line">
                <a:avLst/>
              </a:prstGeom>
              <a:ln w="6985" cap="flat" cmpd="sng">
                <a:solidFill>
                  <a:srgbClr val="000000"/>
                </a:solidFill>
                <a:prstDash val="solid"/>
                <a:headEnd type="none" w="med" len="med"/>
                <a:tailEnd type="none" w="med" len="med"/>
              </a:ln>
            </p:spPr>
          </p:cxnSp>
          <p:cxnSp>
            <p:nvCxnSpPr>
              <p:cNvPr id="65" name="直接连接符 64"/>
              <p:cNvCxnSpPr/>
              <p:nvPr/>
            </p:nvCxnSpPr>
            <p:spPr>
              <a:xfrm>
                <a:off x="4983" y="5501"/>
                <a:ext cx="665" cy="1"/>
              </a:xfrm>
              <a:prstGeom prst="line">
                <a:avLst/>
              </a:prstGeom>
              <a:ln w="6985" cap="flat" cmpd="sng">
                <a:solidFill>
                  <a:srgbClr val="000000"/>
                </a:solidFill>
                <a:prstDash val="solid"/>
                <a:headEnd type="none" w="med" len="med"/>
                <a:tailEnd type="none" w="med" len="med"/>
              </a:ln>
            </p:spPr>
          </p:cxnSp>
          <p:cxnSp>
            <p:nvCxnSpPr>
              <p:cNvPr id="66" name="直接连接符 65"/>
              <p:cNvCxnSpPr/>
              <p:nvPr/>
            </p:nvCxnSpPr>
            <p:spPr>
              <a:xfrm>
                <a:off x="4983" y="5829"/>
                <a:ext cx="665" cy="1"/>
              </a:xfrm>
              <a:prstGeom prst="line">
                <a:avLst/>
              </a:prstGeom>
              <a:ln w="13335" cap="flat" cmpd="sng">
                <a:solidFill>
                  <a:srgbClr val="000000"/>
                </a:solidFill>
                <a:prstDash val="solid"/>
                <a:headEnd type="none" w="med" len="med"/>
                <a:tailEnd type="none" w="med" len="med"/>
              </a:ln>
            </p:spPr>
          </p:cxnSp>
          <p:cxnSp>
            <p:nvCxnSpPr>
              <p:cNvPr id="67" name="直接连接符 66"/>
              <p:cNvCxnSpPr/>
              <p:nvPr/>
            </p:nvCxnSpPr>
            <p:spPr>
              <a:xfrm>
                <a:off x="4983" y="4838"/>
                <a:ext cx="1" cy="991"/>
              </a:xfrm>
              <a:prstGeom prst="line">
                <a:avLst/>
              </a:prstGeom>
              <a:ln w="13335" cap="flat" cmpd="sng">
                <a:solidFill>
                  <a:srgbClr val="000000"/>
                </a:solidFill>
                <a:prstDash val="solid"/>
                <a:headEnd type="none" w="med" len="med"/>
                <a:tailEnd type="none" w="med" len="med"/>
              </a:ln>
            </p:spPr>
          </p:cxnSp>
          <p:cxnSp>
            <p:nvCxnSpPr>
              <p:cNvPr id="68" name="直接连接符 67"/>
              <p:cNvCxnSpPr/>
              <p:nvPr/>
            </p:nvCxnSpPr>
            <p:spPr>
              <a:xfrm>
                <a:off x="5648" y="4838"/>
                <a:ext cx="1" cy="991"/>
              </a:xfrm>
              <a:prstGeom prst="line">
                <a:avLst/>
              </a:prstGeom>
              <a:ln w="13335" cap="flat" cmpd="sng">
                <a:solidFill>
                  <a:srgbClr val="000000"/>
                </a:solidFill>
                <a:prstDash val="solid"/>
                <a:headEnd type="none" w="med" len="med"/>
                <a:tailEnd type="none" w="med" len="med"/>
              </a:ln>
            </p:spPr>
          </p:cxnSp>
          <p:sp>
            <p:nvSpPr>
              <p:cNvPr id="69" name="矩形 68"/>
              <p:cNvSpPr/>
              <p:nvPr/>
            </p:nvSpPr>
            <p:spPr>
              <a:xfrm>
                <a:off x="4983"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70" name="矩形 69"/>
              <p:cNvSpPr/>
              <p:nvPr/>
            </p:nvSpPr>
            <p:spPr>
              <a:xfrm>
                <a:off x="5030"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71" name="矩形 70"/>
              <p:cNvSpPr/>
              <p:nvPr/>
            </p:nvSpPr>
            <p:spPr>
              <a:xfrm>
                <a:off x="4983"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72" name="矩形 71"/>
              <p:cNvSpPr/>
              <p:nvPr/>
            </p:nvSpPr>
            <p:spPr>
              <a:xfrm>
                <a:off x="5102"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73" name="矩形 72"/>
              <p:cNvSpPr/>
              <p:nvPr/>
            </p:nvSpPr>
            <p:spPr>
              <a:xfrm>
                <a:off x="4983"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74" name="矩形 73"/>
              <p:cNvSpPr/>
              <p:nvPr/>
            </p:nvSpPr>
            <p:spPr>
              <a:xfrm>
                <a:off x="5142"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75" name="直接连接符 74"/>
              <p:cNvCxnSpPr/>
              <p:nvPr/>
            </p:nvCxnSpPr>
            <p:spPr>
              <a:xfrm>
                <a:off x="4935" y="4845"/>
                <a:ext cx="665" cy="1"/>
              </a:xfrm>
              <a:prstGeom prst="line">
                <a:avLst/>
              </a:prstGeom>
              <a:ln w="13335" cap="flat" cmpd="sng">
                <a:solidFill>
                  <a:srgbClr val="000000"/>
                </a:solidFill>
                <a:prstDash val="solid"/>
                <a:headEnd type="none" w="med" len="med"/>
                <a:tailEnd type="none" w="med" len="med"/>
              </a:ln>
            </p:spPr>
          </p:cxnSp>
          <p:cxnSp>
            <p:nvCxnSpPr>
              <p:cNvPr id="76" name="直接连接符 75"/>
              <p:cNvCxnSpPr/>
              <p:nvPr/>
            </p:nvCxnSpPr>
            <p:spPr>
              <a:xfrm>
                <a:off x="4983" y="5167"/>
                <a:ext cx="665" cy="1"/>
              </a:xfrm>
              <a:prstGeom prst="line">
                <a:avLst/>
              </a:prstGeom>
              <a:ln w="6985" cap="flat" cmpd="sng">
                <a:solidFill>
                  <a:srgbClr val="000000"/>
                </a:solidFill>
                <a:prstDash val="solid"/>
                <a:headEnd type="none" w="med" len="med"/>
                <a:tailEnd type="none" w="med" len="med"/>
              </a:ln>
            </p:spPr>
          </p:cxnSp>
          <p:cxnSp>
            <p:nvCxnSpPr>
              <p:cNvPr id="77" name="直接连接符 76"/>
              <p:cNvCxnSpPr/>
              <p:nvPr/>
            </p:nvCxnSpPr>
            <p:spPr>
              <a:xfrm>
                <a:off x="4983" y="5501"/>
                <a:ext cx="665" cy="1"/>
              </a:xfrm>
              <a:prstGeom prst="line">
                <a:avLst/>
              </a:prstGeom>
              <a:ln w="6985" cap="flat" cmpd="sng">
                <a:solidFill>
                  <a:srgbClr val="000000"/>
                </a:solidFill>
                <a:prstDash val="solid"/>
                <a:headEnd type="none" w="med" len="med"/>
                <a:tailEnd type="none" w="med" len="med"/>
              </a:ln>
            </p:spPr>
          </p:cxnSp>
          <p:cxnSp>
            <p:nvCxnSpPr>
              <p:cNvPr id="78" name="直接连接符 77"/>
              <p:cNvCxnSpPr/>
              <p:nvPr/>
            </p:nvCxnSpPr>
            <p:spPr>
              <a:xfrm>
                <a:off x="4983" y="5829"/>
                <a:ext cx="665" cy="1"/>
              </a:xfrm>
              <a:prstGeom prst="line">
                <a:avLst/>
              </a:prstGeom>
              <a:ln w="13335" cap="flat" cmpd="sng">
                <a:solidFill>
                  <a:srgbClr val="000000"/>
                </a:solidFill>
                <a:prstDash val="solid"/>
                <a:headEnd type="none" w="med" len="med"/>
                <a:tailEnd type="none" w="med" len="med"/>
              </a:ln>
            </p:spPr>
          </p:cxnSp>
          <p:cxnSp>
            <p:nvCxnSpPr>
              <p:cNvPr id="79" name="直接连接符 78"/>
              <p:cNvCxnSpPr/>
              <p:nvPr/>
            </p:nvCxnSpPr>
            <p:spPr>
              <a:xfrm>
                <a:off x="4983" y="4838"/>
                <a:ext cx="1" cy="991"/>
              </a:xfrm>
              <a:prstGeom prst="line">
                <a:avLst/>
              </a:prstGeom>
              <a:ln w="13335" cap="flat" cmpd="sng">
                <a:solidFill>
                  <a:srgbClr val="000000"/>
                </a:solidFill>
                <a:prstDash val="solid"/>
                <a:headEnd type="none" w="med" len="med"/>
                <a:tailEnd type="none" w="med" len="med"/>
              </a:ln>
            </p:spPr>
          </p:cxnSp>
          <p:cxnSp>
            <p:nvCxnSpPr>
              <p:cNvPr id="80" name="直接连接符 79"/>
              <p:cNvCxnSpPr/>
              <p:nvPr/>
            </p:nvCxnSpPr>
            <p:spPr>
              <a:xfrm>
                <a:off x="5648" y="4838"/>
                <a:ext cx="1" cy="991"/>
              </a:xfrm>
              <a:prstGeom prst="line">
                <a:avLst/>
              </a:prstGeom>
              <a:ln w="13335" cap="flat" cmpd="sng">
                <a:solidFill>
                  <a:srgbClr val="000000"/>
                </a:solidFill>
                <a:prstDash val="solid"/>
                <a:headEnd type="none" w="med" len="med"/>
                <a:tailEnd type="none" w="med" len="med"/>
              </a:ln>
            </p:spPr>
          </p:cxnSp>
          <p:sp>
            <p:nvSpPr>
              <p:cNvPr id="81" name="矩形 80"/>
              <p:cNvSpPr/>
              <p:nvPr/>
            </p:nvSpPr>
            <p:spPr>
              <a:xfrm>
                <a:off x="6721"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82" name="矩形 81"/>
              <p:cNvSpPr/>
              <p:nvPr/>
            </p:nvSpPr>
            <p:spPr>
              <a:xfrm>
                <a:off x="6768"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83" name="矩形 82"/>
              <p:cNvSpPr/>
              <p:nvPr/>
            </p:nvSpPr>
            <p:spPr>
              <a:xfrm>
                <a:off x="6721"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84" name="矩形 83"/>
              <p:cNvSpPr/>
              <p:nvPr/>
            </p:nvSpPr>
            <p:spPr>
              <a:xfrm>
                <a:off x="6839"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85" name="矩形 84"/>
              <p:cNvSpPr/>
              <p:nvPr/>
            </p:nvSpPr>
            <p:spPr>
              <a:xfrm>
                <a:off x="6721"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86" name="矩形 85"/>
              <p:cNvSpPr/>
              <p:nvPr/>
            </p:nvSpPr>
            <p:spPr>
              <a:xfrm>
                <a:off x="6880"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87" name="直接连接符 86"/>
              <p:cNvCxnSpPr/>
              <p:nvPr/>
            </p:nvCxnSpPr>
            <p:spPr>
              <a:xfrm>
                <a:off x="6721" y="4838"/>
                <a:ext cx="665" cy="1"/>
              </a:xfrm>
              <a:prstGeom prst="line">
                <a:avLst/>
              </a:prstGeom>
              <a:ln w="13335" cap="flat" cmpd="sng">
                <a:solidFill>
                  <a:srgbClr val="000000"/>
                </a:solidFill>
                <a:prstDash val="solid"/>
                <a:headEnd type="none" w="med" len="med"/>
                <a:tailEnd type="none" w="med" len="med"/>
              </a:ln>
            </p:spPr>
          </p:cxnSp>
          <p:cxnSp>
            <p:nvCxnSpPr>
              <p:cNvPr id="88" name="直接连接符 87"/>
              <p:cNvCxnSpPr/>
              <p:nvPr/>
            </p:nvCxnSpPr>
            <p:spPr>
              <a:xfrm>
                <a:off x="6721" y="5167"/>
                <a:ext cx="665" cy="1"/>
              </a:xfrm>
              <a:prstGeom prst="line">
                <a:avLst/>
              </a:prstGeom>
              <a:ln w="6985" cap="flat" cmpd="sng">
                <a:solidFill>
                  <a:srgbClr val="000000"/>
                </a:solidFill>
                <a:prstDash val="solid"/>
                <a:headEnd type="none" w="med" len="med"/>
                <a:tailEnd type="none" w="med" len="med"/>
              </a:ln>
            </p:spPr>
          </p:cxnSp>
          <p:cxnSp>
            <p:nvCxnSpPr>
              <p:cNvPr id="89" name="直接连接符 88"/>
              <p:cNvCxnSpPr/>
              <p:nvPr/>
            </p:nvCxnSpPr>
            <p:spPr>
              <a:xfrm>
                <a:off x="6721" y="5501"/>
                <a:ext cx="665" cy="1"/>
              </a:xfrm>
              <a:prstGeom prst="line">
                <a:avLst/>
              </a:prstGeom>
              <a:ln w="6985" cap="flat" cmpd="sng">
                <a:solidFill>
                  <a:srgbClr val="000000"/>
                </a:solidFill>
                <a:prstDash val="solid"/>
                <a:headEnd type="none" w="med" len="med"/>
                <a:tailEnd type="none" w="med" len="med"/>
              </a:ln>
            </p:spPr>
          </p:cxnSp>
          <p:cxnSp>
            <p:nvCxnSpPr>
              <p:cNvPr id="90" name="直接连接符 89"/>
              <p:cNvCxnSpPr/>
              <p:nvPr/>
            </p:nvCxnSpPr>
            <p:spPr>
              <a:xfrm>
                <a:off x="6721" y="5829"/>
                <a:ext cx="665" cy="1"/>
              </a:xfrm>
              <a:prstGeom prst="line">
                <a:avLst/>
              </a:prstGeom>
              <a:ln w="13335" cap="flat" cmpd="sng">
                <a:solidFill>
                  <a:srgbClr val="000000"/>
                </a:solidFill>
                <a:prstDash val="solid"/>
                <a:headEnd type="none" w="med" len="med"/>
                <a:tailEnd type="none" w="med" len="med"/>
              </a:ln>
            </p:spPr>
          </p:cxnSp>
          <p:cxnSp>
            <p:nvCxnSpPr>
              <p:cNvPr id="91" name="直接连接符 90"/>
              <p:cNvCxnSpPr/>
              <p:nvPr/>
            </p:nvCxnSpPr>
            <p:spPr>
              <a:xfrm>
                <a:off x="6721" y="4838"/>
                <a:ext cx="1" cy="991"/>
              </a:xfrm>
              <a:prstGeom prst="line">
                <a:avLst/>
              </a:prstGeom>
              <a:ln w="13335" cap="flat" cmpd="sng">
                <a:solidFill>
                  <a:srgbClr val="000000"/>
                </a:solidFill>
                <a:prstDash val="solid"/>
                <a:headEnd type="none" w="med" len="med"/>
                <a:tailEnd type="none" w="med" len="med"/>
              </a:ln>
            </p:spPr>
          </p:cxnSp>
          <p:cxnSp>
            <p:nvCxnSpPr>
              <p:cNvPr id="92" name="直接连接符 91"/>
              <p:cNvCxnSpPr/>
              <p:nvPr/>
            </p:nvCxnSpPr>
            <p:spPr>
              <a:xfrm>
                <a:off x="7386" y="4838"/>
                <a:ext cx="1" cy="991"/>
              </a:xfrm>
              <a:prstGeom prst="line">
                <a:avLst/>
              </a:prstGeom>
              <a:ln w="13335" cap="flat" cmpd="sng">
                <a:solidFill>
                  <a:srgbClr val="000000"/>
                </a:solidFill>
                <a:prstDash val="solid"/>
                <a:headEnd type="none" w="med" len="med"/>
                <a:tailEnd type="none" w="med" len="med"/>
              </a:ln>
            </p:spPr>
          </p:cxnSp>
          <p:sp>
            <p:nvSpPr>
              <p:cNvPr id="93" name="矩形 92"/>
              <p:cNvSpPr/>
              <p:nvPr/>
            </p:nvSpPr>
            <p:spPr>
              <a:xfrm>
                <a:off x="6721" y="5501"/>
                <a:ext cx="665" cy="328"/>
              </a:xfrm>
              <a:prstGeom prst="rect">
                <a:avLst/>
              </a:prstGeom>
              <a:noFill/>
              <a:ln>
                <a:noFill/>
              </a:ln>
            </p:spPr>
            <p:txBody>
              <a:bodyPr upright="1"/>
              <a:lstStyle/>
              <a:p>
                <a:pPr>
                  <a:lnSpc>
                    <a:spcPct val="120000"/>
                  </a:lnSpc>
                </a:pPr>
                <a:endParaRPr lang="zh-CN" altLang="en-US" sz="5400">
                  <a:cs typeface="+mn-ea"/>
                  <a:sym typeface="+mn-lt"/>
                </a:endParaRPr>
              </a:p>
            </p:txBody>
          </p:sp>
          <p:sp>
            <p:nvSpPr>
              <p:cNvPr id="94" name="矩形 93"/>
              <p:cNvSpPr/>
              <p:nvPr/>
            </p:nvSpPr>
            <p:spPr>
              <a:xfrm>
                <a:off x="6768" y="5558"/>
                <a:ext cx="533" cy="278"/>
              </a:xfrm>
              <a:prstGeom prst="rect">
                <a:avLst/>
              </a:prstGeom>
              <a:noFill/>
              <a:ln>
                <a:noFill/>
              </a:ln>
            </p:spPr>
            <p:txBody>
              <a:bodyPr wrap="none" lIns="0" tIns="0" rIns="0" bIns="0" upright="1">
                <a:spAutoFit/>
              </a:bodyPr>
              <a:lstStyle/>
              <a:p>
                <a:pPr algn="just">
                  <a:lnSpc>
                    <a:spcPct val="120000"/>
                  </a:lnSpc>
                </a:pPr>
                <a:r>
                  <a:rPr lang="zh-CN" sz="2000" kern="0">
                    <a:solidFill>
                      <a:srgbClr val="000000"/>
                    </a:solidFill>
                    <a:effectLst/>
                    <a:cs typeface="+mn-ea"/>
                    <a:sym typeface="+mn-lt"/>
                  </a:rPr>
                  <a:t>物理层</a:t>
                </a:r>
                <a:endParaRPr lang="zh-CN" sz="3200" kern="100">
                  <a:effectLst/>
                  <a:cs typeface="+mn-ea"/>
                  <a:sym typeface="+mn-lt"/>
                </a:endParaRPr>
              </a:p>
            </p:txBody>
          </p:sp>
          <p:sp>
            <p:nvSpPr>
              <p:cNvPr id="95" name="矩形 94"/>
              <p:cNvSpPr/>
              <p:nvPr/>
            </p:nvSpPr>
            <p:spPr>
              <a:xfrm>
                <a:off x="6721" y="5167"/>
                <a:ext cx="665" cy="334"/>
              </a:xfrm>
              <a:prstGeom prst="rect">
                <a:avLst/>
              </a:prstGeom>
              <a:noFill/>
              <a:ln>
                <a:noFill/>
              </a:ln>
            </p:spPr>
            <p:txBody>
              <a:bodyPr upright="1"/>
              <a:lstStyle/>
              <a:p>
                <a:pPr>
                  <a:lnSpc>
                    <a:spcPct val="120000"/>
                  </a:lnSpc>
                </a:pPr>
                <a:endParaRPr lang="zh-CN" altLang="en-US" sz="5400">
                  <a:cs typeface="+mn-ea"/>
                  <a:sym typeface="+mn-lt"/>
                </a:endParaRPr>
              </a:p>
            </p:txBody>
          </p:sp>
          <p:sp>
            <p:nvSpPr>
              <p:cNvPr id="96" name="矩形 95"/>
              <p:cNvSpPr/>
              <p:nvPr/>
            </p:nvSpPr>
            <p:spPr>
              <a:xfrm>
                <a:off x="6839" y="5208"/>
                <a:ext cx="395"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MAC</a:t>
                </a:r>
                <a:endParaRPr lang="zh-CN" sz="3200" kern="100">
                  <a:effectLst/>
                  <a:cs typeface="+mn-ea"/>
                  <a:sym typeface="+mn-lt"/>
                </a:endParaRPr>
              </a:p>
            </p:txBody>
          </p:sp>
          <p:sp>
            <p:nvSpPr>
              <p:cNvPr id="97" name="矩形 96"/>
              <p:cNvSpPr/>
              <p:nvPr/>
            </p:nvSpPr>
            <p:spPr>
              <a:xfrm>
                <a:off x="6721" y="4838"/>
                <a:ext cx="665" cy="329"/>
              </a:xfrm>
              <a:prstGeom prst="rect">
                <a:avLst/>
              </a:prstGeom>
              <a:noFill/>
              <a:ln>
                <a:noFill/>
              </a:ln>
            </p:spPr>
            <p:txBody>
              <a:bodyPr upright="1"/>
              <a:lstStyle/>
              <a:p>
                <a:pPr>
                  <a:lnSpc>
                    <a:spcPct val="120000"/>
                  </a:lnSpc>
                </a:pPr>
                <a:endParaRPr lang="zh-CN" altLang="en-US" sz="5400">
                  <a:cs typeface="+mn-ea"/>
                  <a:sym typeface="+mn-lt"/>
                </a:endParaRPr>
              </a:p>
            </p:txBody>
          </p:sp>
          <p:sp>
            <p:nvSpPr>
              <p:cNvPr id="98" name="矩形 97"/>
              <p:cNvSpPr/>
              <p:nvPr/>
            </p:nvSpPr>
            <p:spPr>
              <a:xfrm>
                <a:off x="6880" y="4880"/>
                <a:ext cx="326" cy="277"/>
              </a:xfrm>
              <a:prstGeom prst="rect">
                <a:avLst/>
              </a:prstGeom>
              <a:noFill/>
              <a:ln>
                <a:noFill/>
              </a:ln>
            </p:spPr>
            <p:txBody>
              <a:bodyPr wrap="none" lIns="0" tIns="0" rIns="0" bIns="0" upright="1">
                <a:spAutoFit/>
              </a:bodyPr>
              <a:lstStyle/>
              <a:p>
                <a:pPr algn="just">
                  <a:lnSpc>
                    <a:spcPct val="120000"/>
                  </a:lnSpc>
                </a:pPr>
                <a:r>
                  <a:rPr lang="en-US" sz="2000" kern="0">
                    <a:solidFill>
                      <a:srgbClr val="000000"/>
                    </a:solidFill>
                    <a:effectLst/>
                    <a:cs typeface="+mn-ea"/>
                    <a:sym typeface="+mn-lt"/>
                  </a:rPr>
                  <a:t>LLC</a:t>
                </a:r>
                <a:endParaRPr lang="zh-CN" sz="3200" kern="100">
                  <a:effectLst/>
                  <a:cs typeface="+mn-ea"/>
                  <a:sym typeface="+mn-lt"/>
                </a:endParaRPr>
              </a:p>
            </p:txBody>
          </p:sp>
          <p:cxnSp>
            <p:nvCxnSpPr>
              <p:cNvPr id="99" name="直接连接符 98"/>
              <p:cNvCxnSpPr/>
              <p:nvPr/>
            </p:nvCxnSpPr>
            <p:spPr>
              <a:xfrm>
                <a:off x="6721" y="4838"/>
                <a:ext cx="665" cy="1"/>
              </a:xfrm>
              <a:prstGeom prst="line">
                <a:avLst/>
              </a:prstGeom>
              <a:ln w="13335" cap="flat" cmpd="sng">
                <a:solidFill>
                  <a:srgbClr val="000000"/>
                </a:solidFill>
                <a:prstDash val="solid"/>
                <a:headEnd type="none" w="med" len="med"/>
                <a:tailEnd type="none" w="med" len="med"/>
              </a:ln>
            </p:spPr>
          </p:cxnSp>
          <p:cxnSp>
            <p:nvCxnSpPr>
              <p:cNvPr id="100" name="直接连接符 99"/>
              <p:cNvCxnSpPr/>
              <p:nvPr/>
            </p:nvCxnSpPr>
            <p:spPr>
              <a:xfrm>
                <a:off x="6721" y="5167"/>
                <a:ext cx="665" cy="1"/>
              </a:xfrm>
              <a:prstGeom prst="line">
                <a:avLst/>
              </a:prstGeom>
              <a:ln w="6985" cap="flat" cmpd="sng">
                <a:solidFill>
                  <a:srgbClr val="000000"/>
                </a:solidFill>
                <a:prstDash val="solid"/>
                <a:headEnd type="none" w="med" len="med"/>
                <a:tailEnd type="none" w="med" len="med"/>
              </a:ln>
            </p:spPr>
          </p:cxnSp>
          <p:cxnSp>
            <p:nvCxnSpPr>
              <p:cNvPr id="101" name="直接连接符 100"/>
              <p:cNvCxnSpPr/>
              <p:nvPr/>
            </p:nvCxnSpPr>
            <p:spPr>
              <a:xfrm>
                <a:off x="6721" y="5501"/>
                <a:ext cx="665" cy="1"/>
              </a:xfrm>
              <a:prstGeom prst="line">
                <a:avLst/>
              </a:prstGeom>
              <a:ln w="6985" cap="flat" cmpd="sng">
                <a:solidFill>
                  <a:srgbClr val="000000"/>
                </a:solidFill>
                <a:prstDash val="solid"/>
                <a:headEnd type="none" w="med" len="med"/>
                <a:tailEnd type="none" w="med" len="med"/>
              </a:ln>
            </p:spPr>
          </p:cxnSp>
          <p:cxnSp>
            <p:nvCxnSpPr>
              <p:cNvPr id="102" name="直接连接符 101"/>
              <p:cNvCxnSpPr/>
              <p:nvPr/>
            </p:nvCxnSpPr>
            <p:spPr>
              <a:xfrm>
                <a:off x="6721" y="5829"/>
                <a:ext cx="665" cy="1"/>
              </a:xfrm>
              <a:prstGeom prst="line">
                <a:avLst/>
              </a:prstGeom>
              <a:ln w="13335" cap="flat" cmpd="sng">
                <a:solidFill>
                  <a:srgbClr val="000000"/>
                </a:solidFill>
                <a:prstDash val="solid"/>
                <a:headEnd type="none" w="med" len="med"/>
                <a:tailEnd type="none" w="med" len="med"/>
              </a:ln>
            </p:spPr>
          </p:cxnSp>
          <p:cxnSp>
            <p:nvCxnSpPr>
              <p:cNvPr id="103" name="直接连接符 102"/>
              <p:cNvCxnSpPr/>
              <p:nvPr/>
            </p:nvCxnSpPr>
            <p:spPr>
              <a:xfrm>
                <a:off x="6721" y="4838"/>
                <a:ext cx="1" cy="991"/>
              </a:xfrm>
              <a:prstGeom prst="line">
                <a:avLst/>
              </a:prstGeom>
              <a:ln w="13335" cap="flat" cmpd="sng">
                <a:solidFill>
                  <a:srgbClr val="000000"/>
                </a:solidFill>
                <a:prstDash val="solid"/>
                <a:headEnd type="none" w="med" len="med"/>
                <a:tailEnd type="none" w="med" len="med"/>
              </a:ln>
            </p:spPr>
          </p:cxnSp>
          <p:cxnSp>
            <p:nvCxnSpPr>
              <p:cNvPr id="104" name="直接连接符 103"/>
              <p:cNvCxnSpPr/>
              <p:nvPr/>
            </p:nvCxnSpPr>
            <p:spPr>
              <a:xfrm>
                <a:off x="7386" y="4838"/>
                <a:ext cx="1" cy="991"/>
              </a:xfrm>
              <a:prstGeom prst="line">
                <a:avLst/>
              </a:prstGeom>
              <a:ln w="13335" cap="flat" cmpd="sng">
                <a:solidFill>
                  <a:srgbClr val="000000"/>
                </a:solidFill>
                <a:prstDash val="solid"/>
                <a:headEnd type="none" w="med" len="med"/>
                <a:tailEnd type="none" w="med" len="med"/>
              </a:ln>
            </p:spPr>
          </p:cxnSp>
          <p:cxnSp>
            <p:nvCxnSpPr>
              <p:cNvPr id="105" name="直接连接符 104"/>
              <p:cNvCxnSpPr/>
              <p:nvPr/>
            </p:nvCxnSpPr>
            <p:spPr>
              <a:xfrm>
                <a:off x="2990" y="6194"/>
                <a:ext cx="4651" cy="1"/>
              </a:xfrm>
              <a:prstGeom prst="line">
                <a:avLst/>
              </a:prstGeom>
              <a:ln w="32385" cap="flat" cmpd="sng">
                <a:solidFill>
                  <a:srgbClr val="000000"/>
                </a:solidFill>
                <a:prstDash val="solid"/>
                <a:headEnd type="none" w="med" len="med"/>
                <a:tailEnd type="none" w="med" len="med"/>
              </a:ln>
            </p:spPr>
          </p:cxnSp>
          <p:cxnSp>
            <p:nvCxnSpPr>
              <p:cNvPr id="106" name="直接连接符 105"/>
              <p:cNvCxnSpPr/>
              <p:nvPr/>
            </p:nvCxnSpPr>
            <p:spPr>
              <a:xfrm>
                <a:off x="3552" y="5829"/>
                <a:ext cx="1" cy="365"/>
              </a:xfrm>
              <a:prstGeom prst="line">
                <a:avLst/>
              </a:prstGeom>
              <a:ln w="3175" cap="flat" cmpd="sng">
                <a:solidFill>
                  <a:srgbClr val="000000"/>
                </a:solidFill>
                <a:prstDash val="solid"/>
                <a:headEnd type="none" w="med" len="med"/>
                <a:tailEnd type="none" w="med" len="med"/>
              </a:ln>
            </p:spPr>
          </p:cxnSp>
          <p:cxnSp>
            <p:nvCxnSpPr>
              <p:cNvPr id="107" name="直接连接符 106"/>
              <p:cNvCxnSpPr/>
              <p:nvPr/>
            </p:nvCxnSpPr>
            <p:spPr>
              <a:xfrm>
                <a:off x="5341" y="5829"/>
                <a:ext cx="1" cy="365"/>
              </a:xfrm>
              <a:prstGeom prst="line">
                <a:avLst/>
              </a:prstGeom>
              <a:ln w="3175" cap="flat" cmpd="sng">
                <a:solidFill>
                  <a:srgbClr val="000000"/>
                </a:solidFill>
                <a:prstDash val="solid"/>
                <a:headEnd type="none" w="med" len="med"/>
                <a:tailEnd type="none" w="med" len="med"/>
              </a:ln>
            </p:spPr>
          </p:cxnSp>
          <p:cxnSp>
            <p:nvCxnSpPr>
              <p:cNvPr id="108" name="直接连接符 107"/>
              <p:cNvCxnSpPr/>
              <p:nvPr/>
            </p:nvCxnSpPr>
            <p:spPr>
              <a:xfrm>
                <a:off x="7079" y="5829"/>
                <a:ext cx="1" cy="365"/>
              </a:xfrm>
              <a:prstGeom prst="line">
                <a:avLst/>
              </a:prstGeom>
              <a:ln w="3175" cap="flat" cmpd="sng">
                <a:solidFill>
                  <a:srgbClr val="000000"/>
                </a:solidFill>
                <a:prstDash val="solid"/>
                <a:headEnd type="none" w="med" len="med"/>
                <a:tailEnd type="none" w="med" len="med"/>
              </a:ln>
            </p:spPr>
          </p:cxnSp>
          <p:sp>
            <p:nvSpPr>
              <p:cNvPr id="109" name="椭圆 108"/>
              <p:cNvSpPr/>
              <p:nvPr/>
            </p:nvSpPr>
            <p:spPr>
              <a:xfrm>
                <a:off x="3296" y="4786"/>
                <a:ext cx="103"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0" name="椭圆 109"/>
              <p:cNvSpPr/>
              <p:nvPr/>
            </p:nvSpPr>
            <p:spPr>
              <a:xfrm>
                <a:off x="3501" y="4786"/>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1" name="椭圆 110"/>
              <p:cNvSpPr/>
              <p:nvPr/>
            </p:nvSpPr>
            <p:spPr>
              <a:xfrm>
                <a:off x="3705" y="4786"/>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2" name="椭圆 111"/>
              <p:cNvSpPr/>
              <p:nvPr/>
            </p:nvSpPr>
            <p:spPr>
              <a:xfrm>
                <a:off x="6977" y="4786"/>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3" name="椭圆 112"/>
              <p:cNvSpPr/>
              <p:nvPr/>
            </p:nvSpPr>
            <p:spPr>
              <a:xfrm>
                <a:off x="5341" y="4786"/>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4" name="椭圆 113"/>
              <p:cNvSpPr/>
              <p:nvPr/>
            </p:nvSpPr>
            <p:spPr>
              <a:xfrm>
                <a:off x="5136" y="4786"/>
                <a:ext cx="103"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sp>
            <p:nvSpPr>
              <p:cNvPr id="115" name="矩形 114"/>
              <p:cNvSpPr/>
              <p:nvPr/>
            </p:nvSpPr>
            <p:spPr>
              <a:xfrm>
                <a:off x="7028" y="4578"/>
                <a:ext cx="153"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16" name="矩形 115"/>
              <p:cNvSpPr/>
              <p:nvPr/>
            </p:nvSpPr>
            <p:spPr>
              <a:xfrm>
                <a:off x="7076" y="4620"/>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1</a:t>
                </a:r>
                <a:endParaRPr lang="zh-CN" sz="3200" kern="100">
                  <a:effectLst/>
                  <a:cs typeface="+mn-ea"/>
                  <a:sym typeface="+mn-lt"/>
                </a:endParaRPr>
              </a:p>
            </p:txBody>
          </p:sp>
          <p:sp>
            <p:nvSpPr>
              <p:cNvPr id="117" name="矩形 116"/>
              <p:cNvSpPr/>
              <p:nvPr/>
            </p:nvSpPr>
            <p:spPr>
              <a:xfrm>
                <a:off x="5341" y="4526"/>
                <a:ext cx="153"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18" name="矩形 117"/>
              <p:cNvSpPr/>
              <p:nvPr/>
            </p:nvSpPr>
            <p:spPr>
              <a:xfrm>
                <a:off x="5434" y="4558"/>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2</a:t>
                </a:r>
                <a:endParaRPr lang="zh-CN" sz="3200" kern="100">
                  <a:effectLst/>
                  <a:cs typeface="+mn-ea"/>
                  <a:sym typeface="+mn-lt"/>
                </a:endParaRPr>
              </a:p>
            </p:txBody>
          </p:sp>
          <p:sp>
            <p:nvSpPr>
              <p:cNvPr id="119" name="矩形 118"/>
              <p:cNvSpPr/>
              <p:nvPr/>
            </p:nvSpPr>
            <p:spPr>
              <a:xfrm>
                <a:off x="5136" y="4526"/>
                <a:ext cx="154"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20" name="矩形 119"/>
              <p:cNvSpPr/>
              <p:nvPr/>
            </p:nvSpPr>
            <p:spPr>
              <a:xfrm>
                <a:off x="5185" y="4567"/>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1</a:t>
                </a:r>
                <a:endParaRPr lang="zh-CN" sz="3200" kern="100">
                  <a:effectLst/>
                  <a:cs typeface="+mn-ea"/>
                  <a:sym typeface="+mn-lt"/>
                </a:endParaRPr>
              </a:p>
            </p:txBody>
          </p:sp>
          <p:sp>
            <p:nvSpPr>
              <p:cNvPr id="121" name="矩形 120"/>
              <p:cNvSpPr/>
              <p:nvPr/>
            </p:nvSpPr>
            <p:spPr>
              <a:xfrm>
                <a:off x="3705" y="4526"/>
                <a:ext cx="154"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22" name="矩形 121"/>
              <p:cNvSpPr/>
              <p:nvPr/>
            </p:nvSpPr>
            <p:spPr>
              <a:xfrm>
                <a:off x="3754" y="4567"/>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3</a:t>
                </a:r>
                <a:endParaRPr lang="zh-CN" sz="3200" kern="100">
                  <a:effectLst/>
                  <a:cs typeface="+mn-ea"/>
                  <a:sym typeface="+mn-lt"/>
                </a:endParaRPr>
              </a:p>
            </p:txBody>
          </p:sp>
          <p:sp>
            <p:nvSpPr>
              <p:cNvPr id="123" name="矩形 122"/>
              <p:cNvSpPr/>
              <p:nvPr/>
            </p:nvSpPr>
            <p:spPr>
              <a:xfrm>
                <a:off x="3501" y="4526"/>
                <a:ext cx="204"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24" name="矩形 123"/>
              <p:cNvSpPr/>
              <p:nvPr/>
            </p:nvSpPr>
            <p:spPr>
              <a:xfrm>
                <a:off x="3590" y="4578"/>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2</a:t>
                </a:r>
                <a:endParaRPr lang="zh-CN" sz="3200" kern="100">
                  <a:effectLst/>
                  <a:cs typeface="+mn-ea"/>
                  <a:sym typeface="+mn-lt"/>
                </a:endParaRPr>
              </a:p>
            </p:txBody>
          </p:sp>
          <p:sp>
            <p:nvSpPr>
              <p:cNvPr id="125" name="矩形 124"/>
              <p:cNvSpPr/>
              <p:nvPr/>
            </p:nvSpPr>
            <p:spPr>
              <a:xfrm>
                <a:off x="3347" y="4526"/>
                <a:ext cx="205"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26" name="矩形 125"/>
              <p:cNvSpPr/>
              <p:nvPr/>
            </p:nvSpPr>
            <p:spPr>
              <a:xfrm>
                <a:off x="3396" y="4567"/>
                <a:ext cx="89"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1</a:t>
                </a:r>
                <a:endParaRPr lang="zh-CN" sz="3200" kern="100">
                  <a:effectLst/>
                  <a:cs typeface="+mn-ea"/>
                  <a:sym typeface="+mn-lt"/>
                </a:endParaRPr>
              </a:p>
            </p:txBody>
          </p:sp>
          <p:cxnSp>
            <p:nvCxnSpPr>
              <p:cNvPr id="127" name="直接连接符 126"/>
              <p:cNvCxnSpPr/>
              <p:nvPr/>
            </p:nvCxnSpPr>
            <p:spPr>
              <a:xfrm flipV="1">
                <a:off x="3245" y="4473"/>
                <a:ext cx="1" cy="365"/>
              </a:xfrm>
              <a:prstGeom prst="line">
                <a:avLst/>
              </a:prstGeom>
              <a:ln w="3175" cap="flat" cmpd="sng">
                <a:solidFill>
                  <a:srgbClr val="000000"/>
                </a:solidFill>
                <a:prstDash val="solid"/>
                <a:headEnd type="none" w="med" len="med"/>
                <a:tailEnd type="none" w="med" len="med"/>
              </a:ln>
            </p:spPr>
          </p:cxnSp>
          <p:cxnSp>
            <p:nvCxnSpPr>
              <p:cNvPr id="128" name="直接连接符 127"/>
              <p:cNvCxnSpPr/>
              <p:nvPr/>
            </p:nvCxnSpPr>
            <p:spPr>
              <a:xfrm flipV="1">
                <a:off x="3910" y="4473"/>
                <a:ext cx="1" cy="365"/>
              </a:xfrm>
              <a:prstGeom prst="line">
                <a:avLst/>
              </a:prstGeom>
              <a:ln w="3175" cap="flat" cmpd="sng">
                <a:solidFill>
                  <a:srgbClr val="000000"/>
                </a:solidFill>
                <a:prstDash val="solid"/>
                <a:headEnd type="none" w="med" len="med"/>
                <a:tailEnd type="none" w="med" len="med"/>
              </a:ln>
            </p:spPr>
          </p:cxnSp>
          <p:cxnSp>
            <p:nvCxnSpPr>
              <p:cNvPr id="129" name="直接连接符 128"/>
              <p:cNvCxnSpPr/>
              <p:nvPr/>
            </p:nvCxnSpPr>
            <p:spPr>
              <a:xfrm flipV="1">
                <a:off x="4983" y="4473"/>
                <a:ext cx="1" cy="365"/>
              </a:xfrm>
              <a:prstGeom prst="line">
                <a:avLst/>
              </a:prstGeom>
              <a:ln w="3175" cap="flat" cmpd="sng">
                <a:solidFill>
                  <a:srgbClr val="000000"/>
                </a:solidFill>
                <a:prstDash val="solid"/>
                <a:headEnd type="none" w="med" len="med"/>
                <a:tailEnd type="none" w="med" len="med"/>
              </a:ln>
            </p:spPr>
          </p:cxnSp>
          <p:cxnSp>
            <p:nvCxnSpPr>
              <p:cNvPr id="130" name="直接连接符 129"/>
              <p:cNvCxnSpPr/>
              <p:nvPr/>
            </p:nvCxnSpPr>
            <p:spPr>
              <a:xfrm flipV="1">
                <a:off x="7386" y="4473"/>
                <a:ext cx="1" cy="365"/>
              </a:xfrm>
              <a:prstGeom prst="line">
                <a:avLst/>
              </a:prstGeom>
              <a:ln w="3175" cap="flat" cmpd="sng">
                <a:solidFill>
                  <a:srgbClr val="000000"/>
                </a:solidFill>
                <a:prstDash val="solid"/>
                <a:headEnd type="none" w="med" len="med"/>
                <a:tailEnd type="none" w="med" len="med"/>
              </a:ln>
            </p:spPr>
          </p:cxnSp>
          <p:cxnSp>
            <p:nvCxnSpPr>
              <p:cNvPr id="131" name="直接连接符 130"/>
              <p:cNvCxnSpPr/>
              <p:nvPr/>
            </p:nvCxnSpPr>
            <p:spPr>
              <a:xfrm flipV="1">
                <a:off x="6721" y="4473"/>
                <a:ext cx="1" cy="365"/>
              </a:xfrm>
              <a:prstGeom prst="line">
                <a:avLst/>
              </a:prstGeom>
              <a:ln w="3175" cap="flat" cmpd="sng">
                <a:solidFill>
                  <a:srgbClr val="000000"/>
                </a:solidFill>
                <a:prstDash val="solid"/>
                <a:headEnd type="none" w="med" len="med"/>
                <a:tailEnd type="none" w="med" len="med"/>
              </a:ln>
            </p:spPr>
          </p:cxnSp>
          <p:cxnSp>
            <p:nvCxnSpPr>
              <p:cNvPr id="132" name="直接连接符 131"/>
              <p:cNvCxnSpPr/>
              <p:nvPr/>
            </p:nvCxnSpPr>
            <p:spPr>
              <a:xfrm flipV="1">
                <a:off x="5648" y="4473"/>
                <a:ext cx="1" cy="365"/>
              </a:xfrm>
              <a:prstGeom prst="line">
                <a:avLst/>
              </a:prstGeom>
              <a:ln w="3175" cap="flat" cmpd="sng">
                <a:solidFill>
                  <a:srgbClr val="000000"/>
                </a:solidFill>
                <a:prstDash val="solid"/>
                <a:headEnd type="none" w="med" len="med"/>
                <a:tailEnd type="none" w="med" len="med"/>
              </a:ln>
            </p:spPr>
          </p:cxnSp>
          <p:sp>
            <p:nvSpPr>
              <p:cNvPr id="133" name="矩形 132"/>
              <p:cNvSpPr/>
              <p:nvPr/>
            </p:nvSpPr>
            <p:spPr>
              <a:xfrm>
                <a:off x="3298" y="4088"/>
                <a:ext cx="107"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X</a:t>
                </a:r>
                <a:endParaRPr lang="zh-CN" sz="3200" kern="100">
                  <a:effectLst/>
                  <a:cs typeface="+mn-ea"/>
                  <a:sym typeface="+mn-lt"/>
                </a:endParaRPr>
              </a:p>
            </p:txBody>
          </p:sp>
          <p:sp>
            <p:nvSpPr>
              <p:cNvPr id="134" name="矩形 133"/>
              <p:cNvSpPr/>
              <p:nvPr/>
            </p:nvSpPr>
            <p:spPr>
              <a:xfrm>
                <a:off x="3490" y="4088"/>
                <a:ext cx="107" cy="249"/>
              </a:xfrm>
              <a:prstGeom prst="rect">
                <a:avLst/>
              </a:prstGeom>
              <a:noFill/>
              <a:ln>
                <a:noFill/>
              </a:ln>
            </p:spPr>
            <p:txBody>
              <a:bodyPr wrap="none" lIns="0" tIns="0" rIns="0" bIns="0" upright="1">
                <a:spAutoFit/>
              </a:bodyPr>
              <a:lstStyle/>
              <a:p>
                <a:pPr algn="just">
                  <a:lnSpc>
                    <a:spcPct val="120000"/>
                  </a:lnSpc>
                </a:pPr>
                <a:r>
                  <a:rPr lang="en-US" kern="0">
                    <a:solidFill>
                      <a:srgbClr val="000000"/>
                    </a:solidFill>
                    <a:effectLst/>
                    <a:cs typeface="+mn-ea"/>
                    <a:sym typeface="+mn-lt"/>
                  </a:rPr>
                  <a:t>Y</a:t>
                </a:r>
                <a:endParaRPr lang="zh-CN" sz="3200" kern="100">
                  <a:effectLst/>
                  <a:cs typeface="+mn-ea"/>
                  <a:sym typeface="+mn-lt"/>
                </a:endParaRPr>
              </a:p>
            </p:txBody>
          </p:sp>
          <p:grpSp>
            <p:nvGrpSpPr>
              <p:cNvPr id="135" name="组合 134"/>
              <p:cNvGrpSpPr/>
              <p:nvPr/>
            </p:nvGrpSpPr>
            <p:grpSpPr>
              <a:xfrm>
                <a:off x="3317" y="4369"/>
                <a:ext cx="66" cy="417"/>
                <a:chOff x="3317" y="4369"/>
                <a:chExt cx="66" cy="417"/>
              </a:xfrm>
            </p:grpSpPr>
            <p:cxnSp>
              <p:nvCxnSpPr>
                <p:cNvPr id="155" name="直接连接符 154"/>
                <p:cNvCxnSpPr/>
                <p:nvPr/>
              </p:nvCxnSpPr>
              <p:spPr>
                <a:xfrm>
                  <a:off x="3347" y="4369"/>
                  <a:ext cx="1" cy="360"/>
                </a:xfrm>
                <a:prstGeom prst="line">
                  <a:avLst/>
                </a:prstGeom>
                <a:ln w="3175" cap="flat" cmpd="sng">
                  <a:solidFill>
                    <a:srgbClr val="000000"/>
                  </a:solidFill>
                  <a:prstDash val="solid"/>
                  <a:headEnd type="none" w="med" len="med"/>
                  <a:tailEnd type="none" w="med" len="med"/>
                </a:ln>
              </p:spPr>
            </p:cxnSp>
            <p:sp>
              <p:nvSpPr>
                <p:cNvPr id="156" name="任意多边形 174"/>
                <p:cNvSpPr/>
                <p:nvPr/>
              </p:nvSpPr>
              <p:spPr>
                <a:xfrm>
                  <a:off x="3317" y="4719"/>
                  <a:ext cx="66" cy="67"/>
                </a:xfrm>
                <a:custGeom>
                  <a:avLst/>
                  <a:gdLst/>
                  <a:ahLst/>
                  <a:cxnLst/>
                  <a:rect l="0" t="0" r="0" b="0"/>
                  <a:pathLst>
                    <a:path w="66" h="67">
                      <a:moveTo>
                        <a:pt x="0" y="0"/>
                      </a:moveTo>
                      <a:lnTo>
                        <a:pt x="30" y="67"/>
                      </a:lnTo>
                      <a:lnTo>
                        <a:pt x="66" y="0"/>
                      </a:lnTo>
                      <a:lnTo>
                        <a:pt x="0" y="0"/>
                      </a:lnTo>
                      <a:close/>
                    </a:path>
                  </a:pathLst>
                </a:custGeom>
                <a:solidFill>
                  <a:srgbClr val="000000"/>
                </a:solidFill>
                <a:ln>
                  <a:noFill/>
                </a:ln>
              </p:spPr>
              <p:txBody>
                <a:bodyPr upright="1"/>
                <a:lstStyle/>
                <a:p>
                  <a:pPr>
                    <a:lnSpc>
                      <a:spcPct val="120000"/>
                    </a:lnSpc>
                  </a:pPr>
                  <a:endParaRPr lang="zh-CN" altLang="en-US" sz="5400">
                    <a:cs typeface="+mn-ea"/>
                    <a:sym typeface="+mn-lt"/>
                  </a:endParaRPr>
                </a:p>
              </p:txBody>
            </p:sp>
          </p:grpSp>
          <p:grpSp>
            <p:nvGrpSpPr>
              <p:cNvPr id="136" name="组合 135"/>
              <p:cNvGrpSpPr/>
              <p:nvPr/>
            </p:nvGrpSpPr>
            <p:grpSpPr>
              <a:xfrm>
                <a:off x="3521" y="4369"/>
                <a:ext cx="67" cy="417"/>
                <a:chOff x="3521" y="4369"/>
                <a:chExt cx="67" cy="417"/>
              </a:xfrm>
            </p:grpSpPr>
            <p:cxnSp>
              <p:nvCxnSpPr>
                <p:cNvPr id="153" name="直接连接符 152"/>
                <p:cNvCxnSpPr/>
                <p:nvPr/>
              </p:nvCxnSpPr>
              <p:spPr>
                <a:xfrm>
                  <a:off x="3552" y="4369"/>
                  <a:ext cx="1" cy="360"/>
                </a:xfrm>
                <a:prstGeom prst="line">
                  <a:avLst/>
                </a:prstGeom>
                <a:ln w="3175" cap="flat" cmpd="sng">
                  <a:solidFill>
                    <a:srgbClr val="000000"/>
                  </a:solidFill>
                  <a:prstDash val="solid"/>
                  <a:headEnd type="none" w="med" len="med"/>
                  <a:tailEnd type="none" w="med" len="med"/>
                </a:ln>
              </p:spPr>
            </p:cxnSp>
            <p:sp>
              <p:nvSpPr>
                <p:cNvPr id="154" name="任意多边形 177"/>
                <p:cNvSpPr/>
                <p:nvPr/>
              </p:nvSpPr>
              <p:spPr>
                <a:xfrm>
                  <a:off x="3521" y="4719"/>
                  <a:ext cx="67" cy="67"/>
                </a:xfrm>
                <a:custGeom>
                  <a:avLst/>
                  <a:gdLst/>
                  <a:ahLst/>
                  <a:cxnLst/>
                  <a:rect l="0" t="0" r="0" b="0"/>
                  <a:pathLst>
                    <a:path w="67" h="67">
                      <a:moveTo>
                        <a:pt x="0" y="0"/>
                      </a:moveTo>
                      <a:lnTo>
                        <a:pt x="31" y="67"/>
                      </a:lnTo>
                      <a:lnTo>
                        <a:pt x="67" y="0"/>
                      </a:lnTo>
                      <a:lnTo>
                        <a:pt x="0" y="0"/>
                      </a:lnTo>
                      <a:close/>
                    </a:path>
                  </a:pathLst>
                </a:custGeom>
                <a:solidFill>
                  <a:srgbClr val="000000"/>
                </a:solidFill>
                <a:ln>
                  <a:noFill/>
                </a:ln>
              </p:spPr>
              <p:txBody>
                <a:bodyPr upright="1"/>
                <a:lstStyle/>
                <a:p>
                  <a:pPr>
                    <a:lnSpc>
                      <a:spcPct val="120000"/>
                    </a:lnSpc>
                  </a:pPr>
                  <a:endParaRPr lang="zh-CN" altLang="en-US" sz="5400">
                    <a:cs typeface="+mn-ea"/>
                    <a:sym typeface="+mn-lt"/>
                  </a:endParaRPr>
                </a:p>
              </p:txBody>
            </p:sp>
          </p:grpSp>
          <p:sp>
            <p:nvSpPr>
              <p:cNvPr id="137" name="矩形 136"/>
              <p:cNvSpPr/>
              <p:nvPr/>
            </p:nvSpPr>
            <p:spPr>
              <a:xfrm>
                <a:off x="5151" y="4128"/>
                <a:ext cx="98" cy="249"/>
              </a:xfrm>
              <a:prstGeom prst="rect">
                <a:avLst/>
              </a:prstGeom>
              <a:noFill/>
              <a:ln>
                <a:noFill/>
              </a:ln>
            </p:spPr>
            <p:txBody>
              <a:bodyPr wrap="none" lIns="0" tIns="0" rIns="0" bIns="0" upright="1">
                <a:spAutoFit/>
              </a:bodyPr>
              <a:lstStyle/>
              <a:p>
                <a:pPr algn="just">
                  <a:lnSpc>
                    <a:spcPct val="120000"/>
                  </a:lnSpc>
                </a:pPr>
                <a:r>
                  <a:rPr lang="en-US" kern="0" dirty="0">
                    <a:solidFill>
                      <a:srgbClr val="000000"/>
                    </a:solidFill>
                    <a:effectLst/>
                    <a:cs typeface="+mn-ea"/>
                    <a:sym typeface="+mn-lt"/>
                  </a:rPr>
                  <a:t>Z</a:t>
                </a:r>
                <a:endParaRPr lang="zh-CN" sz="3200" kern="100" dirty="0">
                  <a:effectLst/>
                  <a:cs typeface="+mn-ea"/>
                  <a:sym typeface="+mn-lt"/>
                </a:endParaRPr>
              </a:p>
            </p:txBody>
          </p:sp>
          <p:grpSp>
            <p:nvGrpSpPr>
              <p:cNvPr id="138" name="组合 137"/>
              <p:cNvGrpSpPr/>
              <p:nvPr/>
            </p:nvGrpSpPr>
            <p:grpSpPr>
              <a:xfrm>
                <a:off x="5147" y="4352"/>
                <a:ext cx="67" cy="427"/>
                <a:chOff x="5147" y="4352"/>
                <a:chExt cx="67" cy="427"/>
              </a:xfrm>
            </p:grpSpPr>
            <p:cxnSp>
              <p:nvCxnSpPr>
                <p:cNvPr id="151" name="直接连接符 150"/>
                <p:cNvCxnSpPr/>
                <p:nvPr/>
              </p:nvCxnSpPr>
              <p:spPr>
                <a:xfrm>
                  <a:off x="5179" y="4352"/>
                  <a:ext cx="1" cy="360"/>
                </a:xfrm>
                <a:prstGeom prst="line">
                  <a:avLst/>
                </a:prstGeom>
                <a:ln w="3175" cap="flat" cmpd="sng">
                  <a:solidFill>
                    <a:srgbClr val="000000"/>
                  </a:solidFill>
                  <a:prstDash val="solid"/>
                  <a:headEnd type="none" w="med" len="med"/>
                  <a:tailEnd type="none" w="med" len="med"/>
                </a:ln>
              </p:spPr>
            </p:cxnSp>
            <p:sp>
              <p:nvSpPr>
                <p:cNvPr id="152" name="任意多边形 181"/>
                <p:cNvSpPr/>
                <p:nvPr/>
              </p:nvSpPr>
              <p:spPr>
                <a:xfrm>
                  <a:off x="5147" y="4712"/>
                  <a:ext cx="67" cy="67"/>
                </a:xfrm>
                <a:custGeom>
                  <a:avLst/>
                  <a:gdLst/>
                  <a:ahLst/>
                  <a:cxnLst/>
                  <a:rect l="0" t="0" r="0" b="0"/>
                  <a:pathLst>
                    <a:path w="67" h="67">
                      <a:moveTo>
                        <a:pt x="0" y="0"/>
                      </a:moveTo>
                      <a:lnTo>
                        <a:pt x="31" y="67"/>
                      </a:lnTo>
                      <a:lnTo>
                        <a:pt x="67" y="0"/>
                      </a:lnTo>
                      <a:lnTo>
                        <a:pt x="0" y="0"/>
                      </a:lnTo>
                      <a:close/>
                    </a:path>
                  </a:pathLst>
                </a:custGeom>
                <a:solidFill>
                  <a:srgbClr val="000000"/>
                </a:solidFill>
                <a:ln>
                  <a:noFill/>
                </a:ln>
              </p:spPr>
              <p:txBody>
                <a:bodyPr upright="1"/>
                <a:lstStyle/>
                <a:p>
                  <a:pPr>
                    <a:lnSpc>
                      <a:spcPct val="120000"/>
                    </a:lnSpc>
                  </a:pPr>
                  <a:endParaRPr lang="zh-CN" altLang="en-US" sz="5400" dirty="0">
                    <a:cs typeface="+mn-ea"/>
                    <a:sym typeface="+mn-lt"/>
                  </a:endParaRPr>
                </a:p>
              </p:txBody>
            </p:sp>
          </p:grpSp>
          <p:sp>
            <p:nvSpPr>
              <p:cNvPr id="139" name="矩形 138"/>
              <p:cNvSpPr/>
              <p:nvPr/>
            </p:nvSpPr>
            <p:spPr>
              <a:xfrm>
                <a:off x="3654" y="5881"/>
                <a:ext cx="256"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40" name="矩形 139"/>
              <p:cNvSpPr/>
              <p:nvPr/>
            </p:nvSpPr>
            <p:spPr>
              <a:xfrm>
                <a:off x="2853" y="5886"/>
                <a:ext cx="426" cy="251"/>
              </a:xfrm>
              <a:prstGeom prst="rect">
                <a:avLst/>
              </a:prstGeom>
              <a:noFill/>
              <a:ln>
                <a:noFill/>
              </a:ln>
            </p:spPr>
            <p:txBody>
              <a:bodyPr wrap="none" lIns="0" tIns="0" rIns="0" bIns="0" upright="1">
                <a:spAutoFit/>
              </a:bodyPr>
              <a:lstStyle/>
              <a:p>
                <a:pPr algn="just">
                  <a:lnSpc>
                    <a:spcPct val="120000"/>
                  </a:lnSpc>
                </a:pPr>
                <a:r>
                  <a:rPr lang="zh-CN" altLang="en-US" kern="0" dirty="0">
                    <a:solidFill>
                      <a:srgbClr val="000000"/>
                    </a:solidFill>
                    <a:effectLst/>
                    <a:cs typeface="+mn-ea"/>
                    <a:sym typeface="+mn-lt"/>
                  </a:rPr>
                  <a:t>主机</a:t>
                </a:r>
                <a:r>
                  <a:rPr lang="en-US" kern="0" dirty="0">
                    <a:solidFill>
                      <a:srgbClr val="000000"/>
                    </a:solidFill>
                    <a:effectLst/>
                    <a:cs typeface="+mn-ea"/>
                    <a:sym typeface="+mn-lt"/>
                  </a:rPr>
                  <a:t>A</a:t>
                </a:r>
                <a:endParaRPr lang="zh-CN" sz="3200" kern="100" dirty="0">
                  <a:effectLst/>
                  <a:cs typeface="+mn-ea"/>
                  <a:sym typeface="+mn-lt"/>
                </a:endParaRPr>
              </a:p>
            </p:txBody>
          </p:sp>
          <p:sp>
            <p:nvSpPr>
              <p:cNvPr id="141" name="矩形 140"/>
              <p:cNvSpPr/>
              <p:nvPr/>
            </p:nvSpPr>
            <p:spPr>
              <a:xfrm>
                <a:off x="7130" y="5881"/>
                <a:ext cx="256"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42" name="矩形 141"/>
              <p:cNvSpPr/>
              <p:nvPr/>
            </p:nvSpPr>
            <p:spPr>
              <a:xfrm>
                <a:off x="7145" y="5881"/>
                <a:ext cx="435" cy="251"/>
              </a:xfrm>
              <a:prstGeom prst="rect">
                <a:avLst/>
              </a:prstGeom>
              <a:noFill/>
              <a:ln>
                <a:noFill/>
              </a:ln>
            </p:spPr>
            <p:txBody>
              <a:bodyPr wrap="none" lIns="0" tIns="0" rIns="0" bIns="0" upright="1">
                <a:spAutoFit/>
              </a:bodyPr>
              <a:lstStyle/>
              <a:p>
                <a:pPr algn="just">
                  <a:lnSpc>
                    <a:spcPct val="120000"/>
                  </a:lnSpc>
                </a:pPr>
                <a:r>
                  <a:rPr lang="zh-CN" altLang="en-US" kern="0" dirty="0">
                    <a:solidFill>
                      <a:srgbClr val="000000"/>
                    </a:solidFill>
                    <a:effectLst/>
                    <a:cs typeface="+mn-ea"/>
                    <a:sym typeface="+mn-lt"/>
                  </a:rPr>
                  <a:t>主机</a:t>
                </a:r>
                <a:r>
                  <a:rPr lang="en-US" kern="0" dirty="0">
                    <a:solidFill>
                      <a:srgbClr val="000000"/>
                    </a:solidFill>
                    <a:effectLst/>
                    <a:cs typeface="+mn-ea"/>
                    <a:sym typeface="+mn-lt"/>
                  </a:rPr>
                  <a:t>C</a:t>
                </a:r>
                <a:endParaRPr lang="zh-CN" sz="3200" kern="100" dirty="0">
                  <a:effectLst/>
                  <a:cs typeface="+mn-ea"/>
                  <a:sym typeface="+mn-lt"/>
                </a:endParaRPr>
              </a:p>
            </p:txBody>
          </p:sp>
          <p:sp>
            <p:nvSpPr>
              <p:cNvPr id="143" name="矩形 142"/>
              <p:cNvSpPr/>
              <p:nvPr/>
            </p:nvSpPr>
            <p:spPr>
              <a:xfrm>
                <a:off x="5392" y="5881"/>
                <a:ext cx="256"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44" name="矩形 143"/>
              <p:cNvSpPr/>
              <p:nvPr/>
            </p:nvSpPr>
            <p:spPr>
              <a:xfrm>
                <a:off x="5441" y="5864"/>
                <a:ext cx="426" cy="251"/>
              </a:xfrm>
              <a:prstGeom prst="rect">
                <a:avLst/>
              </a:prstGeom>
              <a:noFill/>
              <a:ln>
                <a:noFill/>
              </a:ln>
            </p:spPr>
            <p:txBody>
              <a:bodyPr wrap="none" lIns="0" tIns="0" rIns="0" bIns="0" upright="1">
                <a:spAutoFit/>
              </a:bodyPr>
              <a:lstStyle/>
              <a:p>
                <a:pPr algn="just">
                  <a:lnSpc>
                    <a:spcPct val="120000"/>
                  </a:lnSpc>
                </a:pPr>
                <a:r>
                  <a:rPr lang="zh-CN" altLang="en-US" kern="0" dirty="0">
                    <a:solidFill>
                      <a:srgbClr val="000000"/>
                    </a:solidFill>
                    <a:effectLst/>
                    <a:cs typeface="+mn-ea"/>
                    <a:sym typeface="+mn-lt"/>
                  </a:rPr>
                  <a:t>主机</a:t>
                </a:r>
                <a:r>
                  <a:rPr lang="en-US" kern="0" dirty="0">
                    <a:solidFill>
                      <a:srgbClr val="000000"/>
                    </a:solidFill>
                    <a:effectLst/>
                    <a:cs typeface="+mn-ea"/>
                    <a:sym typeface="+mn-lt"/>
                  </a:rPr>
                  <a:t>B</a:t>
                </a:r>
                <a:endParaRPr lang="zh-CN" sz="3200" kern="100" dirty="0">
                  <a:effectLst/>
                  <a:cs typeface="+mn-ea"/>
                  <a:sym typeface="+mn-lt"/>
                </a:endParaRPr>
              </a:p>
            </p:txBody>
          </p:sp>
          <p:sp>
            <p:nvSpPr>
              <p:cNvPr id="145" name="矩形 144"/>
              <p:cNvSpPr/>
              <p:nvPr/>
            </p:nvSpPr>
            <p:spPr>
              <a:xfrm>
                <a:off x="4830" y="6298"/>
                <a:ext cx="1175" cy="250"/>
              </a:xfrm>
              <a:prstGeom prst="rect">
                <a:avLst/>
              </a:prstGeom>
              <a:noFill/>
              <a:ln>
                <a:noFill/>
              </a:ln>
            </p:spPr>
            <p:txBody>
              <a:bodyPr upright="1"/>
              <a:lstStyle/>
              <a:p>
                <a:pPr>
                  <a:lnSpc>
                    <a:spcPct val="120000"/>
                  </a:lnSpc>
                </a:pPr>
                <a:endParaRPr lang="zh-CN" altLang="en-US" sz="5400">
                  <a:cs typeface="+mn-ea"/>
                  <a:sym typeface="+mn-lt"/>
                </a:endParaRPr>
              </a:p>
            </p:txBody>
          </p:sp>
          <p:sp>
            <p:nvSpPr>
              <p:cNvPr id="146" name="矩形 145"/>
              <p:cNvSpPr/>
              <p:nvPr/>
            </p:nvSpPr>
            <p:spPr>
              <a:xfrm>
                <a:off x="5080" y="6356"/>
                <a:ext cx="746" cy="390"/>
              </a:xfrm>
              <a:prstGeom prst="rect">
                <a:avLst/>
              </a:prstGeom>
              <a:noFill/>
              <a:ln>
                <a:noFill/>
              </a:ln>
            </p:spPr>
            <p:txBody>
              <a:bodyPr wrap="none" lIns="0" tIns="0" rIns="0" bIns="0" upright="1">
                <a:spAutoFit/>
              </a:bodyPr>
              <a:lstStyle/>
              <a:p>
                <a:pPr algn="just">
                  <a:lnSpc>
                    <a:spcPct val="120000"/>
                  </a:lnSpc>
                </a:pPr>
                <a:r>
                  <a:rPr lang="zh-CN" sz="2800" kern="0">
                    <a:solidFill>
                      <a:srgbClr val="000000"/>
                    </a:solidFill>
                    <a:effectLst/>
                    <a:cs typeface="+mn-ea"/>
                    <a:sym typeface="+mn-lt"/>
                  </a:rPr>
                  <a:t>局域网</a:t>
                </a:r>
                <a:endParaRPr lang="zh-CN" sz="3200" kern="100">
                  <a:effectLst/>
                  <a:cs typeface="+mn-ea"/>
                  <a:sym typeface="+mn-lt"/>
                </a:endParaRPr>
              </a:p>
            </p:txBody>
          </p:sp>
          <p:sp>
            <p:nvSpPr>
              <p:cNvPr id="147" name="矩形 146"/>
              <p:cNvSpPr/>
              <p:nvPr/>
            </p:nvSpPr>
            <p:spPr>
              <a:xfrm>
                <a:off x="4983" y="3900"/>
                <a:ext cx="460" cy="229"/>
              </a:xfrm>
              <a:prstGeom prst="rect">
                <a:avLst/>
              </a:prstGeom>
              <a:noFill/>
              <a:ln>
                <a:noFill/>
              </a:ln>
            </p:spPr>
            <p:txBody>
              <a:bodyPr upright="1"/>
              <a:lstStyle/>
              <a:p>
                <a:pPr>
                  <a:lnSpc>
                    <a:spcPct val="120000"/>
                  </a:lnSpc>
                </a:pPr>
                <a:endParaRPr lang="zh-CN" altLang="en-US" sz="5400">
                  <a:cs typeface="+mn-ea"/>
                  <a:sym typeface="+mn-lt"/>
                </a:endParaRPr>
              </a:p>
            </p:txBody>
          </p:sp>
          <p:sp>
            <p:nvSpPr>
              <p:cNvPr id="148" name="矩形 147"/>
              <p:cNvSpPr/>
              <p:nvPr/>
            </p:nvSpPr>
            <p:spPr>
              <a:xfrm>
                <a:off x="5222" y="3792"/>
                <a:ext cx="510" cy="387"/>
              </a:xfrm>
              <a:prstGeom prst="rect">
                <a:avLst/>
              </a:prstGeom>
              <a:noFill/>
              <a:ln>
                <a:noFill/>
              </a:ln>
            </p:spPr>
            <p:txBody>
              <a:bodyPr wrap="square" lIns="0" tIns="0" rIns="0" bIns="0" upright="1">
                <a:spAutoFit/>
              </a:bodyPr>
              <a:lstStyle/>
              <a:p>
                <a:pPr algn="ctr">
                  <a:lnSpc>
                    <a:spcPct val="120000"/>
                  </a:lnSpc>
                </a:pPr>
                <a:r>
                  <a:rPr lang="en-US" sz="2800" kern="0" dirty="0">
                    <a:solidFill>
                      <a:srgbClr val="000000"/>
                    </a:solidFill>
                    <a:effectLst/>
                    <a:cs typeface="+mn-ea"/>
                    <a:sym typeface="+mn-lt"/>
                  </a:rPr>
                  <a:t>SAP</a:t>
                </a:r>
                <a:endParaRPr lang="zh-CN" sz="3200" kern="100" dirty="0">
                  <a:effectLst/>
                  <a:cs typeface="+mn-ea"/>
                  <a:sym typeface="+mn-lt"/>
                </a:endParaRPr>
              </a:p>
            </p:txBody>
          </p:sp>
          <p:sp>
            <p:nvSpPr>
              <p:cNvPr id="149" name="椭圆 148"/>
              <p:cNvSpPr/>
              <p:nvPr/>
            </p:nvSpPr>
            <p:spPr>
              <a:xfrm>
                <a:off x="5059" y="4004"/>
                <a:ext cx="102" cy="52"/>
              </a:xfrm>
              <a:prstGeom prst="ellipse">
                <a:avLst/>
              </a:prstGeom>
              <a:solidFill>
                <a:srgbClr val="FFFFFF"/>
              </a:solidFill>
              <a:ln w="3175" cap="flat" cmpd="sng">
                <a:solidFill>
                  <a:srgbClr val="000000"/>
                </a:solidFill>
                <a:prstDash val="solid"/>
                <a:headEnd type="none" w="med" len="med"/>
                <a:tailEnd type="none" w="med" len="med"/>
              </a:ln>
            </p:spPr>
            <p:txBody>
              <a:bodyPr upright="1"/>
              <a:lstStyle/>
              <a:p>
                <a:pPr>
                  <a:lnSpc>
                    <a:spcPct val="120000"/>
                  </a:lnSpc>
                </a:pPr>
                <a:endParaRPr lang="zh-CN" altLang="en-US" sz="5400">
                  <a:cs typeface="+mn-ea"/>
                  <a:sym typeface="+mn-lt"/>
                </a:endParaRPr>
              </a:p>
            </p:txBody>
          </p:sp>
        </p:grpSp>
      </p:grpSp>
      <p:cxnSp>
        <p:nvCxnSpPr>
          <p:cNvPr id="5" name="直接连接符 4"/>
          <p:cNvCxnSpPr/>
          <p:nvPr/>
        </p:nvCxnSpPr>
        <p:spPr>
          <a:xfrm>
            <a:off x="2565788" y="2171561"/>
            <a:ext cx="0" cy="2556624"/>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7879140" y="2185497"/>
            <a:ext cx="0" cy="2556624"/>
          </a:xfrm>
          <a:prstGeom prst="line">
            <a:avLst/>
          </a:prstGeom>
          <a:ln w="34925">
            <a:solidFill>
              <a:srgbClr val="FF0000"/>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2541838" y="4754861"/>
            <a:ext cx="5410918" cy="0"/>
          </a:xfrm>
          <a:prstGeom prst="line">
            <a:avLst/>
          </a:prstGeom>
          <a:ln w="349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2799989" y="2131300"/>
            <a:ext cx="18042" cy="1838667"/>
          </a:xfrm>
          <a:prstGeom prst="line">
            <a:avLst/>
          </a:prstGeom>
          <a:ln w="34925">
            <a:solidFill>
              <a:srgbClr val="3333FF"/>
            </a:solidFill>
            <a:prstDash val="dash"/>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5517650" y="2171561"/>
            <a:ext cx="0" cy="1798406"/>
          </a:xfrm>
          <a:prstGeom prst="line">
            <a:avLst/>
          </a:prstGeom>
          <a:ln w="34925">
            <a:solidFill>
              <a:srgbClr val="3333FF"/>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H="1">
            <a:off x="2809010" y="3983903"/>
            <a:ext cx="2713873" cy="9098"/>
          </a:xfrm>
          <a:prstGeom prst="line">
            <a:avLst/>
          </a:prstGeom>
          <a:ln w="34925">
            <a:solidFill>
              <a:srgbClr val="3333FF"/>
            </a:solidFill>
            <a:prstDash val="dash"/>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3169514" y="2134582"/>
            <a:ext cx="3968" cy="1475267"/>
          </a:xfrm>
          <a:prstGeom prst="line">
            <a:avLst/>
          </a:prstGeom>
          <a:ln w="34925">
            <a:solidFill>
              <a:srgbClr val="00B050"/>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5220660" y="2168243"/>
            <a:ext cx="3968" cy="1475267"/>
          </a:xfrm>
          <a:prstGeom prst="line">
            <a:avLst/>
          </a:prstGeom>
          <a:ln w="34925">
            <a:solidFill>
              <a:srgbClr val="00B050"/>
            </a:solidFill>
            <a:prstDash val="dash"/>
            <a:headEnd type="none"/>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flipV="1">
            <a:off x="3168274" y="3631915"/>
            <a:ext cx="2072233" cy="1897"/>
          </a:xfrm>
          <a:prstGeom prst="line">
            <a:avLst/>
          </a:prstGeom>
          <a:ln w="3492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368935" y="4954270"/>
            <a:ext cx="11110595" cy="1568450"/>
          </a:xfrm>
          <a:prstGeom prst="rect">
            <a:avLst/>
          </a:prstGeom>
        </p:spPr>
        <p:txBody>
          <a:bodyPr wrap="square">
            <a:spAutoFit/>
          </a:bodyPr>
          <a:lstStyle/>
          <a:p>
            <a:pPr marL="285750" indent="-285750" algn="just">
              <a:lnSpc>
                <a:spcPct val="120000"/>
              </a:lnSpc>
              <a:buFont typeface="Wingdings" panose="05000000000000000000" pitchFamily="2" charset="2"/>
              <a:buChar char="Ø"/>
            </a:pPr>
            <a:r>
              <a:rPr lang="zh-CN"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在</a:t>
            </a:r>
            <a:r>
              <a:rPr lang="en-US"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MAC</a:t>
            </a:r>
            <a:r>
              <a:rPr lang="zh-CN"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帧的帧首中，有目的站地址和源站地址</a:t>
            </a:r>
            <a:r>
              <a:rPr lang="zh-CN" altLang="en-US"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，它们</a:t>
            </a:r>
            <a:r>
              <a:rPr lang="zh-CN"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是站点的物理地址</a:t>
            </a:r>
            <a:endParaRPr lang="en-US"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marL="285750" indent="-285750" algn="just">
              <a:lnSpc>
                <a:spcPct val="120000"/>
              </a:lnSpc>
              <a:buFont typeface="Wingdings" panose="05000000000000000000" pitchFamily="2" charset="2"/>
              <a:buChar char="Ø"/>
            </a:pPr>
            <a:r>
              <a:rPr lang="zh-CN"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在</a:t>
            </a:r>
            <a:r>
              <a:rPr lang="en-US"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LLC</a:t>
            </a:r>
            <a:r>
              <a:rPr lang="zh-CN"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帧的帧首中，</a:t>
            </a:r>
            <a:r>
              <a:rPr lang="en-US"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DSAP</a:t>
            </a:r>
            <a:r>
              <a:rPr lang="zh-CN"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和</a:t>
            </a:r>
            <a:r>
              <a:rPr lang="en-US"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SSAP</a:t>
            </a:r>
            <a:r>
              <a:rPr lang="zh-CN"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是逻辑地址，标识的是数据链路层的不同服务访问点</a:t>
            </a:r>
            <a:endParaRPr lang="en-US" altLang="zh-CN" kern="1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marL="285750" indent="-285750" algn="just">
              <a:lnSpc>
                <a:spcPct val="120000"/>
              </a:lnSpc>
              <a:buFont typeface="Wingdings" panose="05000000000000000000" pitchFamily="2" charset="2"/>
              <a:buChar char="Ø"/>
            </a:pPr>
            <a:r>
              <a:rPr lang="zh-CN"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在局域网中，一个站点</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可以有</a:t>
            </a:r>
            <a:r>
              <a:rPr lang="zh-CN"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多个</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SAP</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，每一个 </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SAP</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可以对应一个进程，它们</a:t>
            </a:r>
            <a:r>
              <a:rPr lang="zh-CN"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可以复用</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同个 </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MAC </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帧，和另一站的不同 </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SAP </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（进程）进行通信</a:t>
            </a:r>
            <a:endParaRPr lang="zh-CN"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sym typeface="+mn-lt"/>
              </a:rPr>
              <a:t>数据链路层数据单元</a:t>
            </a:r>
            <a:endParaRPr lang="zh-CN" altLang="en-US" dirty="0"/>
          </a:p>
        </p:txBody>
      </p:sp>
      <p:sp>
        <p:nvSpPr>
          <p:cNvPr id="3" name="内容占位符 2"/>
          <p:cNvSpPr>
            <a:spLocks noGrp="1"/>
          </p:cNvSpPr>
          <p:nvPr>
            <p:ph idx="1"/>
          </p:nvPr>
        </p:nvSpPr>
        <p:spPr>
          <a:xfrm>
            <a:off x="335280" y="1095375"/>
            <a:ext cx="10858500" cy="1155065"/>
          </a:xfrm>
        </p:spPr>
        <p:txBody>
          <a:bodyPr>
            <a:normAutofit/>
          </a:bodyPr>
          <a:lstStyle/>
          <a:p>
            <a:pPr algn="l"/>
            <a:r>
              <a:rPr lang="zh-CN" altLang="en-US" dirty="0"/>
              <a:t>帧（</a:t>
            </a:r>
            <a:r>
              <a:rPr lang="en-US" altLang="zh-CN" dirty="0"/>
              <a:t>frame)</a:t>
            </a:r>
            <a:r>
              <a:rPr lang="zh-CN" altLang="en-US" dirty="0"/>
              <a:t>是数据链路层使用的协议数据单元</a:t>
            </a:r>
            <a:endParaRPr lang="zh-CN" altLang="en-US" dirty="0"/>
          </a:p>
          <a:p>
            <a:pPr algn="l"/>
            <a:r>
              <a:rPr lang="zh-CN" altLang="en-US" dirty="0"/>
              <a:t>在发送端“组帧”，在接收端“拆帧”</a:t>
            </a:r>
            <a:endParaRPr lang="zh-CN" altLang="en-US" dirty="0"/>
          </a:p>
          <a:p>
            <a:pPr algn="l"/>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矩形 4"/>
          <p:cNvSpPr/>
          <p:nvPr/>
        </p:nvSpPr>
        <p:spPr>
          <a:xfrm>
            <a:off x="1503164" y="3945970"/>
            <a:ext cx="9024731" cy="1008000"/>
          </a:xfrm>
          <a:prstGeom prst="rect">
            <a:avLst/>
          </a:prstGeom>
          <a:solidFill>
            <a:srgbClr val="6697F0">
              <a:alpha val="33000"/>
            </a:srgbClr>
          </a:solidFill>
          <a:ln w="28575" cmpd="sng">
            <a:noFill/>
            <a:prstDash val="solid"/>
          </a:ln>
        </p:spPr>
        <p:txBody>
          <a:bodyPr wrap="square" rtlCol="0" anchor="ctr">
            <a:spAutoFit/>
          </a:bodyPr>
          <a:lstStyle/>
          <a:p>
            <a:pPr marL="342900" indent="-342900"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6" name="Rectangle 10"/>
          <p:cNvSpPr>
            <a:spLocks noChangeArrowheads="1"/>
          </p:cNvSpPr>
          <p:nvPr/>
        </p:nvSpPr>
        <p:spPr bwMode="auto">
          <a:xfrm>
            <a:off x="8576185" y="5021354"/>
            <a:ext cx="1223913" cy="259375"/>
          </a:xfrm>
          <a:prstGeom prst="rect">
            <a:avLst/>
          </a:prstGeom>
          <a:solidFill>
            <a:schemeClr val="bg1"/>
          </a:solid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7" name="Rectangle 73"/>
          <p:cNvSpPr>
            <a:spLocks noChangeArrowheads="1"/>
          </p:cNvSpPr>
          <p:nvPr/>
        </p:nvSpPr>
        <p:spPr bwMode="auto">
          <a:xfrm>
            <a:off x="3504705" y="5001121"/>
            <a:ext cx="1223913" cy="259375"/>
          </a:xfrm>
          <a:prstGeom prst="rect">
            <a:avLst/>
          </a:prstGeom>
          <a:no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8" name="Rectangle 7"/>
          <p:cNvSpPr>
            <a:spLocks noChangeArrowheads="1"/>
          </p:cNvSpPr>
          <p:nvPr/>
        </p:nvSpPr>
        <p:spPr bwMode="auto">
          <a:xfrm>
            <a:off x="8581723" y="4347953"/>
            <a:ext cx="1302630" cy="277790"/>
          </a:xfrm>
          <a:prstGeom prst="rect">
            <a:avLst/>
          </a:prstGeom>
          <a:solidFill>
            <a:schemeClr val="accent3">
              <a:lumMod val="20000"/>
              <a:lumOff val="80000"/>
            </a:schemeClr>
          </a:solid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9" name="Rectangle 9"/>
          <p:cNvSpPr>
            <a:spLocks noChangeArrowheads="1"/>
          </p:cNvSpPr>
          <p:nvPr/>
        </p:nvSpPr>
        <p:spPr bwMode="auto">
          <a:xfrm>
            <a:off x="8801854" y="3622391"/>
            <a:ext cx="863940" cy="239023"/>
          </a:xfrm>
          <a:prstGeom prst="rect">
            <a:avLst/>
          </a:prstGeom>
          <a:solidFill>
            <a:schemeClr val="bg1">
              <a:lumMod val="85000"/>
            </a:schemeClr>
          </a:solidFill>
          <a:ln w="12700">
            <a:solidFill>
              <a:schemeClr val="tx1"/>
            </a:solidFill>
            <a:miter lim="800000"/>
          </a:ln>
          <a:effectLst/>
        </p:spPr>
        <p:txBody>
          <a:bodyPr wrap="none" anchor="ctr"/>
          <a:lstStyle/>
          <a:p>
            <a:pPr algn="ctr" defTabSz="1016000" eaLnBrk="0" hangingPunct="0">
              <a:lnSpc>
                <a:spcPct val="120000"/>
              </a:lnSpc>
            </a:pPr>
            <a:r>
              <a:rPr kumimoji="1" lang="zh-CN" altLang="en-US" sz="1200" b="1" dirty="0">
                <a:cs typeface="+mn-ea"/>
                <a:sym typeface="+mn-lt"/>
              </a:rPr>
              <a:t>数据包</a:t>
            </a:r>
            <a:endParaRPr kumimoji="1" lang="zh-CN" altLang="en-US" sz="1200" b="1" dirty="0">
              <a:cs typeface="+mn-ea"/>
              <a:sym typeface="+mn-lt"/>
            </a:endParaRPr>
          </a:p>
        </p:txBody>
      </p:sp>
      <p:sp>
        <p:nvSpPr>
          <p:cNvPr id="10" name="Rectangle 11"/>
          <p:cNvSpPr>
            <a:spLocks noChangeArrowheads="1"/>
          </p:cNvSpPr>
          <p:nvPr/>
        </p:nvSpPr>
        <p:spPr bwMode="auto">
          <a:xfrm>
            <a:off x="8575146" y="4989256"/>
            <a:ext cx="1309207" cy="320965"/>
          </a:xfrm>
          <a:prstGeom prst="rect">
            <a:avLst/>
          </a:prstGeom>
          <a:solidFill>
            <a:srgbClr val="CCECFF"/>
          </a:solidFill>
          <a:ln>
            <a:noFill/>
          </a:ln>
          <a:effectLst/>
        </p:spPr>
        <p:txBody>
          <a:bodyPr wrap="none" lIns="120651" tIns="59267" rIns="120651" bIns="59267">
            <a:spAutoFit/>
          </a:bodyPr>
          <a:lstStyle/>
          <a:p>
            <a:pPr algn="ctr" defTabSz="1016000" eaLnBrk="0" hangingPunct="0">
              <a:lnSpc>
                <a:spcPct val="120000"/>
              </a:lnSpc>
            </a:pPr>
            <a:r>
              <a:rPr kumimoji="1" lang="en-US" altLang="zh-CN" sz="1200" b="1" dirty="0">
                <a:cs typeface="+mn-ea"/>
                <a:sym typeface="+mn-lt"/>
              </a:rPr>
              <a:t>1010…  …0110</a:t>
            </a:r>
            <a:endParaRPr kumimoji="1" lang="en-US" altLang="zh-CN" sz="1200" b="1" dirty="0">
              <a:cs typeface="+mn-ea"/>
              <a:sym typeface="+mn-lt"/>
            </a:endParaRPr>
          </a:p>
        </p:txBody>
      </p:sp>
      <p:sp>
        <p:nvSpPr>
          <p:cNvPr id="11" name="Rectangle 13"/>
          <p:cNvSpPr>
            <a:spLocks noChangeArrowheads="1"/>
          </p:cNvSpPr>
          <p:nvPr/>
        </p:nvSpPr>
        <p:spPr bwMode="auto">
          <a:xfrm>
            <a:off x="8801855" y="4351591"/>
            <a:ext cx="863939" cy="261045"/>
          </a:xfrm>
          <a:prstGeom prst="rect">
            <a:avLst/>
          </a:prstGeom>
          <a:solidFill>
            <a:schemeClr val="bg1">
              <a:lumMod val="85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2" name="Text Box 15"/>
          <p:cNvSpPr txBox="1">
            <a:spLocks noChangeArrowheads="1"/>
          </p:cNvSpPr>
          <p:nvPr/>
        </p:nvSpPr>
        <p:spPr bwMode="auto">
          <a:xfrm>
            <a:off x="8155082" y="4271642"/>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endParaRPr kumimoji="1" lang="zh-CN" altLang="en-US" sz="1600" b="1" dirty="0">
              <a:solidFill>
                <a:srgbClr val="FF0000"/>
              </a:solidFill>
              <a:latin typeface="+mn-lt"/>
              <a:ea typeface="+mn-ea"/>
              <a:cs typeface="+mn-ea"/>
              <a:sym typeface="+mn-lt"/>
            </a:endParaRPr>
          </a:p>
        </p:txBody>
      </p:sp>
      <p:sp>
        <p:nvSpPr>
          <p:cNvPr id="13" name="Freeform 21"/>
          <p:cNvSpPr/>
          <p:nvPr/>
        </p:nvSpPr>
        <p:spPr bwMode="auto">
          <a:xfrm>
            <a:off x="4154037" y="5233600"/>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14" name="Rectangle 22"/>
          <p:cNvSpPr>
            <a:spLocks noChangeArrowheads="1"/>
          </p:cNvSpPr>
          <p:nvPr/>
        </p:nvSpPr>
        <p:spPr bwMode="auto">
          <a:xfrm>
            <a:off x="1755908" y="4279708"/>
            <a:ext cx="1333878" cy="36726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6000" eaLnBrk="0" hangingPunct="0">
              <a:lnSpc>
                <a:spcPct val="120000"/>
              </a:lnSpc>
            </a:pPr>
            <a:r>
              <a:rPr kumimoji="1" lang="zh-CN" altLang="en-US" sz="1465" b="1" dirty="0">
                <a:cs typeface="+mn-ea"/>
                <a:sym typeface="+mn-lt"/>
              </a:rPr>
              <a:t>数据链路层</a:t>
            </a:r>
            <a:endParaRPr kumimoji="1" lang="zh-CN" altLang="en-US" sz="1465" b="1" dirty="0">
              <a:cs typeface="+mn-ea"/>
              <a:sym typeface="+mn-lt"/>
            </a:endParaRPr>
          </a:p>
        </p:txBody>
      </p:sp>
      <p:sp>
        <p:nvSpPr>
          <p:cNvPr id="15" name="Rectangle 23"/>
          <p:cNvSpPr>
            <a:spLocks noChangeArrowheads="1"/>
          </p:cNvSpPr>
          <p:nvPr/>
        </p:nvSpPr>
        <p:spPr bwMode="auto">
          <a:xfrm>
            <a:off x="2222982" y="3553339"/>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465" b="1" dirty="0">
                <a:cs typeface="+mn-ea"/>
                <a:sym typeface="+mn-lt"/>
              </a:rPr>
              <a:t>网络层</a:t>
            </a:r>
            <a:endParaRPr kumimoji="1" lang="zh-CN" altLang="en-US" sz="1465" b="1" dirty="0">
              <a:cs typeface="+mn-ea"/>
              <a:sym typeface="+mn-lt"/>
            </a:endParaRPr>
          </a:p>
        </p:txBody>
      </p:sp>
      <p:sp>
        <p:nvSpPr>
          <p:cNvPr id="16" name="Rectangle 24"/>
          <p:cNvSpPr>
            <a:spLocks noChangeArrowheads="1"/>
          </p:cNvSpPr>
          <p:nvPr/>
        </p:nvSpPr>
        <p:spPr bwMode="auto">
          <a:xfrm>
            <a:off x="6005080" y="5712007"/>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cs typeface="+mn-ea"/>
                <a:sym typeface="+mn-lt"/>
              </a:rPr>
              <a:t>物理链路</a:t>
            </a:r>
            <a:endParaRPr kumimoji="1" lang="zh-CN" altLang="en-US" sz="1600" b="1" dirty="0">
              <a:cs typeface="+mn-ea"/>
              <a:sym typeface="+mn-lt"/>
            </a:endParaRPr>
          </a:p>
        </p:txBody>
      </p:sp>
      <p:sp>
        <p:nvSpPr>
          <p:cNvPr id="17" name="Rectangle 25"/>
          <p:cNvSpPr>
            <a:spLocks noChangeArrowheads="1"/>
          </p:cNvSpPr>
          <p:nvPr/>
        </p:nvSpPr>
        <p:spPr bwMode="auto">
          <a:xfrm>
            <a:off x="3240347" y="3047371"/>
            <a:ext cx="1789669"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6000" eaLnBrk="0" hangingPunct="0">
              <a:lnSpc>
                <a:spcPct val="120000"/>
              </a:lnSpc>
            </a:pPr>
            <a:r>
              <a:rPr kumimoji="1" lang="zh-CN" altLang="en-US" sz="1600" b="1" dirty="0">
                <a:cs typeface="+mn-ea"/>
                <a:sym typeface="+mn-lt"/>
              </a:rPr>
              <a:t>发送结点 </a:t>
            </a:r>
            <a:r>
              <a:rPr kumimoji="1" lang="en-US" altLang="zh-CN" sz="1600" b="1" dirty="0">
                <a:cs typeface="+mn-ea"/>
                <a:sym typeface="+mn-lt"/>
              </a:rPr>
              <a:t>A</a:t>
            </a:r>
            <a:endParaRPr kumimoji="1" lang="en-US" altLang="zh-CN" sz="1600" b="1" dirty="0">
              <a:cs typeface="+mn-ea"/>
              <a:sym typeface="+mn-lt"/>
            </a:endParaRPr>
          </a:p>
        </p:txBody>
      </p:sp>
      <p:sp>
        <p:nvSpPr>
          <p:cNvPr id="18" name="Rectangle 26"/>
          <p:cNvSpPr>
            <a:spLocks noChangeArrowheads="1"/>
          </p:cNvSpPr>
          <p:nvPr/>
        </p:nvSpPr>
        <p:spPr bwMode="auto">
          <a:xfrm>
            <a:off x="8581723" y="3080632"/>
            <a:ext cx="1269580"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cs typeface="+mn-ea"/>
                <a:sym typeface="+mn-lt"/>
              </a:rPr>
              <a:t>接收结点 </a:t>
            </a:r>
            <a:r>
              <a:rPr kumimoji="1" lang="en-US" altLang="zh-CN" sz="1600" b="1" dirty="0">
                <a:cs typeface="+mn-ea"/>
                <a:sym typeface="+mn-lt"/>
              </a:rPr>
              <a:t>B</a:t>
            </a:r>
            <a:endParaRPr kumimoji="1" lang="en-US" altLang="zh-CN" sz="1600" b="1" dirty="0">
              <a:cs typeface="+mn-ea"/>
              <a:sym typeface="+mn-lt"/>
            </a:endParaRPr>
          </a:p>
        </p:txBody>
      </p:sp>
      <p:sp>
        <p:nvSpPr>
          <p:cNvPr id="19" name="Rectangle 27"/>
          <p:cNvSpPr>
            <a:spLocks noChangeArrowheads="1"/>
          </p:cNvSpPr>
          <p:nvPr/>
        </p:nvSpPr>
        <p:spPr bwMode="auto">
          <a:xfrm>
            <a:off x="2219956" y="4965965"/>
            <a:ext cx="806313" cy="36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465" b="1" dirty="0">
                <a:cs typeface="+mn-ea"/>
                <a:sym typeface="+mn-lt"/>
              </a:rPr>
              <a:t>物理层</a:t>
            </a:r>
            <a:endParaRPr kumimoji="1" lang="zh-CN" altLang="en-US" sz="1465" b="1" dirty="0">
              <a:cs typeface="+mn-ea"/>
              <a:sym typeface="+mn-lt"/>
            </a:endParaRPr>
          </a:p>
        </p:txBody>
      </p:sp>
      <p:sp>
        <p:nvSpPr>
          <p:cNvPr id="20" name="Line 39"/>
          <p:cNvSpPr>
            <a:spLocks noChangeShapeType="1"/>
          </p:cNvSpPr>
          <p:nvPr/>
        </p:nvSpPr>
        <p:spPr bwMode="auto">
          <a:xfrm rot="5400000">
            <a:off x="4063918" y="5539908"/>
            <a:ext cx="379609"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1" name="Line 40"/>
          <p:cNvSpPr>
            <a:spLocks noChangeShapeType="1"/>
          </p:cNvSpPr>
          <p:nvPr/>
        </p:nvSpPr>
        <p:spPr bwMode="auto">
          <a:xfrm rot="16200000" flipV="1">
            <a:off x="8975383" y="5543742"/>
            <a:ext cx="259375"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22" name="Rectangle 70"/>
          <p:cNvSpPr>
            <a:spLocks noChangeArrowheads="1"/>
          </p:cNvSpPr>
          <p:nvPr/>
        </p:nvSpPr>
        <p:spPr bwMode="auto">
          <a:xfrm>
            <a:off x="3436599" y="4334441"/>
            <a:ext cx="1333878" cy="275649"/>
          </a:xfrm>
          <a:prstGeom prst="rect">
            <a:avLst/>
          </a:prstGeom>
          <a:solidFill>
            <a:schemeClr val="accent3">
              <a:lumMod val="20000"/>
              <a:lumOff val="80000"/>
            </a:schemeClr>
          </a:solid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23" name="Rectangle 72"/>
          <p:cNvSpPr>
            <a:spLocks noChangeArrowheads="1"/>
          </p:cNvSpPr>
          <p:nvPr/>
        </p:nvSpPr>
        <p:spPr bwMode="auto">
          <a:xfrm>
            <a:off x="3676583" y="3624795"/>
            <a:ext cx="863940" cy="262117"/>
          </a:xfrm>
          <a:prstGeom prst="rect">
            <a:avLst/>
          </a:prstGeom>
          <a:solidFill>
            <a:schemeClr val="bg1">
              <a:lumMod val="85000"/>
            </a:schemeClr>
          </a:solidFill>
          <a:ln w="12700">
            <a:solidFill>
              <a:schemeClr val="tx1"/>
            </a:solidFill>
            <a:miter lim="800000"/>
          </a:ln>
          <a:effectLst/>
        </p:spPr>
        <p:txBody>
          <a:bodyPr wrap="none" anchor="ctr"/>
          <a:lstStyle/>
          <a:p>
            <a:pPr algn="ctr" defTabSz="1016000" eaLnBrk="0" hangingPunct="0">
              <a:lnSpc>
                <a:spcPct val="120000"/>
              </a:lnSpc>
            </a:pPr>
            <a:r>
              <a:rPr kumimoji="1" lang="zh-CN" altLang="en-US" sz="1200" b="1" dirty="0">
                <a:cs typeface="+mn-ea"/>
                <a:sym typeface="+mn-lt"/>
              </a:rPr>
              <a:t>数据包</a:t>
            </a:r>
            <a:endParaRPr kumimoji="1" lang="zh-CN" altLang="en-US" sz="1200" b="1" dirty="0">
              <a:cs typeface="+mn-ea"/>
              <a:sym typeface="+mn-lt"/>
            </a:endParaRPr>
          </a:p>
        </p:txBody>
      </p:sp>
      <p:sp>
        <p:nvSpPr>
          <p:cNvPr id="24" name="Rectangle 74"/>
          <p:cNvSpPr>
            <a:spLocks noChangeArrowheads="1"/>
          </p:cNvSpPr>
          <p:nvPr/>
        </p:nvSpPr>
        <p:spPr bwMode="auto">
          <a:xfrm>
            <a:off x="3439663" y="4975750"/>
            <a:ext cx="1309207" cy="320965"/>
          </a:xfrm>
          <a:prstGeom prst="rect">
            <a:avLst/>
          </a:prstGeom>
          <a:solidFill>
            <a:srgbClr val="CCECFF"/>
          </a:solidFill>
          <a:ln>
            <a:noFill/>
          </a:ln>
          <a:effectLst/>
        </p:spPr>
        <p:txBody>
          <a:bodyPr wrap="none" lIns="120651" tIns="59267" rIns="120651" bIns="59267">
            <a:spAutoFit/>
          </a:bodyPr>
          <a:lstStyle/>
          <a:p>
            <a:pPr algn="ctr" defTabSz="1016000" eaLnBrk="0" hangingPunct="0">
              <a:lnSpc>
                <a:spcPct val="120000"/>
              </a:lnSpc>
            </a:pPr>
            <a:r>
              <a:rPr kumimoji="1" lang="en-US" altLang="zh-CN" sz="1200" b="1" dirty="0">
                <a:cs typeface="+mn-ea"/>
                <a:sym typeface="+mn-lt"/>
              </a:rPr>
              <a:t>1010…  …0110</a:t>
            </a:r>
            <a:endParaRPr kumimoji="1" lang="en-US" altLang="zh-CN" sz="1200" b="1" dirty="0">
              <a:cs typeface="+mn-ea"/>
              <a:sym typeface="+mn-lt"/>
            </a:endParaRPr>
          </a:p>
        </p:txBody>
      </p:sp>
      <p:sp>
        <p:nvSpPr>
          <p:cNvPr id="25" name="Rectangle 76"/>
          <p:cNvSpPr>
            <a:spLocks noChangeArrowheads="1"/>
          </p:cNvSpPr>
          <p:nvPr/>
        </p:nvSpPr>
        <p:spPr bwMode="auto">
          <a:xfrm>
            <a:off x="3676584" y="4342549"/>
            <a:ext cx="863939" cy="257330"/>
          </a:xfrm>
          <a:prstGeom prst="rect">
            <a:avLst/>
          </a:prstGeom>
          <a:solidFill>
            <a:schemeClr val="bg1">
              <a:lumMod val="85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26" name="Text Box 78"/>
          <p:cNvSpPr txBox="1">
            <a:spLocks noChangeArrowheads="1"/>
          </p:cNvSpPr>
          <p:nvPr/>
        </p:nvSpPr>
        <p:spPr bwMode="auto">
          <a:xfrm>
            <a:off x="3068384" y="4267713"/>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endParaRPr kumimoji="1" lang="zh-CN" altLang="en-US" sz="1600" b="1" dirty="0">
              <a:solidFill>
                <a:srgbClr val="FF0000"/>
              </a:solidFill>
              <a:latin typeface="+mn-lt"/>
              <a:ea typeface="+mn-ea"/>
              <a:cs typeface="+mn-ea"/>
              <a:sym typeface="+mn-lt"/>
            </a:endParaRPr>
          </a:p>
        </p:txBody>
      </p:sp>
      <p:cxnSp>
        <p:nvCxnSpPr>
          <p:cNvPr id="27" name="直接连接符 26"/>
          <p:cNvCxnSpPr/>
          <p:nvPr/>
        </p:nvCxnSpPr>
        <p:spPr>
          <a:xfrm>
            <a:off x="5077717" y="4635596"/>
            <a:ext cx="3098081" cy="14928"/>
          </a:xfrm>
          <a:prstGeom prst="line">
            <a:avLst/>
          </a:prstGeom>
          <a:ln w="3492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8" name="Text Box 78"/>
          <p:cNvSpPr txBox="1">
            <a:spLocks noChangeArrowheads="1"/>
          </p:cNvSpPr>
          <p:nvPr/>
        </p:nvSpPr>
        <p:spPr bwMode="auto">
          <a:xfrm>
            <a:off x="6377798" y="3952685"/>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endParaRPr kumimoji="1" lang="zh-CN" altLang="en-US" sz="1600" b="1" dirty="0">
              <a:solidFill>
                <a:srgbClr val="FF0000"/>
              </a:solidFill>
              <a:latin typeface="+mn-lt"/>
              <a:ea typeface="+mn-ea"/>
              <a:cs typeface="+mn-ea"/>
              <a:sym typeface="+mn-lt"/>
            </a:endParaRPr>
          </a:p>
        </p:txBody>
      </p:sp>
      <p:sp>
        <p:nvSpPr>
          <p:cNvPr id="29" name="Rectangle 24"/>
          <p:cNvSpPr>
            <a:spLocks noChangeArrowheads="1"/>
          </p:cNvSpPr>
          <p:nvPr/>
        </p:nvSpPr>
        <p:spPr bwMode="auto">
          <a:xfrm>
            <a:off x="6015530" y="4615571"/>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solidFill>
                  <a:schemeClr val="tx1"/>
                </a:solidFill>
                <a:cs typeface="+mn-ea"/>
                <a:sym typeface="+mn-lt"/>
              </a:rPr>
              <a:t>数据链路</a:t>
            </a:r>
            <a:endParaRPr kumimoji="1" lang="zh-CN" altLang="en-US" sz="1600" b="1" dirty="0">
              <a:solidFill>
                <a:schemeClr val="tx1"/>
              </a:solidFill>
              <a:cs typeface="+mn-ea"/>
              <a:sym typeface="+mn-lt"/>
            </a:endParaRPr>
          </a:p>
        </p:txBody>
      </p:sp>
      <p:sp>
        <p:nvSpPr>
          <p:cNvPr id="30" name="AutoShape 53"/>
          <p:cNvSpPr>
            <a:spLocks noChangeArrowheads="1"/>
          </p:cNvSpPr>
          <p:nvPr/>
        </p:nvSpPr>
        <p:spPr bwMode="auto">
          <a:xfrm>
            <a:off x="5027377" y="4345851"/>
            <a:ext cx="350628" cy="161829"/>
          </a:xfrm>
          <a:prstGeom prst="rightArrow">
            <a:avLst>
              <a:gd name="adj1" fmla="val 50000"/>
              <a:gd name="adj2" fmla="val 50000"/>
            </a:avLst>
          </a:prstGeom>
          <a:noFill/>
          <a:ln w="25400">
            <a:solidFill>
              <a:schemeClr val="tx1"/>
            </a:solidFill>
            <a:miter lim="800000"/>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1" name="AutoShape 53"/>
          <p:cNvSpPr>
            <a:spLocks noChangeArrowheads="1"/>
          </p:cNvSpPr>
          <p:nvPr/>
        </p:nvSpPr>
        <p:spPr bwMode="auto">
          <a:xfrm>
            <a:off x="7806024" y="4344842"/>
            <a:ext cx="350628" cy="161829"/>
          </a:xfrm>
          <a:prstGeom prst="rightArrow">
            <a:avLst>
              <a:gd name="adj1" fmla="val 50000"/>
              <a:gd name="adj2" fmla="val 50000"/>
            </a:avLst>
          </a:prstGeom>
          <a:noFill/>
          <a:ln w="25400">
            <a:solidFill>
              <a:schemeClr val="tx1"/>
            </a:solidFill>
            <a:miter lim="800000"/>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32" name="Rectangle 25"/>
          <p:cNvSpPr>
            <a:spLocks noChangeArrowheads="1"/>
          </p:cNvSpPr>
          <p:nvPr/>
        </p:nvSpPr>
        <p:spPr bwMode="auto">
          <a:xfrm>
            <a:off x="5002807" y="3998884"/>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cs typeface="+mn-ea"/>
                <a:sym typeface="+mn-lt"/>
              </a:rPr>
              <a:t>发送</a:t>
            </a:r>
            <a:endParaRPr kumimoji="1" lang="en-US" altLang="zh-CN" sz="1600" b="1" dirty="0">
              <a:cs typeface="+mn-ea"/>
              <a:sym typeface="+mn-lt"/>
            </a:endParaRPr>
          </a:p>
        </p:txBody>
      </p:sp>
      <p:sp>
        <p:nvSpPr>
          <p:cNvPr id="33" name="Rectangle 25"/>
          <p:cNvSpPr>
            <a:spLocks noChangeArrowheads="1"/>
          </p:cNvSpPr>
          <p:nvPr/>
        </p:nvSpPr>
        <p:spPr bwMode="auto">
          <a:xfrm>
            <a:off x="7618213" y="3989297"/>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cs typeface="+mn-ea"/>
                <a:sym typeface="+mn-lt"/>
              </a:rPr>
              <a:t>接收</a:t>
            </a:r>
            <a:endParaRPr kumimoji="1" lang="en-US" altLang="zh-CN" sz="1600" b="1" dirty="0">
              <a:cs typeface="+mn-ea"/>
              <a:sym typeface="+mn-lt"/>
            </a:endParaRPr>
          </a:p>
        </p:txBody>
      </p:sp>
      <p:sp>
        <p:nvSpPr>
          <p:cNvPr id="34" name="AutoShape 75"/>
          <p:cNvSpPr>
            <a:spLocks noChangeArrowheads="1"/>
          </p:cNvSpPr>
          <p:nvPr/>
        </p:nvSpPr>
        <p:spPr bwMode="auto">
          <a:xfrm>
            <a:off x="3986329" y="3954219"/>
            <a:ext cx="264193" cy="326393"/>
          </a:xfrm>
          <a:prstGeom prst="downArrow">
            <a:avLst>
              <a:gd name="adj1" fmla="val 50000"/>
              <a:gd name="adj2" fmla="val 43231"/>
            </a:avLst>
          </a:prstGeom>
          <a:noFill/>
          <a:ln w="19050">
            <a:solidFill>
              <a:schemeClr val="tx1"/>
            </a:solidFill>
            <a:miter lim="800000"/>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5" name="AutoShape 12"/>
          <p:cNvSpPr>
            <a:spLocks noChangeArrowheads="1"/>
          </p:cNvSpPr>
          <p:nvPr/>
        </p:nvSpPr>
        <p:spPr bwMode="auto">
          <a:xfrm flipV="1">
            <a:off x="9074611" y="3954762"/>
            <a:ext cx="258613" cy="325850"/>
          </a:xfrm>
          <a:prstGeom prst="downArrow">
            <a:avLst>
              <a:gd name="adj1" fmla="val 50000"/>
              <a:gd name="adj2" fmla="val 43231"/>
            </a:avLst>
          </a:prstGeom>
          <a:noFill/>
          <a:ln w="19050">
            <a:solidFill>
              <a:schemeClr val="tx1"/>
            </a:solidFill>
            <a:miter lim="800000"/>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6" name="Rectangle 35"/>
          <p:cNvSpPr>
            <a:spLocks noChangeArrowheads="1"/>
          </p:cNvSpPr>
          <p:nvPr/>
        </p:nvSpPr>
        <p:spPr bwMode="auto">
          <a:xfrm>
            <a:off x="5399008" y="5381200"/>
            <a:ext cx="2226710" cy="259376"/>
          </a:xfrm>
          <a:prstGeom prst="rect">
            <a:avLst/>
          </a:prstGeom>
          <a:solidFill>
            <a:srgbClr val="CCECFF"/>
          </a:solidFill>
          <a:ln w="9525">
            <a:solidFill>
              <a:schemeClr val="tx1"/>
            </a:solidFill>
            <a:miter lim="800000"/>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37" name="AutoShape 75"/>
          <p:cNvSpPr>
            <a:spLocks noChangeArrowheads="1"/>
          </p:cNvSpPr>
          <p:nvPr/>
        </p:nvSpPr>
        <p:spPr bwMode="auto">
          <a:xfrm>
            <a:off x="3986517" y="4636098"/>
            <a:ext cx="265827" cy="285042"/>
          </a:xfrm>
          <a:prstGeom prst="downArrow">
            <a:avLst>
              <a:gd name="adj1" fmla="val 50000"/>
              <a:gd name="adj2" fmla="val 43231"/>
            </a:avLst>
          </a:prstGeom>
          <a:noFill/>
          <a:ln w="19050">
            <a:solidFill>
              <a:schemeClr val="tx1"/>
            </a:solidFill>
            <a:miter lim="800000"/>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8" name="AutoShape 12"/>
          <p:cNvSpPr>
            <a:spLocks noChangeArrowheads="1"/>
          </p:cNvSpPr>
          <p:nvPr/>
        </p:nvSpPr>
        <p:spPr bwMode="auto">
          <a:xfrm flipV="1">
            <a:off x="9067397" y="4658902"/>
            <a:ext cx="265827" cy="259375"/>
          </a:xfrm>
          <a:prstGeom prst="downArrow">
            <a:avLst>
              <a:gd name="adj1" fmla="val 50000"/>
              <a:gd name="adj2" fmla="val 43231"/>
            </a:avLst>
          </a:prstGeom>
          <a:noFill/>
          <a:ln w="19050">
            <a:solidFill>
              <a:schemeClr val="tx1"/>
            </a:solidFill>
            <a:miter lim="800000"/>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39" name="Rectangle 70"/>
          <p:cNvSpPr>
            <a:spLocks noChangeArrowheads="1"/>
          </p:cNvSpPr>
          <p:nvPr/>
        </p:nvSpPr>
        <p:spPr bwMode="auto">
          <a:xfrm>
            <a:off x="5888600" y="4279217"/>
            <a:ext cx="1333878" cy="275649"/>
          </a:xfrm>
          <a:prstGeom prst="rect">
            <a:avLst/>
          </a:prstGeom>
          <a:solidFill>
            <a:schemeClr val="accent3">
              <a:lumMod val="20000"/>
              <a:lumOff val="80000"/>
            </a:schemeClr>
          </a:solid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40" name="Rectangle 76"/>
          <p:cNvSpPr>
            <a:spLocks noChangeArrowheads="1"/>
          </p:cNvSpPr>
          <p:nvPr/>
        </p:nvSpPr>
        <p:spPr bwMode="auto">
          <a:xfrm>
            <a:off x="6128585" y="4287325"/>
            <a:ext cx="863939" cy="257330"/>
          </a:xfrm>
          <a:prstGeom prst="rect">
            <a:avLst/>
          </a:prstGeom>
          <a:solidFill>
            <a:schemeClr val="bg1">
              <a:lumMod val="85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898" y="44392"/>
            <a:ext cx="10858500" cy="900112"/>
          </a:xfrm>
        </p:spPr>
        <p:txBody>
          <a:bodyPr>
            <a:normAutofit/>
          </a:bodyPr>
          <a:lstStyle/>
          <a:p>
            <a:pPr>
              <a:lnSpc>
                <a:spcPct val="120000"/>
              </a:lnSpc>
            </a:pPr>
            <a:r>
              <a:rPr lang="en-US" altLang="zh-CN" sz="3200" dirty="0">
                <a:latin typeface="微软雅黑" panose="020B0503020204020204" pitchFamily="34" charset="-122"/>
                <a:cs typeface="微软雅黑" panose="020B0503020204020204" pitchFamily="34" charset="-122"/>
                <a:sym typeface="+mn-lt"/>
              </a:rPr>
              <a:t>LLC</a:t>
            </a:r>
            <a:r>
              <a:rPr lang="zh-CN" altLang="en-US" sz="3200" dirty="0">
                <a:latin typeface="微软雅黑" panose="020B0503020204020204" pitchFamily="34" charset="-122"/>
                <a:cs typeface="微软雅黑" panose="020B0503020204020204" pitchFamily="34" charset="-122"/>
                <a:sym typeface="+mn-lt"/>
              </a:rPr>
              <a:t>三种帧类型</a:t>
            </a:r>
            <a:endParaRPr lang="en-US" altLang="zh-CN" sz="3200" i="0" u="none" strike="noStrike" baseline="0" dirty="0">
              <a:latin typeface="微软雅黑" panose="020B0503020204020204" pitchFamily="34" charset="-122"/>
              <a:cs typeface="微软雅黑" panose="020B0503020204020204" pitchFamily="34" charset="-122"/>
              <a:sym typeface="+mn-lt"/>
            </a:endParaRPr>
          </a:p>
        </p:txBody>
      </p:sp>
      <p:graphicFrame>
        <p:nvGraphicFramePr>
          <p:cNvPr id="4" name="对象 3"/>
          <p:cNvGraphicFramePr/>
          <p:nvPr/>
        </p:nvGraphicFramePr>
        <p:xfrm>
          <a:off x="5015659" y="1484610"/>
          <a:ext cx="6783705" cy="3168015"/>
        </p:xfrm>
        <a:graphic>
          <a:graphicData uri="http://schemas.openxmlformats.org/presentationml/2006/ole">
            <mc:AlternateContent xmlns:mc="http://schemas.openxmlformats.org/markup-compatibility/2006">
              <mc:Choice xmlns:v="urn:schemas-microsoft-com:vml" Requires="v">
                <p:oleObj spid="_x0000_s4102" name="" r:id="rId1" imgW="4174490" imgH="1737360" progId="Visio.Drawing.15">
                  <p:embed/>
                </p:oleObj>
              </mc:Choice>
              <mc:Fallback>
                <p:oleObj name="" r:id="rId1" imgW="4174490" imgH="1737360" progId="Visio.Drawing.15">
                  <p:embed/>
                  <p:pic>
                    <p:nvPicPr>
                      <p:cNvPr id="0" name="Object 1"/>
                      <p:cNvPicPr>
                        <a:picLocks noChangeArrowheads="1"/>
                      </p:cNvPicPr>
                      <p:nvPr/>
                    </p:nvPicPr>
                    <p:blipFill>
                      <a:blip r:embed="rId2"/>
                      <a:srcRect/>
                      <a:stretch>
                        <a:fillRect/>
                      </a:stretch>
                    </p:blipFill>
                    <p:spPr bwMode="auto">
                      <a:xfrm>
                        <a:off x="5015659" y="1484610"/>
                        <a:ext cx="6783705" cy="3168015"/>
                      </a:xfrm>
                      <a:prstGeom prst="rect">
                        <a:avLst/>
                      </a:prstGeom>
                      <a:noFill/>
                    </p:spPr>
                  </p:pic>
                </p:oleObj>
              </mc:Fallback>
            </mc:AlternateContent>
          </a:graphicData>
        </a:graphic>
      </p:graphicFrame>
      <p:sp>
        <p:nvSpPr>
          <p:cNvPr id="5" name="矩形 4"/>
          <p:cNvSpPr/>
          <p:nvPr/>
        </p:nvSpPr>
        <p:spPr>
          <a:xfrm>
            <a:off x="301625" y="1052830"/>
            <a:ext cx="4785360" cy="5430520"/>
          </a:xfrm>
          <a:prstGeom prst="rect">
            <a:avLst/>
          </a:prstGeom>
        </p:spPr>
        <p:txBody>
          <a:bodyPr wrap="square">
            <a:noAutofit/>
          </a:bodyPr>
          <a:lstStyle/>
          <a:p>
            <a:pPr marL="342900" indent="-342900" algn="l" eaLnBrk="1" hangingPunct="1">
              <a:lnSpc>
                <a:spcPct val="100000"/>
              </a:lnSpc>
              <a:spcBef>
                <a:spcPct val="20000"/>
              </a:spcBef>
              <a:buClr>
                <a:srgbClr val="C80000"/>
              </a:buClr>
              <a:buSzPct val="80000"/>
              <a:buFont typeface="Wingdings" panose="05000000000000000000" pitchFamily="2" charset="2"/>
              <a:buChar char="n"/>
            </a:pPr>
            <a:r>
              <a:rPr lang="en-US" altLang="zh-CN"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LLC帧类型也分为三种：</a:t>
            </a:r>
            <a:endParaRPr lang="en-US" altLang="zh-CN"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latinLnBrk="0" hangingPunct="1">
              <a:lnSpc>
                <a:spcPct val="130000"/>
              </a:lnSpc>
              <a:spcBef>
                <a:spcPts val="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信息帧、监管帧和无编号帧</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latinLnBrk="0" hangingPunct="1">
              <a:lnSpc>
                <a:spcPct val="130000"/>
              </a:lnSpc>
              <a:spcBef>
                <a:spcPts val="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通过控制字段来区分</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latinLnBrk="0" hangingPunct="1">
              <a:lnSpc>
                <a:spcPct val="130000"/>
              </a:lnSpc>
              <a:spcBef>
                <a:spcPts val="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功能和HDLC协议相同</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342900" indent="-342900" algn="l" eaLnBrk="1" hangingPunct="1">
              <a:lnSpc>
                <a:spcPct val="100000"/>
              </a:lnSpc>
              <a:spcBef>
                <a:spcPct val="20000"/>
              </a:spcBef>
              <a:buClr>
                <a:srgbClr val="C80000"/>
              </a:buClr>
              <a:buSzPct val="80000"/>
              <a:buFont typeface="Wingdings" panose="05000000000000000000" pitchFamily="2" charset="2"/>
              <a:buChar char="n"/>
            </a:pPr>
            <a:r>
              <a:rPr lang="en-US" altLang="zh-CN"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与HDLC协议区别：</a:t>
            </a:r>
            <a:endParaRPr lang="en-US" altLang="zh-CN"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30000"/>
              </a:lnSpc>
              <a:spcBef>
                <a:spcPts val="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LLC无选择拒绝帧</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30000"/>
              </a:lnSpc>
              <a:spcBef>
                <a:spcPts val="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LLC帧无CRC差错校验，CRC校验在MAC子层中进行</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24" name="灯片编号占位符 23"/>
          <p:cNvSpPr>
            <a:spLocks noGrp="1"/>
          </p:cNvSpPr>
          <p:nvPr>
            <p:ph type="sldNum" sz="quarter" idx="12"/>
            <p:custDataLst>
              <p:tags r:id="rId3"/>
            </p:custDataLst>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cs typeface="微软雅黑" panose="020B0503020204020204" pitchFamily="34" charset="-122"/>
                <a:sym typeface="+mn-lt"/>
              </a:rPr>
              <a:t>LLC </a:t>
            </a:r>
            <a:r>
              <a:rPr lang="zh-CN" altLang="en-US" sz="3200" dirty="0">
                <a:cs typeface="微软雅黑" panose="020B0503020204020204" pitchFamily="34" charset="-122"/>
                <a:sym typeface="+mn-lt"/>
              </a:rPr>
              <a:t>提供的服务</a:t>
            </a:r>
            <a:endParaRPr lang="zh-CN" altLang="en-US" dirty="0">
              <a:cs typeface="微软雅黑" panose="020B0503020204020204" pitchFamily="34" charset="-122"/>
            </a:endParaRPr>
          </a:p>
        </p:txBody>
      </p:sp>
      <p:sp>
        <p:nvSpPr>
          <p:cNvPr id="6" name="内容占位符 5"/>
          <p:cNvSpPr>
            <a:spLocks noGrp="1"/>
          </p:cNvSpPr>
          <p:nvPr>
            <p:ph idx="1"/>
          </p:nvPr>
        </p:nvSpPr>
        <p:spPr>
          <a:xfrm>
            <a:off x="334645" y="1052830"/>
            <a:ext cx="11349355" cy="5436870"/>
          </a:xfrm>
        </p:spPr>
        <p:txBody>
          <a:bodyPr>
            <a:normAutofit/>
          </a:bodyPr>
          <a:lstStyle/>
          <a:p>
            <a:pPr algn="l"/>
            <a:r>
              <a:rPr lang="en-US" altLang="zh-CN" dirty="0"/>
              <a:t>LLC 层可以提供三类服务</a:t>
            </a:r>
            <a:endParaRPr lang="en-US" altLang="zh-CN" dirty="0"/>
          </a:p>
          <a:p>
            <a:r>
              <a:rPr lang="zh-CN" altLang="en-US" dirty="0"/>
              <a:t>无确认无连接服务</a:t>
            </a:r>
            <a:endParaRPr lang="zh-CN" altLang="en-US" dirty="0"/>
          </a:p>
          <a:p>
            <a:pPr lvl="1">
              <a:buFont typeface="Wingdings" panose="05000000000000000000" pitchFamily="2" charset="2"/>
              <a:buChar char="n"/>
            </a:pPr>
            <a:r>
              <a:rPr lang="zh-CN" altLang="en-US" dirty="0"/>
              <a:t>发送端将数据帧发送出去后，不需要接收端发送应答帧</a:t>
            </a:r>
            <a:endParaRPr lang="zh-CN" altLang="en-US" dirty="0"/>
          </a:p>
          <a:p>
            <a:pPr lvl="1">
              <a:buFont typeface="Wingdings" panose="05000000000000000000" pitchFamily="2" charset="2"/>
              <a:buChar char="n"/>
            </a:pPr>
            <a:r>
              <a:rPr lang="zh-CN" altLang="en-US" dirty="0"/>
              <a:t>端对端的差错控制和流量控制由高层协议（通常是传输层）来实现</a:t>
            </a:r>
            <a:endParaRPr lang="zh-CN" altLang="en-US" dirty="0"/>
          </a:p>
          <a:p>
            <a:pPr lvl="1">
              <a:buFont typeface="Wingdings" panose="05000000000000000000" pitchFamily="2" charset="2"/>
              <a:buChar char="n"/>
            </a:pPr>
            <a:r>
              <a:rPr lang="zh-CN" altLang="en-US" dirty="0"/>
              <a:t>应用场景：差错率低的线路，如有线以太网</a:t>
            </a:r>
            <a:endParaRPr lang="zh-CN" altLang="en-US" dirty="0"/>
          </a:p>
          <a:p>
            <a:r>
              <a:rPr lang="zh-CN" altLang="en-US" dirty="0"/>
              <a:t>有确认无连接服务</a:t>
            </a:r>
            <a:endParaRPr lang="zh-CN" altLang="en-US" dirty="0"/>
          </a:p>
          <a:p>
            <a:pPr lvl="1">
              <a:buFont typeface="Wingdings" panose="05000000000000000000" pitchFamily="2" charset="2"/>
              <a:buChar char="n"/>
            </a:pPr>
            <a:r>
              <a:rPr lang="zh-CN" altLang="en-US" dirty="0"/>
              <a:t>每一帧都得到单独的确认</a:t>
            </a:r>
            <a:endParaRPr lang="zh-CN" altLang="en-US" dirty="0"/>
          </a:p>
          <a:p>
            <a:pPr lvl="1">
              <a:buFont typeface="Wingdings" panose="05000000000000000000" pitchFamily="2" charset="2"/>
              <a:buChar char="n"/>
            </a:pPr>
            <a:r>
              <a:rPr lang="zh-CN" altLang="en-US" dirty="0"/>
              <a:t>适用场景：不可靠的信道，如</a:t>
            </a:r>
            <a:r>
              <a:rPr lang="en-US" altLang="zh-CN" dirty="0"/>
              <a:t>802.11</a:t>
            </a:r>
            <a:r>
              <a:rPr lang="zh-CN" altLang="en-US" dirty="0"/>
              <a:t>的无线 </a:t>
            </a:r>
            <a:r>
              <a:rPr lang="en-US" altLang="zh-CN" dirty="0" err="1"/>
              <a:t>Wi-Fi</a:t>
            </a:r>
            <a:endParaRPr lang="en-US" altLang="zh-CN" dirty="0"/>
          </a:p>
          <a:p>
            <a:r>
              <a:rPr lang="zh-CN" altLang="en-US" dirty="0"/>
              <a:t>有确认有连接服务</a:t>
            </a:r>
            <a:endParaRPr lang="zh-CN" altLang="en-US" dirty="0"/>
          </a:p>
          <a:p>
            <a:pPr lvl="1">
              <a:buFont typeface="Wingdings" panose="05000000000000000000" pitchFamily="2" charset="2"/>
              <a:buChar char="n"/>
            </a:pPr>
            <a:r>
              <a:rPr lang="zh-CN" altLang="en-US" dirty="0"/>
              <a:t>通信前建立连接，数据传输时需要接收方确认</a:t>
            </a:r>
            <a:endParaRPr lang="zh-CN" altLang="en-US" dirty="0"/>
          </a:p>
          <a:p>
            <a:pPr lvl="1">
              <a:buFont typeface="Wingdings" panose="05000000000000000000" pitchFamily="2" charset="2"/>
              <a:buChar char="n"/>
            </a:pPr>
            <a:r>
              <a:rPr lang="zh-CN" altLang="en-US" dirty="0"/>
              <a:t>适合于无复杂上层协议的简单终端，直接在链路层以上开展网络应用，如蓝牙</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cs typeface="微软雅黑 Light" panose="020B0502040204020203" pitchFamily="34" charset="-122"/>
                <a:sym typeface="+mn-lt"/>
              </a:rPr>
              <a:t>4.3 </a:t>
            </a:r>
            <a:r>
              <a:rPr lang="zh-CN" altLang="en-US">
                <a:cs typeface="微软雅黑 Light" panose="020B0502040204020203" pitchFamily="34" charset="-122"/>
                <a:sym typeface="+mn-lt"/>
              </a:rPr>
              <a:t>介质访问控制协议</a:t>
            </a:r>
            <a:endParaRPr lang="zh-CN" altLang="en-US"/>
          </a:p>
        </p:txBody>
      </p:sp>
      <p:sp>
        <p:nvSpPr>
          <p:cNvPr id="3" name="内容占位符 2"/>
          <p:cNvSpPr>
            <a:spLocks noGrp="1"/>
          </p:cNvSpPr>
          <p:nvPr>
            <p:ph idx="1"/>
          </p:nvPr>
        </p:nvSpPr>
        <p:spPr/>
        <p:txBody>
          <a:bodyPr/>
          <a:lstStyle/>
          <a:p>
            <a:r>
              <a:rPr lang="zh-CN" altLang="en-US"/>
              <a:t>以太网</a:t>
            </a:r>
            <a:endParaRPr lang="zh-CN" altLang="en-US"/>
          </a:p>
          <a:p>
            <a:r>
              <a:rPr lang="zh-CN" altLang="en-US"/>
              <a:t>无线局域网</a:t>
            </a:r>
            <a:endParaRPr lang="zh-CN" altLang="en-US"/>
          </a:p>
          <a:p>
            <a:r>
              <a:rPr lang="zh-CN" altLang="en-US"/>
              <a:t>无线个域网</a:t>
            </a:r>
            <a:endParaRPr lang="zh-CN" altLang="en-US"/>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mn-ea"/>
              </a:rPr>
              <a:t>以太网</a:t>
            </a:r>
            <a:endParaRPr lang="zh-CN" altLang="en-US" sz="3200" dirty="0"/>
          </a:p>
        </p:txBody>
      </p:sp>
      <p:sp>
        <p:nvSpPr>
          <p:cNvPr id="3" name="文本占位符 2"/>
          <p:cNvSpPr>
            <a:spLocks noGrp="1"/>
          </p:cNvSpPr>
          <p:nvPr>
            <p:ph idx="1"/>
          </p:nvPr>
        </p:nvSpPr>
        <p:spPr/>
        <p:txBody>
          <a:bodyPr>
            <a:normAutofit/>
          </a:bodyPr>
          <a:lstStyle/>
          <a:p>
            <a:pPr algn="l" eaLnBrk="1" hangingPunct="1">
              <a:buFont typeface="Wingdings" panose="05000000000000000000" pitchFamily="2" charset="2"/>
              <a:buChar char="n"/>
            </a:pPr>
            <a:r>
              <a:rPr lang="en-US" altLang="zh-CN" sz="2800" dirty="0"/>
              <a:t>以太网由 DEC公司、Intel公司和Xerox公司联合开发(DIX)</a:t>
            </a:r>
            <a:endParaRPr lang="en-US" altLang="zh-CN" sz="2800" dirty="0"/>
          </a:p>
          <a:p>
            <a:pPr algn="l">
              <a:buFont typeface="Wingdings" panose="05000000000000000000" pitchFamily="2" charset="2"/>
              <a:buChar char="n"/>
            </a:pPr>
            <a:r>
              <a:rPr lang="en-US" altLang="zh-CN" sz="2800" dirty="0"/>
              <a:t>IEEE 802.3(1989年)定义了两个类别：基带和宽带</a:t>
            </a:r>
            <a:endParaRPr lang="en-US" altLang="zh-CN" sz="2800" dirty="0"/>
          </a:p>
          <a:p>
            <a:pPr lvl="1" algn="l">
              <a:buFont typeface="Wingdings" panose="05000000000000000000" pitchFamily="2" charset="2"/>
              <a:buChar char="n"/>
            </a:pPr>
            <a:r>
              <a:rPr lang="zh-CN" altLang="en-US" sz="2400" dirty="0"/>
              <a:t>基带类使用数字信号传输数据</a:t>
            </a:r>
            <a:endParaRPr lang="zh-CN" altLang="en-US" sz="2400" dirty="0"/>
          </a:p>
          <a:p>
            <a:pPr lvl="1" algn="l">
              <a:buFont typeface="Wingdings" panose="05000000000000000000" pitchFamily="2" charset="2"/>
              <a:buChar char="n"/>
            </a:pPr>
            <a:r>
              <a:rPr lang="zh-CN" altLang="en-US" sz="2400" dirty="0"/>
              <a:t>基带类划分为5个不同的标准：10Base5、10Base2、10Base-T、1Base5、100base-T</a:t>
            </a:r>
            <a:endParaRPr lang="zh-CN" altLang="en-US" sz="2400" dirty="0"/>
          </a:p>
          <a:p>
            <a:pPr lvl="1" algn="l">
              <a:buFont typeface="Wingdings" panose="05000000000000000000" pitchFamily="2" charset="2"/>
              <a:buChar char="n"/>
            </a:pPr>
            <a:r>
              <a:rPr lang="zh-CN" altLang="en-US" sz="2400" dirty="0"/>
              <a:t>基带使用曼彻斯特编码</a:t>
            </a:r>
            <a:endParaRPr lang="zh-CN" altLang="en-US" sz="2400" dirty="0"/>
          </a:p>
          <a:p>
            <a:pPr>
              <a:buFont typeface="Wingdings" panose="05000000000000000000" pitchFamily="2" charset="2"/>
              <a:buChar char="n"/>
            </a:pPr>
            <a:r>
              <a:rPr lang="en-US" altLang="zh-CN" sz="2800" dirty="0"/>
              <a:t>以太网上的每一个站点都有自己的网络接口卡(NIC)</a:t>
            </a:r>
            <a:endParaRPr lang="en-US" altLang="zh-CN" sz="2800" dirty="0"/>
          </a:p>
          <a:p>
            <a:pPr lvl="1" algn="l">
              <a:buFont typeface="Wingdings" panose="05000000000000000000" pitchFamily="2" charset="2"/>
              <a:buChar char="n"/>
            </a:pPr>
            <a:r>
              <a:rPr lang="zh-CN" altLang="en-US" sz="2400" dirty="0"/>
              <a:t>NIC通常安装在站点内部</a:t>
            </a:r>
            <a:endParaRPr lang="zh-CN" altLang="en-US" sz="2400" dirty="0"/>
          </a:p>
          <a:p>
            <a:pPr lvl="1" algn="l">
              <a:buFont typeface="Wingdings" panose="05000000000000000000" pitchFamily="2" charset="2"/>
              <a:buChar char="n"/>
            </a:pPr>
            <a:r>
              <a:rPr lang="zh-CN" altLang="en-US" sz="2400" dirty="0"/>
              <a:t>NIC上的物理地址6字节长，任意两个NIC都具有不同的物理地址</a:t>
            </a:r>
            <a:endParaRPr lang="zh-CN" altLang="en-US" sz="2400" dirty="0"/>
          </a:p>
          <a:p>
            <a:pPr marL="538480" lvl="1" indent="-271780">
              <a:buClr>
                <a:srgbClr val="00B050"/>
              </a:buClr>
              <a:buFont typeface="Wingdings" panose="05000000000000000000" pitchFamily="2" charset="2"/>
              <a:buChar char="Ø"/>
            </a:pPr>
            <a:endParaRPr lang="zh-CN" altLang="en-US" sz="2000" dirty="0">
              <a:latin typeface="+mn-ea"/>
            </a:endParaRPr>
          </a:p>
          <a:p>
            <a:endParaRPr lang="zh-CN" altLang="en-US" sz="2000" dirty="0">
              <a:latin typeface="+mn-ea"/>
            </a:endParaRPr>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mn-lt"/>
                <a:ea typeface="+mn-ea"/>
                <a:cs typeface="+mn-ea"/>
                <a:sym typeface="+mn-lt"/>
              </a:rPr>
              <a:t>以太网拓扑结构</a:t>
            </a:r>
            <a:endParaRPr lang="zh-CN" altLang="en-US" sz="3200" dirty="0"/>
          </a:p>
        </p:txBody>
      </p:sp>
      <p:sp>
        <p:nvSpPr>
          <p:cNvPr id="3" name="文本占位符 2"/>
          <p:cNvSpPr>
            <a:spLocks noGrp="1"/>
          </p:cNvSpPr>
          <p:nvPr>
            <p:ph idx="1"/>
          </p:nvPr>
        </p:nvSpPr>
        <p:spPr/>
        <p:txBody>
          <a:bodyPr/>
          <a:lstStyle/>
          <a:p>
            <a:pPr algn="l">
              <a:buFont typeface="Wingdings" panose="05000000000000000000" pitchFamily="2" charset="2"/>
              <a:buChar char="n"/>
            </a:pPr>
            <a:r>
              <a:rPr lang="en-US" altLang="zh-CN" sz="2800" dirty="0">
                <a:sym typeface="+mn-lt"/>
              </a:rPr>
              <a:t>1990年前的以太网，使用同轴电缆，采用总线形拓扑结构</a:t>
            </a:r>
            <a:endParaRPr lang="en-US" altLang="zh-CN" sz="2800" dirty="0">
              <a:sym typeface="+mn-lt"/>
            </a:endParaRPr>
          </a:p>
          <a:p>
            <a:pPr lvl="1" algn="l">
              <a:spcBef>
                <a:spcPct val="20000"/>
              </a:spcBef>
            </a:pPr>
            <a:r>
              <a:rPr lang="zh-CN" altLang="en-US" sz="2400" dirty="0"/>
              <a:t>10Base5标准,10Base2标准</a:t>
            </a:r>
            <a:endParaRPr lang="zh-CN" altLang="en-US" sz="2400" dirty="0"/>
          </a:p>
          <a:p>
            <a:pPr lvl="1" algn="l">
              <a:spcBef>
                <a:spcPct val="20000"/>
              </a:spcBef>
            </a:pPr>
            <a:r>
              <a:rPr lang="zh-CN" altLang="en-US" sz="2400" dirty="0">
                <a:sym typeface="+mn-lt"/>
              </a:rPr>
              <a:t>是共享介质的广播信道</a:t>
            </a:r>
            <a:endParaRPr lang="zh-CN" altLang="en-US" sz="2400" dirty="0"/>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
        <p:nvSpPr>
          <p:cNvPr id="5" name="Line 7"/>
          <p:cNvSpPr>
            <a:spLocks noChangeShapeType="1"/>
          </p:cNvSpPr>
          <p:nvPr/>
        </p:nvSpPr>
        <p:spPr bwMode="auto">
          <a:xfrm flipV="1">
            <a:off x="1648551" y="3919569"/>
            <a:ext cx="8740125"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7" name="Line 5"/>
          <p:cNvSpPr>
            <a:spLocks noChangeShapeType="1"/>
          </p:cNvSpPr>
          <p:nvPr/>
        </p:nvSpPr>
        <p:spPr bwMode="auto">
          <a:xfrm rot="16200000" flipV="1">
            <a:off x="5507924" y="4473874"/>
            <a:ext cx="1091811" cy="8173"/>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8" name="Rectangle 9"/>
          <p:cNvSpPr>
            <a:spLocks noChangeArrowheads="1"/>
          </p:cNvSpPr>
          <p:nvPr/>
        </p:nvSpPr>
        <p:spPr bwMode="auto">
          <a:xfrm>
            <a:off x="1445276" y="3831499"/>
            <a:ext cx="203275" cy="201110"/>
          </a:xfrm>
          <a:prstGeom prst="rect">
            <a:avLst/>
          </a:prstGeom>
          <a:solidFill>
            <a:schemeClr val="tx1"/>
          </a:solidFill>
          <a:ln w="12700">
            <a:solidFill>
              <a:srgbClr val="C00000"/>
            </a:solidFill>
            <a:miter lim="800000"/>
          </a:ln>
          <a:effectLst/>
        </p:spPr>
        <p:txBody>
          <a:bodyPr wrap="none" anchor="ctr"/>
          <a:lstStyle/>
          <a:p>
            <a:pPr>
              <a:lnSpc>
                <a:spcPct val="120000"/>
              </a:lnSpc>
            </a:pPr>
            <a:endParaRPr lang="zh-CN" altLang="en-US" sz="1865" b="1">
              <a:solidFill>
                <a:srgbClr val="000099"/>
              </a:solidFill>
              <a:cs typeface="+mn-ea"/>
              <a:sym typeface="+mn-lt"/>
            </a:endParaRPr>
          </a:p>
        </p:txBody>
      </p:sp>
      <p:sp>
        <p:nvSpPr>
          <p:cNvPr id="10" name="Freeform 14"/>
          <p:cNvSpPr/>
          <p:nvPr/>
        </p:nvSpPr>
        <p:spPr bwMode="auto">
          <a:xfrm>
            <a:off x="4398034" y="3932677"/>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1" name="Line 17"/>
          <p:cNvSpPr>
            <a:spLocks noChangeShapeType="1"/>
          </p:cNvSpPr>
          <p:nvPr/>
        </p:nvSpPr>
        <p:spPr bwMode="auto">
          <a:xfrm rot="16200000" flipV="1">
            <a:off x="7155128" y="4473874"/>
            <a:ext cx="1091811" cy="8173"/>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2" name="Freeform 19"/>
          <p:cNvSpPr/>
          <p:nvPr/>
        </p:nvSpPr>
        <p:spPr bwMode="auto">
          <a:xfrm>
            <a:off x="9341425" y="3932676"/>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3" name="Text Box 22"/>
          <p:cNvSpPr txBox="1">
            <a:spLocks noChangeArrowheads="1"/>
          </p:cNvSpPr>
          <p:nvPr/>
        </p:nvSpPr>
        <p:spPr bwMode="auto">
          <a:xfrm>
            <a:off x="5639872" y="5327588"/>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C</a:t>
            </a:r>
            <a:endParaRPr kumimoji="1" lang="en-US" altLang="zh-CN" sz="1865" b="1" dirty="0">
              <a:solidFill>
                <a:srgbClr val="000099"/>
              </a:solidFill>
              <a:cs typeface="+mn-ea"/>
              <a:sym typeface="+mn-lt"/>
            </a:endParaRPr>
          </a:p>
        </p:txBody>
      </p:sp>
      <p:sp>
        <p:nvSpPr>
          <p:cNvPr id="14" name="Text Box 23"/>
          <p:cNvSpPr txBox="1">
            <a:spLocks noChangeArrowheads="1"/>
          </p:cNvSpPr>
          <p:nvPr/>
        </p:nvSpPr>
        <p:spPr bwMode="auto">
          <a:xfrm>
            <a:off x="7388327" y="5358143"/>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D</a:t>
            </a:r>
            <a:endParaRPr kumimoji="1" lang="en-US" altLang="zh-CN" sz="1865" b="1" dirty="0">
              <a:solidFill>
                <a:srgbClr val="000099"/>
              </a:solidFill>
              <a:cs typeface="+mn-ea"/>
              <a:sym typeface="+mn-lt"/>
            </a:endParaRPr>
          </a:p>
        </p:txBody>
      </p:sp>
      <p:sp>
        <p:nvSpPr>
          <p:cNvPr id="15" name="Text Box 24"/>
          <p:cNvSpPr txBox="1">
            <a:spLocks noChangeArrowheads="1"/>
          </p:cNvSpPr>
          <p:nvPr/>
        </p:nvSpPr>
        <p:spPr bwMode="auto">
          <a:xfrm>
            <a:off x="2338240" y="5358143"/>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A</a:t>
            </a:r>
            <a:endParaRPr kumimoji="1" lang="en-US" altLang="zh-CN" sz="1865" b="1" dirty="0">
              <a:solidFill>
                <a:srgbClr val="000099"/>
              </a:solidFill>
              <a:cs typeface="+mn-ea"/>
              <a:sym typeface="+mn-lt"/>
            </a:endParaRPr>
          </a:p>
        </p:txBody>
      </p:sp>
      <p:sp>
        <p:nvSpPr>
          <p:cNvPr id="16" name="Text Box 25"/>
          <p:cNvSpPr txBox="1">
            <a:spLocks noChangeArrowheads="1"/>
          </p:cNvSpPr>
          <p:nvPr/>
        </p:nvSpPr>
        <p:spPr bwMode="auto">
          <a:xfrm>
            <a:off x="8926253" y="5366804"/>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E</a:t>
            </a:r>
            <a:endParaRPr kumimoji="1" lang="en-US" altLang="zh-CN" sz="1865" b="1" dirty="0">
              <a:solidFill>
                <a:srgbClr val="000099"/>
              </a:solidFill>
              <a:cs typeface="+mn-ea"/>
              <a:sym typeface="+mn-lt"/>
            </a:endParaRPr>
          </a:p>
        </p:txBody>
      </p:sp>
      <p:sp>
        <p:nvSpPr>
          <p:cNvPr id="17" name="Line 26"/>
          <p:cNvSpPr>
            <a:spLocks noChangeShapeType="1"/>
          </p:cNvSpPr>
          <p:nvPr/>
        </p:nvSpPr>
        <p:spPr bwMode="auto">
          <a:xfrm flipH="1">
            <a:off x="1595105" y="3487507"/>
            <a:ext cx="125744" cy="34550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8" name="Text Box 27"/>
          <p:cNvSpPr txBox="1">
            <a:spLocks noChangeArrowheads="1"/>
          </p:cNvSpPr>
          <p:nvPr/>
        </p:nvSpPr>
        <p:spPr bwMode="auto">
          <a:xfrm>
            <a:off x="1535198" y="3076690"/>
            <a:ext cx="4554452" cy="430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000" b="1" dirty="0">
                <a:cs typeface="+mn-ea"/>
                <a:sym typeface="+mn-lt"/>
              </a:rPr>
              <a:t>匹配电阻</a:t>
            </a:r>
            <a:r>
              <a:rPr kumimoji="1" lang="zh-CN" altLang="en-US" sz="1865" dirty="0">
                <a:cs typeface="+mn-ea"/>
                <a:sym typeface="+mn-lt"/>
              </a:rPr>
              <a:t>（用来吸收总线上传播的信号）</a:t>
            </a:r>
            <a:endParaRPr kumimoji="1" lang="zh-CN" altLang="en-US" sz="1865" dirty="0">
              <a:cs typeface="+mn-ea"/>
              <a:sym typeface="+mn-lt"/>
            </a:endParaRPr>
          </a:p>
        </p:txBody>
      </p:sp>
      <p:sp>
        <p:nvSpPr>
          <p:cNvPr id="20" name="Text Box 48"/>
          <p:cNvSpPr txBox="1">
            <a:spLocks noChangeArrowheads="1"/>
          </p:cNvSpPr>
          <p:nvPr/>
        </p:nvSpPr>
        <p:spPr bwMode="auto">
          <a:xfrm>
            <a:off x="4197459" y="5361419"/>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a:solidFill>
                  <a:srgbClr val="000099"/>
                </a:solidFill>
                <a:cs typeface="+mn-ea"/>
                <a:sym typeface="+mn-lt"/>
              </a:rPr>
              <a:t>B</a:t>
            </a:r>
            <a:endParaRPr kumimoji="1" lang="en-US" altLang="zh-CN" sz="1865" b="1">
              <a:solidFill>
                <a:srgbClr val="000099"/>
              </a:solidFill>
              <a:cs typeface="+mn-ea"/>
              <a:sym typeface="+mn-lt"/>
            </a:endParaRPr>
          </a:p>
        </p:txBody>
      </p:sp>
      <p:sp>
        <p:nvSpPr>
          <p:cNvPr id="24" name="Line 12"/>
          <p:cNvSpPr>
            <a:spLocks noChangeShapeType="1"/>
          </p:cNvSpPr>
          <p:nvPr/>
        </p:nvSpPr>
        <p:spPr bwMode="auto">
          <a:xfrm rot="16200000" flipV="1">
            <a:off x="2213514" y="4473874"/>
            <a:ext cx="1091811" cy="8173"/>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7" name="矩形 26"/>
          <p:cNvSpPr/>
          <p:nvPr/>
        </p:nvSpPr>
        <p:spPr>
          <a:xfrm>
            <a:off x="5535652" y="3487507"/>
            <a:ext cx="1107996" cy="396134"/>
          </a:xfrm>
          <a:prstGeom prst="rect">
            <a:avLst/>
          </a:prstGeom>
        </p:spPr>
        <p:txBody>
          <a:bodyPr wrap="none">
            <a:spAutoFit/>
          </a:bodyPr>
          <a:lstStyle/>
          <a:p>
            <a:pPr defTabSz="1016000" eaLnBrk="0" hangingPunct="0">
              <a:lnSpc>
                <a:spcPct val="120000"/>
              </a:lnSpc>
            </a:pPr>
            <a:r>
              <a:rPr kumimoji="1" lang="zh-CN" altLang="en-US" b="1" dirty="0">
                <a:solidFill>
                  <a:schemeClr val="tx1"/>
                </a:solidFill>
                <a:cs typeface="+mn-ea"/>
                <a:sym typeface="+mn-lt"/>
              </a:rPr>
              <a:t>同轴电缆</a:t>
            </a:r>
            <a:endParaRPr kumimoji="1" lang="zh-CN" altLang="en-US" b="1" dirty="0">
              <a:solidFill>
                <a:schemeClr val="tx1"/>
              </a:solidFill>
              <a:cs typeface="+mn-ea"/>
              <a:sym typeface="+mn-lt"/>
            </a:endParaRPr>
          </a:p>
        </p:txBody>
      </p:sp>
      <p:sp>
        <p:nvSpPr>
          <p:cNvPr id="28" name="矩形 27"/>
          <p:cNvSpPr/>
          <p:nvPr/>
        </p:nvSpPr>
        <p:spPr>
          <a:xfrm>
            <a:off x="1561838" y="5004315"/>
            <a:ext cx="697627" cy="429861"/>
          </a:xfrm>
          <a:prstGeom prst="rect">
            <a:avLst/>
          </a:prstGeom>
        </p:spPr>
        <p:txBody>
          <a:bodyPr wrap="none">
            <a:spAutoFit/>
          </a:bodyPr>
          <a:lstStyle/>
          <a:p>
            <a:pPr>
              <a:lnSpc>
                <a:spcPct val="120000"/>
              </a:lnSpc>
            </a:pPr>
            <a:r>
              <a:rPr kumimoji="1" lang="zh-CN" altLang="en-US" sz="2000" b="1" dirty="0">
                <a:cs typeface="+mn-ea"/>
                <a:sym typeface="+mn-lt"/>
              </a:rPr>
              <a:t>站点</a:t>
            </a:r>
            <a:endParaRPr kumimoji="1" lang="zh-CN" altLang="en-US" sz="2000" b="1" dirty="0">
              <a:cs typeface="+mn-ea"/>
              <a:sym typeface="+mn-lt"/>
            </a:endParaRPr>
          </a:p>
        </p:txBody>
      </p:sp>
      <p:pic>
        <p:nvPicPr>
          <p:cNvPr id="29" name="图形 28"/>
          <p:cNvPicPr>
            <a:picLocks noChangeAspect="1"/>
          </p:cNvPicPr>
          <p:nvPr/>
        </p:nvPicPr>
        <p:blipFill>
          <a:blip r:embed="rId1"/>
          <a:stretch>
            <a:fillRect/>
          </a:stretch>
        </p:blipFill>
        <p:spPr>
          <a:xfrm>
            <a:off x="2434922" y="5023239"/>
            <a:ext cx="501007" cy="379334"/>
          </a:xfrm>
          <a:prstGeom prst="rect">
            <a:avLst/>
          </a:prstGeom>
        </p:spPr>
      </p:pic>
      <p:pic>
        <p:nvPicPr>
          <p:cNvPr id="31" name="图形 30"/>
          <p:cNvPicPr>
            <a:picLocks noChangeAspect="1"/>
          </p:cNvPicPr>
          <p:nvPr/>
        </p:nvPicPr>
        <p:blipFill>
          <a:blip r:embed="rId1"/>
          <a:stretch>
            <a:fillRect/>
          </a:stretch>
        </p:blipFill>
        <p:spPr>
          <a:xfrm>
            <a:off x="4111247" y="5005872"/>
            <a:ext cx="501007" cy="379334"/>
          </a:xfrm>
          <a:prstGeom prst="rect">
            <a:avLst/>
          </a:prstGeom>
        </p:spPr>
      </p:pic>
      <p:pic>
        <p:nvPicPr>
          <p:cNvPr id="32" name="图形 31"/>
          <p:cNvPicPr>
            <a:picLocks noChangeAspect="1"/>
          </p:cNvPicPr>
          <p:nvPr/>
        </p:nvPicPr>
        <p:blipFill>
          <a:blip r:embed="rId1"/>
          <a:stretch>
            <a:fillRect/>
          </a:stretch>
        </p:blipFill>
        <p:spPr>
          <a:xfrm>
            <a:off x="5802697" y="5013175"/>
            <a:ext cx="501007" cy="379334"/>
          </a:xfrm>
          <a:prstGeom prst="rect">
            <a:avLst/>
          </a:prstGeom>
        </p:spPr>
      </p:pic>
      <p:pic>
        <p:nvPicPr>
          <p:cNvPr id="33" name="图形 32"/>
          <p:cNvPicPr>
            <a:picLocks noChangeAspect="1"/>
          </p:cNvPicPr>
          <p:nvPr/>
        </p:nvPicPr>
        <p:blipFill>
          <a:blip r:embed="rId1"/>
          <a:stretch>
            <a:fillRect/>
          </a:stretch>
        </p:blipFill>
        <p:spPr>
          <a:xfrm>
            <a:off x="7449821" y="5023239"/>
            <a:ext cx="501007" cy="379334"/>
          </a:xfrm>
          <a:prstGeom prst="rect">
            <a:avLst/>
          </a:prstGeom>
        </p:spPr>
      </p:pic>
      <p:pic>
        <p:nvPicPr>
          <p:cNvPr id="35" name="图形 34"/>
          <p:cNvPicPr>
            <a:picLocks noChangeAspect="1"/>
          </p:cNvPicPr>
          <p:nvPr/>
        </p:nvPicPr>
        <p:blipFill>
          <a:blip r:embed="rId1"/>
          <a:stretch>
            <a:fillRect/>
          </a:stretch>
        </p:blipFill>
        <p:spPr>
          <a:xfrm>
            <a:off x="9086026" y="5022255"/>
            <a:ext cx="501007" cy="379334"/>
          </a:xfrm>
          <a:prstGeom prst="rect">
            <a:avLst/>
          </a:prstGeom>
        </p:spPr>
      </p:pic>
      <p:sp>
        <p:nvSpPr>
          <p:cNvPr id="38" name="Rectangle 9"/>
          <p:cNvSpPr>
            <a:spLocks noChangeArrowheads="1"/>
          </p:cNvSpPr>
          <p:nvPr/>
        </p:nvSpPr>
        <p:spPr bwMode="auto">
          <a:xfrm>
            <a:off x="10404097" y="3831499"/>
            <a:ext cx="203275" cy="201110"/>
          </a:xfrm>
          <a:prstGeom prst="rect">
            <a:avLst/>
          </a:prstGeom>
          <a:solidFill>
            <a:schemeClr val="tx1"/>
          </a:solidFill>
          <a:ln w="12700">
            <a:solidFill>
              <a:srgbClr val="C00000"/>
            </a:solidFill>
            <a:miter lim="800000"/>
          </a:ln>
          <a:effectLst/>
        </p:spPr>
        <p:txBody>
          <a:bodyPr wrap="none" anchor="ctr"/>
          <a:lstStyle/>
          <a:p>
            <a:pPr>
              <a:lnSpc>
                <a:spcPct val="120000"/>
              </a:lnSpc>
            </a:pPr>
            <a:endParaRPr lang="zh-CN" altLang="en-US" sz="1865" b="1">
              <a:solidFill>
                <a:srgbClr val="000099"/>
              </a:solidFill>
              <a:cs typeface="+mn-ea"/>
              <a:sym typeface="+mn-l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mn-lt"/>
                <a:ea typeface="+mn-ea"/>
                <a:cs typeface="+mn-ea"/>
                <a:sym typeface="+mn-lt"/>
              </a:rPr>
              <a:t>以太网拓扑结构</a:t>
            </a:r>
            <a:endParaRPr lang="zh-CN" altLang="en-US" sz="3200" dirty="0"/>
          </a:p>
        </p:txBody>
      </p:sp>
      <p:sp>
        <p:nvSpPr>
          <p:cNvPr id="3" name="文本占位符 2"/>
          <p:cNvSpPr>
            <a:spLocks noGrp="1"/>
          </p:cNvSpPr>
          <p:nvPr>
            <p:ph idx="1"/>
          </p:nvPr>
        </p:nvSpPr>
        <p:spPr/>
        <p:txBody>
          <a:bodyPr>
            <a:normAutofit/>
          </a:bodyPr>
          <a:lstStyle/>
          <a:p>
            <a:pPr algn="l">
              <a:lnSpc>
                <a:spcPct val="100000"/>
              </a:lnSpc>
              <a:buFont typeface="Wingdings" panose="05000000000000000000" pitchFamily="2" charset="2"/>
              <a:buChar char="n"/>
            </a:pPr>
            <a:r>
              <a:rPr lang="en-US" altLang="zh-CN" sz="2800" dirty="0">
                <a:sym typeface="+mn-lt"/>
              </a:rPr>
              <a:t>1990 年，IEEE 制定出802.3i标准，使用双绞线的星形拓扑</a:t>
            </a:r>
            <a:endParaRPr lang="en-US" altLang="zh-CN" sz="2800" dirty="0">
              <a:sym typeface="+mn-lt"/>
            </a:endParaRPr>
          </a:p>
          <a:p>
            <a:pPr lvl="1" algn="l">
              <a:lnSpc>
                <a:spcPct val="100000"/>
              </a:lnSpc>
              <a:spcBef>
                <a:spcPct val="20000"/>
              </a:spcBef>
            </a:pPr>
            <a:r>
              <a:rPr lang="zh-CN" altLang="en-US" sz="2400" dirty="0">
                <a:sym typeface="+mn-lt"/>
              </a:rPr>
              <a:t>使用集线器和双绞线， 10BASE-T 标准</a:t>
            </a:r>
            <a:endParaRPr lang="zh-CN" altLang="en-US" sz="2400" dirty="0">
              <a:sym typeface="+mn-lt"/>
            </a:endParaRPr>
          </a:p>
          <a:p>
            <a:pPr lvl="1" algn="l">
              <a:lnSpc>
                <a:spcPct val="100000"/>
              </a:lnSpc>
              <a:spcBef>
                <a:spcPct val="20000"/>
              </a:spcBef>
            </a:pPr>
            <a:r>
              <a:rPr lang="zh-CN" altLang="en-US" sz="2400" dirty="0">
                <a:sym typeface="+mn-lt"/>
              </a:rPr>
              <a:t>双绞线便宜，使用方便、灵活</a:t>
            </a:r>
            <a:endParaRPr lang="zh-CN" altLang="en-US" sz="2400" dirty="0">
              <a:sym typeface="+mn-lt"/>
            </a:endParaRPr>
          </a:p>
          <a:p>
            <a:pPr lvl="1" algn="l">
              <a:spcBef>
                <a:spcPct val="20000"/>
              </a:spcBef>
            </a:pPr>
            <a:r>
              <a:rPr lang="zh-CN" altLang="en-US" sz="2400" dirty="0">
                <a:sym typeface="+mn-lt"/>
              </a:rPr>
              <a:t>是共享介质的广播信道</a:t>
            </a:r>
            <a:endParaRPr lang="zh-CN" altLang="en-US" sz="2400" dirty="0"/>
          </a:p>
          <a:p>
            <a:pPr lvl="1" algn="l">
              <a:lnSpc>
                <a:spcPct val="100000"/>
              </a:lnSpc>
              <a:buFont typeface="Wingdings" panose="05000000000000000000" pitchFamily="2" charset="2"/>
              <a:buChar char="n"/>
            </a:pPr>
            <a:endParaRPr lang="zh-CN" altLang="en-US" sz="2400" dirty="0"/>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dirty="0"/>
          </a:p>
        </p:txBody>
      </p:sp>
      <p:grpSp>
        <p:nvGrpSpPr>
          <p:cNvPr id="6" name="组合 5"/>
          <p:cNvGrpSpPr/>
          <p:nvPr/>
        </p:nvGrpSpPr>
        <p:grpSpPr>
          <a:xfrm>
            <a:off x="832525" y="3000433"/>
            <a:ext cx="4996963" cy="3117108"/>
            <a:chOff x="1802497" y="1409382"/>
            <a:chExt cx="5278842" cy="3679123"/>
          </a:xfrm>
        </p:grpSpPr>
        <p:sp>
          <p:nvSpPr>
            <p:cNvPr id="7" name="Text Box 5"/>
            <p:cNvSpPr txBox="1">
              <a:spLocks noChangeArrowheads="1"/>
            </p:cNvSpPr>
            <p:nvPr/>
          </p:nvSpPr>
          <p:spPr bwMode="auto">
            <a:xfrm>
              <a:off x="4012756" y="2328828"/>
              <a:ext cx="1007928"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集线器</a:t>
              </a:r>
              <a:endParaRPr lang="zh-CN" altLang="en-US" sz="2000" b="1" dirty="0">
                <a:cs typeface="+mn-ea"/>
                <a:sym typeface="+mn-lt"/>
              </a:endParaRPr>
            </a:p>
          </p:txBody>
        </p:sp>
        <p:sp>
          <p:nvSpPr>
            <p:cNvPr id="8" name="Line 6"/>
            <p:cNvSpPr>
              <a:spLocks noChangeShapeType="1"/>
            </p:cNvSpPr>
            <p:nvPr/>
          </p:nvSpPr>
          <p:spPr bwMode="auto">
            <a:xfrm flipV="1">
              <a:off x="2438664" y="3272755"/>
              <a:ext cx="1685396" cy="32067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5" b="1" dirty="0">
                <a:solidFill>
                  <a:srgbClr val="000099"/>
                </a:solidFill>
                <a:cs typeface="+mn-ea"/>
                <a:sym typeface="+mn-lt"/>
              </a:endParaRPr>
            </a:p>
          </p:txBody>
        </p:sp>
        <p:sp>
          <p:nvSpPr>
            <p:cNvPr id="9" name="Line 7"/>
            <p:cNvSpPr>
              <a:spLocks noChangeShapeType="1"/>
            </p:cNvSpPr>
            <p:nvPr/>
          </p:nvSpPr>
          <p:spPr bwMode="auto">
            <a:xfrm>
              <a:off x="2374735" y="2059792"/>
              <a:ext cx="1890350" cy="10859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5" b="1" dirty="0">
                <a:solidFill>
                  <a:srgbClr val="000099"/>
                </a:solidFill>
                <a:cs typeface="+mn-ea"/>
                <a:sym typeface="+mn-lt"/>
              </a:endParaRPr>
            </a:p>
          </p:txBody>
        </p:sp>
        <p:sp>
          <p:nvSpPr>
            <p:cNvPr id="10" name="Line 8"/>
            <p:cNvSpPr>
              <a:spLocks noChangeShapeType="1"/>
            </p:cNvSpPr>
            <p:nvPr/>
          </p:nvSpPr>
          <p:spPr bwMode="auto">
            <a:xfrm flipV="1">
              <a:off x="3865694" y="3401342"/>
              <a:ext cx="681436" cy="127793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5" b="1">
                <a:solidFill>
                  <a:srgbClr val="000099"/>
                </a:solidFill>
                <a:cs typeface="+mn-ea"/>
                <a:sym typeface="+mn-lt"/>
              </a:endParaRPr>
            </a:p>
          </p:txBody>
        </p:sp>
        <p:sp>
          <p:nvSpPr>
            <p:cNvPr id="11" name="Line 9"/>
            <p:cNvSpPr>
              <a:spLocks noChangeShapeType="1"/>
            </p:cNvSpPr>
            <p:nvPr/>
          </p:nvSpPr>
          <p:spPr bwMode="auto">
            <a:xfrm flipH="1">
              <a:off x="4686433" y="2007519"/>
              <a:ext cx="1676045" cy="12652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5" b="1">
                <a:solidFill>
                  <a:srgbClr val="000099"/>
                </a:solidFill>
                <a:cs typeface="+mn-ea"/>
                <a:sym typeface="+mn-lt"/>
              </a:endParaRPr>
            </a:p>
          </p:txBody>
        </p:sp>
        <p:sp>
          <p:nvSpPr>
            <p:cNvPr id="12" name="Line 10"/>
            <p:cNvSpPr>
              <a:spLocks noChangeShapeType="1"/>
            </p:cNvSpPr>
            <p:nvPr/>
          </p:nvSpPr>
          <p:spPr bwMode="auto">
            <a:xfrm>
              <a:off x="4825734" y="3401343"/>
              <a:ext cx="2109776" cy="4808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5" b="1" dirty="0">
                <a:solidFill>
                  <a:srgbClr val="000099"/>
                </a:solidFill>
                <a:cs typeface="+mn-ea"/>
                <a:sym typeface="+mn-lt"/>
              </a:endParaRPr>
            </a:p>
          </p:txBody>
        </p:sp>
        <p:pic>
          <p:nvPicPr>
            <p:cNvPr id="13" name="Picture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17"/>
            <p:cNvSpPr txBox="1">
              <a:spLocks noChangeArrowheads="1"/>
            </p:cNvSpPr>
            <p:nvPr/>
          </p:nvSpPr>
          <p:spPr bwMode="auto">
            <a:xfrm>
              <a:off x="4938644" y="4607628"/>
              <a:ext cx="1456688" cy="4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16000" eaLnBrk="0" hangingPunct="0">
                <a:lnSpc>
                  <a:spcPct val="120000"/>
                </a:lnSpc>
              </a:pPr>
              <a:r>
                <a:rPr kumimoji="1" lang="zh-CN" altLang="en-US" b="1" dirty="0">
                  <a:solidFill>
                    <a:srgbClr val="FF0000"/>
                  </a:solidFill>
                  <a:cs typeface="+mn-ea"/>
                  <a:sym typeface="+mn-lt"/>
                </a:rPr>
                <a:t>两对双绞线</a:t>
              </a:r>
              <a:endParaRPr kumimoji="1" lang="zh-CN" altLang="en-US" b="1" dirty="0">
                <a:solidFill>
                  <a:srgbClr val="FF0000"/>
                </a:solidFill>
                <a:cs typeface="+mn-ea"/>
                <a:sym typeface="+mn-lt"/>
              </a:endParaRPr>
            </a:p>
          </p:txBody>
        </p:sp>
        <p:sp>
          <p:nvSpPr>
            <p:cNvPr id="15" name="Line 18"/>
            <p:cNvSpPr>
              <a:spLocks noChangeShapeType="1"/>
            </p:cNvSpPr>
            <p:nvPr/>
          </p:nvSpPr>
          <p:spPr bwMode="auto">
            <a:xfrm flipV="1">
              <a:off x="5659711" y="3706358"/>
              <a:ext cx="259688" cy="941388"/>
            </a:xfrm>
            <a:prstGeom prst="line">
              <a:avLst/>
            </a:prstGeom>
            <a:noFill/>
            <a:ln w="19050">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5" b="1">
                <a:solidFill>
                  <a:srgbClr val="000099"/>
                </a:solidFill>
                <a:cs typeface="+mn-ea"/>
                <a:sym typeface="+mn-lt"/>
              </a:endParaRPr>
            </a:p>
          </p:txBody>
        </p:sp>
        <p:sp>
          <p:nvSpPr>
            <p:cNvPr id="16" name="Text Box 19"/>
            <p:cNvSpPr txBox="1">
              <a:spLocks noChangeArrowheads="1"/>
            </p:cNvSpPr>
            <p:nvPr/>
          </p:nvSpPr>
          <p:spPr bwMode="auto">
            <a:xfrm>
              <a:off x="1802497" y="1409382"/>
              <a:ext cx="736980" cy="50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2000" b="1" dirty="0">
                  <a:cs typeface="+mn-ea"/>
                  <a:sym typeface="+mn-lt"/>
                </a:rPr>
                <a:t>站点</a:t>
              </a:r>
              <a:endParaRPr lang="zh-CN" altLang="en-US" sz="2000" b="1" dirty="0">
                <a:cs typeface="+mn-ea"/>
                <a:sym typeface="+mn-lt"/>
              </a:endParaRPr>
            </a:p>
          </p:txBody>
        </p:sp>
        <p:sp>
          <p:nvSpPr>
            <p:cNvPr id="17" name="Text Box 20"/>
            <p:cNvSpPr txBox="1">
              <a:spLocks noChangeArrowheads="1"/>
            </p:cNvSpPr>
            <p:nvPr/>
          </p:nvSpPr>
          <p:spPr bwMode="auto">
            <a:xfrm>
              <a:off x="5666988" y="2716428"/>
              <a:ext cx="1414351" cy="46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1016000" eaLnBrk="0" hangingPunct="0">
                <a:lnSpc>
                  <a:spcPct val="120000"/>
                </a:lnSpc>
              </a:pPr>
              <a:r>
                <a:rPr kumimoji="1" lang="en-US" altLang="zh-CN" b="1" dirty="0">
                  <a:solidFill>
                    <a:srgbClr val="FF0000"/>
                  </a:solidFill>
                  <a:cs typeface="+mn-ea"/>
                  <a:sym typeface="+mn-lt"/>
                </a:rPr>
                <a:t>RJ-45 </a:t>
              </a:r>
              <a:r>
                <a:rPr kumimoji="1" lang="zh-CN" altLang="en-US" b="1" dirty="0">
                  <a:solidFill>
                    <a:srgbClr val="FF0000"/>
                  </a:solidFill>
                  <a:cs typeface="+mn-ea"/>
                  <a:sym typeface="+mn-lt"/>
                </a:rPr>
                <a:t>接头</a:t>
              </a:r>
              <a:endParaRPr kumimoji="1" lang="zh-CN" altLang="en-US" b="1" dirty="0">
                <a:solidFill>
                  <a:srgbClr val="FF0000"/>
                </a:solidFill>
                <a:cs typeface="+mn-ea"/>
                <a:sym typeface="+mn-lt"/>
              </a:endParaRPr>
            </a:p>
          </p:txBody>
        </p:sp>
        <p:sp>
          <p:nvSpPr>
            <p:cNvPr id="18" name="Line 21"/>
            <p:cNvSpPr>
              <a:spLocks noChangeShapeType="1"/>
            </p:cNvSpPr>
            <p:nvPr/>
          </p:nvSpPr>
          <p:spPr bwMode="auto">
            <a:xfrm>
              <a:off x="6488436" y="3145756"/>
              <a:ext cx="417540" cy="647288"/>
            </a:xfrm>
            <a:prstGeom prst="line">
              <a:avLst/>
            </a:prstGeom>
            <a:noFill/>
            <a:ln w="19050">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5" b="1" dirty="0">
                <a:solidFill>
                  <a:srgbClr val="000099"/>
                </a:solidFill>
                <a:cs typeface="+mn-ea"/>
                <a:sym typeface="+mn-lt"/>
              </a:endParaRPr>
            </a:p>
          </p:txBody>
        </p:sp>
        <p:sp>
          <p:nvSpPr>
            <p:cNvPr id="19" name="Line 22"/>
            <p:cNvSpPr>
              <a:spLocks noChangeShapeType="1"/>
            </p:cNvSpPr>
            <p:nvPr/>
          </p:nvSpPr>
          <p:spPr bwMode="auto">
            <a:xfrm flipH="1">
              <a:off x="5388109" y="3145755"/>
              <a:ext cx="683890" cy="187343"/>
            </a:xfrm>
            <a:prstGeom prst="line">
              <a:avLst/>
            </a:prstGeom>
            <a:noFill/>
            <a:ln w="19050">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135" b="1" dirty="0">
                <a:solidFill>
                  <a:srgbClr val="000099"/>
                </a:solidFill>
                <a:cs typeface="+mn-ea"/>
                <a:sym typeface="+mn-lt"/>
              </a:endParaRPr>
            </a:p>
          </p:txBody>
        </p:sp>
      </p:grpSp>
      <p:grpSp>
        <p:nvGrpSpPr>
          <p:cNvPr id="25" name="组合 24"/>
          <p:cNvGrpSpPr/>
          <p:nvPr/>
        </p:nvGrpSpPr>
        <p:grpSpPr>
          <a:xfrm>
            <a:off x="7023636" y="3351128"/>
            <a:ext cx="4177806" cy="2636820"/>
            <a:chOff x="1571890" y="2212976"/>
            <a:chExt cx="6628595" cy="3259170"/>
          </a:xfrm>
        </p:grpSpPr>
        <p:grpSp>
          <p:nvGrpSpPr>
            <p:cNvPr id="26" name="Group 3"/>
            <p:cNvGrpSpPr/>
            <p:nvPr/>
          </p:nvGrpSpPr>
          <p:grpSpPr bwMode="auto">
            <a:xfrm rot="-3098467">
              <a:off x="2022145" y="3956249"/>
              <a:ext cx="1127125" cy="98028"/>
              <a:chOff x="1548" y="1476"/>
              <a:chExt cx="1338" cy="120"/>
            </a:xfrm>
          </p:grpSpPr>
          <p:sp>
            <p:nvSpPr>
              <p:cNvPr id="80" name="Freeform 4"/>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81" name="Freeform 5"/>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dirty="0">
                  <a:solidFill>
                    <a:srgbClr val="000099"/>
                  </a:solidFill>
                  <a:cs typeface="+mn-ea"/>
                  <a:sym typeface="+mn-lt"/>
                </a:endParaRPr>
              </a:p>
            </p:txBody>
          </p:sp>
        </p:grpSp>
        <p:grpSp>
          <p:nvGrpSpPr>
            <p:cNvPr id="27" name="Group 6"/>
            <p:cNvGrpSpPr/>
            <p:nvPr/>
          </p:nvGrpSpPr>
          <p:grpSpPr bwMode="auto">
            <a:xfrm rot="-3098467">
              <a:off x="2458972" y="3956249"/>
              <a:ext cx="1127125" cy="98028"/>
              <a:chOff x="1548" y="1476"/>
              <a:chExt cx="1338" cy="120"/>
            </a:xfrm>
          </p:grpSpPr>
          <p:sp>
            <p:nvSpPr>
              <p:cNvPr id="78" name="Freeform 7"/>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9" name="Freeform 8"/>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8" name="Group 9"/>
            <p:cNvGrpSpPr/>
            <p:nvPr/>
          </p:nvGrpSpPr>
          <p:grpSpPr bwMode="auto">
            <a:xfrm rot="3701259" flipH="1">
              <a:off x="6306079" y="3949965"/>
              <a:ext cx="1001712" cy="96308"/>
              <a:chOff x="1548" y="1476"/>
              <a:chExt cx="1338" cy="120"/>
            </a:xfrm>
          </p:grpSpPr>
          <p:sp>
            <p:nvSpPr>
              <p:cNvPr id="76" name="Freeform 10"/>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7" name="Freeform 11"/>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29" name="Group 12"/>
            <p:cNvGrpSpPr/>
            <p:nvPr/>
          </p:nvGrpSpPr>
          <p:grpSpPr bwMode="auto">
            <a:xfrm rot="3701259" flipH="1">
              <a:off x="6817718" y="3969743"/>
              <a:ext cx="1001713" cy="98028"/>
              <a:chOff x="1548" y="1476"/>
              <a:chExt cx="1338" cy="120"/>
            </a:xfrm>
          </p:grpSpPr>
          <p:sp>
            <p:nvSpPr>
              <p:cNvPr id="74" name="Freeform 13"/>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5" name="Freeform 14"/>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sp>
          <p:nvSpPr>
            <p:cNvPr id="30" name="Rectangle 15"/>
            <p:cNvSpPr>
              <a:spLocks noChangeArrowheads="1"/>
            </p:cNvSpPr>
            <p:nvPr/>
          </p:nvSpPr>
          <p:spPr bwMode="auto">
            <a:xfrm>
              <a:off x="1969162" y="2212976"/>
              <a:ext cx="5969396" cy="1344613"/>
            </a:xfrm>
            <a:prstGeom prst="rect">
              <a:avLst/>
            </a:prstGeom>
            <a:solidFill>
              <a:srgbClr val="6697F0"/>
            </a:solidFill>
            <a:ln w="25400">
              <a:solidFill>
                <a:schemeClr val="tx1"/>
              </a:solidFill>
              <a:miter lim="800000"/>
            </a:ln>
            <a:effectLst/>
          </p:spPr>
          <p:txBody>
            <a:bodyPr wrap="none" anchor="ctr"/>
            <a:lstStyle/>
            <a:p>
              <a:pPr>
                <a:lnSpc>
                  <a:spcPct val="120000"/>
                </a:lnSpc>
              </a:pPr>
              <a:endParaRPr lang="zh-CN" altLang="en-US" b="1">
                <a:solidFill>
                  <a:srgbClr val="000099"/>
                </a:solidFill>
                <a:cs typeface="+mn-ea"/>
                <a:sym typeface="+mn-lt"/>
              </a:endParaRPr>
            </a:p>
          </p:txBody>
        </p:sp>
        <p:sp>
          <p:nvSpPr>
            <p:cNvPr id="31"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2"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3"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4"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5"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6"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37" name="Freeform 22"/>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38" name="Freeform 23"/>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39" name="Freeform 24"/>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0" name="Freeform 25"/>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b="1">
                <a:solidFill>
                  <a:srgbClr val="000099"/>
                </a:solidFill>
                <a:cs typeface="+mn-ea"/>
                <a:sym typeface="+mn-lt"/>
              </a:endParaRPr>
            </a:p>
          </p:txBody>
        </p:sp>
        <p:sp>
          <p:nvSpPr>
            <p:cNvPr id="41"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2" name="Line 27"/>
            <p:cNvSpPr>
              <a:spLocks noChangeShapeType="1"/>
            </p:cNvSpPr>
            <p:nvPr/>
          </p:nvSpPr>
          <p:spPr bwMode="auto">
            <a:xfrm>
              <a:off x="5056188" y="2433638"/>
              <a:ext cx="0" cy="78740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3" name="Rectangle 29"/>
            <p:cNvSpPr>
              <a:spLocks noChangeArrowheads="1"/>
            </p:cNvSpPr>
            <p:nvPr/>
          </p:nvSpPr>
          <p:spPr bwMode="auto">
            <a:xfrm>
              <a:off x="4063868" y="4527550"/>
              <a:ext cx="1608005" cy="846138"/>
            </a:xfrm>
            <a:prstGeom prst="rect">
              <a:avLst/>
            </a:prstGeom>
            <a:solidFill>
              <a:schemeClr val="accent5">
                <a:lumMod val="75000"/>
              </a:schemeClr>
            </a:solidFill>
            <a:ln w="19050">
              <a:solidFill>
                <a:schemeClr val="tx1"/>
              </a:solidFill>
              <a:miter lim="800000"/>
            </a:ln>
            <a:effectLst/>
          </p:spPr>
          <p:txBody>
            <a:bodyPr wrap="none" anchor="ctr"/>
            <a:lstStyle/>
            <a:p>
              <a:pPr>
                <a:lnSpc>
                  <a:spcPct val="120000"/>
                </a:lnSpc>
              </a:pPr>
              <a:endParaRPr lang="zh-CN" altLang="en-US" b="1">
                <a:solidFill>
                  <a:srgbClr val="000099"/>
                </a:solidFill>
                <a:cs typeface="+mn-ea"/>
                <a:sym typeface="+mn-lt"/>
              </a:endParaRPr>
            </a:p>
          </p:txBody>
        </p:sp>
        <p:sp>
          <p:nvSpPr>
            <p:cNvPr id="44" name="Rectangle 30"/>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5" name="Rectangle 31"/>
            <p:cNvSpPr>
              <a:spLocks noChangeArrowheads="1"/>
            </p:cNvSpPr>
            <p:nvPr/>
          </p:nvSpPr>
          <p:spPr bwMode="auto">
            <a:xfrm>
              <a:off x="4351574" y="4492159"/>
              <a:ext cx="1077022" cy="52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0" rIns="120651" bIns="59267">
              <a:spAutoFit/>
            </a:bodyPr>
            <a:lstStyle/>
            <a:p>
              <a:pPr defTabSz="1016000"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46" name="Rectangle 32"/>
            <p:cNvSpPr>
              <a:spLocks noChangeArrowheads="1"/>
            </p:cNvSpPr>
            <p:nvPr/>
          </p:nvSpPr>
          <p:spPr bwMode="auto">
            <a:xfrm>
              <a:off x="4148217" y="4893490"/>
              <a:ext cx="1484054" cy="57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36195" rIns="120651" bIns="59267">
              <a:spAutoFit/>
            </a:bodyPr>
            <a:lstStyle/>
            <a:p>
              <a:pPr defTabSz="1016000" eaLnBrk="0" hangingPunct="0">
                <a:lnSpc>
                  <a:spcPct val="120000"/>
                </a:lnSpc>
              </a:pPr>
              <a:r>
                <a:rPr kumimoji="1" lang="zh-CN" altLang="en-US" b="1" dirty="0">
                  <a:cs typeface="+mn-ea"/>
                  <a:sym typeface="+mn-lt"/>
                </a:rPr>
                <a:t>站点</a:t>
              </a:r>
              <a:r>
                <a:rPr kumimoji="1" lang="en-US" altLang="zh-CN" b="1" dirty="0">
                  <a:cs typeface="+mn-ea"/>
                  <a:sym typeface="+mn-lt"/>
                </a:rPr>
                <a:t>B</a:t>
              </a:r>
              <a:endParaRPr kumimoji="1" lang="zh-CN" altLang="en-US" b="1" dirty="0">
                <a:cs typeface="+mn-ea"/>
                <a:sym typeface="+mn-lt"/>
              </a:endParaRPr>
            </a:p>
          </p:txBody>
        </p:sp>
        <p:sp>
          <p:nvSpPr>
            <p:cNvPr id="47" name="Rectangle 33"/>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48" name="Rectangle 34"/>
            <p:cNvSpPr>
              <a:spLocks noChangeArrowheads="1"/>
            </p:cNvSpPr>
            <p:nvPr/>
          </p:nvSpPr>
          <p:spPr bwMode="auto">
            <a:xfrm>
              <a:off x="1571890" y="4527550"/>
              <a:ext cx="1611446" cy="846138"/>
            </a:xfrm>
            <a:prstGeom prst="rect">
              <a:avLst/>
            </a:prstGeom>
            <a:solidFill>
              <a:schemeClr val="accent5">
                <a:lumMod val="75000"/>
              </a:schemeClr>
            </a:solidFill>
            <a:ln w="19050">
              <a:solidFill>
                <a:schemeClr val="tx1"/>
              </a:solidFill>
              <a:miter lim="800000"/>
            </a:ln>
            <a:effectLst/>
          </p:spPr>
          <p:txBody>
            <a:bodyPr wrap="none" anchor="ctr"/>
            <a:lstStyle/>
            <a:p>
              <a:pPr>
                <a:lnSpc>
                  <a:spcPct val="120000"/>
                </a:lnSpc>
              </a:pPr>
              <a:endParaRPr lang="zh-CN" altLang="en-US" b="1" dirty="0">
                <a:solidFill>
                  <a:srgbClr val="000099"/>
                </a:solidFill>
                <a:cs typeface="+mn-ea"/>
                <a:sym typeface="+mn-lt"/>
              </a:endParaRPr>
            </a:p>
          </p:txBody>
        </p:sp>
        <p:sp>
          <p:nvSpPr>
            <p:cNvPr id="49" name="Rectangle 35"/>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0" name="Rectangle 36"/>
            <p:cNvSpPr>
              <a:spLocks noChangeArrowheads="1"/>
            </p:cNvSpPr>
            <p:nvPr/>
          </p:nvSpPr>
          <p:spPr bwMode="auto">
            <a:xfrm>
              <a:off x="1900522" y="4505075"/>
              <a:ext cx="1077022" cy="52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0" rIns="120651" bIns="59267">
              <a:spAutoFit/>
            </a:bodyPr>
            <a:lstStyle/>
            <a:p>
              <a:pPr defTabSz="1016000"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51" name="Rectangle 37"/>
            <p:cNvSpPr>
              <a:spLocks noChangeArrowheads="1"/>
            </p:cNvSpPr>
            <p:nvPr/>
          </p:nvSpPr>
          <p:spPr bwMode="auto">
            <a:xfrm>
              <a:off x="1637365" y="4891674"/>
              <a:ext cx="1484054" cy="57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36195" rIns="120651" bIns="59267">
              <a:spAutoFit/>
            </a:bodyPr>
            <a:lstStyle/>
            <a:p>
              <a:pPr defTabSz="1016000" eaLnBrk="0" hangingPunct="0">
                <a:lnSpc>
                  <a:spcPct val="120000"/>
                </a:lnSpc>
              </a:pPr>
              <a:r>
                <a:rPr kumimoji="1" lang="zh-CN" altLang="en-US" b="1" dirty="0">
                  <a:cs typeface="+mn-ea"/>
                  <a:sym typeface="+mn-lt"/>
                </a:rPr>
                <a:t>站点</a:t>
              </a:r>
              <a:r>
                <a:rPr kumimoji="1" lang="en-US" altLang="zh-CN" b="1" dirty="0">
                  <a:cs typeface="+mn-ea"/>
                  <a:sym typeface="+mn-lt"/>
                </a:rPr>
                <a:t>A</a:t>
              </a:r>
              <a:endParaRPr kumimoji="1" lang="zh-CN" altLang="en-US" b="1" dirty="0">
                <a:cs typeface="+mn-ea"/>
                <a:sym typeface="+mn-lt"/>
              </a:endParaRPr>
            </a:p>
          </p:txBody>
        </p:sp>
        <p:sp>
          <p:nvSpPr>
            <p:cNvPr id="52" name="Rectangle 38"/>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3" name="Rectangle 39"/>
            <p:cNvSpPr>
              <a:spLocks noChangeArrowheads="1"/>
            </p:cNvSpPr>
            <p:nvPr/>
          </p:nvSpPr>
          <p:spPr bwMode="auto">
            <a:xfrm>
              <a:off x="6540369" y="4527550"/>
              <a:ext cx="1611444" cy="846138"/>
            </a:xfrm>
            <a:prstGeom prst="rect">
              <a:avLst/>
            </a:prstGeom>
            <a:solidFill>
              <a:schemeClr val="accent5">
                <a:lumMod val="75000"/>
              </a:schemeClr>
            </a:solidFill>
            <a:ln w="19050">
              <a:solidFill>
                <a:schemeClr val="tx1"/>
              </a:solidFill>
              <a:miter lim="800000"/>
            </a:ln>
            <a:effectLst/>
          </p:spPr>
          <p:txBody>
            <a:bodyPr wrap="none" anchor="ctr"/>
            <a:lstStyle/>
            <a:p>
              <a:pPr>
                <a:lnSpc>
                  <a:spcPct val="120000"/>
                </a:lnSpc>
              </a:pPr>
              <a:endParaRPr lang="zh-CN" altLang="en-US" b="1" dirty="0">
                <a:solidFill>
                  <a:srgbClr val="000099"/>
                </a:solidFill>
                <a:cs typeface="+mn-ea"/>
                <a:sym typeface="+mn-lt"/>
              </a:endParaRPr>
            </a:p>
          </p:txBody>
        </p:sp>
        <p:sp>
          <p:nvSpPr>
            <p:cNvPr id="54" name="Rectangle 40"/>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5" name="Rectangle 41"/>
            <p:cNvSpPr>
              <a:spLocks noChangeArrowheads="1"/>
            </p:cNvSpPr>
            <p:nvPr/>
          </p:nvSpPr>
          <p:spPr bwMode="auto">
            <a:xfrm>
              <a:off x="6881158" y="4514849"/>
              <a:ext cx="1077022" cy="529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0" rIns="120651" bIns="59267">
              <a:spAutoFit/>
            </a:bodyPr>
            <a:lstStyle/>
            <a:p>
              <a:pPr defTabSz="1016000" eaLnBrk="0" hangingPunct="0">
                <a:lnSpc>
                  <a:spcPct val="120000"/>
                </a:lnSpc>
              </a:pPr>
              <a:r>
                <a:rPr kumimoji="1" lang="en-US" altLang="zh-CN" b="1" dirty="0">
                  <a:solidFill>
                    <a:srgbClr val="0000FF"/>
                  </a:solidFill>
                  <a:cs typeface="+mn-ea"/>
                  <a:sym typeface="+mn-lt"/>
                </a:rPr>
                <a:t>NIC</a:t>
              </a:r>
              <a:endParaRPr kumimoji="1" lang="zh-CN" altLang="en-US" b="1" dirty="0">
                <a:solidFill>
                  <a:srgbClr val="0000FF"/>
                </a:solidFill>
                <a:cs typeface="+mn-ea"/>
                <a:sym typeface="+mn-lt"/>
              </a:endParaRPr>
            </a:p>
          </p:txBody>
        </p:sp>
        <p:sp>
          <p:nvSpPr>
            <p:cNvPr id="56" name="Rectangle 42"/>
            <p:cNvSpPr>
              <a:spLocks noChangeArrowheads="1"/>
            </p:cNvSpPr>
            <p:nvPr/>
          </p:nvSpPr>
          <p:spPr bwMode="auto">
            <a:xfrm>
              <a:off x="6716431" y="4898403"/>
              <a:ext cx="1484054" cy="57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36195" rIns="120651" bIns="59267">
              <a:spAutoFit/>
            </a:bodyPr>
            <a:lstStyle/>
            <a:p>
              <a:pPr defTabSz="1016000" eaLnBrk="0" hangingPunct="0">
                <a:lnSpc>
                  <a:spcPct val="120000"/>
                </a:lnSpc>
              </a:pPr>
              <a:r>
                <a:rPr kumimoji="1" lang="zh-CN" altLang="en-US" b="1" dirty="0">
                  <a:cs typeface="+mn-ea"/>
                  <a:sym typeface="+mn-lt"/>
                </a:rPr>
                <a:t>站点</a:t>
              </a:r>
              <a:r>
                <a:rPr kumimoji="1" lang="en-US" altLang="zh-CN" b="1" dirty="0">
                  <a:cs typeface="+mn-ea"/>
                  <a:sym typeface="+mn-lt"/>
                </a:rPr>
                <a:t>C</a:t>
              </a:r>
              <a:endParaRPr kumimoji="1" lang="zh-CN" altLang="en-US" b="1" dirty="0">
                <a:cs typeface="+mn-ea"/>
                <a:sym typeface="+mn-lt"/>
              </a:endParaRPr>
            </a:p>
          </p:txBody>
        </p:sp>
        <p:sp>
          <p:nvSpPr>
            <p:cNvPr id="57" name="Rectangle 43"/>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8"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59"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0"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1"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2"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3"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4"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5"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6"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67" name="Rectangle 53"/>
            <p:cNvSpPr>
              <a:spLocks noChangeArrowheads="1"/>
            </p:cNvSpPr>
            <p:nvPr/>
          </p:nvSpPr>
          <p:spPr bwMode="auto">
            <a:xfrm>
              <a:off x="5210268" y="3725862"/>
              <a:ext cx="1485325" cy="52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b="1" dirty="0">
                  <a:solidFill>
                    <a:schemeClr val="tx1"/>
                  </a:solidFill>
                  <a:cs typeface="+mn-ea"/>
                  <a:sym typeface="+mn-lt"/>
                </a:rPr>
                <a:t>双绞线</a:t>
              </a:r>
              <a:endParaRPr kumimoji="1" lang="zh-CN" altLang="en-US" b="1" dirty="0">
                <a:solidFill>
                  <a:schemeClr val="tx1"/>
                </a:solidFill>
                <a:cs typeface="+mn-ea"/>
                <a:sym typeface="+mn-lt"/>
              </a:endParaRPr>
            </a:p>
          </p:txBody>
        </p:sp>
        <p:grpSp>
          <p:nvGrpSpPr>
            <p:cNvPr id="68" name="Group 54"/>
            <p:cNvGrpSpPr/>
            <p:nvPr/>
          </p:nvGrpSpPr>
          <p:grpSpPr bwMode="auto">
            <a:xfrm rot="5400000" flipH="1">
              <a:off x="4703168" y="3946724"/>
              <a:ext cx="876300" cy="98028"/>
              <a:chOff x="1548" y="1476"/>
              <a:chExt cx="1338" cy="120"/>
            </a:xfrm>
          </p:grpSpPr>
          <p:sp>
            <p:nvSpPr>
              <p:cNvPr id="72" name="Freeform 55"/>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3" name="Freeform 56"/>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nvGrpSpPr>
            <p:cNvPr id="69" name="Group 57"/>
            <p:cNvGrpSpPr/>
            <p:nvPr/>
          </p:nvGrpSpPr>
          <p:grpSpPr bwMode="auto">
            <a:xfrm rot="5400000" flipH="1">
              <a:off x="4206942" y="3958630"/>
              <a:ext cx="874712" cy="98029"/>
              <a:chOff x="1548" y="1476"/>
              <a:chExt cx="1338" cy="120"/>
            </a:xfrm>
          </p:grpSpPr>
          <p:sp>
            <p:nvSpPr>
              <p:cNvPr id="70" name="Freeform 58"/>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sp>
            <p:nvSpPr>
              <p:cNvPr id="71" name="Freeform 59"/>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b="1">
                  <a:solidFill>
                    <a:srgbClr val="000099"/>
                  </a:solidFill>
                  <a:cs typeface="+mn-ea"/>
                  <a:sym typeface="+mn-lt"/>
                </a:endParaRPr>
              </a:p>
            </p:txBody>
          </p:sp>
        </p:grpSp>
      </p:grpSp>
      <p:sp>
        <p:nvSpPr>
          <p:cNvPr id="82" name="文本框 81"/>
          <p:cNvSpPr txBox="1"/>
          <p:nvPr/>
        </p:nvSpPr>
        <p:spPr>
          <a:xfrm>
            <a:off x="8765393" y="2877345"/>
            <a:ext cx="954107" cy="429861"/>
          </a:xfrm>
          <a:prstGeom prst="rect">
            <a:avLst/>
          </a:prstGeom>
          <a:noFill/>
        </p:spPr>
        <p:txBody>
          <a:bodyPr wrap="none" rtlCol="0">
            <a:spAutoFit/>
          </a:bodyPr>
          <a:lstStyle/>
          <a:p>
            <a:pPr>
              <a:lnSpc>
                <a:spcPct val="120000"/>
              </a:lnSpc>
            </a:pPr>
            <a:r>
              <a:rPr lang="zh-CN" altLang="en-US" sz="2000" b="1" dirty="0">
                <a:cs typeface="+mn-ea"/>
                <a:sym typeface="+mn-lt"/>
              </a:rPr>
              <a:t>集线器</a:t>
            </a:r>
            <a:endParaRPr lang="zh-CN" altLang="en-US" sz="2000" b="1" dirty="0">
              <a:cs typeface="+mn-ea"/>
              <a:sym typeface="+mn-lt"/>
            </a:endParaRPr>
          </a:p>
        </p:txBody>
      </p:sp>
      <p:pic>
        <p:nvPicPr>
          <p:cNvPr id="83" name="图形 82"/>
          <p:cNvPicPr>
            <a:picLocks noChangeAspect="1"/>
          </p:cNvPicPr>
          <p:nvPr/>
        </p:nvPicPr>
        <p:blipFill>
          <a:blip r:embed="rId2"/>
          <a:stretch>
            <a:fillRect/>
          </a:stretch>
        </p:blipFill>
        <p:spPr>
          <a:xfrm>
            <a:off x="869327" y="3443996"/>
            <a:ext cx="499927" cy="378516"/>
          </a:xfrm>
          <a:prstGeom prst="rect">
            <a:avLst/>
          </a:prstGeom>
        </p:spPr>
      </p:pic>
      <p:pic>
        <p:nvPicPr>
          <p:cNvPr id="89" name="图形 88"/>
          <p:cNvPicPr>
            <a:picLocks noChangeAspect="1"/>
          </p:cNvPicPr>
          <p:nvPr/>
        </p:nvPicPr>
        <p:blipFill>
          <a:blip r:embed="rId2"/>
          <a:stretch>
            <a:fillRect/>
          </a:stretch>
        </p:blipFill>
        <p:spPr>
          <a:xfrm>
            <a:off x="5149013" y="3268195"/>
            <a:ext cx="499927" cy="378516"/>
          </a:xfrm>
          <a:prstGeom prst="rect">
            <a:avLst/>
          </a:prstGeom>
        </p:spPr>
      </p:pic>
      <p:pic>
        <p:nvPicPr>
          <p:cNvPr id="90" name="图形 89"/>
          <p:cNvPicPr>
            <a:picLocks noChangeAspect="1"/>
          </p:cNvPicPr>
          <p:nvPr/>
        </p:nvPicPr>
        <p:blipFill>
          <a:blip r:embed="rId2"/>
          <a:stretch>
            <a:fillRect/>
          </a:stretch>
        </p:blipFill>
        <p:spPr>
          <a:xfrm>
            <a:off x="943289" y="4674051"/>
            <a:ext cx="499927" cy="378516"/>
          </a:xfrm>
          <a:prstGeom prst="rect">
            <a:avLst/>
          </a:prstGeom>
        </p:spPr>
      </p:pic>
      <p:pic>
        <p:nvPicPr>
          <p:cNvPr id="91" name="图形 90"/>
          <p:cNvPicPr>
            <a:picLocks noChangeAspect="1"/>
          </p:cNvPicPr>
          <p:nvPr/>
        </p:nvPicPr>
        <p:blipFill>
          <a:blip r:embed="rId2"/>
          <a:stretch>
            <a:fillRect/>
          </a:stretch>
        </p:blipFill>
        <p:spPr>
          <a:xfrm>
            <a:off x="5681183" y="4934636"/>
            <a:ext cx="511515" cy="387290"/>
          </a:xfrm>
          <a:prstGeom prst="rect">
            <a:avLst/>
          </a:prstGeom>
        </p:spPr>
      </p:pic>
      <p:pic>
        <p:nvPicPr>
          <p:cNvPr id="92" name="图形 91"/>
          <p:cNvPicPr>
            <a:picLocks noChangeAspect="1"/>
          </p:cNvPicPr>
          <p:nvPr/>
        </p:nvPicPr>
        <p:blipFill>
          <a:blip r:embed="rId2"/>
          <a:stretch>
            <a:fillRect/>
          </a:stretch>
        </p:blipFill>
        <p:spPr>
          <a:xfrm>
            <a:off x="2486594" y="5778188"/>
            <a:ext cx="490649" cy="371492"/>
          </a:xfrm>
          <a:prstGeom prst="rect">
            <a:avLst/>
          </a:prstGeom>
        </p:spPr>
      </p:pic>
      <p:sp>
        <p:nvSpPr>
          <p:cNvPr id="93" name="Text Box 24"/>
          <p:cNvSpPr txBox="1">
            <a:spLocks noChangeArrowheads="1"/>
          </p:cNvSpPr>
          <p:nvPr/>
        </p:nvSpPr>
        <p:spPr bwMode="auto">
          <a:xfrm>
            <a:off x="733879" y="3736638"/>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A</a:t>
            </a:r>
            <a:endParaRPr kumimoji="1" lang="en-US" altLang="zh-CN" sz="1865" b="1" dirty="0">
              <a:solidFill>
                <a:srgbClr val="000099"/>
              </a:solidFill>
              <a:cs typeface="+mn-ea"/>
              <a:sym typeface="+mn-lt"/>
            </a:endParaRPr>
          </a:p>
        </p:txBody>
      </p:sp>
      <p:sp>
        <p:nvSpPr>
          <p:cNvPr id="95" name="Text Box 24"/>
          <p:cNvSpPr txBox="1">
            <a:spLocks noChangeArrowheads="1"/>
          </p:cNvSpPr>
          <p:nvPr/>
        </p:nvSpPr>
        <p:spPr bwMode="auto">
          <a:xfrm>
            <a:off x="795156" y="4985121"/>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B</a:t>
            </a:r>
            <a:endParaRPr kumimoji="1" lang="en-US" altLang="zh-CN" sz="1865" b="1" dirty="0">
              <a:solidFill>
                <a:srgbClr val="000099"/>
              </a:solidFill>
              <a:cs typeface="+mn-ea"/>
              <a:sym typeface="+mn-lt"/>
            </a:endParaRPr>
          </a:p>
        </p:txBody>
      </p:sp>
      <p:sp>
        <p:nvSpPr>
          <p:cNvPr id="96" name="Text Box 24"/>
          <p:cNvSpPr txBox="1">
            <a:spLocks noChangeArrowheads="1"/>
          </p:cNvSpPr>
          <p:nvPr/>
        </p:nvSpPr>
        <p:spPr bwMode="auto">
          <a:xfrm>
            <a:off x="2401666" y="6077189"/>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C</a:t>
            </a:r>
            <a:endParaRPr kumimoji="1" lang="en-US" altLang="zh-CN" sz="1865" b="1" dirty="0">
              <a:solidFill>
                <a:srgbClr val="000099"/>
              </a:solidFill>
              <a:cs typeface="+mn-ea"/>
              <a:sym typeface="+mn-lt"/>
            </a:endParaRPr>
          </a:p>
        </p:txBody>
      </p:sp>
      <p:sp>
        <p:nvSpPr>
          <p:cNvPr id="97" name="Text Box 24"/>
          <p:cNvSpPr txBox="1">
            <a:spLocks noChangeArrowheads="1"/>
          </p:cNvSpPr>
          <p:nvPr/>
        </p:nvSpPr>
        <p:spPr bwMode="auto">
          <a:xfrm>
            <a:off x="5027255" y="3583950"/>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D</a:t>
            </a:r>
            <a:endParaRPr kumimoji="1" lang="en-US" altLang="zh-CN" sz="1865" b="1" dirty="0">
              <a:solidFill>
                <a:srgbClr val="000099"/>
              </a:solidFill>
              <a:cs typeface="+mn-ea"/>
              <a:sym typeface="+mn-lt"/>
            </a:endParaRPr>
          </a:p>
        </p:txBody>
      </p:sp>
      <p:sp>
        <p:nvSpPr>
          <p:cNvPr id="98" name="Text Box 24"/>
          <p:cNvSpPr txBox="1">
            <a:spLocks noChangeArrowheads="1"/>
          </p:cNvSpPr>
          <p:nvPr/>
        </p:nvSpPr>
        <p:spPr bwMode="auto">
          <a:xfrm>
            <a:off x="5815695" y="5219885"/>
            <a:ext cx="56061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1865" b="1" dirty="0">
                <a:solidFill>
                  <a:srgbClr val="000099"/>
                </a:solidFill>
                <a:cs typeface="+mn-ea"/>
                <a:sym typeface="+mn-lt"/>
              </a:rPr>
              <a:t>  E</a:t>
            </a:r>
            <a:endParaRPr kumimoji="1" lang="en-US" altLang="zh-CN" sz="1865" b="1" dirty="0">
              <a:solidFill>
                <a:srgbClr val="000099"/>
              </a:solidFill>
              <a:cs typeface="+mn-ea"/>
              <a:sym typeface="+mn-l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mn-lt"/>
                <a:ea typeface="+mn-ea"/>
                <a:cs typeface="+mn-ea"/>
                <a:sym typeface="+mn-lt"/>
              </a:rPr>
              <a:t>共享广播信道以太网的冲突问题</a:t>
            </a:r>
            <a:endParaRPr lang="zh-CN" altLang="en-US" sz="3200" dirty="0"/>
          </a:p>
        </p:txBody>
      </p:sp>
      <p:sp>
        <p:nvSpPr>
          <p:cNvPr id="3" name="文本占位符 2"/>
          <p:cNvSpPr>
            <a:spLocks noGrp="1"/>
          </p:cNvSpPr>
          <p:nvPr>
            <p:ph idx="1"/>
          </p:nvPr>
        </p:nvSpPr>
        <p:spPr/>
        <p:txBody>
          <a:bodyPr>
            <a:noAutofit/>
          </a:bodyPr>
          <a:lstStyle/>
          <a:p>
            <a:pPr algn="l">
              <a:buFont typeface="Wingdings" panose="05000000000000000000" pitchFamily="2" charset="2"/>
              <a:buChar char="n"/>
            </a:pPr>
            <a:r>
              <a:rPr lang="en-US" altLang="zh-CN" sz="2800" dirty="0">
                <a:sym typeface="+mn-lt"/>
              </a:rPr>
              <a:t>冲突：</a:t>
            </a:r>
            <a:r>
              <a:rPr lang="en-US" altLang="zh-CN" sz="2800" dirty="0"/>
              <a:t>多个用户不加控制同时访问共享信道时，会存在由于不同信号叠加而相互破坏的情况</a:t>
            </a:r>
            <a:endParaRPr lang="en-US" altLang="zh-CN" sz="2800" dirty="0"/>
          </a:p>
          <a:p>
            <a:pPr algn="l">
              <a:buFont typeface="Wingdings" panose="05000000000000000000" pitchFamily="2" charset="2"/>
              <a:buChar char="n"/>
            </a:pPr>
            <a:r>
              <a:rPr lang="en-US" altLang="zh-CN" sz="2800" dirty="0">
                <a:sym typeface="+mn-lt"/>
              </a:rPr>
              <a:t>发生冲突时，信道上传输的信号会产生严重的失真，故无法从中恢复出有用的信息来</a:t>
            </a:r>
            <a:endParaRPr lang="en-US" altLang="zh-CN" sz="2800" dirty="0">
              <a:sym typeface="+mn-lt"/>
            </a:endParaRPr>
          </a:p>
          <a:p>
            <a:pPr algn="l">
              <a:buFont typeface="Wingdings" panose="05000000000000000000" pitchFamily="2" charset="2"/>
              <a:buChar char="n"/>
            </a:pPr>
            <a:endParaRPr lang="en-US" altLang="zh-CN" sz="2800" dirty="0">
              <a:sym typeface="+mn-lt"/>
            </a:endParaRPr>
          </a:p>
          <a:p>
            <a:pPr>
              <a:buFont typeface="Wingdings" panose="05000000000000000000" pitchFamily="2" charset="2"/>
              <a:buChar char="Ø"/>
            </a:pPr>
            <a:endParaRPr lang="en-US" altLang="zh-CN" sz="2000" kern="100" dirty="0">
              <a:latin typeface="+mn-ea"/>
              <a:cs typeface="+mn-ea"/>
              <a:sym typeface="+mn-lt"/>
            </a:endParaRPr>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
        <p:nvSpPr>
          <p:cNvPr id="5" name="Line 7"/>
          <p:cNvSpPr>
            <a:spLocks noChangeShapeType="1"/>
          </p:cNvSpPr>
          <p:nvPr/>
        </p:nvSpPr>
        <p:spPr bwMode="auto">
          <a:xfrm flipV="1">
            <a:off x="1193150" y="4116359"/>
            <a:ext cx="8740125"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6" name="Line 5"/>
          <p:cNvSpPr>
            <a:spLocks noChangeShapeType="1"/>
          </p:cNvSpPr>
          <p:nvPr/>
        </p:nvSpPr>
        <p:spPr bwMode="auto">
          <a:xfrm rot="16200000" flipV="1">
            <a:off x="5052523" y="4670665"/>
            <a:ext cx="1091811" cy="8173"/>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7" name="Freeform 14"/>
          <p:cNvSpPr/>
          <p:nvPr/>
        </p:nvSpPr>
        <p:spPr bwMode="auto">
          <a:xfrm>
            <a:off x="3942633" y="4129467"/>
            <a:ext cx="3551" cy="1060088"/>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8" name="Line 17"/>
          <p:cNvSpPr>
            <a:spLocks noChangeShapeType="1"/>
          </p:cNvSpPr>
          <p:nvPr/>
        </p:nvSpPr>
        <p:spPr bwMode="auto">
          <a:xfrm rot="16200000" flipV="1">
            <a:off x="6699727" y="4670665"/>
            <a:ext cx="1091811" cy="8173"/>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9" name="Freeform 19"/>
          <p:cNvSpPr/>
          <p:nvPr/>
        </p:nvSpPr>
        <p:spPr bwMode="auto">
          <a:xfrm>
            <a:off x="8886024" y="4129467"/>
            <a:ext cx="3551" cy="1076473"/>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0" name="Text Box 22"/>
          <p:cNvSpPr txBox="1">
            <a:spLocks noChangeArrowheads="1"/>
          </p:cNvSpPr>
          <p:nvPr/>
        </p:nvSpPr>
        <p:spPr bwMode="auto">
          <a:xfrm>
            <a:off x="5174599" y="5572956"/>
            <a:ext cx="620683"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C</a:t>
            </a:r>
            <a:endParaRPr kumimoji="1" lang="en-US" altLang="zh-CN" sz="1865" b="1" dirty="0">
              <a:solidFill>
                <a:srgbClr val="000099"/>
              </a:solidFill>
              <a:cs typeface="+mn-ea"/>
              <a:sym typeface="+mn-lt"/>
            </a:endParaRPr>
          </a:p>
        </p:txBody>
      </p:sp>
      <p:sp>
        <p:nvSpPr>
          <p:cNvPr id="11" name="Text Box 23"/>
          <p:cNvSpPr txBox="1">
            <a:spLocks noChangeArrowheads="1"/>
          </p:cNvSpPr>
          <p:nvPr/>
        </p:nvSpPr>
        <p:spPr bwMode="auto">
          <a:xfrm>
            <a:off x="6876357" y="5558210"/>
            <a:ext cx="55496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D</a:t>
            </a:r>
            <a:endParaRPr kumimoji="1" lang="en-US" altLang="zh-CN" sz="1865" b="1" dirty="0">
              <a:solidFill>
                <a:srgbClr val="000099"/>
              </a:solidFill>
              <a:cs typeface="+mn-ea"/>
              <a:sym typeface="+mn-lt"/>
            </a:endParaRPr>
          </a:p>
        </p:txBody>
      </p:sp>
      <p:sp>
        <p:nvSpPr>
          <p:cNvPr id="12" name="Text Box 24"/>
          <p:cNvSpPr txBox="1">
            <a:spLocks noChangeArrowheads="1"/>
          </p:cNvSpPr>
          <p:nvPr/>
        </p:nvSpPr>
        <p:spPr bwMode="auto">
          <a:xfrm>
            <a:off x="1867293" y="5558210"/>
            <a:ext cx="611771"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A</a:t>
            </a:r>
            <a:endParaRPr kumimoji="1" lang="en-US" altLang="zh-CN" sz="1865" b="1" dirty="0">
              <a:solidFill>
                <a:srgbClr val="000099"/>
              </a:solidFill>
              <a:cs typeface="+mn-ea"/>
              <a:sym typeface="+mn-lt"/>
            </a:endParaRPr>
          </a:p>
        </p:txBody>
      </p:sp>
      <p:sp>
        <p:nvSpPr>
          <p:cNvPr id="13" name="Text Box 25"/>
          <p:cNvSpPr txBox="1">
            <a:spLocks noChangeArrowheads="1"/>
          </p:cNvSpPr>
          <p:nvPr/>
        </p:nvSpPr>
        <p:spPr bwMode="auto">
          <a:xfrm>
            <a:off x="8470079" y="5543463"/>
            <a:ext cx="607859"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    E</a:t>
            </a:r>
            <a:endParaRPr kumimoji="1" lang="en-US" altLang="zh-CN" sz="1865" b="1" dirty="0">
              <a:solidFill>
                <a:srgbClr val="000099"/>
              </a:solidFill>
              <a:cs typeface="+mn-ea"/>
              <a:sym typeface="+mn-lt"/>
            </a:endParaRPr>
          </a:p>
        </p:txBody>
      </p:sp>
      <p:sp>
        <p:nvSpPr>
          <p:cNvPr id="14" name="Text Box 48"/>
          <p:cNvSpPr txBox="1">
            <a:spLocks noChangeArrowheads="1"/>
          </p:cNvSpPr>
          <p:nvPr/>
        </p:nvSpPr>
        <p:spPr bwMode="auto">
          <a:xfrm>
            <a:off x="3741017" y="5573673"/>
            <a:ext cx="357790" cy="4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1865" b="1" dirty="0">
                <a:solidFill>
                  <a:srgbClr val="000099"/>
                </a:solidFill>
                <a:cs typeface="+mn-ea"/>
                <a:sym typeface="+mn-lt"/>
              </a:rPr>
              <a:t>B</a:t>
            </a:r>
            <a:endParaRPr kumimoji="1" lang="en-US" altLang="zh-CN" sz="1865" b="1" dirty="0">
              <a:solidFill>
                <a:srgbClr val="000099"/>
              </a:solidFill>
              <a:cs typeface="+mn-ea"/>
              <a:sym typeface="+mn-lt"/>
            </a:endParaRPr>
          </a:p>
        </p:txBody>
      </p:sp>
      <p:sp>
        <p:nvSpPr>
          <p:cNvPr id="17" name="Line 12"/>
          <p:cNvSpPr>
            <a:spLocks noChangeShapeType="1"/>
          </p:cNvSpPr>
          <p:nvPr/>
        </p:nvSpPr>
        <p:spPr bwMode="auto">
          <a:xfrm rot="16200000" flipV="1">
            <a:off x="1758113" y="4670665"/>
            <a:ext cx="1091811" cy="8173"/>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3" name="对话气泡: 椭圆形 22"/>
          <p:cNvSpPr/>
          <p:nvPr/>
        </p:nvSpPr>
        <p:spPr>
          <a:xfrm>
            <a:off x="8177318" y="2921218"/>
            <a:ext cx="2683742" cy="885030"/>
          </a:xfrm>
          <a:prstGeom prst="wedgeEllipseCallout">
            <a:avLst>
              <a:gd name="adj1" fmla="val -74287"/>
              <a:gd name="adj2" fmla="val 74757"/>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l">
              <a:lnSpc>
                <a:spcPct val="120000"/>
              </a:lnSpc>
            </a:pPr>
            <a:r>
              <a:rPr kumimoji="1" lang="en-US" altLang="zh-CN"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E</a:t>
            </a:r>
            <a:r>
              <a:rPr kumimoji="1" lang="zh-CN" altLang="en-US"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在向</a:t>
            </a:r>
            <a:r>
              <a:rPr kumimoji="1" lang="en-US" altLang="zh-CN"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A</a:t>
            </a:r>
            <a:r>
              <a:rPr kumimoji="1" lang="zh-CN" altLang="en-US"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发送数据，信道正忙碌呢！</a:t>
            </a:r>
            <a:endParaRPr kumimoji="1" lang="zh-CN" altLang="en-US"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sp>
        <p:nvSpPr>
          <p:cNvPr id="24" name="Freeform 4"/>
          <p:cNvSpPr/>
          <p:nvPr/>
        </p:nvSpPr>
        <p:spPr bwMode="auto">
          <a:xfrm>
            <a:off x="4018771" y="3720875"/>
            <a:ext cx="3114429" cy="1091812"/>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FF0000"/>
            </a:solidFill>
            <a:prstDash val="sysDot"/>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sp>
        <p:nvSpPr>
          <p:cNvPr id="25" name="Freeform 4"/>
          <p:cNvSpPr/>
          <p:nvPr/>
        </p:nvSpPr>
        <p:spPr bwMode="auto">
          <a:xfrm>
            <a:off x="2448307" y="3402939"/>
            <a:ext cx="6194105" cy="1336597"/>
          </a:xfrm>
          <a:custGeom>
            <a:avLst/>
            <a:gdLst>
              <a:gd name="T0" fmla="*/ 3406 w 3406"/>
              <a:gd name="T1" fmla="*/ 535 h 541"/>
              <a:gd name="T2" fmla="*/ 0 w 3406"/>
              <a:gd name="T3" fmla="*/ 541 h 541"/>
            </a:gdLst>
            <a:ahLst/>
            <a:cxnLst>
              <a:cxn ang="0">
                <a:pos x="T0" y="T1"/>
              </a:cxn>
              <a:cxn ang="0">
                <a:pos x="T2" y="T3"/>
              </a:cxn>
            </a:cxnLst>
            <a:rect l="0" t="0" r="r" b="b"/>
            <a:pathLst>
              <a:path w="3406" h="541">
                <a:moveTo>
                  <a:pt x="3406" y="535"/>
                </a:moveTo>
                <a:cubicBezTo>
                  <a:pt x="2340" y="0"/>
                  <a:pt x="1063" y="2"/>
                  <a:pt x="0" y="541"/>
                </a:cubicBezTo>
              </a:path>
            </a:pathLst>
          </a:custGeom>
          <a:noFill/>
          <a:ln w="88900">
            <a:solidFill>
              <a:srgbClr val="0099CC"/>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nSpc>
                <a:spcPct val="120000"/>
              </a:lnSpc>
            </a:pPr>
            <a:endParaRPr lang="zh-CN" altLang="en-US">
              <a:cs typeface="+mn-ea"/>
              <a:sym typeface="+mn-lt"/>
            </a:endParaRPr>
          </a:p>
        </p:txBody>
      </p:sp>
      <p:pic>
        <p:nvPicPr>
          <p:cNvPr id="26" name="图形 25"/>
          <p:cNvPicPr>
            <a:picLocks noChangeAspect="1"/>
          </p:cNvPicPr>
          <p:nvPr/>
        </p:nvPicPr>
        <p:blipFill>
          <a:blip r:embed="rId1"/>
          <a:stretch>
            <a:fillRect/>
          </a:stretch>
        </p:blipFill>
        <p:spPr>
          <a:xfrm>
            <a:off x="3680552" y="5175982"/>
            <a:ext cx="535476" cy="405432"/>
          </a:xfrm>
          <a:prstGeom prst="rect">
            <a:avLst/>
          </a:prstGeom>
        </p:spPr>
      </p:pic>
      <p:pic>
        <p:nvPicPr>
          <p:cNvPr id="27" name="图形 26"/>
          <p:cNvPicPr>
            <a:picLocks noChangeAspect="1"/>
          </p:cNvPicPr>
          <p:nvPr/>
        </p:nvPicPr>
        <p:blipFill>
          <a:blip r:embed="rId1"/>
          <a:stretch>
            <a:fillRect/>
          </a:stretch>
        </p:blipFill>
        <p:spPr>
          <a:xfrm>
            <a:off x="2032194" y="5225406"/>
            <a:ext cx="535476" cy="405432"/>
          </a:xfrm>
          <a:prstGeom prst="rect">
            <a:avLst/>
          </a:prstGeom>
        </p:spPr>
      </p:pic>
      <p:pic>
        <p:nvPicPr>
          <p:cNvPr id="28" name="图形 27"/>
          <p:cNvPicPr>
            <a:picLocks noChangeAspect="1"/>
          </p:cNvPicPr>
          <p:nvPr/>
        </p:nvPicPr>
        <p:blipFill>
          <a:blip r:embed="rId1"/>
          <a:stretch>
            <a:fillRect/>
          </a:stretch>
        </p:blipFill>
        <p:spPr>
          <a:xfrm>
            <a:off x="5337766" y="5219229"/>
            <a:ext cx="535476" cy="405432"/>
          </a:xfrm>
          <a:prstGeom prst="rect">
            <a:avLst/>
          </a:prstGeom>
        </p:spPr>
      </p:pic>
      <p:pic>
        <p:nvPicPr>
          <p:cNvPr id="29" name="图形 28"/>
          <p:cNvPicPr>
            <a:picLocks noChangeAspect="1"/>
          </p:cNvPicPr>
          <p:nvPr/>
        </p:nvPicPr>
        <p:blipFill>
          <a:blip r:embed="rId1"/>
          <a:stretch>
            <a:fillRect/>
          </a:stretch>
        </p:blipFill>
        <p:spPr>
          <a:xfrm>
            <a:off x="6968442" y="5225406"/>
            <a:ext cx="535476" cy="405432"/>
          </a:xfrm>
          <a:prstGeom prst="rect">
            <a:avLst/>
          </a:prstGeom>
        </p:spPr>
      </p:pic>
      <p:pic>
        <p:nvPicPr>
          <p:cNvPr id="30" name="图形 29"/>
          <p:cNvPicPr>
            <a:picLocks noChangeAspect="1"/>
          </p:cNvPicPr>
          <p:nvPr/>
        </p:nvPicPr>
        <p:blipFill>
          <a:blip r:embed="rId1"/>
          <a:stretch>
            <a:fillRect/>
          </a:stretch>
        </p:blipFill>
        <p:spPr>
          <a:xfrm>
            <a:off x="8657451" y="5205069"/>
            <a:ext cx="535476" cy="405432"/>
          </a:xfrm>
          <a:prstGeom prst="rect">
            <a:avLst/>
          </a:prstGeom>
        </p:spPr>
      </p:pic>
      <p:sp>
        <p:nvSpPr>
          <p:cNvPr id="32" name="Rectangle 9"/>
          <p:cNvSpPr>
            <a:spLocks noChangeArrowheads="1"/>
          </p:cNvSpPr>
          <p:nvPr/>
        </p:nvSpPr>
        <p:spPr bwMode="auto">
          <a:xfrm>
            <a:off x="9926935" y="4011077"/>
            <a:ext cx="203275" cy="201110"/>
          </a:xfrm>
          <a:prstGeom prst="rect">
            <a:avLst/>
          </a:prstGeom>
          <a:solidFill>
            <a:schemeClr val="tx1"/>
          </a:solidFill>
          <a:ln w="12700">
            <a:solidFill>
              <a:srgbClr val="C00000"/>
            </a:solidFill>
            <a:miter lim="800000"/>
          </a:ln>
          <a:effectLst/>
        </p:spPr>
        <p:txBody>
          <a:bodyPr wrap="none" anchor="ctr"/>
          <a:lstStyle/>
          <a:p>
            <a:pPr>
              <a:lnSpc>
                <a:spcPct val="120000"/>
              </a:lnSpc>
            </a:pPr>
            <a:endParaRPr lang="zh-CN" altLang="en-US" sz="1865" b="1">
              <a:solidFill>
                <a:srgbClr val="000099"/>
              </a:solidFill>
              <a:cs typeface="+mn-ea"/>
              <a:sym typeface="+mn-lt"/>
            </a:endParaRPr>
          </a:p>
        </p:txBody>
      </p:sp>
      <p:sp>
        <p:nvSpPr>
          <p:cNvPr id="33" name="Rectangle 9"/>
          <p:cNvSpPr>
            <a:spLocks noChangeArrowheads="1"/>
          </p:cNvSpPr>
          <p:nvPr/>
        </p:nvSpPr>
        <p:spPr bwMode="auto">
          <a:xfrm>
            <a:off x="1006057" y="4011077"/>
            <a:ext cx="203275" cy="201110"/>
          </a:xfrm>
          <a:prstGeom prst="rect">
            <a:avLst/>
          </a:prstGeom>
          <a:solidFill>
            <a:schemeClr val="tx1"/>
          </a:solidFill>
          <a:ln w="12700">
            <a:solidFill>
              <a:srgbClr val="C00000"/>
            </a:solidFill>
            <a:miter lim="800000"/>
          </a:ln>
          <a:effectLst/>
        </p:spPr>
        <p:txBody>
          <a:bodyPr wrap="none" anchor="ctr"/>
          <a:lstStyle/>
          <a:p>
            <a:pPr>
              <a:lnSpc>
                <a:spcPct val="120000"/>
              </a:lnSpc>
            </a:pPr>
            <a:endParaRPr lang="zh-CN" altLang="en-US" sz="1865" b="1">
              <a:cs typeface="+mn-ea"/>
              <a:sym typeface="+mn-lt"/>
            </a:endParaRPr>
          </a:p>
        </p:txBody>
      </p:sp>
      <p:sp>
        <p:nvSpPr>
          <p:cNvPr id="35" name="对话气泡: 圆角矩形 34"/>
          <p:cNvSpPr/>
          <p:nvPr/>
        </p:nvSpPr>
        <p:spPr>
          <a:xfrm flipH="1">
            <a:off x="1918970" y="5949950"/>
            <a:ext cx="1945005" cy="539115"/>
          </a:xfrm>
          <a:prstGeom prst="wedgeRoundRectCallout">
            <a:avLst>
              <a:gd name="adj1" fmla="val -40107"/>
              <a:gd name="adj2" fmla="val -10312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20000"/>
              </a:lnSpc>
            </a:pPr>
            <a:r>
              <a:rPr kumimoji="1" lang="en-US" altLang="zh-CN"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B </a:t>
            </a:r>
            <a:r>
              <a:rPr kumimoji="1" lang="zh-CN" altLang="en-US"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能向 </a:t>
            </a:r>
            <a:r>
              <a:rPr kumimoji="1" lang="en-US" altLang="zh-CN"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D </a:t>
            </a:r>
            <a:r>
              <a:rPr kumimoji="1" lang="zh-CN" altLang="en-US"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发送吗</a:t>
            </a:r>
            <a:endParaRPr kumimoji="1" lang="zh-CN" altLang="en-US" sz="1800"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载波侦听多路访问</a:t>
            </a:r>
            <a:r>
              <a:rPr lang="en-US" altLang="zh-CN" sz="3200" dirty="0"/>
              <a:t>CSMA</a:t>
            </a:r>
            <a:endParaRPr lang="zh-CN" altLang="en-US" sz="3200" dirty="0"/>
          </a:p>
        </p:txBody>
      </p:sp>
      <p:sp>
        <p:nvSpPr>
          <p:cNvPr id="3" name="文本占位符 2"/>
          <p:cNvSpPr>
            <a:spLocks noGrp="1"/>
          </p:cNvSpPr>
          <p:nvPr>
            <p:ph idx="1"/>
          </p:nvPr>
        </p:nvSpPr>
        <p:spPr/>
        <p:txBody>
          <a:bodyPr>
            <a:normAutofit/>
          </a:bodyPr>
          <a:lstStyle/>
          <a:p>
            <a:pPr marL="342900" lvl="1" indent="-342900" algn="l">
              <a:spcBef>
                <a:spcPct val="20000"/>
              </a:spcBef>
              <a:buClr>
                <a:srgbClr val="C80000"/>
              </a:buClr>
              <a:buFont typeface="Wingdings" panose="05000000000000000000" pitchFamily="2" charset="2"/>
              <a:buChar char="n"/>
            </a:pPr>
            <a:r>
              <a:rPr lang="en-US" altLang="zh-CN" sz="2800" dirty="0"/>
              <a:t>多路访问(MA)</a:t>
            </a:r>
            <a:endParaRPr lang="en-US" altLang="zh-CN" sz="2800" dirty="0"/>
          </a:p>
          <a:p>
            <a:pPr marL="609600" lvl="1" algn="l" eaLnBrk="0" hangingPunct="0">
              <a:lnSpc>
                <a:spcPct val="130000"/>
              </a:lnSpc>
              <a:spcBef>
                <a:spcPts val="0"/>
              </a:spcBef>
              <a:buFont typeface="Wingdings" panose="05000000000000000000" pitchFamily="2" charset="2"/>
              <a:buChar char="n"/>
            </a:pPr>
            <a:r>
              <a:rPr lang="zh-CN" altLang="en-US" sz="2400" dirty="0">
                <a:sym typeface="+mn-lt"/>
              </a:rPr>
              <a:t>多个站点连接在一个共享信道上，一个站点发送的数据，可同时被多个站点接收</a:t>
            </a:r>
            <a:endParaRPr lang="zh-CN" altLang="en-US" sz="2400" dirty="0">
              <a:sym typeface="+mn-lt"/>
            </a:endParaRPr>
          </a:p>
          <a:p>
            <a:pPr marL="609600" lvl="1" algn="l" eaLnBrk="0" hangingPunct="0">
              <a:lnSpc>
                <a:spcPct val="130000"/>
              </a:lnSpc>
              <a:spcBef>
                <a:spcPts val="0"/>
              </a:spcBef>
              <a:buFont typeface="Wingdings" panose="05000000000000000000" pitchFamily="2" charset="2"/>
              <a:buChar char="n"/>
            </a:pPr>
            <a:r>
              <a:rPr lang="zh-CN" altLang="en-US" sz="2400" dirty="0"/>
              <a:t>无通信管制，依赖于响应，判断数据帧是否被其它通信破坏</a:t>
            </a:r>
            <a:endParaRPr lang="zh-CN" altLang="en-US" sz="2400" dirty="0"/>
          </a:p>
          <a:p>
            <a:pPr marL="342900" lvl="1" indent="-342900" algn="l">
              <a:spcBef>
                <a:spcPct val="20000"/>
              </a:spcBef>
              <a:buClr>
                <a:srgbClr val="C80000"/>
              </a:buClr>
              <a:buFont typeface="Wingdings" panose="05000000000000000000" pitchFamily="2" charset="2"/>
              <a:buChar char="n"/>
            </a:pPr>
            <a:r>
              <a:rPr lang="en-US" altLang="zh-CN" sz="2800" dirty="0"/>
              <a:t>载波</a:t>
            </a:r>
            <a:r>
              <a:rPr lang="zh-CN" altLang="en-US" sz="2800" dirty="0">
                <a:sym typeface="+mn-lt"/>
              </a:rPr>
              <a:t>侦</a:t>
            </a:r>
            <a:r>
              <a:rPr lang="en-US" altLang="zh-CN" sz="2800" dirty="0"/>
              <a:t>听多路访问(CSMA)</a:t>
            </a:r>
            <a:endParaRPr lang="en-US" altLang="zh-CN" sz="2800" dirty="0"/>
          </a:p>
          <a:p>
            <a:pPr marL="609600" lvl="1" algn="l" eaLnBrk="0" latinLnBrk="0" hangingPunct="0">
              <a:lnSpc>
                <a:spcPct val="130000"/>
              </a:lnSpc>
              <a:spcBef>
                <a:spcPts val="0"/>
              </a:spcBef>
              <a:buFont typeface="Wingdings" panose="05000000000000000000" pitchFamily="2" charset="2"/>
              <a:buChar char="n"/>
            </a:pPr>
            <a:r>
              <a:rPr lang="zh-CN" altLang="en-US" sz="2400" dirty="0">
                <a:sym typeface="+mn-lt"/>
              </a:rPr>
              <a:t>每一个站点在发送数据之前检测电路上的电压值，判断信道是否忙碌</a:t>
            </a:r>
            <a:endParaRPr lang="zh-CN" altLang="en-US" sz="2400" dirty="0">
              <a:sym typeface="+mn-lt"/>
            </a:endParaRPr>
          </a:p>
          <a:p>
            <a:pPr marL="609600" lvl="1" algn="l" eaLnBrk="0" latinLnBrk="0" hangingPunct="0">
              <a:lnSpc>
                <a:spcPct val="130000"/>
              </a:lnSpc>
              <a:spcBef>
                <a:spcPts val="0"/>
              </a:spcBef>
              <a:buFont typeface="Wingdings" panose="05000000000000000000" pitchFamily="2" charset="2"/>
              <a:buChar char="n"/>
            </a:pPr>
            <a:r>
              <a:rPr lang="zh-CN" altLang="en-US" sz="2400" dirty="0"/>
              <a:t>如果</a:t>
            </a:r>
            <a:r>
              <a:rPr lang="zh-CN" altLang="en-US" sz="2400" dirty="0">
                <a:sym typeface="+mn-lt"/>
              </a:rPr>
              <a:t>信道</a:t>
            </a:r>
            <a:r>
              <a:rPr lang="zh-CN" altLang="en-US" sz="2400" dirty="0"/>
              <a:t>空闲，可以开始传输</a:t>
            </a:r>
            <a:endParaRPr lang="zh-CN" altLang="en-US" sz="2400" dirty="0"/>
          </a:p>
          <a:p>
            <a:pPr marL="609600" lvl="1" algn="l" eaLnBrk="0" latinLnBrk="0" hangingPunct="0">
              <a:lnSpc>
                <a:spcPct val="130000"/>
              </a:lnSpc>
              <a:spcBef>
                <a:spcPts val="0"/>
              </a:spcBef>
              <a:buFont typeface="Wingdings" panose="05000000000000000000" pitchFamily="2" charset="2"/>
              <a:buChar char="n"/>
            </a:pPr>
            <a:r>
              <a:rPr lang="zh-CN" altLang="en-US" sz="2400" dirty="0">
                <a:sym typeface="+mn-lt"/>
              </a:rPr>
              <a:t>如果信道忙，</a:t>
            </a:r>
            <a:r>
              <a:rPr lang="zh-CN" altLang="en-US" sz="2400" dirty="0"/>
              <a:t>则避让一段时间，然后再试图发送</a:t>
            </a:r>
            <a:r>
              <a:rPr lang="zh-CN" altLang="en-US" sz="2400" dirty="0">
                <a:sym typeface="+mn-lt"/>
              </a:rPr>
              <a:t>，以减少冲突的机会</a:t>
            </a:r>
            <a:endParaRPr lang="zh-CN" altLang="en-US" sz="2400" dirty="0"/>
          </a:p>
          <a:p>
            <a:pPr marL="609600" lvl="1" algn="l" eaLnBrk="0" latinLnBrk="0" hangingPunct="0">
              <a:lnSpc>
                <a:spcPct val="130000"/>
              </a:lnSpc>
              <a:spcBef>
                <a:spcPts val="0"/>
              </a:spcBef>
              <a:buFont typeface="Wingdings" panose="05000000000000000000" pitchFamily="2" charset="2"/>
              <a:buChar char="n"/>
            </a:pPr>
            <a:endParaRPr lang="zh-CN" altLang="en-US" dirty="0"/>
          </a:p>
          <a:p>
            <a:pPr marL="0" indent="0">
              <a:buNone/>
            </a:pP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CSMA</a:t>
            </a:r>
            <a:r>
              <a:rPr lang="zh-CN" altLang="en-US" sz="3200" dirty="0"/>
              <a:t>分类</a:t>
            </a:r>
            <a:endParaRPr lang="zh-CN" altLang="en-US" sz="3200" dirty="0"/>
          </a:p>
        </p:txBody>
      </p:sp>
      <p:sp>
        <p:nvSpPr>
          <p:cNvPr id="3" name="文本占位符 2"/>
          <p:cNvSpPr>
            <a:spLocks noGrp="1"/>
          </p:cNvSpPr>
          <p:nvPr>
            <p:ph idx="1"/>
          </p:nvPr>
        </p:nvSpPr>
        <p:spPr/>
        <p:txBody>
          <a:bodyPr>
            <a:normAutofit/>
          </a:bodyPr>
          <a:lstStyle/>
          <a:p>
            <a:pPr marL="342900" lvl="1" indent="-342900" algn="l">
              <a:spcBef>
                <a:spcPct val="20000"/>
              </a:spcBef>
              <a:buClr>
                <a:srgbClr val="C80000"/>
              </a:buClr>
              <a:buFont typeface="Wingdings" panose="05000000000000000000" pitchFamily="2" charset="2"/>
              <a:buChar char="n"/>
            </a:pPr>
            <a:r>
              <a:rPr lang="en-US" altLang="zh-CN" sz="2800" dirty="0"/>
              <a:t>依据避让时间的选择方法，CSMA可分为三种：</a:t>
            </a:r>
            <a:endParaRPr lang="en-US" altLang="zh-CN" sz="2800" dirty="0"/>
          </a:p>
          <a:p>
            <a:pPr marL="609600" lvl="1" algn="l" eaLnBrk="0" hangingPunct="0">
              <a:lnSpc>
                <a:spcPct val="130000"/>
              </a:lnSpc>
              <a:spcBef>
                <a:spcPts val="0"/>
              </a:spcBef>
              <a:buFont typeface="Wingdings" panose="05000000000000000000" pitchFamily="2" charset="2"/>
              <a:buChar char="n"/>
            </a:pPr>
            <a:r>
              <a:rPr lang="zh-CN" altLang="en-US" sz="2400" dirty="0"/>
              <a:t>非坚持CSMA</a:t>
            </a:r>
            <a:endParaRPr lang="zh-CN" altLang="en-US" sz="2400" dirty="0"/>
          </a:p>
          <a:p>
            <a:pPr marL="609600" lvl="1" algn="l" eaLnBrk="0" hangingPunct="0">
              <a:lnSpc>
                <a:spcPct val="130000"/>
              </a:lnSpc>
              <a:spcBef>
                <a:spcPts val="0"/>
              </a:spcBef>
              <a:buFont typeface="Wingdings" panose="05000000000000000000" pitchFamily="2" charset="2"/>
              <a:buChar char="n"/>
            </a:pPr>
            <a:r>
              <a:rPr lang="zh-CN" altLang="en-US" sz="2400" dirty="0"/>
              <a:t>坚持CSMA</a:t>
            </a:r>
            <a:endParaRPr lang="zh-CN" altLang="en-US" sz="2400" dirty="0"/>
          </a:p>
          <a:p>
            <a:pPr marL="609600" lvl="1" algn="l" eaLnBrk="0" hangingPunct="0">
              <a:lnSpc>
                <a:spcPct val="130000"/>
              </a:lnSpc>
              <a:spcBef>
                <a:spcPts val="0"/>
              </a:spcBef>
              <a:buFont typeface="Wingdings" panose="05000000000000000000" pitchFamily="2" charset="2"/>
              <a:buChar char="n"/>
            </a:pPr>
            <a:r>
              <a:rPr lang="zh-CN" altLang="en-US" sz="2400" dirty="0"/>
              <a:t>P-坚持CSMA</a:t>
            </a:r>
            <a:endParaRPr lang="zh-CN" altLang="en-US" sz="2400" dirty="0"/>
          </a:p>
          <a:p>
            <a:pPr marL="342900" lvl="1" indent="-342900" algn="l">
              <a:buFont typeface="Wingdings" panose="05000000000000000000" pitchFamily="2" charset="2"/>
              <a:buChar char="n"/>
            </a:pPr>
            <a:r>
              <a:rPr lang="en-US" altLang="zh-CN" sz="2800" dirty="0"/>
              <a:t>尽管CSMA发送前先</a:t>
            </a:r>
            <a:r>
              <a:rPr lang="zh-CN" altLang="en-US" sz="2800" dirty="0"/>
              <a:t>侦听</a:t>
            </a:r>
            <a:r>
              <a:rPr lang="en-US" altLang="zh-CN" sz="2800" dirty="0"/>
              <a:t>链路，由于存在传播延迟，还是会出现冲突</a:t>
            </a:r>
            <a:endParaRPr lang="en-US" altLang="zh-CN" sz="2800" dirty="0"/>
          </a:p>
          <a:p>
            <a:pPr>
              <a:buClr>
                <a:srgbClr val="C00000"/>
              </a:buClr>
              <a:buFont typeface="Wingdings" panose="05000000000000000000" pitchFamily="2" charset="2"/>
              <a:buChar char="n"/>
            </a:pPr>
            <a:endParaRPr lang="en-US" altLang="zh-CN" b="1" dirty="0"/>
          </a:p>
          <a:p>
            <a:pPr marL="0" indent="0">
              <a:buNone/>
            </a:pP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mj-ea"/>
                <a:cs typeface="+mn-ea"/>
                <a:sym typeface="+mn-lt"/>
              </a:rPr>
              <a:t>以太网</a:t>
            </a:r>
            <a:r>
              <a:rPr lang="en-US" altLang="zh-CN" sz="3200" dirty="0">
                <a:latin typeface="+mj-ea"/>
                <a:cs typeface="+mn-ea"/>
                <a:sym typeface="+mn-lt"/>
              </a:rPr>
              <a:t>CSMA/CD</a:t>
            </a:r>
            <a:endParaRPr lang="zh-CN" altLang="en-US" sz="3200" dirty="0">
              <a:latin typeface="+mj-ea"/>
              <a:cs typeface="+mn-ea"/>
            </a:endParaRPr>
          </a:p>
        </p:txBody>
      </p:sp>
      <p:sp>
        <p:nvSpPr>
          <p:cNvPr id="3" name="文本占位符 2"/>
          <p:cNvSpPr>
            <a:spLocks noGrp="1"/>
          </p:cNvSpPr>
          <p:nvPr>
            <p:ph idx="1"/>
          </p:nvPr>
        </p:nvSpPr>
        <p:spPr/>
        <p:txBody>
          <a:bodyPr>
            <a:normAutofit/>
          </a:bodyPr>
          <a:lstStyle/>
          <a:p>
            <a:pPr marL="342900" lvl="1" indent="-342900" algn="l">
              <a:spcBef>
                <a:spcPct val="20000"/>
              </a:spcBef>
              <a:buClr>
                <a:srgbClr val="CC3300"/>
              </a:buClr>
              <a:buFont typeface="Wingdings" panose="05000000000000000000" pitchFamily="2" charset="2"/>
              <a:buChar char="n"/>
            </a:pPr>
            <a:r>
              <a:rPr lang="en-US" altLang="zh-CN" sz="2800" dirty="0">
                <a:sym typeface="+mn-lt"/>
              </a:rPr>
              <a:t>对共享信道的以太网，IEEE 802.3提出了</a:t>
            </a:r>
            <a:r>
              <a:rPr lang="en-US" altLang="zh-CN" sz="2800" dirty="0"/>
              <a:t>带有冲突检测的载波侦听多路访问</a:t>
            </a:r>
            <a:r>
              <a:rPr lang="en-US" altLang="zh-CN" sz="2800" dirty="0">
                <a:sym typeface="+mn-lt"/>
              </a:rPr>
              <a:t>（CSMA/CD）控制方法</a:t>
            </a:r>
            <a:endParaRPr lang="en-US" altLang="zh-CN" sz="2800" dirty="0">
              <a:sym typeface="+mn-lt"/>
            </a:endParaRPr>
          </a:p>
          <a:p>
            <a:pPr marL="342900" lvl="1" indent="-342900" algn="l">
              <a:spcBef>
                <a:spcPct val="20000"/>
              </a:spcBef>
              <a:buFont typeface="Wingdings" panose="05000000000000000000" pitchFamily="2" charset="2"/>
              <a:buChar char="n"/>
            </a:pPr>
            <a:r>
              <a:rPr lang="en-US" altLang="zh-CN" sz="2800" dirty="0">
                <a:sym typeface="+mn-lt"/>
              </a:rPr>
              <a:t>CSMA/CD以争用方式接入到共享信道，是一种动态的随机接入方式</a:t>
            </a:r>
            <a:endParaRPr lang="en-US" altLang="zh-CN" sz="2800" b="0" dirty="0">
              <a:sym typeface="+mn-lt"/>
            </a:endParaRPr>
          </a:p>
          <a:p>
            <a:pPr marL="609600" lvl="1" algn="l" eaLnBrk="0" hangingPunct="0">
              <a:lnSpc>
                <a:spcPct val="130000"/>
              </a:lnSpc>
              <a:spcBef>
                <a:spcPts val="0"/>
              </a:spcBef>
            </a:pPr>
            <a:r>
              <a:rPr lang="zh-CN" altLang="en-US" sz="2400" dirty="0"/>
              <a:t>在传输的时候继续侦听链路是否发生冲突</a:t>
            </a:r>
            <a:endParaRPr lang="zh-CN" altLang="en-US" sz="2400" dirty="0"/>
          </a:p>
          <a:p>
            <a:pPr marL="609600" lvl="1" algn="l" eaLnBrk="0" hangingPunct="0">
              <a:lnSpc>
                <a:spcPct val="130000"/>
              </a:lnSpc>
              <a:spcBef>
                <a:spcPts val="0"/>
              </a:spcBef>
            </a:pPr>
            <a:r>
              <a:rPr lang="zh-CN" altLang="en-US" sz="2400" dirty="0">
                <a:sym typeface="+mn-lt"/>
              </a:rPr>
              <a:t>当几个站同时发送数据时，信道上的信号会互相叠加</a:t>
            </a:r>
            <a:endParaRPr lang="zh-CN" altLang="en-US" sz="2400" dirty="0">
              <a:sym typeface="+mn-lt"/>
            </a:endParaRPr>
          </a:p>
          <a:p>
            <a:pPr marL="609600" lvl="1" algn="l" eaLnBrk="0" hangingPunct="0">
              <a:lnSpc>
                <a:spcPct val="130000"/>
              </a:lnSpc>
              <a:spcBef>
                <a:spcPts val="0"/>
              </a:spcBef>
            </a:pPr>
            <a:r>
              <a:rPr lang="zh-CN" altLang="en-US" sz="2400" dirty="0">
                <a:sym typeface="+mn-lt"/>
              </a:rPr>
              <a:t>发现冲突立即停止发送，并发送阻塞信号，延迟一个随机时间之后再试图发送</a:t>
            </a:r>
            <a:endParaRPr lang="zh-CN" altLang="en-US" sz="2400" dirty="0">
              <a:sym typeface="+mn-lt"/>
            </a:endParaRPr>
          </a:p>
          <a:p>
            <a:pPr marL="609600" lvl="1" algn="l" eaLnBrk="0" hangingPunct="0">
              <a:lnSpc>
                <a:spcPct val="130000"/>
              </a:lnSpc>
              <a:spcBef>
                <a:spcPts val="0"/>
              </a:spcBef>
              <a:buFont typeface="Wingdings" panose="05000000000000000000" pitchFamily="2" charset="2"/>
              <a:buChar char="n"/>
            </a:pPr>
            <a:endParaRPr lang="zh-CN" altLang="en-US" sz="2400" dirty="0">
              <a:sym typeface="+mn-lt"/>
            </a:endParaRPr>
          </a:p>
          <a:p>
            <a:pPr marL="898525" indent="-360680">
              <a:spcBef>
                <a:spcPct val="0"/>
              </a:spcBef>
              <a:buSzTx/>
              <a:buFont typeface="Wingdings" panose="05000000000000000000" pitchFamily="2" charset="2"/>
              <a:buChar char="ü"/>
            </a:pPr>
            <a:endParaRPr lang="zh-CN" altLang="en-US" dirty="0">
              <a:latin typeface="+mn-ea"/>
              <a:cs typeface="+mn-ea"/>
              <a:sym typeface="+mn-lt"/>
            </a:endParaRPr>
          </a:p>
          <a:p>
            <a:endParaRPr lang="zh-CN" altLang="en-US" dirty="0"/>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成帧（framing）</a:t>
            </a:r>
            <a:endParaRPr lang="zh-CN" altLang="en-US" dirty="0"/>
          </a:p>
        </p:txBody>
      </p:sp>
      <p:sp>
        <p:nvSpPr>
          <p:cNvPr id="3" name="内容占位符 2"/>
          <p:cNvSpPr>
            <a:spLocks noGrp="1"/>
          </p:cNvSpPr>
          <p:nvPr>
            <p:ph idx="1"/>
          </p:nvPr>
        </p:nvSpPr>
        <p:spPr>
          <a:xfrm>
            <a:off x="335280" y="1124585"/>
            <a:ext cx="10858500" cy="5614670"/>
          </a:xfrm>
        </p:spPr>
        <p:txBody>
          <a:bodyPr>
            <a:normAutofit lnSpcReduction="10000"/>
          </a:bodyPr>
          <a:lstStyle/>
          <a:p>
            <a:pPr algn="l"/>
            <a:r>
              <a:rPr lang="zh-CN" altLang="en-US">
                <a:sym typeface="+mn-ea"/>
              </a:rPr>
              <a:t>成帧：</a:t>
            </a:r>
            <a:r>
              <a:rPr lang="zh-CN" altLang="en-US" dirty="0"/>
              <a:t>把一串比特流分割并插入标签的技术</a:t>
            </a:r>
            <a:endParaRPr lang="zh-CN" altLang="en-US" dirty="0"/>
          </a:p>
          <a:p>
            <a:pPr algn="l"/>
            <a:r>
              <a:rPr lang="zh-CN" altLang="en-US" dirty="0"/>
              <a:t>通过成帧可实现:</a:t>
            </a:r>
            <a:endParaRPr lang="zh-CN" altLang="en-US" dirty="0"/>
          </a:p>
          <a:p>
            <a:pPr lvl="1" algn="l"/>
            <a:r>
              <a:rPr lang="zh-CN" altLang="en-US" dirty="0"/>
              <a:t>分段传输</a:t>
            </a:r>
            <a:endParaRPr lang="zh-CN" altLang="en-US" dirty="0"/>
          </a:p>
          <a:p>
            <a:pPr lvl="1" algn="l"/>
            <a:r>
              <a:rPr lang="zh-CN" altLang="en-US" dirty="0"/>
              <a:t>错误隔离</a:t>
            </a:r>
            <a:endParaRPr lang="zh-CN" altLang="en-US" dirty="0"/>
          </a:p>
          <a:p>
            <a:pPr lvl="1" algn="l"/>
            <a:r>
              <a:rPr lang="zh-CN" altLang="en-US" dirty="0"/>
              <a:t>误差校验</a:t>
            </a:r>
            <a:endParaRPr lang="zh-CN" altLang="en-US" dirty="0"/>
          </a:p>
          <a:p>
            <a:pPr lvl="1" algn="l"/>
            <a:r>
              <a:rPr lang="zh-CN" altLang="en-US" dirty="0"/>
              <a:t>数据恢复</a:t>
            </a:r>
            <a:endParaRPr lang="zh-CN" altLang="en-US" dirty="0"/>
          </a:p>
          <a:p>
            <a:pPr algn="l"/>
            <a:r>
              <a:rPr lang="zh-CN" altLang="en-US" dirty="0"/>
              <a:t>不同的数据链路层协议定义不同的帧，如PPP帧、MAC帧等</a:t>
            </a:r>
            <a:endParaRPr lang="zh-CN" altLang="en-US" dirty="0"/>
          </a:p>
          <a:p>
            <a:pPr algn="l"/>
            <a:r>
              <a:rPr lang="zh-CN" altLang="en-US" sz="2800" dirty="0">
                <a:sym typeface="+mn-ea"/>
              </a:rPr>
              <a:t>关键问题：如何进行帧定界？</a:t>
            </a:r>
            <a:endParaRPr lang="zh-CN" altLang="en-US" sz="2800" dirty="0"/>
          </a:p>
          <a:p>
            <a:pPr marL="742950" lvl="1" indent="-285750" algn="l" latinLnBrk="0">
              <a:lnSpc>
                <a:spcPct val="130000"/>
              </a:lnSpc>
              <a:spcBef>
                <a:spcPts val="0"/>
              </a:spcBef>
              <a:buFont typeface="Wingdings" panose="05000000000000000000" pitchFamily="2" charset="2"/>
              <a:buChar char="n"/>
            </a:pPr>
            <a:r>
              <a:rPr lang="zh-CN" altLang="en-US" sz="2400" dirty="0">
                <a:sym typeface="+mn-ea"/>
              </a:rPr>
              <a:t>帧定界又称帧同步</a:t>
            </a:r>
            <a:endParaRPr lang="zh-CN" altLang="en-US" sz="2400" dirty="0">
              <a:sym typeface="+mn-ea"/>
            </a:endParaRPr>
          </a:p>
          <a:p>
            <a:pPr marL="742950" lvl="1" indent="-285750" algn="l" latinLnBrk="0">
              <a:lnSpc>
                <a:spcPct val="130000"/>
              </a:lnSpc>
              <a:spcBef>
                <a:spcPts val="0"/>
              </a:spcBef>
              <a:buFont typeface="Wingdings" panose="05000000000000000000" pitchFamily="2" charset="2"/>
              <a:buChar char="n"/>
            </a:pPr>
            <a:r>
              <a:rPr lang="zh-CN" altLang="en-US" sz="2400" dirty="0">
                <a:sym typeface="+mn-ea"/>
              </a:rPr>
              <a:t>指接收方必须能从物理层接收的比特流中区分出一帧的开始和结束</a:t>
            </a:r>
            <a:endParaRPr lang="zh-CN" altLang="en-US" sz="2400" dirty="0"/>
          </a:p>
          <a:p>
            <a:pPr marL="742950" lvl="1" indent="-285750" algn="l" latinLnBrk="0">
              <a:lnSpc>
                <a:spcPct val="130000"/>
              </a:lnSpc>
              <a:spcBef>
                <a:spcPts val="0"/>
              </a:spcBef>
              <a:buFont typeface="Wingdings" panose="05000000000000000000" pitchFamily="2" charset="2"/>
              <a:buChar char="n"/>
            </a:pPr>
            <a:r>
              <a:rPr lang="zh-CN" altLang="en-US" sz="2400" dirty="0">
                <a:sym typeface="+mn-ea"/>
              </a:rPr>
              <a:t>选择何种定界符？</a:t>
            </a:r>
            <a:endParaRPr lang="zh-CN" altLang="en-US" sz="2400" dirty="0">
              <a:sym typeface="+mn-ea"/>
            </a:endParaRPr>
          </a:p>
          <a:p>
            <a:pPr marL="742950" lvl="1" indent="-285750" algn="l" latinLnBrk="0">
              <a:lnSpc>
                <a:spcPct val="130000"/>
              </a:lnSpc>
              <a:spcBef>
                <a:spcPts val="0"/>
              </a:spcBef>
              <a:buFont typeface="Wingdings" panose="05000000000000000000" pitchFamily="2" charset="2"/>
              <a:buChar char="n"/>
            </a:pPr>
            <a:r>
              <a:rPr lang="zh-CN" altLang="en-US" sz="2400" dirty="0">
                <a:sym typeface="+mn-ea"/>
              </a:rPr>
              <a:t>如果传输的数据中含有定界符该如何处理？</a:t>
            </a:r>
            <a:endParaRPr lang="zh-CN" altLang="en-US" sz="2800" dirty="0"/>
          </a:p>
          <a:p>
            <a:pPr algn="l"/>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cs typeface="+mn-ea"/>
                <a:sym typeface="+mn-lt"/>
              </a:rPr>
              <a:t>CSMA/CD </a:t>
            </a:r>
            <a:r>
              <a:rPr lang="zh-CN" altLang="en-US" sz="3200" dirty="0">
                <a:cs typeface="+mn-ea"/>
                <a:sym typeface="+mn-lt"/>
              </a:rPr>
              <a:t>协议工作流程</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矩形 4"/>
          <p:cNvSpPr/>
          <p:nvPr/>
        </p:nvSpPr>
        <p:spPr>
          <a:xfrm>
            <a:off x="3051910" y="1384011"/>
            <a:ext cx="1915969" cy="521000"/>
          </a:xfrm>
          <a:prstGeom prst="rect">
            <a:avLst/>
          </a:prstGeom>
          <a:solidFill>
            <a:srgbClr val="6697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5" dirty="0">
                <a:solidFill>
                  <a:schemeClr val="tx1"/>
                </a:solidFill>
                <a:latin typeface="+mn-ea"/>
                <a:cs typeface="+mn-ea"/>
                <a:sym typeface="+mn-lt"/>
              </a:rPr>
              <a:t>准备发送</a:t>
            </a:r>
            <a:endParaRPr lang="zh-CN" altLang="en-US" sz="2400" dirty="0">
              <a:solidFill>
                <a:schemeClr val="tx1"/>
              </a:solidFill>
              <a:latin typeface="+mn-ea"/>
              <a:cs typeface="+mn-ea"/>
              <a:sym typeface="+mn-lt"/>
            </a:endParaRPr>
          </a:p>
        </p:txBody>
      </p:sp>
      <p:sp>
        <p:nvSpPr>
          <p:cNvPr id="6" name="菱形 5"/>
          <p:cNvSpPr/>
          <p:nvPr/>
        </p:nvSpPr>
        <p:spPr>
          <a:xfrm>
            <a:off x="3051910" y="2963050"/>
            <a:ext cx="1915969" cy="667657"/>
          </a:xfrm>
          <a:prstGeom prst="diamond">
            <a:avLst/>
          </a:prstGeom>
          <a:solidFill>
            <a:schemeClr val="accent5">
              <a:lumMod val="9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mn-ea"/>
                <a:cs typeface="+mn-ea"/>
                <a:sym typeface="+mn-lt"/>
              </a:rPr>
              <a:t>侦听到载波？</a:t>
            </a:r>
            <a:endParaRPr lang="zh-CN" altLang="en-US" sz="1600" b="1" dirty="0">
              <a:solidFill>
                <a:schemeClr val="tx1"/>
              </a:solidFill>
              <a:latin typeface="+mn-ea"/>
              <a:cs typeface="+mn-ea"/>
              <a:sym typeface="+mn-lt"/>
            </a:endParaRPr>
          </a:p>
        </p:txBody>
      </p:sp>
      <p:sp>
        <p:nvSpPr>
          <p:cNvPr id="7" name="矩形 6"/>
          <p:cNvSpPr/>
          <p:nvPr/>
        </p:nvSpPr>
        <p:spPr>
          <a:xfrm>
            <a:off x="3051910" y="3926456"/>
            <a:ext cx="1915969" cy="562100"/>
          </a:xfrm>
          <a:prstGeom prst="rect">
            <a:avLst/>
          </a:prstGeom>
          <a:solidFill>
            <a:srgbClr val="6697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lnSpc>
                <a:spcPct val="120000"/>
              </a:lnSpc>
            </a:pPr>
            <a:r>
              <a:rPr lang="zh-CN" altLang="en-US" sz="1600" dirty="0">
                <a:solidFill>
                  <a:schemeClr val="tx1"/>
                </a:solidFill>
                <a:latin typeface="+mn-ea"/>
                <a:cs typeface="+mn-ea"/>
                <a:sym typeface="+mn-lt"/>
              </a:rPr>
              <a:t>开始发送，</a:t>
            </a:r>
            <a:endParaRPr lang="en-US" altLang="zh-CN" sz="1600" dirty="0">
              <a:solidFill>
                <a:schemeClr val="tx1"/>
              </a:solidFill>
              <a:latin typeface="+mn-ea"/>
              <a:cs typeface="+mn-ea"/>
              <a:sym typeface="+mn-lt"/>
            </a:endParaRPr>
          </a:p>
          <a:p>
            <a:pPr algn="ctr">
              <a:lnSpc>
                <a:spcPct val="120000"/>
              </a:lnSpc>
            </a:pPr>
            <a:r>
              <a:rPr lang="zh-CN" altLang="en-US" sz="1600" dirty="0">
                <a:solidFill>
                  <a:schemeClr val="tx1"/>
                </a:solidFill>
                <a:latin typeface="+mn-ea"/>
                <a:cs typeface="+mn-ea"/>
                <a:sym typeface="+mn-lt"/>
              </a:rPr>
              <a:t>同时进行冲突检测</a:t>
            </a:r>
            <a:endParaRPr lang="zh-CN" altLang="en-US" sz="1600" dirty="0">
              <a:solidFill>
                <a:schemeClr val="tx1"/>
              </a:solidFill>
              <a:latin typeface="+mn-ea"/>
              <a:cs typeface="+mn-ea"/>
              <a:sym typeface="+mn-lt"/>
            </a:endParaRPr>
          </a:p>
        </p:txBody>
      </p:sp>
      <p:sp>
        <p:nvSpPr>
          <p:cNvPr id="8" name="菱形 7"/>
          <p:cNvSpPr/>
          <p:nvPr/>
        </p:nvSpPr>
        <p:spPr>
          <a:xfrm>
            <a:off x="3051910" y="4675728"/>
            <a:ext cx="1915969" cy="667657"/>
          </a:xfrm>
          <a:prstGeom prst="diamond">
            <a:avLst/>
          </a:prstGeom>
          <a:solidFill>
            <a:schemeClr val="accent5">
              <a:lumMod val="9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600" b="1" dirty="0">
                <a:solidFill>
                  <a:schemeClr val="tx1"/>
                </a:solidFill>
                <a:latin typeface="+mn-ea"/>
                <a:cs typeface="+mn-ea"/>
                <a:sym typeface="+mn-lt"/>
              </a:rPr>
              <a:t>检测到冲突</a:t>
            </a:r>
            <a:r>
              <a:rPr lang="zh-CN" altLang="en-US" sz="1735" b="1" dirty="0">
                <a:solidFill>
                  <a:schemeClr val="tx1"/>
                </a:solidFill>
                <a:latin typeface="+mn-ea"/>
                <a:cs typeface="+mn-ea"/>
                <a:sym typeface="+mn-lt"/>
              </a:rPr>
              <a:t>？</a:t>
            </a:r>
            <a:endParaRPr lang="zh-CN" altLang="en-US" sz="1735" b="1" dirty="0">
              <a:solidFill>
                <a:schemeClr val="tx1"/>
              </a:solidFill>
              <a:latin typeface="+mn-ea"/>
              <a:cs typeface="+mn-ea"/>
              <a:sym typeface="+mn-lt"/>
            </a:endParaRPr>
          </a:p>
        </p:txBody>
      </p:sp>
      <p:sp>
        <p:nvSpPr>
          <p:cNvPr id="9" name="矩形 8"/>
          <p:cNvSpPr/>
          <p:nvPr/>
        </p:nvSpPr>
        <p:spPr>
          <a:xfrm>
            <a:off x="3051910" y="5667153"/>
            <a:ext cx="1915969" cy="521000"/>
          </a:xfrm>
          <a:prstGeom prst="rect">
            <a:avLst/>
          </a:prstGeom>
          <a:solidFill>
            <a:srgbClr val="6697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5" dirty="0">
                <a:solidFill>
                  <a:schemeClr val="tx1"/>
                </a:solidFill>
                <a:latin typeface="+mn-ea"/>
                <a:cs typeface="+mn-ea"/>
                <a:sym typeface="+mn-lt"/>
              </a:rPr>
              <a:t>发送，直到完毕</a:t>
            </a:r>
            <a:endParaRPr lang="zh-CN" altLang="en-US" sz="1865" dirty="0">
              <a:solidFill>
                <a:schemeClr val="tx1"/>
              </a:solidFill>
              <a:latin typeface="+mn-ea"/>
              <a:cs typeface="+mn-ea"/>
              <a:sym typeface="+mn-lt"/>
            </a:endParaRPr>
          </a:p>
        </p:txBody>
      </p:sp>
      <p:sp>
        <p:nvSpPr>
          <p:cNvPr id="10" name="矩形 9"/>
          <p:cNvSpPr/>
          <p:nvPr/>
        </p:nvSpPr>
        <p:spPr>
          <a:xfrm>
            <a:off x="3051910" y="2180776"/>
            <a:ext cx="1915969" cy="521000"/>
          </a:xfrm>
          <a:prstGeom prst="rect">
            <a:avLst/>
          </a:prstGeom>
          <a:solidFill>
            <a:srgbClr val="6697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5" dirty="0">
                <a:solidFill>
                  <a:schemeClr val="tx1"/>
                </a:solidFill>
                <a:latin typeface="+mn-ea"/>
                <a:cs typeface="+mn-ea"/>
                <a:sym typeface="+mn-lt"/>
              </a:rPr>
              <a:t>载波侦听</a:t>
            </a:r>
            <a:endParaRPr lang="zh-CN" altLang="en-US" sz="1865" dirty="0">
              <a:solidFill>
                <a:schemeClr val="tx1"/>
              </a:solidFill>
              <a:latin typeface="+mn-ea"/>
              <a:cs typeface="+mn-ea"/>
              <a:sym typeface="+mn-lt"/>
            </a:endParaRPr>
          </a:p>
        </p:txBody>
      </p:sp>
      <p:cxnSp>
        <p:nvCxnSpPr>
          <p:cNvPr id="11" name="直接箭头连接符 10"/>
          <p:cNvCxnSpPr>
            <a:stCxn id="7" idx="2"/>
            <a:endCxn id="8" idx="0"/>
          </p:cNvCxnSpPr>
          <p:nvPr/>
        </p:nvCxnSpPr>
        <p:spPr>
          <a:xfrm>
            <a:off x="4009895" y="4488556"/>
            <a:ext cx="0" cy="18717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2"/>
            <a:endCxn id="9" idx="0"/>
          </p:cNvCxnSpPr>
          <p:nvPr/>
        </p:nvCxnSpPr>
        <p:spPr>
          <a:xfrm>
            <a:off x="4009895" y="5343385"/>
            <a:ext cx="0" cy="32376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2"/>
            <a:endCxn id="7" idx="0"/>
          </p:cNvCxnSpPr>
          <p:nvPr/>
        </p:nvCxnSpPr>
        <p:spPr>
          <a:xfrm>
            <a:off x="4009895" y="3630707"/>
            <a:ext cx="0" cy="29574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2"/>
            <a:endCxn id="6" idx="0"/>
          </p:cNvCxnSpPr>
          <p:nvPr/>
        </p:nvCxnSpPr>
        <p:spPr>
          <a:xfrm>
            <a:off x="4009895" y="2701777"/>
            <a:ext cx="0" cy="2612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2"/>
            <a:endCxn id="10" idx="0"/>
          </p:cNvCxnSpPr>
          <p:nvPr/>
        </p:nvCxnSpPr>
        <p:spPr>
          <a:xfrm>
            <a:off x="4009895" y="1905011"/>
            <a:ext cx="0" cy="27576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066868" y="4749824"/>
            <a:ext cx="1915969" cy="521000"/>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5" dirty="0">
                <a:solidFill>
                  <a:schemeClr val="tx1"/>
                </a:solidFill>
                <a:latin typeface="+mn-ea"/>
                <a:cs typeface="+mn-ea"/>
                <a:sym typeface="+mn-lt"/>
              </a:rPr>
              <a:t>停止发送</a:t>
            </a:r>
            <a:endParaRPr lang="en-US" altLang="zh-CN" sz="1865" dirty="0">
              <a:solidFill>
                <a:schemeClr val="tx1"/>
              </a:solidFill>
              <a:latin typeface="+mn-ea"/>
              <a:cs typeface="+mn-ea"/>
              <a:sym typeface="+mn-lt"/>
            </a:endParaRPr>
          </a:p>
        </p:txBody>
      </p:sp>
      <p:sp>
        <p:nvSpPr>
          <p:cNvPr id="17" name="矩形 16"/>
          <p:cNvSpPr/>
          <p:nvPr/>
        </p:nvSpPr>
        <p:spPr>
          <a:xfrm>
            <a:off x="7066869" y="1384009"/>
            <a:ext cx="1915969" cy="521000"/>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5" dirty="0">
                <a:solidFill>
                  <a:schemeClr val="tx1"/>
                </a:solidFill>
                <a:latin typeface="+mn-ea"/>
                <a:cs typeface="+mn-ea"/>
                <a:sym typeface="+mn-lt"/>
              </a:rPr>
              <a:t>等待随机时间</a:t>
            </a:r>
            <a:endParaRPr lang="en-US" altLang="zh-CN" sz="1865" dirty="0">
              <a:solidFill>
                <a:schemeClr val="tx1"/>
              </a:solidFill>
              <a:latin typeface="+mn-ea"/>
              <a:cs typeface="+mn-ea"/>
              <a:sym typeface="+mn-lt"/>
            </a:endParaRPr>
          </a:p>
        </p:txBody>
      </p:sp>
      <p:cxnSp>
        <p:nvCxnSpPr>
          <p:cNvPr id="18" name="直接箭头连接符 17"/>
          <p:cNvCxnSpPr>
            <a:stCxn id="8" idx="3"/>
            <a:endCxn id="16" idx="1"/>
          </p:cNvCxnSpPr>
          <p:nvPr/>
        </p:nvCxnSpPr>
        <p:spPr>
          <a:xfrm>
            <a:off x="4967879" y="5009557"/>
            <a:ext cx="2098989" cy="76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0"/>
          </p:cNvCxnSpPr>
          <p:nvPr/>
        </p:nvCxnSpPr>
        <p:spPr>
          <a:xfrm flipV="1">
            <a:off x="8024853" y="4228824"/>
            <a:ext cx="2" cy="52100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7" idx="1"/>
            <a:endCxn id="5" idx="3"/>
          </p:cNvCxnSpPr>
          <p:nvPr/>
        </p:nvCxnSpPr>
        <p:spPr>
          <a:xfrm flipH="1">
            <a:off x="4967879" y="1644510"/>
            <a:ext cx="2098989"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1" name="肘形连接符 108"/>
          <p:cNvCxnSpPr/>
          <p:nvPr/>
        </p:nvCxnSpPr>
        <p:spPr>
          <a:xfrm flipV="1">
            <a:off x="5009479" y="1632301"/>
            <a:ext cx="1371593" cy="1652368"/>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109"/>
          <p:cNvSpPr txBox="1"/>
          <p:nvPr/>
        </p:nvSpPr>
        <p:spPr>
          <a:xfrm>
            <a:off x="5025938" y="2963038"/>
            <a:ext cx="1210588" cy="362343"/>
          </a:xfrm>
          <a:prstGeom prst="rect">
            <a:avLst/>
          </a:prstGeom>
          <a:noFill/>
          <a:ln w="9525">
            <a:noFill/>
          </a:ln>
        </p:spPr>
        <p:txBody>
          <a:bodyPr wrap="none" rtlCol="0">
            <a:spAutoFit/>
          </a:bodyPr>
          <a:lstStyle/>
          <a:p>
            <a:pPr>
              <a:lnSpc>
                <a:spcPct val="120000"/>
              </a:lnSpc>
            </a:pPr>
            <a:r>
              <a:rPr lang="zh-CN" altLang="en-US" sz="1600" b="1" dirty="0">
                <a:solidFill>
                  <a:srgbClr val="C00000"/>
                </a:solidFill>
                <a:latin typeface="+mn-ea"/>
                <a:cs typeface="+mn-ea"/>
                <a:sym typeface="+mn-lt"/>
              </a:rPr>
              <a:t>是，信道忙</a:t>
            </a:r>
            <a:endParaRPr lang="zh-CN" altLang="en-US" sz="1600" b="1" dirty="0">
              <a:solidFill>
                <a:srgbClr val="C00000"/>
              </a:solidFill>
              <a:latin typeface="+mn-ea"/>
              <a:cs typeface="+mn-ea"/>
              <a:sym typeface="+mn-lt"/>
            </a:endParaRPr>
          </a:p>
        </p:txBody>
      </p:sp>
      <p:sp>
        <p:nvSpPr>
          <p:cNvPr id="23" name="TextBox 110"/>
          <p:cNvSpPr txBox="1"/>
          <p:nvPr/>
        </p:nvSpPr>
        <p:spPr>
          <a:xfrm>
            <a:off x="5067329" y="4666760"/>
            <a:ext cx="389850" cy="362343"/>
          </a:xfrm>
          <a:prstGeom prst="rect">
            <a:avLst/>
          </a:prstGeom>
          <a:noFill/>
          <a:ln w="9525">
            <a:noFill/>
          </a:ln>
        </p:spPr>
        <p:txBody>
          <a:bodyPr wrap="none" rtlCol="0">
            <a:spAutoFit/>
          </a:bodyPr>
          <a:lstStyle/>
          <a:p>
            <a:pPr>
              <a:lnSpc>
                <a:spcPct val="120000"/>
              </a:lnSpc>
            </a:pPr>
            <a:r>
              <a:rPr lang="zh-CN" altLang="en-US" sz="1600" b="1" dirty="0">
                <a:solidFill>
                  <a:srgbClr val="C00000"/>
                </a:solidFill>
                <a:latin typeface="+mn-ea"/>
                <a:cs typeface="+mn-ea"/>
                <a:sym typeface="+mn-lt"/>
              </a:rPr>
              <a:t>是</a:t>
            </a:r>
            <a:endParaRPr lang="zh-CN" altLang="en-US" sz="1600" b="1" dirty="0">
              <a:solidFill>
                <a:srgbClr val="C00000"/>
              </a:solidFill>
              <a:latin typeface="+mn-ea"/>
              <a:cs typeface="+mn-ea"/>
              <a:sym typeface="+mn-lt"/>
            </a:endParaRPr>
          </a:p>
        </p:txBody>
      </p:sp>
      <p:sp>
        <p:nvSpPr>
          <p:cNvPr id="24" name="TextBox 111"/>
          <p:cNvSpPr txBox="1"/>
          <p:nvPr/>
        </p:nvSpPr>
        <p:spPr>
          <a:xfrm>
            <a:off x="3572361" y="5315454"/>
            <a:ext cx="389850" cy="362343"/>
          </a:xfrm>
          <a:prstGeom prst="rect">
            <a:avLst/>
          </a:prstGeom>
          <a:noFill/>
          <a:ln w="9525">
            <a:noFill/>
          </a:ln>
        </p:spPr>
        <p:txBody>
          <a:bodyPr wrap="none" rtlCol="0">
            <a:spAutoFit/>
          </a:bodyPr>
          <a:lstStyle/>
          <a:p>
            <a:pPr>
              <a:lnSpc>
                <a:spcPct val="120000"/>
              </a:lnSpc>
            </a:pPr>
            <a:r>
              <a:rPr lang="zh-CN" altLang="en-US" sz="1600" b="1" dirty="0">
                <a:solidFill>
                  <a:srgbClr val="C00000"/>
                </a:solidFill>
                <a:latin typeface="+mn-ea"/>
                <a:cs typeface="+mn-ea"/>
                <a:sym typeface="+mn-lt"/>
              </a:rPr>
              <a:t>否</a:t>
            </a:r>
            <a:endParaRPr lang="zh-CN" altLang="en-US" sz="1600" b="1" dirty="0">
              <a:solidFill>
                <a:srgbClr val="C00000"/>
              </a:solidFill>
              <a:latin typeface="+mn-ea"/>
              <a:cs typeface="+mn-ea"/>
              <a:sym typeface="+mn-lt"/>
            </a:endParaRPr>
          </a:p>
        </p:txBody>
      </p:sp>
      <p:sp>
        <p:nvSpPr>
          <p:cNvPr id="25" name="TextBox 112"/>
          <p:cNvSpPr txBox="1"/>
          <p:nvPr/>
        </p:nvSpPr>
        <p:spPr>
          <a:xfrm>
            <a:off x="3572361" y="3563670"/>
            <a:ext cx="389850" cy="362343"/>
          </a:xfrm>
          <a:prstGeom prst="rect">
            <a:avLst/>
          </a:prstGeom>
          <a:noFill/>
          <a:ln w="9525">
            <a:noFill/>
          </a:ln>
        </p:spPr>
        <p:txBody>
          <a:bodyPr wrap="none" rtlCol="0">
            <a:spAutoFit/>
          </a:bodyPr>
          <a:lstStyle/>
          <a:p>
            <a:pPr>
              <a:lnSpc>
                <a:spcPct val="120000"/>
              </a:lnSpc>
            </a:pPr>
            <a:r>
              <a:rPr lang="zh-CN" altLang="en-US" sz="1600" b="1" dirty="0">
                <a:solidFill>
                  <a:srgbClr val="C00000"/>
                </a:solidFill>
                <a:latin typeface="+mn-ea"/>
                <a:cs typeface="+mn-ea"/>
                <a:sym typeface="+mn-lt"/>
              </a:rPr>
              <a:t>否</a:t>
            </a:r>
            <a:endParaRPr lang="zh-CN" altLang="en-US" sz="1600" b="1" dirty="0">
              <a:solidFill>
                <a:srgbClr val="C00000"/>
              </a:solidFill>
              <a:latin typeface="+mn-ea"/>
              <a:cs typeface="+mn-ea"/>
              <a:sym typeface="+mn-lt"/>
            </a:endParaRPr>
          </a:p>
        </p:txBody>
      </p:sp>
      <p:sp>
        <p:nvSpPr>
          <p:cNvPr id="26" name="矩形 25"/>
          <p:cNvSpPr/>
          <p:nvPr/>
        </p:nvSpPr>
        <p:spPr>
          <a:xfrm>
            <a:off x="7066869" y="3674583"/>
            <a:ext cx="1915969" cy="521000"/>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865" dirty="0">
                <a:solidFill>
                  <a:schemeClr val="tx1"/>
                </a:solidFill>
                <a:latin typeface="+mn-ea"/>
                <a:cs typeface="+mn-ea"/>
                <a:sym typeface="+mn-lt"/>
              </a:rPr>
              <a:t>发送阻塞信号</a:t>
            </a:r>
            <a:endParaRPr lang="en-US" altLang="zh-CN" sz="1865" dirty="0">
              <a:solidFill>
                <a:schemeClr val="tx1"/>
              </a:solidFill>
              <a:latin typeface="+mn-ea"/>
              <a:cs typeface="+mn-ea"/>
              <a:sym typeface="+mn-lt"/>
            </a:endParaRPr>
          </a:p>
        </p:txBody>
      </p:sp>
      <p:cxnSp>
        <p:nvCxnSpPr>
          <p:cNvPr id="27" name="直接箭头连接符 26"/>
          <p:cNvCxnSpPr>
            <a:endCxn id="17" idx="2"/>
          </p:cNvCxnSpPr>
          <p:nvPr/>
        </p:nvCxnSpPr>
        <p:spPr>
          <a:xfrm flipV="1">
            <a:off x="8024853" y="1905009"/>
            <a:ext cx="1" cy="176020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cs typeface="+mn-ea"/>
              </a:rPr>
              <a:t>冲突检测窗口（争用期）</a:t>
            </a:r>
            <a:endParaRPr lang="zh-CN" altLang="en-US" dirty="0">
              <a:cs typeface="+mn-ea"/>
            </a:endParaRPr>
          </a:p>
        </p:txBody>
      </p:sp>
      <p:sp>
        <p:nvSpPr>
          <p:cNvPr id="3" name="内容占位符 2"/>
          <p:cNvSpPr>
            <a:spLocks noGrp="1"/>
          </p:cNvSpPr>
          <p:nvPr>
            <p:ph idx="1"/>
          </p:nvPr>
        </p:nvSpPr>
        <p:spPr>
          <a:xfrm>
            <a:off x="7407262" y="1153883"/>
            <a:ext cx="4111638" cy="5008562"/>
          </a:xfrm>
        </p:spPr>
        <p:txBody>
          <a:bodyPr>
            <a:normAutofit/>
          </a:bodyPr>
          <a:lstStyle/>
          <a:p>
            <a:pPr marL="457200" lvl="1" indent="-457200" algn="l">
              <a:spcBef>
                <a:spcPct val="20000"/>
              </a:spcBef>
              <a:buClr>
                <a:srgbClr val="CC3300"/>
              </a:buClr>
            </a:pPr>
            <a:r>
              <a:rPr lang="en-US" altLang="zh-CN" sz="2800" dirty="0">
                <a:cs typeface="Times New Roman" panose="02020603050405020304" pitchFamily="18" charset="0"/>
                <a:sym typeface="+mn-lt"/>
              </a:rPr>
              <a:t>A 需要单程传播时延的 2 倍时间才能检测到与 B 产生了冲突</a:t>
            </a:r>
            <a:endParaRPr lang="en-US" altLang="zh-CN" sz="2800" dirty="0">
              <a:cs typeface="Times New Roman" panose="02020603050405020304" pitchFamily="18" charset="0"/>
              <a:sym typeface="+mn-lt"/>
            </a:endParaRPr>
          </a:p>
          <a:p>
            <a:pPr marL="457200" lvl="1" indent="-457200" algn="l">
              <a:spcBef>
                <a:spcPct val="20000"/>
              </a:spcBef>
              <a:buClr>
                <a:srgbClr val="CC3300"/>
              </a:buClr>
            </a:pPr>
            <a:r>
              <a:rPr lang="en-US" altLang="zh-CN" sz="2800" dirty="0">
                <a:cs typeface="Times New Roman" panose="02020603050405020304" pitchFamily="18" charset="0"/>
                <a:sym typeface="+mn-lt"/>
              </a:rPr>
              <a:t>以太网的端到端往返时延 2T  称为争用期，或冲突检测窗口</a:t>
            </a:r>
            <a:endParaRPr lang="en-US" altLang="zh-CN" sz="2800" dirty="0">
              <a:cs typeface="Times New Roman" panose="02020603050405020304" pitchFamily="18" charset="0"/>
              <a:sym typeface="+mn-lt"/>
            </a:endParaRPr>
          </a:p>
          <a:p>
            <a:pPr marL="457200" lvl="1" indent="-457200" algn="l">
              <a:spcBef>
                <a:spcPct val="20000"/>
              </a:spcBef>
              <a:buClr>
                <a:srgbClr val="CC3300"/>
              </a:buClr>
            </a:pPr>
            <a:r>
              <a:rPr lang="en-US" altLang="zh-CN" sz="2800" dirty="0">
                <a:cs typeface="Times New Roman" panose="02020603050405020304" pitchFamily="18" charset="0"/>
                <a:sym typeface="+mn-lt"/>
              </a:rPr>
              <a:t>经过争用期还没有检测到冲突，</a:t>
            </a:r>
            <a:r>
              <a:rPr lang="zh-CN" altLang="en-US" sz="2800" dirty="0">
                <a:cs typeface="Times New Roman" panose="02020603050405020304" pitchFamily="18" charset="0"/>
                <a:sym typeface="+mn-lt"/>
              </a:rPr>
              <a:t>可确定</a:t>
            </a:r>
            <a:r>
              <a:rPr lang="en-US" altLang="zh-CN" sz="2800" dirty="0">
                <a:cs typeface="Times New Roman" panose="02020603050405020304" pitchFamily="18" charset="0"/>
                <a:sym typeface="+mn-lt"/>
              </a:rPr>
              <a:t>不会发生冲突</a:t>
            </a:r>
            <a:endParaRPr lang="en-US" altLang="zh-CN" sz="2800" dirty="0">
              <a:cs typeface="Times New Roman" panose="02020603050405020304" pitchFamily="18" charset="0"/>
              <a:sym typeface="+mn-lt"/>
            </a:endParaRPr>
          </a:p>
          <a:p>
            <a:pPr marL="179705" lvl="1" indent="-179705" algn="l">
              <a:spcBef>
                <a:spcPts val="1000"/>
              </a:spcBef>
              <a:buFont typeface="Wingdings" panose="05000000000000000000" pitchFamily="2" charset="2"/>
              <a:buChar char="n"/>
            </a:pPr>
            <a:endParaRPr lang="en-US" altLang="zh-CN" sz="2800" dirty="0">
              <a:cs typeface="Times New Roman" panose="02020603050405020304" pitchFamily="18" charset="0"/>
              <a:sym typeface="+mn-lt"/>
            </a:endParaRPr>
          </a:p>
          <a:p>
            <a:pPr marL="285750" indent="-285750" eaLnBrk="0" hangingPunct="0">
              <a:buFont typeface="Wingdings" panose="05000000000000000000" pitchFamily="2" charset="2"/>
              <a:buChar char="Ø"/>
            </a:pPr>
            <a:endParaRPr lang="en-US" altLang="zh-CN" dirty="0">
              <a:solidFill>
                <a:srgbClr val="0000FF"/>
              </a:solidFill>
              <a:latin typeface="Times New Roman" panose="02020603050405020304" pitchFamily="18" charset="0"/>
              <a:cs typeface="Times New Roman" panose="02020603050405020304" pitchFamily="18" charset="0"/>
              <a:sym typeface="+mn-lt"/>
            </a:endParaRPr>
          </a:p>
          <a:p>
            <a:pPr marL="285750" indent="-285750" eaLnBrk="0" hangingPunct="0">
              <a:buFont typeface="Wingdings" panose="05000000000000000000" pitchFamily="2" charset="2"/>
              <a:buChar char="Ø"/>
            </a:pPr>
            <a:endParaRPr lang="en-US" altLang="zh-CN" dirty="0">
              <a:latin typeface="Times New Roman" panose="02020603050405020304" pitchFamily="18" charset="0"/>
              <a:cs typeface="Times New Roman" panose="02020603050405020304" pitchFamily="18" charset="0"/>
              <a:sym typeface="+mn-lt"/>
            </a:endParaRPr>
          </a:p>
          <a:p>
            <a:pPr marL="285750" indent="-285750" eaLnBrk="0" hangingPunct="0">
              <a:lnSpc>
                <a:spcPct val="120000"/>
              </a:lnSpc>
              <a:buFont typeface="Wingdings" panose="05000000000000000000" pitchFamily="2" charset="2"/>
              <a:buChar char="Ø"/>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143"/>
          <p:cNvSpPr>
            <a:spLocks noChangeShapeType="1"/>
          </p:cNvSpPr>
          <p:nvPr/>
        </p:nvSpPr>
        <p:spPr bwMode="auto">
          <a:xfrm>
            <a:off x="2449966" y="1166583"/>
            <a:ext cx="0" cy="3603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6" name="Line 144"/>
          <p:cNvSpPr>
            <a:spLocks noChangeShapeType="1"/>
          </p:cNvSpPr>
          <p:nvPr/>
        </p:nvSpPr>
        <p:spPr bwMode="auto">
          <a:xfrm>
            <a:off x="2449966" y="1382483"/>
            <a:ext cx="44640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7" name="Line 145"/>
          <p:cNvSpPr>
            <a:spLocks noChangeShapeType="1"/>
          </p:cNvSpPr>
          <p:nvPr/>
        </p:nvSpPr>
        <p:spPr bwMode="auto">
          <a:xfrm>
            <a:off x="6914016" y="1166583"/>
            <a:ext cx="0" cy="3603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8" name="Freeform 146"/>
          <p:cNvSpPr/>
          <p:nvPr/>
        </p:nvSpPr>
        <p:spPr bwMode="auto">
          <a:xfrm>
            <a:off x="2737303" y="1164996"/>
            <a:ext cx="230188" cy="147637"/>
          </a:xfrm>
          <a:custGeom>
            <a:avLst/>
            <a:gdLst>
              <a:gd name="T0" fmla="*/ 0 w 1088"/>
              <a:gd name="T1" fmla="*/ 0 h 1004"/>
              <a:gd name="T2" fmla="*/ 230188 w 1088"/>
              <a:gd name="T3" fmla="*/ 0 h 1004"/>
              <a:gd name="T4" fmla="*/ 229976 w 1088"/>
              <a:gd name="T5" fmla="*/ 147490 h 1004"/>
              <a:gd name="T6" fmla="*/ 1693 w 1088"/>
              <a:gd name="T7" fmla="*/ 147637 h 10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8" h="1004">
                <a:moveTo>
                  <a:pt x="0" y="0"/>
                </a:moveTo>
                <a:lnTo>
                  <a:pt x="1088" y="0"/>
                </a:lnTo>
                <a:lnTo>
                  <a:pt x="1087" y="1003"/>
                </a:lnTo>
                <a:lnTo>
                  <a:pt x="8" y="1004"/>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grpSp>
        <p:nvGrpSpPr>
          <p:cNvPr id="9" name="Group 149"/>
          <p:cNvGrpSpPr/>
          <p:nvPr/>
        </p:nvGrpSpPr>
        <p:grpSpPr bwMode="auto">
          <a:xfrm>
            <a:off x="2737303" y="1382483"/>
            <a:ext cx="358775" cy="647700"/>
            <a:chOff x="2018" y="890"/>
            <a:chExt cx="226" cy="408"/>
          </a:xfrm>
        </p:grpSpPr>
        <p:sp>
          <p:nvSpPr>
            <p:cNvPr id="10" name="Line 147"/>
            <p:cNvSpPr>
              <a:spLocks noChangeShapeType="1"/>
            </p:cNvSpPr>
            <p:nvPr/>
          </p:nvSpPr>
          <p:spPr bwMode="auto">
            <a:xfrm>
              <a:off x="2131" y="890"/>
              <a:ext cx="0" cy="181"/>
            </a:xfrm>
            <a:prstGeom prst="line">
              <a:avLst/>
            </a:prstGeom>
            <a:noFill/>
            <a:ln w="1905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11" name="Rectangle 148"/>
            <p:cNvSpPr>
              <a:spLocks noChangeArrowheads="1"/>
            </p:cNvSpPr>
            <p:nvPr/>
          </p:nvSpPr>
          <p:spPr bwMode="auto">
            <a:xfrm>
              <a:off x="2018" y="1071"/>
              <a:ext cx="226" cy="227"/>
            </a:xfrm>
            <a:prstGeom prst="rect">
              <a:avLst/>
            </a:prstGeom>
            <a:noFill/>
            <a:ln w="19050" algn="ctr">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cs typeface="Times New Roman" panose="02020603050405020304" pitchFamily="18" charset="0"/>
                </a:rPr>
                <a:t>A</a:t>
              </a:r>
              <a:endParaRPr lang="en-US" altLang="zh-CN" sz="2400">
                <a:latin typeface="Times New Roman" panose="02020603050405020304" pitchFamily="18" charset="0"/>
                <a:cs typeface="Times New Roman" panose="02020603050405020304" pitchFamily="18" charset="0"/>
              </a:endParaRPr>
            </a:p>
          </p:txBody>
        </p:sp>
      </p:grpSp>
      <p:grpSp>
        <p:nvGrpSpPr>
          <p:cNvPr id="12" name="Group 150"/>
          <p:cNvGrpSpPr/>
          <p:nvPr/>
        </p:nvGrpSpPr>
        <p:grpSpPr bwMode="auto">
          <a:xfrm>
            <a:off x="6410778" y="1382483"/>
            <a:ext cx="358775" cy="647700"/>
            <a:chOff x="2018" y="890"/>
            <a:chExt cx="226" cy="408"/>
          </a:xfrm>
        </p:grpSpPr>
        <p:sp>
          <p:nvSpPr>
            <p:cNvPr id="13" name="Line 151"/>
            <p:cNvSpPr>
              <a:spLocks noChangeShapeType="1"/>
            </p:cNvSpPr>
            <p:nvPr/>
          </p:nvSpPr>
          <p:spPr bwMode="auto">
            <a:xfrm>
              <a:off x="2131" y="890"/>
              <a:ext cx="0" cy="181"/>
            </a:xfrm>
            <a:prstGeom prst="line">
              <a:avLst/>
            </a:prstGeom>
            <a:noFill/>
            <a:ln w="1905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14" name="Rectangle 152"/>
            <p:cNvSpPr>
              <a:spLocks noChangeArrowheads="1"/>
            </p:cNvSpPr>
            <p:nvPr/>
          </p:nvSpPr>
          <p:spPr bwMode="auto">
            <a:xfrm>
              <a:off x="2018" y="1071"/>
              <a:ext cx="226" cy="227"/>
            </a:xfrm>
            <a:prstGeom prst="rect">
              <a:avLst/>
            </a:prstGeom>
            <a:noFill/>
            <a:ln w="19050" algn="ctr">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cs typeface="Times New Roman" panose="02020603050405020304" pitchFamily="18" charset="0"/>
                </a:rPr>
                <a:t>B</a:t>
              </a:r>
              <a:endParaRPr lang="en-US" altLang="zh-CN" sz="2400">
                <a:latin typeface="Times New Roman" panose="02020603050405020304" pitchFamily="18" charset="0"/>
                <a:cs typeface="Times New Roman" panose="02020603050405020304" pitchFamily="18" charset="0"/>
              </a:endParaRPr>
            </a:p>
          </p:txBody>
        </p:sp>
      </p:grpSp>
      <p:sp>
        <p:nvSpPr>
          <p:cNvPr id="15" name="Text Box 153"/>
          <p:cNvSpPr txBox="1">
            <a:spLocks noChangeArrowheads="1"/>
          </p:cNvSpPr>
          <p:nvPr/>
        </p:nvSpPr>
        <p:spPr bwMode="auto">
          <a:xfrm>
            <a:off x="3875326" y="1453921"/>
            <a:ext cx="16530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A</a:t>
            </a:r>
            <a:r>
              <a:rPr lang="zh-CN" altLang="en-US" sz="2000">
                <a:latin typeface="Times New Roman" panose="02020603050405020304" pitchFamily="18" charset="0"/>
                <a:cs typeface="Times New Roman" panose="02020603050405020304" pitchFamily="18" charset="0"/>
              </a:rPr>
              <a:t>开始发送帧</a:t>
            </a:r>
            <a:endParaRPr lang="zh-CN" altLang="en-US" sz="2000">
              <a:latin typeface="Times New Roman" panose="02020603050405020304" pitchFamily="18" charset="0"/>
              <a:cs typeface="Times New Roman" panose="02020603050405020304" pitchFamily="18" charset="0"/>
            </a:endParaRPr>
          </a:p>
        </p:txBody>
      </p:sp>
      <p:sp>
        <p:nvSpPr>
          <p:cNvPr id="16" name="Line 156"/>
          <p:cNvSpPr>
            <a:spLocks noChangeShapeType="1"/>
          </p:cNvSpPr>
          <p:nvPr/>
        </p:nvSpPr>
        <p:spPr bwMode="auto">
          <a:xfrm>
            <a:off x="2449966" y="2611208"/>
            <a:ext cx="0" cy="3603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17" name="Line 157"/>
          <p:cNvSpPr>
            <a:spLocks noChangeShapeType="1"/>
          </p:cNvSpPr>
          <p:nvPr/>
        </p:nvSpPr>
        <p:spPr bwMode="auto">
          <a:xfrm>
            <a:off x="2449966" y="2827108"/>
            <a:ext cx="44640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18" name="Line 158"/>
          <p:cNvSpPr>
            <a:spLocks noChangeShapeType="1"/>
          </p:cNvSpPr>
          <p:nvPr/>
        </p:nvSpPr>
        <p:spPr bwMode="auto">
          <a:xfrm>
            <a:off x="6914016" y="2611208"/>
            <a:ext cx="0" cy="3603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grpSp>
        <p:nvGrpSpPr>
          <p:cNvPr id="19" name="Group 160"/>
          <p:cNvGrpSpPr/>
          <p:nvPr/>
        </p:nvGrpSpPr>
        <p:grpSpPr bwMode="auto">
          <a:xfrm>
            <a:off x="2737303" y="2827108"/>
            <a:ext cx="358775" cy="647700"/>
            <a:chOff x="2018" y="890"/>
            <a:chExt cx="226" cy="408"/>
          </a:xfrm>
        </p:grpSpPr>
        <p:sp>
          <p:nvSpPr>
            <p:cNvPr id="20" name="Line 161"/>
            <p:cNvSpPr>
              <a:spLocks noChangeShapeType="1"/>
            </p:cNvSpPr>
            <p:nvPr/>
          </p:nvSpPr>
          <p:spPr bwMode="auto">
            <a:xfrm>
              <a:off x="2131" y="890"/>
              <a:ext cx="0" cy="181"/>
            </a:xfrm>
            <a:prstGeom prst="line">
              <a:avLst/>
            </a:prstGeom>
            <a:noFill/>
            <a:ln w="1905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21" name="Rectangle 162"/>
            <p:cNvSpPr>
              <a:spLocks noChangeArrowheads="1"/>
            </p:cNvSpPr>
            <p:nvPr/>
          </p:nvSpPr>
          <p:spPr bwMode="auto">
            <a:xfrm>
              <a:off x="2018" y="1071"/>
              <a:ext cx="226" cy="227"/>
            </a:xfrm>
            <a:prstGeom prst="rect">
              <a:avLst/>
            </a:prstGeom>
            <a:noFill/>
            <a:ln w="19050" algn="ctr">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cs typeface="Times New Roman" panose="02020603050405020304" pitchFamily="18" charset="0"/>
                </a:rPr>
                <a:t>A</a:t>
              </a:r>
              <a:endParaRPr lang="en-US" altLang="zh-CN" sz="2400">
                <a:latin typeface="Times New Roman" panose="02020603050405020304" pitchFamily="18" charset="0"/>
                <a:cs typeface="Times New Roman" panose="02020603050405020304" pitchFamily="18" charset="0"/>
              </a:endParaRPr>
            </a:p>
          </p:txBody>
        </p:sp>
      </p:grpSp>
      <p:grpSp>
        <p:nvGrpSpPr>
          <p:cNvPr id="22" name="Group 163"/>
          <p:cNvGrpSpPr/>
          <p:nvPr/>
        </p:nvGrpSpPr>
        <p:grpSpPr bwMode="auto">
          <a:xfrm>
            <a:off x="6410778" y="2827108"/>
            <a:ext cx="358775" cy="647700"/>
            <a:chOff x="2018" y="890"/>
            <a:chExt cx="226" cy="408"/>
          </a:xfrm>
        </p:grpSpPr>
        <p:sp>
          <p:nvSpPr>
            <p:cNvPr id="23" name="Line 164"/>
            <p:cNvSpPr>
              <a:spLocks noChangeShapeType="1"/>
            </p:cNvSpPr>
            <p:nvPr/>
          </p:nvSpPr>
          <p:spPr bwMode="auto">
            <a:xfrm>
              <a:off x="2131" y="890"/>
              <a:ext cx="0" cy="181"/>
            </a:xfrm>
            <a:prstGeom prst="line">
              <a:avLst/>
            </a:prstGeom>
            <a:noFill/>
            <a:ln w="1905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24" name="Rectangle 165"/>
            <p:cNvSpPr>
              <a:spLocks noChangeArrowheads="1"/>
            </p:cNvSpPr>
            <p:nvPr/>
          </p:nvSpPr>
          <p:spPr bwMode="auto">
            <a:xfrm>
              <a:off x="2018" y="1071"/>
              <a:ext cx="226" cy="227"/>
            </a:xfrm>
            <a:prstGeom prst="rect">
              <a:avLst/>
            </a:prstGeom>
            <a:noFill/>
            <a:ln w="19050" algn="ctr">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cs typeface="Times New Roman" panose="02020603050405020304" pitchFamily="18" charset="0"/>
                </a:rPr>
                <a:t>B</a:t>
              </a:r>
              <a:endParaRPr lang="en-US" altLang="zh-CN" sz="2400">
                <a:latin typeface="Times New Roman" panose="02020603050405020304" pitchFamily="18" charset="0"/>
                <a:cs typeface="Times New Roman" panose="02020603050405020304" pitchFamily="18" charset="0"/>
              </a:endParaRPr>
            </a:p>
          </p:txBody>
        </p:sp>
      </p:grpSp>
      <p:sp>
        <p:nvSpPr>
          <p:cNvPr id="25" name="Text Box 166"/>
          <p:cNvSpPr txBox="1">
            <a:spLocks noChangeArrowheads="1"/>
          </p:cNvSpPr>
          <p:nvPr/>
        </p:nvSpPr>
        <p:spPr bwMode="auto">
          <a:xfrm>
            <a:off x="3891416" y="2898546"/>
            <a:ext cx="16240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A</a:t>
            </a:r>
            <a:r>
              <a:rPr lang="zh-CN" altLang="en-US" sz="2000">
                <a:latin typeface="Times New Roman" panose="02020603050405020304" pitchFamily="18" charset="0"/>
                <a:cs typeface="Times New Roman" panose="02020603050405020304" pitchFamily="18" charset="0"/>
              </a:rPr>
              <a:t>帧头刚到</a:t>
            </a:r>
            <a:r>
              <a:rPr lang="en-US" altLang="zh-CN" sz="2000">
                <a:latin typeface="Times New Roman" panose="02020603050405020304" pitchFamily="18" charset="0"/>
                <a:cs typeface="Times New Roman" panose="02020603050405020304" pitchFamily="18" charset="0"/>
              </a:rPr>
              <a:t>B</a:t>
            </a:r>
            <a:endParaRPr lang="en-US" altLang="zh-CN" sz="2000">
              <a:latin typeface="Times New Roman" panose="02020603050405020304" pitchFamily="18" charset="0"/>
              <a:cs typeface="Times New Roman" panose="02020603050405020304" pitchFamily="18" charset="0"/>
            </a:endParaRPr>
          </a:p>
          <a:p>
            <a:pPr algn="ctr" eaLnBrk="1" hangingPunct="1"/>
            <a:r>
              <a:rPr lang="en-US" altLang="zh-CN" sz="2000">
                <a:latin typeface="Times New Roman" panose="02020603050405020304" pitchFamily="18" charset="0"/>
                <a:cs typeface="Times New Roman" panose="02020603050405020304" pitchFamily="18" charset="0"/>
              </a:rPr>
              <a:t>B</a:t>
            </a:r>
            <a:r>
              <a:rPr lang="zh-CN" altLang="en-US" sz="2000">
                <a:latin typeface="Times New Roman" panose="02020603050405020304" pitchFamily="18" charset="0"/>
                <a:cs typeface="Times New Roman" panose="02020603050405020304" pitchFamily="18" charset="0"/>
              </a:rPr>
              <a:t>开始发送帧</a:t>
            </a:r>
            <a:endParaRPr lang="zh-CN" altLang="en-US" sz="2000">
              <a:latin typeface="Times New Roman" panose="02020603050405020304" pitchFamily="18" charset="0"/>
              <a:cs typeface="Times New Roman" panose="02020603050405020304" pitchFamily="18" charset="0"/>
            </a:endParaRPr>
          </a:p>
        </p:txBody>
      </p:sp>
      <p:sp>
        <p:nvSpPr>
          <p:cNvPr id="26" name="Freeform 191"/>
          <p:cNvSpPr/>
          <p:nvPr/>
        </p:nvSpPr>
        <p:spPr bwMode="auto">
          <a:xfrm flipH="1">
            <a:off x="6482216" y="2604858"/>
            <a:ext cx="215900" cy="147638"/>
          </a:xfrm>
          <a:custGeom>
            <a:avLst/>
            <a:gdLst>
              <a:gd name="T0" fmla="*/ 0 w 1088"/>
              <a:gd name="T1" fmla="*/ 0 h 1004"/>
              <a:gd name="T2" fmla="*/ 215900 w 1088"/>
              <a:gd name="T3" fmla="*/ 0 h 1004"/>
              <a:gd name="T4" fmla="*/ 215702 w 1088"/>
              <a:gd name="T5" fmla="*/ 147491 h 1004"/>
              <a:gd name="T6" fmla="*/ 1588 w 1088"/>
              <a:gd name="T7" fmla="*/ 147638 h 10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8" h="1004">
                <a:moveTo>
                  <a:pt x="0" y="0"/>
                </a:moveTo>
                <a:lnTo>
                  <a:pt x="1088" y="0"/>
                </a:lnTo>
                <a:lnTo>
                  <a:pt x="1087" y="1003"/>
                </a:lnTo>
                <a:lnTo>
                  <a:pt x="8" y="1004"/>
                </a:lnTo>
              </a:path>
            </a:pathLst>
          </a:custGeom>
          <a:noFill/>
          <a:ln w="127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27" name="Line 194"/>
          <p:cNvSpPr>
            <a:spLocks noChangeShapeType="1"/>
          </p:cNvSpPr>
          <p:nvPr/>
        </p:nvSpPr>
        <p:spPr bwMode="auto">
          <a:xfrm>
            <a:off x="2449966" y="4054246"/>
            <a:ext cx="0" cy="3603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28" name="Line 195"/>
          <p:cNvSpPr>
            <a:spLocks noChangeShapeType="1"/>
          </p:cNvSpPr>
          <p:nvPr/>
        </p:nvSpPr>
        <p:spPr bwMode="auto">
          <a:xfrm>
            <a:off x="2449966" y="4270146"/>
            <a:ext cx="44640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29" name="Line 196"/>
          <p:cNvSpPr>
            <a:spLocks noChangeShapeType="1"/>
          </p:cNvSpPr>
          <p:nvPr/>
        </p:nvSpPr>
        <p:spPr bwMode="auto">
          <a:xfrm>
            <a:off x="6914016" y="4054246"/>
            <a:ext cx="0" cy="3603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grpSp>
        <p:nvGrpSpPr>
          <p:cNvPr id="30" name="Group 198"/>
          <p:cNvGrpSpPr/>
          <p:nvPr/>
        </p:nvGrpSpPr>
        <p:grpSpPr bwMode="auto">
          <a:xfrm>
            <a:off x="2737303" y="4270146"/>
            <a:ext cx="358775" cy="647700"/>
            <a:chOff x="2018" y="890"/>
            <a:chExt cx="226" cy="408"/>
          </a:xfrm>
        </p:grpSpPr>
        <p:sp>
          <p:nvSpPr>
            <p:cNvPr id="31" name="Line 199"/>
            <p:cNvSpPr>
              <a:spLocks noChangeShapeType="1"/>
            </p:cNvSpPr>
            <p:nvPr/>
          </p:nvSpPr>
          <p:spPr bwMode="auto">
            <a:xfrm>
              <a:off x="2131" y="890"/>
              <a:ext cx="0" cy="181"/>
            </a:xfrm>
            <a:prstGeom prst="line">
              <a:avLst/>
            </a:prstGeom>
            <a:noFill/>
            <a:ln w="1905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32" name="Rectangle 200"/>
            <p:cNvSpPr>
              <a:spLocks noChangeArrowheads="1"/>
            </p:cNvSpPr>
            <p:nvPr/>
          </p:nvSpPr>
          <p:spPr bwMode="auto">
            <a:xfrm>
              <a:off x="2018" y="1071"/>
              <a:ext cx="226" cy="227"/>
            </a:xfrm>
            <a:prstGeom prst="rect">
              <a:avLst/>
            </a:prstGeom>
            <a:noFill/>
            <a:ln w="19050" algn="ctr">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cs typeface="Times New Roman" panose="02020603050405020304" pitchFamily="18" charset="0"/>
                </a:rPr>
                <a:t>A</a:t>
              </a:r>
              <a:endParaRPr lang="en-US" altLang="zh-CN" sz="2400">
                <a:latin typeface="Times New Roman" panose="02020603050405020304" pitchFamily="18" charset="0"/>
                <a:cs typeface="Times New Roman" panose="02020603050405020304" pitchFamily="18" charset="0"/>
              </a:endParaRPr>
            </a:p>
          </p:txBody>
        </p:sp>
      </p:grpSp>
      <p:grpSp>
        <p:nvGrpSpPr>
          <p:cNvPr id="33" name="Group 201"/>
          <p:cNvGrpSpPr/>
          <p:nvPr/>
        </p:nvGrpSpPr>
        <p:grpSpPr bwMode="auto">
          <a:xfrm>
            <a:off x="6410778" y="4270146"/>
            <a:ext cx="358775" cy="647700"/>
            <a:chOff x="2018" y="890"/>
            <a:chExt cx="226" cy="408"/>
          </a:xfrm>
        </p:grpSpPr>
        <p:sp>
          <p:nvSpPr>
            <p:cNvPr id="34" name="Line 202"/>
            <p:cNvSpPr>
              <a:spLocks noChangeShapeType="1"/>
            </p:cNvSpPr>
            <p:nvPr/>
          </p:nvSpPr>
          <p:spPr bwMode="auto">
            <a:xfrm>
              <a:off x="2131" y="890"/>
              <a:ext cx="0" cy="181"/>
            </a:xfrm>
            <a:prstGeom prst="line">
              <a:avLst/>
            </a:prstGeom>
            <a:noFill/>
            <a:ln w="1905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35" name="Rectangle 203"/>
            <p:cNvSpPr>
              <a:spLocks noChangeArrowheads="1"/>
            </p:cNvSpPr>
            <p:nvPr/>
          </p:nvSpPr>
          <p:spPr bwMode="auto">
            <a:xfrm>
              <a:off x="2018" y="1071"/>
              <a:ext cx="226" cy="227"/>
            </a:xfrm>
            <a:prstGeom prst="rect">
              <a:avLst/>
            </a:prstGeom>
            <a:noFill/>
            <a:ln w="19050" algn="ctr">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cs typeface="Times New Roman" panose="02020603050405020304" pitchFamily="18" charset="0"/>
                </a:rPr>
                <a:t>B</a:t>
              </a:r>
              <a:endParaRPr lang="en-US" altLang="zh-CN" sz="2400">
                <a:latin typeface="Times New Roman" panose="02020603050405020304" pitchFamily="18" charset="0"/>
                <a:cs typeface="Times New Roman" panose="02020603050405020304" pitchFamily="18" charset="0"/>
              </a:endParaRPr>
            </a:p>
          </p:txBody>
        </p:sp>
      </p:grpSp>
      <p:sp>
        <p:nvSpPr>
          <p:cNvPr id="36" name="Text Box 204"/>
          <p:cNvSpPr txBox="1">
            <a:spLocks noChangeArrowheads="1"/>
          </p:cNvSpPr>
          <p:nvPr/>
        </p:nvSpPr>
        <p:spPr bwMode="auto">
          <a:xfrm>
            <a:off x="3131004" y="4341583"/>
            <a:ext cx="3146425"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B</a:t>
            </a:r>
            <a:r>
              <a:rPr lang="zh-CN" altLang="en-US" sz="2000">
                <a:latin typeface="Times New Roman" panose="02020603050405020304" pitchFamily="18" charset="0"/>
                <a:cs typeface="Times New Roman" panose="02020603050405020304" pitchFamily="18" charset="0"/>
              </a:rPr>
              <a:t>检测到冲突，停止发送，</a:t>
            </a:r>
            <a:endParaRPr lang="zh-CN" altLang="en-US" sz="2000">
              <a:latin typeface="Times New Roman" panose="02020603050405020304" pitchFamily="18" charset="0"/>
              <a:cs typeface="Times New Roman" panose="02020603050405020304" pitchFamily="18" charset="0"/>
            </a:endParaRPr>
          </a:p>
          <a:p>
            <a:pPr algn="ctr" eaLnBrk="1" hangingPunct="1"/>
            <a:r>
              <a:rPr lang="zh-CN" altLang="en-US" sz="2000">
                <a:latin typeface="Times New Roman" panose="02020603050405020304" pitchFamily="18" charset="0"/>
                <a:cs typeface="Times New Roman" panose="02020603050405020304" pitchFamily="18" charset="0"/>
              </a:rPr>
              <a:t>开始发送阻塞信号</a:t>
            </a:r>
            <a:endParaRPr lang="zh-CN" altLang="en-US" sz="2000">
              <a:latin typeface="Times New Roman" panose="02020603050405020304" pitchFamily="18" charset="0"/>
              <a:cs typeface="Times New Roman" panose="02020603050405020304" pitchFamily="18" charset="0"/>
            </a:endParaRPr>
          </a:p>
        </p:txBody>
      </p:sp>
      <p:sp>
        <p:nvSpPr>
          <p:cNvPr id="37" name="Rectangle 219"/>
          <p:cNvSpPr>
            <a:spLocks noChangeArrowheads="1"/>
          </p:cNvSpPr>
          <p:nvPr/>
        </p:nvSpPr>
        <p:spPr bwMode="auto">
          <a:xfrm>
            <a:off x="6474278" y="4046308"/>
            <a:ext cx="295275" cy="144463"/>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latin typeface="Times New Roman" panose="02020603050405020304" pitchFamily="18" charset="0"/>
              <a:cs typeface="Times New Roman" panose="02020603050405020304" pitchFamily="18" charset="0"/>
            </a:endParaRPr>
          </a:p>
        </p:txBody>
      </p:sp>
      <p:sp>
        <p:nvSpPr>
          <p:cNvPr id="38" name="Rectangle 220"/>
          <p:cNvSpPr>
            <a:spLocks noChangeArrowheads="1"/>
          </p:cNvSpPr>
          <p:nvPr/>
        </p:nvSpPr>
        <p:spPr bwMode="auto">
          <a:xfrm>
            <a:off x="6186941" y="4046308"/>
            <a:ext cx="287337" cy="144463"/>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latin typeface="Times New Roman" panose="02020603050405020304" pitchFamily="18" charset="0"/>
              <a:cs typeface="Times New Roman" panose="02020603050405020304" pitchFamily="18" charset="0"/>
            </a:endParaRPr>
          </a:p>
        </p:txBody>
      </p:sp>
      <p:sp>
        <p:nvSpPr>
          <p:cNvPr id="39" name="Line 223"/>
          <p:cNvSpPr>
            <a:spLocks noChangeShapeType="1"/>
          </p:cNvSpPr>
          <p:nvPr/>
        </p:nvSpPr>
        <p:spPr bwMode="auto">
          <a:xfrm>
            <a:off x="2449966" y="5422671"/>
            <a:ext cx="0" cy="3603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40" name="Line 224"/>
          <p:cNvSpPr>
            <a:spLocks noChangeShapeType="1"/>
          </p:cNvSpPr>
          <p:nvPr/>
        </p:nvSpPr>
        <p:spPr bwMode="auto">
          <a:xfrm>
            <a:off x="2449966" y="5638571"/>
            <a:ext cx="446405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41" name="Line 225"/>
          <p:cNvSpPr>
            <a:spLocks noChangeShapeType="1"/>
          </p:cNvSpPr>
          <p:nvPr/>
        </p:nvSpPr>
        <p:spPr bwMode="auto">
          <a:xfrm>
            <a:off x="6914016" y="5422671"/>
            <a:ext cx="0" cy="3603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grpSp>
        <p:nvGrpSpPr>
          <p:cNvPr id="42" name="Group 227"/>
          <p:cNvGrpSpPr/>
          <p:nvPr/>
        </p:nvGrpSpPr>
        <p:grpSpPr bwMode="auto">
          <a:xfrm>
            <a:off x="2737303" y="5638571"/>
            <a:ext cx="358775" cy="647700"/>
            <a:chOff x="2018" y="890"/>
            <a:chExt cx="226" cy="408"/>
          </a:xfrm>
        </p:grpSpPr>
        <p:sp>
          <p:nvSpPr>
            <p:cNvPr id="43" name="Line 228"/>
            <p:cNvSpPr>
              <a:spLocks noChangeShapeType="1"/>
            </p:cNvSpPr>
            <p:nvPr/>
          </p:nvSpPr>
          <p:spPr bwMode="auto">
            <a:xfrm>
              <a:off x="2131" y="890"/>
              <a:ext cx="0" cy="181"/>
            </a:xfrm>
            <a:prstGeom prst="line">
              <a:avLst/>
            </a:prstGeom>
            <a:noFill/>
            <a:ln w="1905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44" name="Rectangle 229"/>
            <p:cNvSpPr>
              <a:spLocks noChangeArrowheads="1"/>
            </p:cNvSpPr>
            <p:nvPr/>
          </p:nvSpPr>
          <p:spPr bwMode="auto">
            <a:xfrm>
              <a:off x="2018" y="1071"/>
              <a:ext cx="226" cy="227"/>
            </a:xfrm>
            <a:prstGeom prst="rect">
              <a:avLst/>
            </a:prstGeom>
            <a:noFill/>
            <a:ln w="19050" algn="ctr">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cs typeface="Times New Roman" panose="02020603050405020304" pitchFamily="18" charset="0"/>
                </a:rPr>
                <a:t>A</a:t>
              </a:r>
              <a:endParaRPr lang="en-US" altLang="zh-CN" sz="2400">
                <a:latin typeface="Times New Roman" panose="02020603050405020304" pitchFamily="18" charset="0"/>
                <a:cs typeface="Times New Roman" panose="02020603050405020304" pitchFamily="18" charset="0"/>
              </a:endParaRPr>
            </a:p>
          </p:txBody>
        </p:sp>
      </p:grpSp>
      <p:grpSp>
        <p:nvGrpSpPr>
          <p:cNvPr id="45" name="Group 230"/>
          <p:cNvGrpSpPr/>
          <p:nvPr/>
        </p:nvGrpSpPr>
        <p:grpSpPr bwMode="auto">
          <a:xfrm>
            <a:off x="6410778" y="5638571"/>
            <a:ext cx="358775" cy="647700"/>
            <a:chOff x="2018" y="890"/>
            <a:chExt cx="226" cy="408"/>
          </a:xfrm>
        </p:grpSpPr>
        <p:sp>
          <p:nvSpPr>
            <p:cNvPr id="46" name="Line 231"/>
            <p:cNvSpPr>
              <a:spLocks noChangeShapeType="1"/>
            </p:cNvSpPr>
            <p:nvPr/>
          </p:nvSpPr>
          <p:spPr bwMode="auto">
            <a:xfrm>
              <a:off x="2131" y="890"/>
              <a:ext cx="0" cy="181"/>
            </a:xfrm>
            <a:prstGeom prst="line">
              <a:avLst/>
            </a:prstGeom>
            <a:noFill/>
            <a:ln w="1905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Times New Roman" panose="02020603050405020304" pitchFamily="18" charset="0"/>
                <a:cs typeface="Times New Roman" panose="02020603050405020304" pitchFamily="18" charset="0"/>
              </a:endParaRPr>
            </a:p>
          </p:txBody>
        </p:sp>
        <p:sp>
          <p:nvSpPr>
            <p:cNvPr id="47" name="Rectangle 232"/>
            <p:cNvSpPr>
              <a:spLocks noChangeArrowheads="1"/>
            </p:cNvSpPr>
            <p:nvPr/>
          </p:nvSpPr>
          <p:spPr bwMode="auto">
            <a:xfrm>
              <a:off x="2018" y="1071"/>
              <a:ext cx="226" cy="227"/>
            </a:xfrm>
            <a:prstGeom prst="rect">
              <a:avLst/>
            </a:prstGeom>
            <a:noFill/>
            <a:ln w="19050" algn="ctr">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400">
                  <a:latin typeface="Times New Roman" panose="02020603050405020304" pitchFamily="18" charset="0"/>
                  <a:cs typeface="Times New Roman" panose="02020603050405020304" pitchFamily="18" charset="0"/>
                </a:rPr>
                <a:t>B</a:t>
              </a:r>
              <a:endParaRPr lang="en-US" altLang="zh-CN" sz="2400">
                <a:latin typeface="Times New Roman" panose="02020603050405020304" pitchFamily="18" charset="0"/>
                <a:cs typeface="Times New Roman" panose="02020603050405020304" pitchFamily="18" charset="0"/>
              </a:endParaRPr>
            </a:p>
          </p:txBody>
        </p:sp>
      </p:grpSp>
      <p:sp>
        <p:nvSpPr>
          <p:cNvPr id="48" name="Text Box 233"/>
          <p:cNvSpPr txBox="1">
            <a:spLocks noChangeArrowheads="1"/>
          </p:cNvSpPr>
          <p:nvPr/>
        </p:nvSpPr>
        <p:spPr bwMode="auto">
          <a:xfrm>
            <a:off x="3535466" y="5710008"/>
            <a:ext cx="23374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000">
                <a:latin typeface="Times New Roman" panose="02020603050405020304" pitchFamily="18" charset="0"/>
                <a:cs typeface="Times New Roman" panose="02020603050405020304" pitchFamily="18" charset="0"/>
              </a:rPr>
              <a:t>B</a:t>
            </a:r>
            <a:r>
              <a:rPr lang="zh-CN" altLang="en-US" sz="2000">
                <a:latin typeface="Times New Roman" panose="02020603050405020304" pitchFamily="18" charset="0"/>
                <a:cs typeface="Times New Roman" panose="02020603050405020304" pitchFamily="18" charset="0"/>
              </a:rPr>
              <a:t>的被破坏帧到达</a:t>
            </a:r>
            <a:r>
              <a:rPr lang="en-US" altLang="zh-CN" sz="2000">
                <a:latin typeface="Times New Roman" panose="02020603050405020304" pitchFamily="18" charset="0"/>
                <a:cs typeface="Times New Roman" panose="02020603050405020304" pitchFamily="18" charset="0"/>
              </a:rPr>
              <a:t>A</a:t>
            </a:r>
            <a:endParaRPr lang="en-US" altLang="zh-CN" sz="2000">
              <a:latin typeface="Times New Roman" panose="02020603050405020304" pitchFamily="18" charset="0"/>
              <a:cs typeface="Times New Roman" panose="02020603050405020304" pitchFamily="18" charset="0"/>
            </a:endParaRPr>
          </a:p>
          <a:p>
            <a:pPr algn="ctr" eaLnBrk="1" hangingPunct="1"/>
            <a:r>
              <a:rPr lang="en-US" altLang="zh-CN" sz="2000">
                <a:latin typeface="Times New Roman" panose="02020603050405020304" pitchFamily="18" charset="0"/>
                <a:cs typeface="Times New Roman" panose="02020603050405020304" pitchFamily="18" charset="0"/>
              </a:rPr>
              <a:t>A</a:t>
            </a:r>
            <a:r>
              <a:rPr lang="zh-CN" altLang="en-US" sz="2000">
                <a:latin typeface="Times New Roman" panose="02020603050405020304" pitchFamily="18" charset="0"/>
                <a:cs typeface="Times New Roman" panose="02020603050405020304" pitchFamily="18" charset="0"/>
              </a:rPr>
              <a:t>检测到冲突</a:t>
            </a:r>
            <a:endParaRPr lang="zh-CN" altLang="en-US" sz="2000">
              <a:latin typeface="Times New Roman" panose="02020603050405020304" pitchFamily="18" charset="0"/>
              <a:cs typeface="Times New Roman" panose="02020603050405020304" pitchFamily="18" charset="0"/>
            </a:endParaRPr>
          </a:p>
        </p:txBody>
      </p:sp>
      <p:sp>
        <p:nvSpPr>
          <p:cNvPr id="49" name="Rectangle 235"/>
          <p:cNvSpPr>
            <a:spLocks noChangeArrowheads="1"/>
          </p:cNvSpPr>
          <p:nvPr/>
        </p:nvSpPr>
        <p:spPr bwMode="auto">
          <a:xfrm>
            <a:off x="2888116" y="5454421"/>
            <a:ext cx="354012" cy="144462"/>
          </a:xfrm>
          <a:prstGeom prst="rect">
            <a:avLst/>
          </a:prstGeom>
          <a:solidFill>
            <a:srgbClr val="FF33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latin typeface="Times New Roman" panose="02020603050405020304" pitchFamily="18" charset="0"/>
              <a:cs typeface="Times New Roman" panose="02020603050405020304" pitchFamily="18" charset="0"/>
            </a:endParaRPr>
          </a:p>
        </p:txBody>
      </p:sp>
      <p:sp>
        <p:nvSpPr>
          <p:cNvPr id="50" name="Text Box 237"/>
          <p:cNvSpPr txBox="1">
            <a:spLocks noChangeArrowheads="1"/>
          </p:cNvSpPr>
          <p:nvPr/>
        </p:nvSpPr>
        <p:spPr bwMode="auto">
          <a:xfrm>
            <a:off x="779466" y="1153883"/>
            <a:ext cx="97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时间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Text Box 238"/>
          <p:cNvSpPr txBox="1">
            <a:spLocks noChangeArrowheads="1"/>
          </p:cNvSpPr>
          <p:nvPr/>
        </p:nvSpPr>
        <p:spPr bwMode="auto">
          <a:xfrm>
            <a:off x="719514" y="2527071"/>
            <a:ext cx="1557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时间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p:txBody>
      </p:sp>
      <p:sp>
        <p:nvSpPr>
          <p:cNvPr id="52" name="Text Box 239"/>
          <p:cNvSpPr txBox="1">
            <a:spLocks noChangeArrowheads="1"/>
          </p:cNvSpPr>
          <p:nvPr/>
        </p:nvSpPr>
        <p:spPr bwMode="auto">
          <a:xfrm>
            <a:off x="744798" y="4003594"/>
            <a:ext cx="13484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时间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a:t>
            </a:r>
            <a:endPar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Text Box 240"/>
          <p:cNvSpPr txBox="1">
            <a:spLocks noChangeArrowheads="1"/>
          </p:cNvSpPr>
          <p:nvPr/>
        </p:nvSpPr>
        <p:spPr bwMode="auto">
          <a:xfrm>
            <a:off x="768245" y="5422671"/>
            <a:ext cx="15023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r" eaLnBrk="1" hangingPunct="1"/>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时间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a:t>
            </a:r>
            <a:r>
              <a:rPr lang="en-US" altLang="zh-CN" sz="2400" baseline="-25000" dirty="0">
                <a:latin typeface="Times New Roman" panose="02020603050405020304" pitchFamily="18" charset="0"/>
                <a:ea typeface="宋体" panose="02010600030101010101" pitchFamily="2" charset="-122"/>
                <a:cs typeface="Times New Roman" panose="02020603050405020304" pitchFamily="18" charset="0"/>
              </a:rPr>
              <a:t>0</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Rectangle 241"/>
          <p:cNvSpPr>
            <a:spLocks noChangeArrowheads="1"/>
          </p:cNvSpPr>
          <p:nvPr/>
        </p:nvSpPr>
        <p:spPr bwMode="auto">
          <a:xfrm>
            <a:off x="6048828" y="2604858"/>
            <a:ext cx="288925" cy="144463"/>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latin typeface="Times New Roman" panose="02020603050405020304" pitchFamily="18" charset="0"/>
              <a:cs typeface="Times New Roman" panose="02020603050405020304" pitchFamily="18" charset="0"/>
            </a:endParaRPr>
          </a:p>
        </p:txBody>
      </p:sp>
      <p:sp>
        <p:nvSpPr>
          <p:cNvPr id="55" name="AutoShape 242"/>
          <p:cNvSpPr>
            <a:spLocks noChangeArrowheads="1"/>
          </p:cNvSpPr>
          <p:nvPr/>
        </p:nvSpPr>
        <p:spPr bwMode="auto">
          <a:xfrm>
            <a:off x="6258378" y="3757383"/>
            <a:ext cx="504825" cy="288925"/>
          </a:xfrm>
          <a:prstGeom prst="irregularSeal1">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latin typeface="Times New Roman" panose="02020603050405020304" pitchFamily="18" charset="0"/>
              <a:cs typeface="Times New Roman" panose="02020603050405020304"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dirty="0">
                <a:cs typeface="+mn-ea"/>
              </a:rPr>
              <a:t>最短帧长</a:t>
            </a:r>
            <a:endParaRPr lang="zh-CN" altLang="en-US" dirty="0">
              <a:cs typeface="+mn-ea"/>
            </a:endParaRPr>
          </a:p>
        </p:txBody>
      </p:sp>
      <p:sp>
        <p:nvSpPr>
          <p:cNvPr id="3" name="内容占位符 2"/>
          <p:cNvSpPr>
            <a:spLocks noGrp="1"/>
          </p:cNvSpPr>
          <p:nvPr>
            <p:ph idx="1"/>
          </p:nvPr>
        </p:nvSpPr>
        <p:spPr/>
        <p:txBody>
          <a:bodyPr/>
          <a:lstStyle/>
          <a:p>
            <a:pPr marL="342900" lvl="1" indent="-342900" algn="l" eaLnBrk="1" hangingPunct="1">
              <a:buClr>
                <a:srgbClr val="C80000"/>
              </a:buClr>
              <a:buSzPct val="80000"/>
              <a:buFont typeface="Wingdings" panose="05000000000000000000" pitchFamily="2" charset="2"/>
              <a:buChar char="n"/>
            </a:pPr>
            <a:r>
              <a:rPr lang="en-US" altLang="zh-CN" sz="2800" dirty="0">
                <a:cs typeface="Times New Roman" panose="02020603050405020304" pitchFamily="18" charset="0"/>
              </a:rPr>
              <a:t>最短帧长:争用期内传输的比特数</a:t>
            </a:r>
            <a:endParaRPr lang="en-US" altLang="zh-CN" sz="2800" dirty="0">
              <a:cs typeface="Times New Roman" panose="02020603050405020304" pitchFamily="18" charset="0"/>
            </a:endParaRPr>
          </a:p>
          <a:p>
            <a:pPr marL="342900" lvl="1" indent="-342900" algn="l" eaLnBrk="1" hangingPunct="1">
              <a:buClr>
                <a:srgbClr val="C80000"/>
              </a:buClr>
              <a:buSzPct val="80000"/>
              <a:buFont typeface="Wingdings" panose="05000000000000000000" pitchFamily="2" charset="2"/>
              <a:buChar char="n"/>
            </a:pPr>
            <a:r>
              <a:rPr lang="en-US" altLang="zh-CN" sz="2800" dirty="0">
                <a:cs typeface="Times New Roman" panose="02020603050405020304" pitchFamily="18" charset="0"/>
              </a:rPr>
              <a:t>最短帧长的计算公式：</a:t>
            </a:r>
            <a:endParaRPr lang="en-US" altLang="zh-CN" sz="2800" dirty="0">
              <a:cs typeface="Times New Roman" panose="02020603050405020304" pitchFamily="18" charset="0"/>
            </a:endParaRPr>
          </a:p>
          <a:p>
            <a:pPr algn="ctr" eaLnBrk="1" hangingPunct="1">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L</a:t>
            </a:r>
            <a:r>
              <a:rPr lang="en-US" altLang="zh-CN" baseline="-25000" dirty="0">
                <a:latin typeface="Times New Roman" panose="02020603050405020304" pitchFamily="18" charset="0"/>
                <a:cs typeface="Times New Roman" panose="02020603050405020304" pitchFamily="18" charset="0"/>
              </a:rPr>
              <a:t>min</a:t>
            </a:r>
            <a:r>
              <a:rPr lang="en-US" altLang="zh-CN" dirty="0">
                <a:latin typeface="Times New Roman" panose="02020603050405020304" pitchFamily="18" charset="0"/>
                <a:cs typeface="Times New Roman" panose="02020603050405020304" pitchFamily="18" charset="0"/>
              </a:rPr>
              <a:t>=2t</a:t>
            </a:r>
            <a:r>
              <a:rPr lang="en-US" altLang="zh-CN" dirty="0">
                <a:latin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rPr>
              <a:t>R</a:t>
            </a:r>
            <a:endParaRPr lang="en-US" altLang="zh-CN" dirty="0">
              <a:latin typeface="Times New Roman" panose="02020603050405020304" pitchFamily="18" charset="0"/>
              <a:cs typeface="Times New Roman" panose="02020603050405020304" pitchFamily="18" charset="0"/>
            </a:endParaRPr>
          </a:p>
          <a:p>
            <a:pPr algn="ctr" eaLnBrk="1" hangingPunct="1">
              <a:buFont typeface="Wingdings" panose="05000000000000000000" pitchFamily="2" charset="2"/>
              <a:buNone/>
            </a:pPr>
            <a:r>
              <a:rPr lang="en-US" altLang="zh-CN" dirty="0">
                <a:latin typeface="Times New Roman" panose="02020603050405020304" pitchFamily="18" charset="0"/>
                <a:cs typeface="Times New Roman" panose="02020603050405020304" pitchFamily="18" charset="0"/>
              </a:rPr>
              <a:t>t=D/V</a:t>
            </a:r>
            <a:endParaRPr lang="en-US" altLang="zh-CN" dirty="0">
              <a:latin typeface="Times New Roman" panose="02020603050405020304" pitchFamily="18" charset="0"/>
              <a:cs typeface="Times New Roman" panose="02020603050405020304" pitchFamily="18" charset="0"/>
            </a:endParaRPr>
          </a:p>
          <a:p>
            <a:pPr marL="871220" lvl="1">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L</a:t>
            </a:r>
            <a:r>
              <a:rPr lang="en-US" altLang="zh-CN" baseline="-25000" dirty="0">
                <a:latin typeface="Times New Roman" panose="02020603050405020304" pitchFamily="18" charset="0"/>
                <a:cs typeface="Times New Roman" panose="02020603050405020304" pitchFamily="18" charset="0"/>
              </a:rPr>
              <a:t>min</a:t>
            </a:r>
            <a:r>
              <a:rPr lang="zh-CN" altLang="en-US" dirty="0">
                <a:latin typeface="Times New Roman" panose="02020603050405020304" pitchFamily="18" charset="0"/>
                <a:cs typeface="Times New Roman" panose="02020603050405020304" pitchFamily="18" charset="0"/>
              </a:rPr>
              <a:t>：最短数据帧长度（</a:t>
            </a:r>
            <a:r>
              <a:rPr lang="en-US" altLang="zh-CN" dirty="0">
                <a:latin typeface="Times New Roman" panose="02020603050405020304" pitchFamily="18" charset="0"/>
                <a:cs typeface="Times New Roman" panose="02020603050405020304" pitchFamily="18" charset="0"/>
              </a:rPr>
              <a:t>bit</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marL="871220" lvl="1">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：数据传输速率（</a:t>
            </a:r>
            <a:r>
              <a:rPr lang="en-US" altLang="zh-CN" dirty="0">
                <a:latin typeface="Times New Roman" panose="02020603050405020304" pitchFamily="18" charset="0"/>
                <a:cs typeface="Times New Roman" panose="02020603050405020304" pitchFamily="18" charset="0"/>
              </a:rPr>
              <a:t>bps</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marL="871220" lvl="1">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D</a:t>
            </a:r>
            <a:r>
              <a:rPr lang="zh-CN" altLang="en-US" dirty="0">
                <a:latin typeface="Times New Roman" panose="02020603050405020304" pitchFamily="18" charset="0"/>
                <a:cs typeface="Times New Roman" panose="02020603050405020304" pitchFamily="18" charset="0"/>
              </a:rPr>
              <a:t>：任意两站点间的最大距离（</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pPr marL="871220" lvl="1">
              <a:buFont typeface="Wingdings" panose="05000000000000000000" pitchFamily="2" charset="2"/>
              <a:buChar char="n"/>
            </a:pPr>
            <a:r>
              <a:rPr lang="en-US" altLang="zh-CN" dirty="0">
                <a:latin typeface="Times New Roman" panose="02020603050405020304" pitchFamily="18" charset="0"/>
                <a:cs typeface="Times New Roman" panose="02020603050405020304" pitchFamily="18" charset="0"/>
              </a:rPr>
              <a:t>V</a:t>
            </a:r>
            <a:r>
              <a:rPr lang="zh-CN" altLang="en-US" dirty="0">
                <a:latin typeface="Times New Roman" panose="02020603050405020304" pitchFamily="18" charset="0"/>
                <a:cs typeface="Times New Roman" panose="02020603050405020304" pitchFamily="18" charset="0"/>
              </a:rPr>
              <a:t>：信号传播速度（</a:t>
            </a:r>
            <a:r>
              <a:rPr lang="en-US" altLang="zh-CN" dirty="0">
                <a:latin typeface="Times New Roman" panose="02020603050405020304" pitchFamily="18" charset="0"/>
                <a:cs typeface="Times New Roman" panose="02020603050405020304" pitchFamily="18" charset="0"/>
              </a:rPr>
              <a:t>m/s</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1" eaLnBrk="1" hangingPunct="1"/>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dirty="0">
                <a:cs typeface="+mn-ea"/>
                <a:sym typeface="+mn-lt"/>
              </a:rPr>
              <a:t>10 M</a:t>
            </a:r>
            <a:r>
              <a:rPr lang="zh-CN" altLang="en-US">
                <a:cs typeface="+mn-ea"/>
                <a:sym typeface="+mn-ea"/>
              </a:rPr>
              <a:t>bps</a:t>
            </a:r>
            <a:r>
              <a:rPr lang="zh-CN" altLang="en-US">
                <a:cs typeface="+mn-ea"/>
                <a:sym typeface="+mn-lt"/>
              </a:rPr>
              <a:t> </a:t>
            </a:r>
            <a:r>
              <a:rPr lang="zh-CN" altLang="en-US" sz="3200" dirty="0">
                <a:cs typeface="+mn-ea"/>
                <a:sym typeface="+mn-lt"/>
              </a:rPr>
              <a:t>以太网帧长度</a:t>
            </a:r>
            <a:endParaRPr lang="zh-CN" altLang="en-US" dirty="0">
              <a:cs typeface="+mn-ea"/>
            </a:endParaRPr>
          </a:p>
        </p:txBody>
      </p:sp>
      <p:sp>
        <p:nvSpPr>
          <p:cNvPr id="3" name="内容占位符 2"/>
          <p:cNvSpPr>
            <a:spLocks noGrp="1"/>
          </p:cNvSpPr>
          <p:nvPr>
            <p:ph idx="1"/>
          </p:nvPr>
        </p:nvSpPr>
        <p:spPr/>
        <p:txBody>
          <a:bodyPr>
            <a:normAutofit/>
          </a:bodyPr>
          <a:lstStyle/>
          <a:p>
            <a:pPr marL="342900" lvl="1" indent="-342900" algn="l">
              <a:buClr>
                <a:srgbClr val="CC3300"/>
              </a:buClr>
            </a:pPr>
            <a:r>
              <a:rPr lang="en-US" altLang="zh-CN" sz="2800" dirty="0">
                <a:sym typeface="+mn-lt"/>
              </a:rPr>
              <a:t>10 M</a:t>
            </a:r>
            <a:r>
              <a:rPr lang="en-US" altLang="zh-CN" sz="2800" dirty="0"/>
              <a:t>bps</a:t>
            </a:r>
            <a:r>
              <a:rPr lang="en-US" altLang="zh-CN" sz="2800" dirty="0">
                <a:sym typeface="+mn-lt"/>
              </a:rPr>
              <a:t> 以太网，在争用期内可发送 512 bit，即 64 字节(最短帧长）</a:t>
            </a:r>
            <a:endParaRPr lang="en-US" altLang="zh-CN" sz="2800" dirty="0">
              <a:sym typeface="+mn-lt"/>
            </a:endParaRPr>
          </a:p>
          <a:p>
            <a:pPr marL="609600" lvl="1" algn="l" eaLnBrk="0" hangingPunct="0">
              <a:lnSpc>
                <a:spcPct val="130000"/>
              </a:lnSpc>
              <a:spcBef>
                <a:spcPts val="0"/>
              </a:spcBef>
            </a:pPr>
            <a:r>
              <a:rPr lang="zh-CN" altLang="en-US" sz="2400" dirty="0">
                <a:sym typeface="+mn-lt"/>
              </a:rPr>
              <a:t>如果发生冲突，一定是在发送的前 64 字节之内 </a:t>
            </a:r>
            <a:endParaRPr lang="zh-CN" altLang="en-US" sz="2400" dirty="0">
              <a:sym typeface="+mn-lt"/>
            </a:endParaRPr>
          </a:p>
          <a:p>
            <a:pPr marL="609600" lvl="1" algn="l" eaLnBrk="0" hangingPunct="0">
              <a:lnSpc>
                <a:spcPct val="130000"/>
              </a:lnSpc>
              <a:spcBef>
                <a:spcPts val="0"/>
              </a:spcBef>
            </a:pPr>
            <a:r>
              <a:rPr lang="zh-CN" altLang="en-US" sz="2400" dirty="0">
                <a:sym typeface="+mn-lt"/>
              </a:rPr>
              <a:t>以太网规定最短有效帧长为 64 字节，凡长度小于 64 字节的帧都是由于冲突而异常中止的无效帧</a:t>
            </a:r>
            <a:endParaRPr lang="zh-CN" altLang="en-US" sz="2400" dirty="0">
              <a:sym typeface="+mn-lt"/>
            </a:endParaRPr>
          </a:p>
          <a:p>
            <a:pPr marL="342900" lvl="1" indent="-342900" algn="l">
              <a:lnSpc>
                <a:spcPct val="100000"/>
              </a:lnSpc>
              <a:buClr>
                <a:srgbClr val="CC3300"/>
              </a:buClr>
              <a:buFont typeface="Wingdings" panose="05000000000000000000" pitchFamily="2" charset="2"/>
              <a:buChar char="n"/>
            </a:pPr>
            <a:r>
              <a:rPr lang="en-US" altLang="zh-CN" sz="2800" dirty="0">
                <a:sym typeface="+mn-lt"/>
              </a:rPr>
              <a:t>10 M</a:t>
            </a:r>
            <a:r>
              <a:rPr lang="en-US" altLang="zh-CN" sz="2800" dirty="0"/>
              <a:t>bps</a:t>
            </a:r>
            <a:r>
              <a:rPr lang="en-US" altLang="zh-CN" sz="2800" dirty="0">
                <a:sym typeface="+mn-lt"/>
              </a:rPr>
              <a:t> 以太网覆盖范围</a:t>
            </a:r>
            <a:endParaRPr lang="en-US" altLang="zh-CN" sz="2800" dirty="0">
              <a:sym typeface="+mn-lt"/>
            </a:endParaRPr>
          </a:p>
          <a:p>
            <a:pPr marL="609600" lvl="1" algn="l" eaLnBrk="0" hangingPunct="0">
              <a:lnSpc>
                <a:spcPct val="130000"/>
              </a:lnSpc>
              <a:spcBef>
                <a:spcPts val="0"/>
              </a:spcBef>
            </a:pPr>
            <a:r>
              <a:rPr lang="zh-CN" altLang="en-US" sz="2400" dirty="0">
                <a:sym typeface="+mn-lt"/>
              </a:rPr>
              <a:t>以太网上最大的端到端单程时延必须小于争用期的一半（即 25.6 μs），</a:t>
            </a:r>
            <a:r>
              <a:rPr lang="zh-CN" altLang="en-US" sz="2400" dirty="0">
                <a:sym typeface="Symbol" panose="05050102010706020507" pitchFamily="18" charset="2"/>
              </a:rPr>
              <a:t>信号在电缆上的传播速度是200m/s，</a:t>
            </a:r>
            <a:r>
              <a:rPr lang="zh-CN" altLang="en-US" sz="2400" dirty="0">
                <a:sym typeface="+mn-lt"/>
              </a:rPr>
              <a:t>相当于以太网的最大端到端长度约为 5 km</a:t>
            </a:r>
            <a:endParaRPr lang="zh-CN" altLang="en-US" sz="2400" dirty="0">
              <a:sym typeface="+mn-lt"/>
            </a:endParaRPr>
          </a:p>
          <a:p>
            <a:pPr marL="609600" lvl="1" algn="l" eaLnBrk="0" hangingPunct="0">
              <a:lnSpc>
                <a:spcPct val="130000"/>
              </a:lnSpc>
              <a:spcBef>
                <a:spcPts val="0"/>
              </a:spcBef>
              <a:buFont typeface="Wingdings" panose="05000000000000000000" pitchFamily="2" charset="2"/>
              <a:buChar char="n"/>
            </a:pPr>
            <a:endParaRPr lang="zh-CN" altLang="en-US" sz="2400" dirty="0">
              <a:sym typeface="+mn-lt"/>
            </a:endParaRPr>
          </a:p>
          <a:p>
            <a:pPr marL="180975" indent="-180975" eaLnBrk="0" hangingPunct="0">
              <a:lnSpc>
                <a:spcPct val="120000"/>
              </a:lnSpc>
              <a:buClr>
                <a:srgbClr val="0070C0"/>
              </a:buClr>
              <a:buFont typeface="Arial" panose="020B0604020202020204" pitchFamily="34" charset="0"/>
              <a:buChar char="•"/>
            </a:pPr>
            <a:endParaRPr lang="en-US" altLang="zh-CN" sz="2400" dirty="0">
              <a:cs typeface="+mn-ea"/>
              <a:sym typeface="+mn-lt"/>
            </a:endParaRPr>
          </a:p>
          <a:p>
            <a:endParaRPr lang="fr-FR" altLang="zh-CN" sz="2400" dirty="0">
              <a:cs typeface="+mn-ea"/>
              <a:sym typeface="+mn-lt"/>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pPr algn="l">
              <a:buClrTx/>
              <a:buSzTx/>
              <a:buFontTx/>
            </a:pPr>
            <a:r>
              <a:rPr lang="zh-CN" altLang="en-US" dirty="0">
                <a:cs typeface="+mn-ea"/>
              </a:rPr>
              <a:t>二进制指数退避算法</a:t>
            </a:r>
            <a:endParaRPr lang="zh-CN" altLang="en-US" dirty="0">
              <a:cs typeface="+mn-ea"/>
            </a:endParaRPr>
          </a:p>
        </p:txBody>
      </p:sp>
      <p:sp>
        <p:nvSpPr>
          <p:cNvPr id="6" name="内容占位符 5"/>
          <p:cNvSpPr>
            <a:spLocks noGrp="1"/>
          </p:cNvSpPr>
          <p:nvPr>
            <p:ph idx="1"/>
          </p:nvPr>
        </p:nvSpPr>
        <p:spPr/>
        <p:txBody>
          <a:bodyPr>
            <a:normAutofit/>
          </a:bodyPr>
          <a:lstStyle/>
          <a:p>
            <a:pPr algn="l"/>
            <a:r>
              <a:rPr lang="en-US" altLang="zh-CN" dirty="0">
                <a:cs typeface="Times New Roman" panose="02020603050405020304" pitchFamily="18" charset="0"/>
              </a:rPr>
              <a:t>发生冲突的站点停止发送数据，并发送完阻塞信号</a:t>
            </a:r>
            <a:endParaRPr lang="en-US" altLang="zh-CN" dirty="0">
              <a:cs typeface="Times New Roman" panose="02020603050405020304" pitchFamily="18" charset="0"/>
            </a:endParaRPr>
          </a:p>
          <a:p>
            <a:pPr algn="l"/>
            <a:r>
              <a:rPr lang="en-US" altLang="zh-CN" dirty="0">
                <a:cs typeface="Times New Roman" panose="02020603050405020304" pitchFamily="18" charset="0"/>
              </a:rPr>
              <a:t>为了降低再次冲突的概率，需要等待一个随机的时间，再试图传输</a:t>
            </a:r>
            <a:endParaRPr lang="en-US" altLang="zh-CN" dirty="0">
              <a:cs typeface="Times New Roman" panose="02020603050405020304" pitchFamily="18" charset="0"/>
            </a:endParaRPr>
          </a:p>
          <a:p>
            <a:pPr lvl="1">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基本退避时间取为争用期 </a:t>
            </a:r>
            <a:r>
              <a:rPr lang="en-US" altLang="zh-CN" dirty="0">
                <a:latin typeface="Times New Roman" panose="02020603050405020304" pitchFamily="18" charset="0"/>
                <a:cs typeface="Times New Roman" panose="02020603050405020304" pitchFamily="18" charset="0"/>
              </a:rPr>
              <a:t>2T </a:t>
            </a:r>
            <a:endParaRPr lang="zh-CN" altLang="en-U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对每一个帧，当第</a:t>
            </a:r>
            <a:r>
              <a:rPr lang="en-US" altLang="zh-CN"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次发生冲突时，从整数集合 </a:t>
            </a:r>
            <a:r>
              <a:rPr lang="en-US" altLang="zh-CN" dirty="0">
                <a:latin typeface="Times New Roman" panose="02020603050405020304" pitchFamily="18" charset="0"/>
                <a:cs typeface="Times New Roman" panose="02020603050405020304" pitchFamily="18" charset="0"/>
              </a:rPr>
              <a:t>[1, … , 2</a:t>
            </a:r>
            <a:r>
              <a:rPr lang="en-US" altLang="zh-CN" baseline="30000"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 ] </a:t>
            </a:r>
            <a:r>
              <a:rPr lang="zh-CN" altLang="en-US" dirty="0">
                <a:latin typeface="Times New Roman" panose="02020603050405020304" pitchFamily="18" charset="0"/>
                <a:cs typeface="Times New Roman" panose="02020603050405020304" pitchFamily="18" charset="0"/>
              </a:rPr>
              <a:t>中随机地取出一个数，记为 </a:t>
            </a:r>
            <a:r>
              <a:rPr lang="en-US" altLang="zh-CN" dirty="0">
                <a:latin typeface="Times New Roman" panose="02020603050405020304" pitchFamily="18" charset="0"/>
                <a:cs typeface="Times New Roman" panose="02020603050405020304" pitchFamily="18" charset="0"/>
              </a:rPr>
              <a:t>r</a:t>
            </a:r>
            <a:endParaRPr lang="en-US" altLang="zh-CN"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该帧重传所需的时延就是</a:t>
            </a:r>
            <a:r>
              <a:rPr lang="en-US" altLang="zh-CN" dirty="0">
                <a:latin typeface="Times New Roman" panose="02020603050405020304" pitchFamily="18" charset="0"/>
                <a:cs typeface="Times New Roman" panose="02020603050405020304" pitchFamily="18" charset="0"/>
              </a:rPr>
              <a:t>r </a:t>
            </a:r>
            <a:r>
              <a:rPr lang="zh-CN" altLang="en-US" dirty="0">
                <a:latin typeface="Times New Roman" panose="02020603050405020304" pitchFamily="18" charset="0"/>
                <a:cs typeface="Times New Roman" panose="02020603050405020304" pitchFamily="18" charset="0"/>
              </a:rPr>
              <a:t>倍的基本退避时间</a:t>
            </a:r>
            <a:endParaRPr lang="zh-CN" altLang="en-US" dirty="0">
              <a:latin typeface="Times New Roman" panose="02020603050405020304" pitchFamily="18" charset="0"/>
              <a:cs typeface="Times New Roman" panose="02020603050405020304" pitchFamily="18" charset="0"/>
            </a:endParaRPr>
          </a:p>
          <a:p>
            <a:pPr marL="0" indent="0" algn="ctr">
              <a:buNone/>
            </a:pPr>
            <a:r>
              <a:rPr lang="en-US" altLang="zh-CN" dirty="0">
                <a:latin typeface="Times New Roman" panose="02020603050405020304" pitchFamily="18" charset="0"/>
                <a:cs typeface="Times New Roman" panose="02020603050405020304" pitchFamily="18" charset="0"/>
              </a:rPr>
              <a:t>t = r ×2T</a:t>
            </a:r>
            <a:endParaRPr lang="en-US" altLang="zh-C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参数 </a:t>
            </a:r>
            <a:r>
              <a:rPr lang="en-US" altLang="zh-CN" dirty="0">
                <a:latin typeface="Times New Roman" panose="02020603050405020304" pitchFamily="18" charset="0"/>
                <a:cs typeface="Times New Roman" panose="02020603050405020304" pitchFamily="18" charset="0"/>
              </a:rPr>
              <a:t>k </a:t>
            </a:r>
            <a:r>
              <a:rPr lang="zh-CN" altLang="en-US" dirty="0">
                <a:latin typeface="Times New Roman" panose="02020603050405020304" pitchFamily="18" charset="0"/>
                <a:cs typeface="Times New Roman" panose="02020603050405020304" pitchFamily="18" charset="0"/>
              </a:rPr>
              <a:t>按下面的公式计算：</a:t>
            </a:r>
            <a:endParaRPr lang="zh-CN" altLang="en-US" dirty="0">
              <a:latin typeface="Times New Roman" panose="02020603050405020304" pitchFamily="18" charset="0"/>
              <a:cs typeface="Times New Roman" panose="02020603050405020304" pitchFamily="18" charset="0"/>
            </a:endParaRPr>
          </a:p>
          <a:p>
            <a:pPr marL="0" indent="0" algn="ctr">
              <a:buNone/>
            </a:pPr>
            <a:r>
              <a:rPr lang="en-US" altLang="zh-CN" dirty="0">
                <a:latin typeface="Times New Roman" panose="02020603050405020304" pitchFamily="18" charset="0"/>
                <a:cs typeface="Times New Roman" panose="02020603050405020304" pitchFamily="18" charset="0"/>
              </a:rPr>
              <a:t>k = Min(</a:t>
            </a:r>
            <a:r>
              <a:rPr lang="zh-CN" altLang="en-US" dirty="0">
                <a:latin typeface="Times New Roman" panose="02020603050405020304" pitchFamily="18" charset="0"/>
                <a:cs typeface="Times New Roman" panose="02020603050405020304" pitchFamily="18" charset="0"/>
              </a:rPr>
              <a:t>重传次数</a:t>
            </a:r>
            <a:r>
              <a:rPr lang="en-US" altLang="zh-CN" dirty="0">
                <a:latin typeface="Times New Roman" panose="02020603050405020304" pitchFamily="18" charset="0"/>
                <a:cs typeface="Times New Roman" panose="02020603050405020304" pitchFamily="18" charset="0"/>
              </a:rPr>
              <a:t>, 10)</a:t>
            </a:r>
            <a:endParaRPr lang="en-US" altLang="zh-CN"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n"/>
            </a:pPr>
            <a:r>
              <a:rPr lang="zh-CN" altLang="en-US" dirty="0">
                <a:latin typeface="Times New Roman" panose="02020603050405020304" pitchFamily="18" charset="0"/>
                <a:cs typeface="Times New Roman" panose="02020603050405020304" pitchFamily="18" charset="0"/>
              </a:rPr>
              <a:t>当 </a:t>
            </a:r>
            <a:r>
              <a:rPr lang="en-US" altLang="zh-CN" dirty="0">
                <a:latin typeface="Times New Roman" panose="02020603050405020304" pitchFamily="18" charset="0"/>
                <a:cs typeface="Times New Roman" panose="02020603050405020304" pitchFamily="18" charset="0"/>
              </a:rPr>
              <a:t>k ≤10 </a:t>
            </a:r>
            <a:r>
              <a:rPr lang="zh-CN" altLang="en-US" dirty="0">
                <a:latin typeface="Times New Roman" panose="02020603050405020304" pitchFamily="18" charset="0"/>
                <a:cs typeface="Times New Roman" panose="02020603050405020304" pitchFamily="18" charset="0"/>
              </a:rPr>
              <a:t>时，参数 </a:t>
            </a:r>
            <a:r>
              <a:rPr lang="en-US" altLang="zh-CN" dirty="0">
                <a:latin typeface="Times New Roman" panose="02020603050405020304" pitchFamily="18" charset="0"/>
                <a:cs typeface="Times New Roman" panose="02020603050405020304" pitchFamily="18" charset="0"/>
              </a:rPr>
              <a:t>k </a:t>
            </a:r>
            <a:r>
              <a:rPr lang="zh-CN" altLang="en-US" dirty="0">
                <a:latin typeface="Times New Roman" panose="02020603050405020304" pitchFamily="18" charset="0"/>
                <a:cs typeface="Times New Roman" panose="02020603050405020304" pitchFamily="18" charset="0"/>
              </a:rPr>
              <a:t>等于重传次数</a:t>
            </a:r>
            <a:endParaRPr lang="zh-CN" altLang="en-US"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当重传达 </a:t>
            </a:r>
            <a:r>
              <a:rPr lang="en-US" altLang="zh-CN" dirty="0">
                <a:latin typeface="Times New Roman" panose="02020603050405020304" pitchFamily="18" charset="0"/>
                <a:cs typeface="Times New Roman" panose="02020603050405020304" pitchFamily="18" charset="0"/>
              </a:rPr>
              <a:t>16 </a:t>
            </a:r>
            <a:r>
              <a:rPr lang="zh-CN" altLang="en-US" dirty="0">
                <a:latin typeface="Times New Roman" panose="02020603050405020304" pitchFamily="18" charset="0"/>
                <a:cs typeface="Times New Roman" panose="02020603050405020304" pitchFamily="18" charset="0"/>
              </a:rPr>
              <a:t>次仍不能成功时即丢弃该帧，并向高层报错</a:t>
            </a:r>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40" name="标题 39"/>
          <p:cNvSpPr>
            <a:spLocks noGrp="1"/>
          </p:cNvSpPr>
          <p:nvPr>
            <p:ph type="title"/>
          </p:nvPr>
        </p:nvSpPr>
        <p:spPr/>
        <p:txBody>
          <a:bodyPr/>
          <a:lstStyle/>
          <a:p>
            <a:pPr algn="l">
              <a:buClrTx/>
              <a:buSzTx/>
              <a:buFontTx/>
            </a:pPr>
            <a:r>
              <a:rPr lang="zh-CN" altLang="en-US" dirty="0">
                <a:cs typeface="+mn-ea"/>
              </a:rPr>
              <a:t>以太网站点发送帧过程</a:t>
            </a:r>
            <a:endParaRPr lang="zh-CN" altLang="en-US" dirty="0">
              <a:cs typeface="+mn-ea"/>
            </a:endParaRPr>
          </a:p>
        </p:txBody>
      </p:sp>
      <p:sp>
        <p:nvSpPr>
          <p:cNvPr id="5" name="Rectangle 5"/>
          <p:cNvSpPr>
            <a:spLocks noChangeArrowheads="1"/>
          </p:cNvSpPr>
          <p:nvPr/>
        </p:nvSpPr>
        <p:spPr bwMode="auto">
          <a:xfrm>
            <a:off x="4815349" y="1628775"/>
            <a:ext cx="1150937" cy="360363"/>
          </a:xfrm>
          <a:prstGeom prst="rect">
            <a:avLst/>
          </a:prstGeom>
          <a:solidFill>
            <a:srgbClr val="6697F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装配帧</a:t>
            </a:r>
            <a:endParaRPr lang="zh-CN" altLang="en-US" sz="1600">
              <a:latin typeface="+mn-ea"/>
              <a:ea typeface="+mn-ea"/>
            </a:endParaRPr>
          </a:p>
        </p:txBody>
      </p:sp>
      <p:sp>
        <p:nvSpPr>
          <p:cNvPr id="6" name="AutoShape 6"/>
          <p:cNvSpPr>
            <a:spLocks noChangeArrowheads="1"/>
          </p:cNvSpPr>
          <p:nvPr/>
        </p:nvSpPr>
        <p:spPr bwMode="auto">
          <a:xfrm>
            <a:off x="4850274" y="981075"/>
            <a:ext cx="1079500" cy="431800"/>
          </a:xfrm>
          <a:prstGeom prst="roundRect">
            <a:avLst>
              <a:gd name="adj" fmla="val 16667"/>
            </a:avLst>
          </a:prstGeom>
          <a:solidFill>
            <a:srgbClr val="6697F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dirty="0">
                <a:latin typeface="+mn-ea"/>
                <a:ea typeface="+mn-ea"/>
              </a:rPr>
              <a:t>发送帧</a:t>
            </a:r>
            <a:endParaRPr lang="zh-CN" altLang="en-US" sz="1600" dirty="0">
              <a:latin typeface="+mn-ea"/>
              <a:ea typeface="+mn-ea"/>
            </a:endParaRPr>
          </a:p>
        </p:txBody>
      </p:sp>
      <p:sp>
        <p:nvSpPr>
          <p:cNvPr id="7" name="AutoShape 7"/>
          <p:cNvSpPr>
            <a:spLocks noChangeArrowheads="1"/>
          </p:cNvSpPr>
          <p:nvPr/>
        </p:nvSpPr>
        <p:spPr bwMode="auto">
          <a:xfrm>
            <a:off x="4634374" y="2349500"/>
            <a:ext cx="1511300" cy="431800"/>
          </a:xfrm>
          <a:prstGeom prst="diamond">
            <a:avLst/>
          </a:prstGeom>
          <a:solidFill>
            <a:schemeClr val="accent5">
              <a:lumMod val="9000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总线忙</a:t>
            </a:r>
            <a:r>
              <a:rPr lang="en-US" altLang="zh-CN" sz="1600">
                <a:latin typeface="+mn-ea"/>
                <a:ea typeface="+mn-ea"/>
              </a:rPr>
              <a:t>?</a:t>
            </a:r>
            <a:endParaRPr lang="en-US" altLang="zh-CN" sz="1600">
              <a:latin typeface="+mn-ea"/>
              <a:ea typeface="+mn-ea"/>
            </a:endParaRPr>
          </a:p>
        </p:txBody>
      </p:sp>
      <p:sp>
        <p:nvSpPr>
          <p:cNvPr id="8" name="Rectangle 8"/>
          <p:cNvSpPr>
            <a:spLocks noChangeArrowheads="1"/>
          </p:cNvSpPr>
          <p:nvPr/>
        </p:nvSpPr>
        <p:spPr bwMode="auto">
          <a:xfrm>
            <a:off x="4815349" y="2997200"/>
            <a:ext cx="1150937" cy="360363"/>
          </a:xfrm>
          <a:prstGeom prst="rect">
            <a:avLst/>
          </a:prstGeom>
          <a:solidFill>
            <a:srgbClr val="6697F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启动发送</a:t>
            </a:r>
            <a:endParaRPr lang="zh-CN" altLang="en-US" sz="1600">
              <a:latin typeface="+mn-ea"/>
              <a:ea typeface="+mn-ea"/>
            </a:endParaRPr>
          </a:p>
        </p:txBody>
      </p:sp>
      <p:sp>
        <p:nvSpPr>
          <p:cNvPr id="9" name="AutoShape 9"/>
          <p:cNvSpPr>
            <a:spLocks noChangeArrowheads="1"/>
          </p:cNvSpPr>
          <p:nvPr/>
        </p:nvSpPr>
        <p:spPr bwMode="auto">
          <a:xfrm>
            <a:off x="4635961" y="3644900"/>
            <a:ext cx="1511300" cy="431800"/>
          </a:xfrm>
          <a:prstGeom prst="diamond">
            <a:avLst/>
          </a:prstGeom>
          <a:solidFill>
            <a:schemeClr val="accent5">
              <a:lumMod val="9000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冲突吗</a:t>
            </a:r>
            <a:r>
              <a:rPr lang="en-US" altLang="zh-CN" sz="1600">
                <a:latin typeface="+mn-ea"/>
                <a:ea typeface="+mn-ea"/>
              </a:rPr>
              <a:t>?</a:t>
            </a:r>
            <a:endParaRPr lang="en-US" altLang="zh-CN" sz="1600">
              <a:latin typeface="+mn-ea"/>
              <a:ea typeface="+mn-ea"/>
            </a:endParaRPr>
          </a:p>
        </p:txBody>
      </p:sp>
      <p:sp>
        <p:nvSpPr>
          <p:cNvPr id="10" name="Rectangle 10"/>
          <p:cNvSpPr>
            <a:spLocks noChangeArrowheads="1"/>
          </p:cNvSpPr>
          <p:nvPr/>
        </p:nvSpPr>
        <p:spPr bwMode="auto">
          <a:xfrm>
            <a:off x="6831474" y="4292600"/>
            <a:ext cx="1150937" cy="360363"/>
          </a:xfrm>
          <a:prstGeom prst="rect">
            <a:avLst/>
          </a:prstGeom>
          <a:solidFill>
            <a:srgbClr val="6697F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冲突加强</a:t>
            </a:r>
            <a:endParaRPr lang="zh-CN" altLang="en-US" sz="1600">
              <a:latin typeface="+mn-ea"/>
              <a:ea typeface="+mn-ea"/>
            </a:endParaRPr>
          </a:p>
        </p:txBody>
      </p:sp>
      <p:sp>
        <p:nvSpPr>
          <p:cNvPr id="11" name="AutoShape 11"/>
          <p:cNvSpPr>
            <a:spLocks noChangeArrowheads="1"/>
          </p:cNvSpPr>
          <p:nvPr/>
        </p:nvSpPr>
        <p:spPr bwMode="auto">
          <a:xfrm>
            <a:off x="2649999" y="4292600"/>
            <a:ext cx="1511300" cy="431800"/>
          </a:xfrm>
          <a:prstGeom prst="diamond">
            <a:avLst/>
          </a:prstGeom>
          <a:solidFill>
            <a:schemeClr val="accent5">
              <a:lumMod val="9000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发送完成</a:t>
            </a:r>
            <a:r>
              <a:rPr lang="en-US" altLang="zh-CN" sz="1600">
                <a:latin typeface="+mn-ea"/>
                <a:ea typeface="+mn-ea"/>
              </a:rPr>
              <a:t>?</a:t>
            </a:r>
            <a:endParaRPr lang="en-US" altLang="zh-CN" sz="1600">
              <a:latin typeface="+mn-ea"/>
              <a:ea typeface="+mn-ea"/>
            </a:endParaRPr>
          </a:p>
        </p:txBody>
      </p:sp>
      <p:sp>
        <p:nvSpPr>
          <p:cNvPr id="12" name="AutoShape 12"/>
          <p:cNvSpPr>
            <a:spLocks noChangeArrowheads="1"/>
          </p:cNvSpPr>
          <p:nvPr/>
        </p:nvSpPr>
        <p:spPr bwMode="auto">
          <a:xfrm>
            <a:off x="2651586" y="5084763"/>
            <a:ext cx="1511300" cy="431800"/>
          </a:xfrm>
          <a:prstGeom prst="roundRect">
            <a:avLst>
              <a:gd name="adj" fmla="val 16667"/>
            </a:avLst>
          </a:prstGeom>
          <a:solidFill>
            <a:srgbClr val="6697F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结束：发送成功</a:t>
            </a:r>
            <a:endParaRPr lang="zh-CN" altLang="en-US" sz="1600">
              <a:latin typeface="+mn-ea"/>
              <a:ea typeface="+mn-ea"/>
            </a:endParaRPr>
          </a:p>
        </p:txBody>
      </p:sp>
      <p:sp>
        <p:nvSpPr>
          <p:cNvPr id="13" name="Rectangle 13"/>
          <p:cNvSpPr>
            <a:spLocks noChangeArrowheads="1"/>
          </p:cNvSpPr>
          <p:nvPr/>
        </p:nvSpPr>
        <p:spPr bwMode="auto">
          <a:xfrm>
            <a:off x="6758449" y="4868863"/>
            <a:ext cx="1295400" cy="360362"/>
          </a:xfrm>
          <a:prstGeom prst="rect">
            <a:avLst/>
          </a:prstGeom>
          <a:solidFill>
            <a:srgbClr val="6697F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冲突次数累计</a:t>
            </a:r>
            <a:endParaRPr lang="zh-CN" altLang="en-US" sz="1600">
              <a:latin typeface="+mn-ea"/>
              <a:ea typeface="+mn-ea"/>
            </a:endParaRPr>
          </a:p>
        </p:txBody>
      </p:sp>
      <p:sp>
        <p:nvSpPr>
          <p:cNvPr id="14" name="AutoShape 14"/>
          <p:cNvSpPr>
            <a:spLocks noChangeArrowheads="1"/>
          </p:cNvSpPr>
          <p:nvPr/>
        </p:nvSpPr>
        <p:spPr bwMode="auto">
          <a:xfrm>
            <a:off x="6615574" y="6237288"/>
            <a:ext cx="1582737" cy="431800"/>
          </a:xfrm>
          <a:prstGeom prst="roundRect">
            <a:avLst>
              <a:gd name="adj" fmla="val 16667"/>
            </a:avLst>
          </a:prstGeom>
          <a:solidFill>
            <a:srgbClr val="6697F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dirty="0"/>
              <a:t>结束：冲突过多</a:t>
            </a:r>
            <a:endParaRPr lang="zh-CN" altLang="en-US" sz="1600" dirty="0"/>
          </a:p>
        </p:txBody>
      </p:sp>
      <p:sp>
        <p:nvSpPr>
          <p:cNvPr id="15" name="AutoShape 15"/>
          <p:cNvSpPr>
            <a:spLocks noChangeArrowheads="1"/>
          </p:cNvSpPr>
          <p:nvPr/>
        </p:nvSpPr>
        <p:spPr bwMode="auto">
          <a:xfrm>
            <a:off x="6579061" y="5445125"/>
            <a:ext cx="1655763" cy="576263"/>
          </a:xfrm>
          <a:prstGeom prst="diamond">
            <a:avLst/>
          </a:prstGeom>
          <a:solidFill>
            <a:schemeClr val="accent5">
              <a:lumMod val="90000"/>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冲突次数过多</a:t>
            </a:r>
            <a:r>
              <a:rPr lang="en-US" altLang="zh-CN" sz="1600">
                <a:latin typeface="+mn-ea"/>
                <a:ea typeface="+mn-ea"/>
              </a:rPr>
              <a:t>?</a:t>
            </a:r>
            <a:endParaRPr lang="en-US" altLang="zh-CN" sz="1600">
              <a:latin typeface="+mn-ea"/>
              <a:ea typeface="+mn-ea"/>
            </a:endParaRPr>
          </a:p>
        </p:txBody>
      </p:sp>
      <p:sp>
        <p:nvSpPr>
          <p:cNvPr id="16" name="Rectangle 18"/>
          <p:cNvSpPr>
            <a:spLocks noChangeArrowheads="1"/>
          </p:cNvSpPr>
          <p:nvPr/>
        </p:nvSpPr>
        <p:spPr bwMode="auto">
          <a:xfrm>
            <a:off x="8776161" y="4940300"/>
            <a:ext cx="1150938" cy="360363"/>
          </a:xfrm>
          <a:prstGeom prst="rect">
            <a:avLst/>
          </a:prstGeom>
          <a:solidFill>
            <a:srgbClr val="FFC0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mn-ea"/>
                <a:ea typeface="+mn-ea"/>
              </a:rPr>
              <a:t>延迟等待</a:t>
            </a:r>
            <a:endParaRPr lang="zh-CN" altLang="en-US" sz="1600">
              <a:latin typeface="+mn-ea"/>
              <a:ea typeface="+mn-ea"/>
            </a:endParaRPr>
          </a:p>
        </p:txBody>
      </p:sp>
      <p:sp>
        <p:nvSpPr>
          <p:cNvPr id="17" name="Line 19"/>
          <p:cNvSpPr>
            <a:spLocks noChangeShapeType="1"/>
          </p:cNvSpPr>
          <p:nvPr/>
        </p:nvSpPr>
        <p:spPr bwMode="auto">
          <a:xfrm>
            <a:off x="5390024" y="1412875"/>
            <a:ext cx="0" cy="21590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18" name="Line 20"/>
          <p:cNvSpPr>
            <a:spLocks noChangeShapeType="1"/>
          </p:cNvSpPr>
          <p:nvPr/>
        </p:nvSpPr>
        <p:spPr bwMode="auto">
          <a:xfrm>
            <a:off x="5390024" y="1989138"/>
            <a:ext cx="0" cy="34448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19" name="Line 21"/>
          <p:cNvSpPr>
            <a:spLocks noChangeShapeType="1"/>
          </p:cNvSpPr>
          <p:nvPr/>
        </p:nvSpPr>
        <p:spPr bwMode="auto">
          <a:xfrm>
            <a:off x="5390024" y="2781300"/>
            <a:ext cx="0" cy="21590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0" name="Line 22"/>
          <p:cNvSpPr>
            <a:spLocks noChangeShapeType="1"/>
          </p:cNvSpPr>
          <p:nvPr/>
        </p:nvSpPr>
        <p:spPr bwMode="auto">
          <a:xfrm>
            <a:off x="5386849" y="3352800"/>
            <a:ext cx="3175" cy="29210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1" name="Line 23"/>
          <p:cNvSpPr>
            <a:spLocks noChangeShapeType="1"/>
          </p:cNvSpPr>
          <p:nvPr/>
        </p:nvSpPr>
        <p:spPr bwMode="auto">
          <a:xfrm>
            <a:off x="7406149" y="4651375"/>
            <a:ext cx="0" cy="21590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2" name="Line 24"/>
          <p:cNvSpPr>
            <a:spLocks noChangeShapeType="1"/>
          </p:cNvSpPr>
          <p:nvPr/>
        </p:nvSpPr>
        <p:spPr bwMode="auto">
          <a:xfrm>
            <a:off x="7406149" y="5227638"/>
            <a:ext cx="0" cy="21590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3" name="Line 25"/>
          <p:cNvSpPr>
            <a:spLocks noChangeShapeType="1"/>
          </p:cNvSpPr>
          <p:nvPr/>
        </p:nvSpPr>
        <p:spPr bwMode="auto">
          <a:xfrm>
            <a:off x="7406149" y="6021388"/>
            <a:ext cx="0" cy="21590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4" name="Line 26"/>
          <p:cNvSpPr>
            <a:spLocks noChangeShapeType="1"/>
          </p:cNvSpPr>
          <p:nvPr/>
        </p:nvSpPr>
        <p:spPr bwMode="auto">
          <a:xfrm>
            <a:off x="3405649" y="4724400"/>
            <a:ext cx="0" cy="34925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5" name="Line 27"/>
          <p:cNvSpPr>
            <a:spLocks noChangeShapeType="1"/>
          </p:cNvSpPr>
          <p:nvPr/>
        </p:nvSpPr>
        <p:spPr bwMode="auto">
          <a:xfrm>
            <a:off x="9352424" y="5300663"/>
            <a:ext cx="0" cy="215900"/>
          </a:xfrm>
          <a:prstGeom prst="line">
            <a:avLst/>
          </a:prstGeom>
          <a:noFill/>
          <a:ln w="1905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6" name="Line 28"/>
          <p:cNvSpPr>
            <a:spLocks noChangeShapeType="1"/>
          </p:cNvSpPr>
          <p:nvPr/>
        </p:nvSpPr>
        <p:spPr bwMode="auto">
          <a:xfrm>
            <a:off x="8234824" y="5734050"/>
            <a:ext cx="431800" cy="0"/>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7" name="Freeform 29"/>
          <p:cNvSpPr/>
          <p:nvPr/>
        </p:nvSpPr>
        <p:spPr bwMode="auto">
          <a:xfrm>
            <a:off x="6145674" y="3860800"/>
            <a:ext cx="1223962" cy="431800"/>
          </a:xfrm>
          <a:custGeom>
            <a:avLst/>
            <a:gdLst>
              <a:gd name="T0" fmla="*/ 0 w 771"/>
              <a:gd name="T1" fmla="*/ 0 h 408"/>
              <a:gd name="T2" fmla="*/ 1223962 w 771"/>
              <a:gd name="T3" fmla="*/ 0 h 408"/>
              <a:gd name="T4" fmla="*/ 1223962 w 771"/>
              <a:gd name="T5" fmla="*/ 43180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8" name="Freeform 30"/>
          <p:cNvSpPr/>
          <p:nvPr/>
        </p:nvSpPr>
        <p:spPr bwMode="auto">
          <a:xfrm flipH="1">
            <a:off x="3410411" y="3860800"/>
            <a:ext cx="1223963" cy="431800"/>
          </a:xfrm>
          <a:custGeom>
            <a:avLst/>
            <a:gdLst>
              <a:gd name="T0" fmla="*/ 0 w 771"/>
              <a:gd name="T1" fmla="*/ 0 h 408"/>
              <a:gd name="T2" fmla="*/ 1223963 w 771"/>
              <a:gd name="T3" fmla="*/ 0 h 408"/>
              <a:gd name="T4" fmla="*/ 1223963 w 771"/>
              <a:gd name="T5" fmla="*/ 431800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29" name="Freeform 31"/>
          <p:cNvSpPr/>
          <p:nvPr/>
        </p:nvSpPr>
        <p:spPr bwMode="auto">
          <a:xfrm>
            <a:off x="2402349" y="3500438"/>
            <a:ext cx="2957512" cy="1009650"/>
          </a:xfrm>
          <a:custGeom>
            <a:avLst/>
            <a:gdLst>
              <a:gd name="T0" fmla="*/ 2957512 w 1863"/>
              <a:gd name="T1" fmla="*/ 0 h 681"/>
              <a:gd name="T2" fmla="*/ 0 w 1863"/>
              <a:gd name="T3" fmla="*/ 0 h 681"/>
              <a:gd name="T4" fmla="*/ 0 w 1863"/>
              <a:gd name="T5" fmla="*/ 1008167 h 681"/>
              <a:gd name="T6" fmla="*/ 280987 w 1863"/>
              <a:gd name="T7" fmla="*/ 1009650 h 6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63" h="681">
                <a:moveTo>
                  <a:pt x="1863" y="0"/>
                </a:moveTo>
                <a:lnTo>
                  <a:pt x="0" y="0"/>
                </a:lnTo>
                <a:lnTo>
                  <a:pt x="0" y="680"/>
                </a:lnTo>
                <a:lnTo>
                  <a:pt x="177" y="681"/>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30" name="Freeform 32"/>
          <p:cNvSpPr/>
          <p:nvPr/>
        </p:nvSpPr>
        <p:spPr bwMode="auto">
          <a:xfrm>
            <a:off x="5388436" y="2089150"/>
            <a:ext cx="3943350" cy="2851150"/>
          </a:xfrm>
          <a:custGeom>
            <a:avLst/>
            <a:gdLst>
              <a:gd name="T0" fmla="*/ 0 w 2637"/>
              <a:gd name="T1" fmla="*/ 0 h 1796"/>
              <a:gd name="T2" fmla="*/ 3941855 w 2637"/>
              <a:gd name="T3" fmla="*/ 0 h 1796"/>
              <a:gd name="T4" fmla="*/ 3943350 w 2637"/>
              <a:gd name="T5" fmla="*/ 2851150 h 1796"/>
              <a:gd name="T6" fmla="*/ 0 60000 65536"/>
              <a:gd name="T7" fmla="*/ 0 60000 65536"/>
              <a:gd name="T8" fmla="*/ 0 60000 65536"/>
            </a:gdLst>
            <a:ahLst/>
            <a:cxnLst>
              <a:cxn ang="T6">
                <a:pos x="T0" y="T1"/>
              </a:cxn>
              <a:cxn ang="T7">
                <a:pos x="T2" y="T3"/>
              </a:cxn>
              <a:cxn ang="T8">
                <a:pos x="T4" y="T5"/>
              </a:cxn>
            </a:cxnLst>
            <a:rect l="0" t="0" r="r" b="b"/>
            <a:pathLst>
              <a:path w="2637" h="1796">
                <a:moveTo>
                  <a:pt x="0" y="0"/>
                </a:moveTo>
                <a:lnTo>
                  <a:pt x="2636" y="0"/>
                </a:lnTo>
                <a:lnTo>
                  <a:pt x="2637" y="1796"/>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31" name="Freeform 33"/>
          <p:cNvSpPr/>
          <p:nvPr/>
        </p:nvSpPr>
        <p:spPr bwMode="auto">
          <a:xfrm>
            <a:off x="4345449" y="2092325"/>
            <a:ext cx="1030287" cy="468313"/>
          </a:xfrm>
          <a:custGeom>
            <a:avLst/>
            <a:gdLst>
              <a:gd name="T0" fmla="*/ 1030287 w 639"/>
              <a:gd name="T1" fmla="*/ 0 h 206"/>
              <a:gd name="T2" fmla="*/ 0 w 639"/>
              <a:gd name="T3" fmla="*/ 0 h 206"/>
              <a:gd name="T4" fmla="*/ 0 w 639"/>
              <a:gd name="T5" fmla="*/ 466040 h 206"/>
              <a:gd name="T6" fmla="*/ 291834 w 639"/>
              <a:gd name="T7" fmla="*/ 468313 h 2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39" h="206">
                <a:moveTo>
                  <a:pt x="639" y="0"/>
                </a:moveTo>
                <a:lnTo>
                  <a:pt x="0" y="0"/>
                </a:lnTo>
                <a:lnTo>
                  <a:pt x="0" y="205"/>
                </a:lnTo>
                <a:lnTo>
                  <a:pt x="181" y="206"/>
                </a:lnTo>
              </a:path>
            </a:pathLst>
          </a:custGeom>
          <a:noFill/>
          <a:ln w="1905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ea"/>
            </a:endParaRPr>
          </a:p>
        </p:txBody>
      </p:sp>
      <p:sp>
        <p:nvSpPr>
          <p:cNvPr id="32" name="Text Box 34"/>
          <p:cNvSpPr txBox="1">
            <a:spLocks noChangeArrowheads="1"/>
          </p:cNvSpPr>
          <p:nvPr/>
        </p:nvSpPr>
        <p:spPr bwMode="auto">
          <a:xfrm>
            <a:off x="8199900" y="5373688"/>
            <a:ext cx="43815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dirty="0">
                <a:solidFill>
                  <a:srgbClr val="C00000"/>
                </a:solidFill>
                <a:latin typeface="+mn-ea"/>
                <a:cs typeface="+mn-ea"/>
                <a:sym typeface="+mn-lt"/>
              </a:rPr>
              <a:t>否</a:t>
            </a:r>
            <a:endParaRPr lang="en-US" altLang="zh-CN" sz="2000">
              <a:solidFill>
                <a:srgbClr val="FF3300"/>
              </a:solidFill>
              <a:latin typeface="+mn-ea"/>
              <a:ea typeface="+mn-ea"/>
            </a:endParaRPr>
          </a:p>
        </p:txBody>
      </p:sp>
      <p:sp>
        <p:nvSpPr>
          <p:cNvPr id="33" name="Text Box 35"/>
          <p:cNvSpPr txBox="1">
            <a:spLocks noChangeArrowheads="1"/>
          </p:cNvSpPr>
          <p:nvPr/>
        </p:nvSpPr>
        <p:spPr bwMode="auto">
          <a:xfrm>
            <a:off x="4303380" y="2205038"/>
            <a:ext cx="438150"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dirty="0">
                <a:solidFill>
                  <a:srgbClr val="C00000"/>
                </a:solidFill>
                <a:latin typeface="+mn-ea"/>
                <a:cs typeface="+mn-ea"/>
                <a:sym typeface="+mn-lt"/>
              </a:rPr>
              <a:t>是</a:t>
            </a:r>
            <a:endParaRPr lang="zh-CN" altLang="en-US" sz="2000" b="1" dirty="0">
              <a:solidFill>
                <a:srgbClr val="C00000"/>
              </a:solidFill>
              <a:latin typeface="+mn-ea"/>
              <a:cs typeface="+mn-ea"/>
              <a:sym typeface="+mn-lt"/>
            </a:endParaRPr>
          </a:p>
          <a:p>
            <a:pPr algn="ctr" eaLnBrk="1" hangingPunct="1"/>
            <a:endParaRPr lang="en-US" altLang="zh-CN" sz="2000">
              <a:solidFill>
                <a:schemeClr val="hlink"/>
              </a:solidFill>
              <a:latin typeface="+mn-ea"/>
              <a:ea typeface="+mn-ea"/>
            </a:endParaRPr>
          </a:p>
        </p:txBody>
      </p:sp>
      <p:sp>
        <p:nvSpPr>
          <p:cNvPr id="34" name="Text Box 36"/>
          <p:cNvSpPr txBox="1">
            <a:spLocks noChangeArrowheads="1"/>
          </p:cNvSpPr>
          <p:nvPr/>
        </p:nvSpPr>
        <p:spPr bwMode="auto">
          <a:xfrm>
            <a:off x="6319505" y="3500438"/>
            <a:ext cx="438150"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dirty="0">
                <a:solidFill>
                  <a:srgbClr val="C00000"/>
                </a:solidFill>
                <a:latin typeface="+mn-ea"/>
                <a:cs typeface="+mn-ea"/>
                <a:sym typeface="+mn-lt"/>
              </a:rPr>
              <a:t>是</a:t>
            </a:r>
            <a:endParaRPr lang="zh-CN" altLang="en-US" sz="2000" b="1" dirty="0">
              <a:solidFill>
                <a:srgbClr val="C00000"/>
              </a:solidFill>
              <a:latin typeface="+mn-ea"/>
              <a:cs typeface="+mn-ea"/>
              <a:sym typeface="+mn-lt"/>
            </a:endParaRPr>
          </a:p>
          <a:p>
            <a:pPr algn="ctr" eaLnBrk="1" hangingPunct="1"/>
            <a:endParaRPr lang="en-US" altLang="zh-CN" sz="2000">
              <a:solidFill>
                <a:schemeClr val="hlink"/>
              </a:solidFill>
              <a:latin typeface="+mn-ea"/>
              <a:ea typeface="+mn-ea"/>
            </a:endParaRPr>
          </a:p>
        </p:txBody>
      </p:sp>
      <p:sp>
        <p:nvSpPr>
          <p:cNvPr id="35" name="Text Box 37"/>
          <p:cNvSpPr txBox="1">
            <a:spLocks noChangeArrowheads="1"/>
          </p:cNvSpPr>
          <p:nvPr/>
        </p:nvSpPr>
        <p:spPr bwMode="auto">
          <a:xfrm>
            <a:off x="7472030" y="5876925"/>
            <a:ext cx="43815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dirty="0">
                <a:solidFill>
                  <a:srgbClr val="C00000"/>
                </a:solidFill>
                <a:latin typeface="+mn-ea"/>
                <a:cs typeface="+mn-ea"/>
                <a:sym typeface="+mn-lt"/>
              </a:rPr>
              <a:t>是</a:t>
            </a:r>
            <a:endParaRPr lang="en-US" altLang="zh-CN" sz="2000">
              <a:solidFill>
                <a:schemeClr val="hlink"/>
              </a:solidFill>
              <a:latin typeface="+mn-ea"/>
              <a:ea typeface="+mn-ea"/>
            </a:endParaRPr>
          </a:p>
        </p:txBody>
      </p:sp>
      <p:sp>
        <p:nvSpPr>
          <p:cNvPr id="36" name="Text Box 38"/>
          <p:cNvSpPr txBox="1">
            <a:spLocks noChangeArrowheads="1"/>
          </p:cNvSpPr>
          <p:nvPr/>
        </p:nvSpPr>
        <p:spPr bwMode="auto">
          <a:xfrm>
            <a:off x="4167650" y="3500438"/>
            <a:ext cx="43815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dirty="0">
                <a:solidFill>
                  <a:srgbClr val="C00000"/>
                </a:solidFill>
                <a:latin typeface="+mn-ea"/>
                <a:cs typeface="+mn-ea"/>
                <a:sym typeface="+mn-lt"/>
              </a:rPr>
              <a:t>否</a:t>
            </a:r>
            <a:endParaRPr lang="en-US" altLang="zh-CN" sz="2000">
              <a:solidFill>
                <a:srgbClr val="FF3300"/>
              </a:solidFill>
              <a:latin typeface="+mn-ea"/>
              <a:ea typeface="+mn-ea"/>
            </a:endParaRPr>
          </a:p>
        </p:txBody>
      </p:sp>
      <p:sp>
        <p:nvSpPr>
          <p:cNvPr id="37" name="Text Box 39"/>
          <p:cNvSpPr txBox="1">
            <a:spLocks noChangeArrowheads="1"/>
          </p:cNvSpPr>
          <p:nvPr/>
        </p:nvSpPr>
        <p:spPr bwMode="auto">
          <a:xfrm>
            <a:off x="2367425" y="4149725"/>
            <a:ext cx="43815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dirty="0">
                <a:solidFill>
                  <a:srgbClr val="C00000"/>
                </a:solidFill>
                <a:latin typeface="+mn-ea"/>
                <a:cs typeface="+mn-ea"/>
                <a:sym typeface="+mn-lt"/>
              </a:rPr>
              <a:t>否</a:t>
            </a:r>
            <a:endParaRPr lang="en-US" altLang="zh-CN" sz="2000">
              <a:solidFill>
                <a:srgbClr val="FF3300"/>
              </a:solidFill>
              <a:latin typeface="+mn-ea"/>
              <a:ea typeface="+mn-ea"/>
            </a:endParaRPr>
          </a:p>
        </p:txBody>
      </p:sp>
      <p:sp>
        <p:nvSpPr>
          <p:cNvPr id="38" name="Text Box 40"/>
          <p:cNvSpPr txBox="1">
            <a:spLocks noChangeArrowheads="1"/>
          </p:cNvSpPr>
          <p:nvPr/>
        </p:nvSpPr>
        <p:spPr bwMode="auto">
          <a:xfrm>
            <a:off x="5391612" y="2671763"/>
            <a:ext cx="43815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dirty="0">
                <a:solidFill>
                  <a:srgbClr val="C00000"/>
                </a:solidFill>
                <a:latin typeface="+mn-ea"/>
                <a:cs typeface="+mn-ea"/>
                <a:sym typeface="+mn-lt"/>
              </a:rPr>
              <a:t>否</a:t>
            </a:r>
            <a:endParaRPr lang="en-US" altLang="zh-CN" sz="2000">
              <a:solidFill>
                <a:srgbClr val="FF3300"/>
              </a:solidFill>
              <a:latin typeface="+mn-ea"/>
              <a:ea typeface="+mn-ea"/>
            </a:endParaRPr>
          </a:p>
        </p:txBody>
      </p:sp>
      <p:sp>
        <p:nvSpPr>
          <p:cNvPr id="39" name="Text Box 41"/>
          <p:cNvSpPr txBox="1">
            <a:spLocks noChangeArrowheads="1"/>
          </p:cNvSpPr>
          <p:nvPr/>
        </p:nvSpPr>
        <p:spPr bwMode="auto">
          <a:xfrm>
            <a:off x="3439780" y="4724400"/>
            <a:ext cx="438150" cy="706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dirty="0">
                <a:solidFill>
                  <a:srgbClr val="C00000"/>
                </a:solidFill>
                <a:latin typeface="+mn-ea"/>
                <a:cs typeface="+mn-ea"/>
                <a:sym typeface="+mn-lt"/>
              </a:rPr>
              <a:t>是</a:t>
            </a:r>
            <a:endParaRPr lang="zh-CN" altLang="en-US" sz="2000" b="1" dirty="0">
              <a:solidFill>
                <a:srgbClr val="C00000"/>
              </a:solidFill>
              <a:latin typeface="+mn-ea"/>
              <a:cs typeface="+mn-ea"/>
              <a:sym typeface="+mn-lt"/>
            </a:endParaRPr>
          </a:p>
          <a:p>
            <a:pPr algn="ctr" eaLnBrk="1" hangingPunct="1"/>
            <a:endParaRPr lang="en-US" altLang="zh-CN" sz="2000">
              <a:solidFill>
                <a:schemeClr val="hlink"/>
              </a:solidFill>
              <a:latin typeface="+mn-ea"/>
              <a:ea typeface="+mn-ea"/>
            </a:endParaRPr>
          </a:p>
        </p:txBody>
      </p:sp>
      <p:sp>
        <p:nvSpPr>
          <p:cNvPr id="75" name="Rectangle 17"/>
          <p:cNvSpPr>
            <a:spLocks noChangeArrowheads="1"/>
          </p:cNvSpPr>
          <p:nvPr/>
        </p:nvSpPr>
        <p:spPr bwMode="auto">
          <a:xfrm>
            <a:off x="8696792" y="5516563"/>
            <a:ext cx="1366838" cy="360363"/>
          </a:xfrm>
          <a:prstGeom prst="rect">
            <a:avLst/>
          </a:prstGeom>
          <a:solidFill>
            <a:srgbClr val="FFC0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dirty="0">
                <a:latin typeface="+mn-ea"/>
                <a:ea typeface="+mn-ea"/>
              </a:rPr>
              <a:t>计算延迟时间</a:t>
            </a:r>
            <a:endParaRPr lang="zh-CN" altLang="en-US" sz="1600" dirty="0">
              <a:latin typeface="+mn-ea"/>
              <a:ea typeface="+mn-e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dirty="0">
                <a:sym typeface="+mn-lt"/>
              </a:rPr>
              <a:t>CSMA/CD 协议的适用场景</a:t>
            </a:r>
            <a:endParaRPr lang="zh-CN" altLang="en-US" dirty="0"/>
          </a:p>
        </p:txBody>
      </p:sp>
      <p:sp>
        <p:nvSpPr>
          <p:cNvPr id="6" name="内容占位符 5"/>
          <p:cNvSpPr>
            <a:spLocks noGrp="1"/>
          </p:cNvSpPr>
          <p:nvPr>
            <p:ph idx="1"/>
          </p:nvPr>
        </p:nvSpPr>
        <p:spPr/>
        <p:txBody>
          <a:bodyPr/>
          <a:lstStyle/>
          <a:p>
            <a:r>
              <a:rPr lang="en-US" altLang="zh-CN" dirty="0"/>
              <a:t>CSMA/CD </a:t>
            </a:r>
            <a:r>
              <a:rPr lang="zh-CN" altLang="en-US" dirty="0"/>
              <a:t>协议适用于：</a:t>
            </a:r>
            <a:endParaRPr lang="zh-CN" altLang="en-US" dirty="0"/>
          </a:p>
          <a:p>
            <a:pPr lvl="1">
              <a:buFont typeface="Wingdings" panose="05000000000000000000" pitchFamily="2" charset="2"/>
              <a:buChar char="n"/>
            </a:pPr>
            <a:r>
              <a:rPr lang="zh-CN" altLang="en-US" dirty="0"/>
              <a:t>两个以上站点共享信道、各站点之间以半双工方式进行通信的以太网</a:t>
            </a:r>
            <a:endParaRPr lang="zh-CN" altLang="en-US" dirty="0"/>
          </a:p>
          <a:p>
            <a:pPr lvl="1">
              <a:buFont typeface="Wingdings" panose="05000000000000000000" pitchFamily="2" charset="2"/>
              <a:buChar char="n"/>
            </a:pPr>
            <a:r>
              <a:rPr lang="zh-CN" altLang="en-US" dirty="0"/>
              <a:t>如两台以上主机通过集线器互连</a:t>
            </a:r>
            <a:endParaRPr lang="zh-CN" altLang="en-US" dirty="0"/>
          </a:p>
          <a:p>
            <a:r>
              <a:rPr lang="en-US" altLang="zh-CN" dirty="0"/>
              <a:t>CSMA/CD </a:t>
            </a:r>
            <a:r>
              <a:rPr lang="zh-CN" altLang="en-US" dirty="0"/>
              <a:t>协议不适用于：</a:t>
            </a:r>
            <a:endParaRPr lang="zh-CN" altLang="en-US" dirty="0"/>
          </a:p>
          <a:p>
            <a:pPr lvl="1">
              <a:buFont typeface="Wingdings" panose="05000000000000000000" pitchFamily="2" charset="2"/>
              <a:buChar char="n"/>
            </a:pPr>
            <a:r>
              <a:rPr lang="zh-CN" altLang="en-US" dirty="0"/>
              <a:t>两点之间点对点、不存在冲突的全双工通信以太网</a:t>
            </a:r>
            <a:endParaRPr lang="zh-CN" altLang="en-US" dirty="0"/>
          </a:p>
          <a:p>
            <a:pPr lvl="1">
              <a:buFont typeface="Wingdings" panose="05000000000000000000" pitchFamily="2" charset="2"/>
              <a:buChar char="n"/>
            </a:pPr>
            <a:r>
              <a:rPr lang="zh-CN" altLang="en-US" dirty="0"/>
              <a:t>如主机间通过以太交换机互连</a:t>
            </a:r>
            <a:endParaRPr lang="zh-CN" altLang="en-US" dirty="0"/>
          </a:p>
          <a:p>
            <a:r>
              <a:rPr lang="zh-CN" altLang="en-US" dirty="0"/>
              <a:t>无共享信道情况的以太网不需要</a:t>
            </a:r>
            <a:r>
              <a:rPr lang="en-US" altLang="zh-CN" dirty="0"/>
              <a:t>CSMA/CD</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24485" y="1065364"/>
            <a:ext cx="10858500" cy="4727271"/>
          </a:xfrm>
        </p:spPr>
        <p:txBody>
          <a:bodyPr>
            <a:normAutofit/>
          </a:bodyPr>
          <a:lstStyle/>
          <a:p>
            <a:pPr eaLnBrk="0" hangingPunct="0">
              <a:lnSpc>
                <a:spcPct val="120000"/>
              </a:lnSpc>
            </a:pPr>
            <a:r>
              <a:rPr lang="en-US" altLang="zh-CN" dirty="0">
                <a:sym typeface="+mn-lt"/>
              </a:rPr>
              <a:t>以太网 MAC 帧格式有两种标准，通过长度/类型字段值来区分</a:t>
            </a:r>
            <a:endParaRPr lang="en-US" altLang="zh-CN" dirty="0">
              <a:sym typeface="+mn-lt"/>
            </a:endParaRPr>
          </a:p>
          <a:p>
            <a:pPr eaLnBrk="0" hangingPunct="0">
              <a:lnSpc>
                <a:spcPct val="120000"/>
              </a:lnSpc>
            </a:pPr>
            <a:r>
              <a:rPr lang="zh-CN" altLang="en-US" dirty="0">
                <a:solidFill>
                  <a:srgbClr val="000000"/>
                </a:solidFill>
                <a:cs typeface="+mn-ea"/>
                <a:sym typeface="+mn-lt"/>
              </a:rPr>
              <a:t>最常用的 </a:t>
            </a:r>
            <a:r>
              <a:rPr lang="en-US" altLang="zh-CN" dirty="0">
                <a:solidFill>
                  <a:srgbClr val="000000"/>
                </a:solidFill>
                <a:cs typeface="+mn-ea"/>
                <a:sym typeface="+mn-lt"/>
              </a:rPr>
              <a:t>MAC </a:t>
            </a:r>
            <a:r>
              <a:rPr lang="zh-CN" altLang="en-US" dirty="0">
                <a:solidFill>
                  <a:srgbClr val="000000"/>
                </a:solidFill>
                <a:cs typeface="+mn-ea"/>
                <a:sym typeface="+mn-lt"/>
              </a:rPr>
              <a:t>帧是 </a:t>
            </a:r>
            <a:r>
              <a:rPr lang="en-US" altLang="zh-CN" dirty="0">
                <a:solidFill>
                  <a:srgbClr val="000000"/>
                </a:solidFill>
                <a:cs typeface="+mn-ea"/>
                <a:sym typeface="+mn-lt"/>
              </a:rPr>
              <a:t>Ethernet II </a:t>
            </a:r>
            <a:r>
              <a:rPr lang="zh-CN" altLang="en-US" dirty="0">
                <a:solidFill>
                  <a:srgbClr val="000000"/>
                </a:solidFill>
                <a:cs typeface="+mn-ea"/>
                <a:sym typeface="+mn-lt"/>
              </a:rPr>
              <a:t>的格式</a:t>
            </a:r>
            <a:endParaRPr lang="zh-CN" altLang="en-US" dirty="0">
              <a:solidFill>
                <a:srgbClr val="000000"/>
              </a:solidFill>
              <a:cs typeface="+mn-ea"/>
              <a:sym typeface="+mn-lt"/>
            </a:endParaRPr>
          </a:p>
          <a:p>
            <a:pPr eaLnBrk="0" hangingPunct="0">
              <a:lnSpc>
                <a:spcPct val="120000"/>
              </a:lnSpc>
            </a:pPr>
            <a:endParaRPr lang="zh-CN" altLang="en-US" dirty="0">
              <a:solidFill>
                <a:srgbClr val="000000"/>
              </a:solidFill>
              <a:cs typeface="+mn-ea"/>
              <a:sym typeface="+mn-lt"/>
            </a:endParaRPr>
          </a:p>
          <a:p>
            <a:pPr marL="538480" indent="-271780" eaLnBrk="0" hangingPunct="0">
              <a:lnSpc>
                <a:spcPct val="120000"/>
              </a:lnSpc>
              <a:buFont typeface="Wingdings" panose="05000000000000000000" pitchFamily="2" charset="2"/>
              <a:buChar char="Ø"/>
            </a:pPr>
            <a:endParaRPr kumimoji="1" lang="en-US" altLang="zh-CN" sz="2400" dirty="0">
              <a:solidFill>
                <a:srgbClr val="000000"/>
              </a:solidFill>
              <a:cs typeface="+mn-ea"/>
              <a:sym typeface="+mn-lt"/>
            </a:endParaRPr>
          </a:p>
          <a:p>
            <a:pPr marL="538480" indent="-271780" eaLnBrk="0" hangingPunct="0">
              <a:lnSpc>
                <a:spcPct val="120000"/>
              </a:lnSpc>
              <a:buFont typeface="Wingdings" panose="05000000000000000000" pitchFamily="2" charset="2"/>
              <a:buChar char="Ø"/>
            </a:pPr>
            <a:endParaRPr kumimoji="1" lang="en-US" altLang="zh-CN" dirty="0">
              <a:solidFill>
                <a:srgbClr val="000000"/>
              </a:solidFill>
              <a:cs typeface="+mn-ea"/>
              <a:sym typeface="+mn-lt"/>
            </a:endParaRPr>
          </a:p>
          <a:p>
            <a:pPr marL="266700" indent="0" eaLnBrk="0" hangingPunct="0">
              <a:lnSpc>
                <a:spcPct val="120000"/>
              </a:lnSpc>
              <a:buFont typeface="Wingdings" panose="05000000000000000000" pitchFamily="2" charset="2"/>
              <a:buNone/>
            </a:pPr>
            <a:endParaRPr kumimoji="1" lang="zh-CN" altLang="en-US" sz="2000" dirty="0">
              <a:solidFill>
                <a:srgbClr val="000000"/>
              </a:solidFill>
              <a:latin typeface="+mn-ea"/>
              <a:cs typeface="+mn-ea"/>
              <a:sym typeface="+mn-lt"/>
            </a:endParaRPr>
          </a:p>
          <a:p>
            <a:pPr lvl="1" algn="l">
              <a:lnSpc>
                <a:spcPct val="100000"/>
              </a:lnSpc>
              <a:buClr>
                <a:srgbClr val="000000"/>
              </a:buClr>
              <a:buFont typeface="Wingdings" panose="05000000000000000000" charset="0"/>
              <a:buChar char="Ø"/>
            </a:pPr>
            <a:r>
              <a:rPr lang="zh-CN" altLang="en-US" sz="2400" dirty="0">
                <a:sym typeface="+mn-lt"/>
              </a:rPr>
              <a:t>长度/类型&gt;0X0600，Ethernet II 标准 (也称 DIX V2 标准)</a:t>
            </a:r>
            <a:endParaRPr lang="zh-CN" altLang="en-US" sz="2400" dirty="0">
              <a:sym typeface="+mn-lt"/>
            </a:endParaRPr>
          </a:p>
          <a:p>
            <a:pPr lvl="1" algn="l">
              <a:lnSpc>
                <a:spcPct val="100000"/>
              </a:lnSpc>
              <a:buClr>
                <a:srgbClr val="000000"/>
              </a:buClr>
              <a:buFont typeface="Wingdings" panose="05000000000000000000" charset="0"/>
              <a:buChar char="Ø"/>
            </a:pPr>
            <a:r>
              <a:rPr lang="zh-CN" altLang="en-US" sz="2400" dirty="0">
                <a:sym typeface="+mn-lt"/>
              </a:rPr>
              <a:t>长度/类型</a:t>
            </a:r>
            <a:r>
              <a:rPr lang="zh-CN" altLang="en-US" sz="2400" dirty="0">
                <a:solidFill>
                  <a:schemeClr val="tx1"/>
                </a:solidFill>
                <a:sym typeface="+mn-lt"/>
              </a:rPr>
              <a:t>≤ </a:t>
            </a:r>
            <a:r>
              <a:rPr lang="zh-CN" altLang="en-US" sz="2400" dirty="0">
                <a:sym typeface="+mn-lt"/>
              </a:rPr>
              <a:t>0X0600，IEEE 的 802.3 标准</a:t>
            </a:r>
            <a:endParaRPr lang="zh-CN" altLang="en-US" sz="2400" dirty="0">
              <a:sym typeface="+mn-lt"/>
            </a:endParaRPr>
          </a:p>
          <a:p>
            <a:pPr lvl="1" algn="l">
              <a:lnSpc>
                <a:spcPct val="100000"/>
              </a:lnSpc>
              <a:buClr>
                <a:srgbClr val="000000"/>
              </a:buClr>
              <a:buFont typeface="Wingdings" panose="05000000000000000000" charset="0"/>
              <a:buChar char="Ø"/>
            </a:pPr>
            <a:endParaRPr lang="zh-CN" altLang="en-US" sz="2400" dirty="0">
              <a:sym typeface="+mn-lt"/>
            </a:endParaRPr>
          </a:p>
          <a:p>
            <a:endParaRPr lang="zh-CN" altLang="en-US" dirty="0"/>
          </a:p>
        </p:txBody>
      </p:sp>
      <p:sp>
        <p:nvSpPr>
          <p:cNvPr id="2" name="标题 1"/>
          <p:cNvSpPr>
            <a:spLocks noGrp="1"/>
          </p:cNvSpPr>
          <p:nvPr>
            <p:ph type="title"/>
          </p:nvPr>
        </p:nvSpPr>
        <p:spPr/>
        <p:txBody>
          <a:bodyPr/>
          <a:lstStyle/>
          <a:p>
            <a:r>
              <a:rPr lang="zh-CN" altLang="en-US" sz="3200" dirty="0">
                <a:solidFill>
                  <a:schemeClr val="tx1"/>
                </a:solidFill>
                <a:cs typeface="+mn-ea"/>
                <a:sym typeface="+mn-lt"/>
              </a:rPr>
              <a:t>以太网帧结构</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9" name="Rectangle 4"/>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13" name="组合 12"/>
          <p:cNvGrpSpPr/>
          <p:nvPr>
            <p:custDataLst>
              <p:tags r:id="rId1"/>
            </p:custDataLst>
          </p:nvPr>
        </p:nvGrpSpPr>
        <p:grpSpPr>
          <a:xfrm>
            <a:off x="2306884" y="2834563"/>
            <a:ext cx="6915698" cy="981752"/>
            <a:chOff x="2318655" y="1270855"/>
            <a:chExt cx="6915698" cy="981752"/>
          </a:xfrm>
        </p:grpSpPr>
        <p:grpSp>
          <p:nvGrpSpPr>
            <p:cNvPr id="14" name="组合 13"/>
            <p:cNvGrpSpPr/>
            <p:nvPr/>
          </p:nvGrpSpPr>
          <p:grpSpPr>
            <a:xfrm>
              <a:off x="2318655" y="1638145"/>
              <a:ext cx="6915698" cy="614462"/>
              <a:chOff x="2318655" y="1638145"/>
              <a:chExt cx="6915698" cy="614462"/>
            </a:xfrm>
          </p:grpSpPr>
          <p:sp>
            <p:nvSpPr>
              <p:cNvPr id="20" name="Rectangle 66"/>
              <p:cNvSpPr>
                <a:spLocks noChangeArrowheads="1"/>
              </p:cNvSpPr>
              <p:nvPr>
                <p:custDataLst>
                  <p:tags r:id="rId2"/>
                </p:custDataLst>
              </p:nvPr>
            </p:nvSpPr>
            <p:spPr bwMode="auto">
              <a:xfrm>
                <a:off x="2318655" y="1661005"/>
                <a:ext cx="6894294" cy="579223"/>
              </a:xfrm>
              <a:prstGeom prst="rect">
                <a:avLst/>
              </a:prstGeom>
              <a:solidFill>
                <a:schemeClr val="accent5">
                  <a:lumMod val="90000"/>
                </a:schemeClr>
              </a:solidFill>
              <a:ln w="19050" algn="ctr">
                <a:solidFill>
                  <a:schemeClr val="tx1"/>
                </a:solidFill>
                <a:miter lim="800000"/>
              </a:ln>
              <a:effectLst/>
            </p:spPr>
            <p:txBody>
              <a:bodyPr wrap="none" anchor="ctr"/>
              <a:lstStyle/>
              <a:p>
                <a:pPr>
                  <a:lnSpc>
                    <a:spcPct val="120000"/>
                  </a:lnSpc>
                </a:pPr>
                <a:endParaRPr lang="zh-CN" altLang="en-US" sz="1865" b="1" dirty="0">
                  <a:solidFill>
                    <a:srgbClr val="000099"/>
                  </a:solidFill>
                  <a:cs typeface="+mn-ea"/>
                  <a:sym typeface="+mn-lt"/>
                </a:endParaRPr>
              </a:p>
            </p:txBody>
          </p:sp>
          <p:sp>
            <p:nvSpPr>
              <p:cNvPr id="21" name="Rectangle 71"/>
              <p:cNvSpPr>
                <a:spLocks noChangeArrowheads="1"/>
              </p:cNvSpPr>
              <p:nvPr>
                <p:custDataLst>
                  <p:tags r:id="rId3"/>
                </p:custDataLst>
              </p:nvPr>
            </p:nvSpPr>
            <p:spPr bwMode="auto">
              <a:xfrm>
                <a:off x="2323867" y="1758979"/>
                <a:ext cx="1106156" cy="38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36195" rIns="120651" bIns="59267">
                <a:spAutoFit/>
              </a:bodyPr>
              <a:lstStyle/>
              <a:p>
                <a:pPr defTabSz="1016000" eaLnBrk="0" hangingPunct="0">
                  <a:lnSpc>
                    <a:spcPct val="120000"/>
                  </a:lnSpc>
                </a:pPr>
                <a:r>
                  <a:rPr kumimoji="1" lang="zh-CN" altLang="en-US" sz="1600" b="1" dirty="0">
                    <a:latin typeface="黑体" panose="02010609060101010101" pitchFamily="49" charset="-122"/>
                    <a:cs typeface="+mn-ea"/>
                    <a:sym typeface="+mn-lt"/>
                  </a:rPr>
                  <a:t>目的地址</a:t>
                </a:r>
                <a:endParaRPr kumimoji="1" lang="zh-CN" altLang="en-US" sz="1600" b="1" dirty="0">
                  <a:latin typeface="黑体" panose="02010609060101010101" pitchFamily="49" charset="-122"/>
                  <a:cs typeface="+mn-ea"/>
                  <a:sym typeface="+mn-lt"/>
                </a:endParaRPr>
              </a:p>
            </p:txBody>
          </p:sp>
          <p:sp>
            <p:nvSpPr>
              <p:cNvPr id="22" name="Rectangle 72"/>
              <p:cNvSpPr>
                <a:spLocks noChangeArrowheads="1"/>
              </p:cNvSpPr>
              <p:nvPr>
                <p:custDataLst>
                  <p:tags r:id="rId4"/>
                </p:custDataLst>
              </p:nvPr>
            </p:nvSpPr>
            <p:spPr bwMode="auto">
              <a:xfrm>
                <a:off x="3407001" y="1768600"/>
                <a:ext cx="854710" cy="38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36195" rIns="120651" bIns="59267">
                <a:spAutoFit/>
              </a:bodyPr>
              <a:lstStyle/>
              <a:p>
                <a:pPr defTabSz="1016000" eaLnBrk="0" hangingPunct="0">
                  <a:lnSpc>
                    <a:spcPct val="120000"/>
                  </a:lnSpc>
                </a:pPr>
                <a:r>
                  <a:rPr kumimoji="1" lang="zh-CN" altLang="en-US" sz="1600" b="1" dirty="0">
                    <a:latin typeface="黑体" panose="02010609060101010101" pitchFamily="49" charset="-122"/>
                    <a:cs typeface="+mn-ea"/>
                    <a:sym typeface="+mn-lt"/>
                  </a:rPr>
                  <a:t>源地址</a:t>
                </a:r>
                <a:endParaRPr kumimoji="1" lang="zh-CN" altLang="en-US" sz="1600" b="1" dirty="0">
                  <a:latin typeface="黑体" panose="02010609060101010101" pitchFamily="49" charset="-122"/>
                  <a:cs typeface="+mn-ea"/>
                  <a:sym typeface="+mn-lt"/>
                </a:endParaRPr>
              </a:p>
            </p:txBody>
          </p:sp>
          <p:sp>
            <p:nvSpPr>
              <p:cNvPr id="23" name="Rectangle 73"/>
              <p:cNvSpPr>
                <a:spLocks noChangeArrowheads="1"/>
              </p:cNvSpPr>
              <p:nvPr>
                <p:custDataLst>
                  <p:tags r:id="rId5"/>
                </p:custDataLst>
              </p:nvPr>
            </p:nvSpPr>
            <p:spPr bwMode="auto">
              <a:xfrm>
                <a:off x="4390025" y="1768320"/>
                <a:ext cx="1336675" cy="456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36195" rIns="120651" bIns="59267">
                <a:noAutofit/>
              </a:bodyPr>
              <a:lstStyle/>
              <a:p>
                <a:pPr algn="ctr" defTabSz="1016000" eaLnBrk="0" hangingPunct="0">
                  <a:lnSpc>
                    <a:spcPct val="120000"/>
                  </a:lnSpc>
                </a:pPr>
                <a:r>
                  <a:rPr lang="zh-CN" altLang="en-US" sz="1600" b="1" dirty="0">
                    <a:latin typeface="黑体" panose="02010609060101010101" pitchFamily="49" charset="-122"/>
                    <a:cs typeface="黑体" panose="02010609060101010101" pitchFamily="49" charset="-122"/>
                    <a:sym typeface="+mn-lt"/>
                  </a:rPr>
                  <a:t>长度</a:t>
                </a:r>
                <a:r>
                  <a:rPr lang="en-US" altLang="zh-CN" sz="1600" b="1" dirty="0">
                    <a:latin typeface="黑体" panose="02010609060101010101" pitchFamily="49" charset="-122"/>
                    <a:cs typeface="黑体" panose="02010609060101010101" pitchFamily="49" charset="-122"/>
                    <a:sym typeface="+mn-lt"/>
                  </a:rPr>
                  <a:t>/</a:t>
                </a:r>
                <a:r>
                  <a:rPr lang="zh-CN" altLang="en-US" sz="1600" b="1" dirty="0">
                    <a:latin typeface="黑体" panose="02010609060101010101" pitchFamily="49" charset="-122"/>
                    <a:cs typeface="黑体" panose="02010609060101010101" pitchFamily="49" charset="-122"/>
                    <a:sym typeface="+mn-lt"/>
                  </a:rPr>
                  <a:t>类型</a:t>
                </a:r>
                <a:endParaRPr kumimoji="1" lang="zh-CN" altLang="en-US" sz="1600" b="1" dirty="0">
                  <a:latin typeface="黑体" panose="02010609060101010101" pitchFamily="49" charset="-122"/>
                  <a:cs typeface="黑体" panose="02010609060101010101" pitchFamily="49" charset="-122"/>
                  <a:sym typeface="+mn-lt"/>
                </a:endParaRPr>
              </a:p>
            </p:txBody>
          </p:sp>
          <p:sp>
            <p:nvSpPr>
              <p:cNvPr id="24" name="Rectangle 74"/>
              <p:cNvSpPr>
                <a:spLocks noChangeArrowheads="1"/>
              </p:cNvSpPr>
              <p:nvPr>
                <p:custDataLst>
                  <p:tags r:id="rId6"/>
                </p:custDataLst>
              </p:nvPr>
            </p:nvSpPr>
            <p:spPr bwMode="auto">
              <a:xfrm>
                <a:off x="6518118" y="1754253"/>
                <a:ext cx="1639570" cy="38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36195" rIns="120651" bIns="59267">
                <a:spAutoFit/>
              </a:bodyPr>
              <a:lstStyle/>
              <a:p>
                <a:pPr defTabSz="1016000" eaLnBrk="0" hangingPunct="0">
                  <a:lnSpc>
                    <a:spcPct val="120000"/>
                  </a:lnSpc>
                </a:pPr>
                <a:r>
                  <a:rPr lang="en-US" altLang="zh-CN" sz="1600" b="1" i="0" u="none" strike="noStrike" baseline="0" dirty="0">
                    <a:latin typeface="黑体" panose="02010609060101010101" pitchFamily="49" charset="-122"/>
                    <a:cs typeface="黑体" panose="02010609060101010101" pitchFamily="49" charset="-122"/>
                  </a:rPr>
                  <a:t>LLC-PDU/</a:t>
                </a:r>
                <a:r>
                  <a:rPr lang="zh-CN" altLang="en-US" sz="1600" b="1" i="0" u="none" strike="noStrike" baseline="0" dirty="0">
                    <a:latin typeface="黑体" panose="02010609060101010101" pitchFamily="49" charset="-122"/>
                    <a:cs typeface="黑体" panose="02010609060101010101" pitchFamily="49" charset="-122"/>
                  </a:rPr>
                  <a:t>数据</a:t>
                </a:r>
                <a:endParaRPr kumimoji="1" lang="zh-CN" altLang="en-US" sz="1600" b="1" dirty="0">
                  <a:latin typeface="黑体" panose="02010609060101010101" pitchFamily="49" charset="-122"/>
                  <a:cs typeface="黑体" panose="02010609060101010101" pitchFamily="49" charset="-122"/>
                  <a:sym typeface="+mn-lt"/>
                </a:endParaRPr>
              </a:p>
            </p:txBody>
          </p:sp>
          <p:sp>
            <p:nvSpPr>
              <p:cNvPr id="25" name="Rectangle 75"/>
              <p:cNvSpPr>
                <a:spLocks noChangeArrowheads="1"/>
              </p:cNvSpPr>
              <p:nvPr>
                <p:custDataLst>
                  <p:tags r:id="rId7"/>
                </p:custDataLst>
              </p:nvPr>
            </p:nvSpPr>
            <p:spPr bwMode="auto">
              <a:xfrm>
                <a:off x="8552998" y="1742744"/>
                <a:ext cx="681355" cy="389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36195" rIns="120651" bIns="59267">
                <a:spAutoFit/>
              </a:bodyPr>
              <a:lstStyle/>
              <a:p>
                <a:pPr defTabSz="1016000" eaLnBrk="0" hangingPunct="0">
                  <a:lnSpc>
                    <a:spcPct val="120000"/>
                  </a:lnSpc>
                </a:pPr>
                <a:r>
                  <a:rPr kumimoji="1" lang="en-US" altLang="zh-CN" sz="1600" b="1" dirty="0">
                    <a:latin typeface="黑体" panose="02010609060101010101" pitchFamily="49" charset="-122"/>
                    <a:cs typeface="+mn-ea"/>
                    <a:sym typeface="+mn-lt"/>
                  </a:rPr>
                  <a:t>CRC</a:t>
                </a:r>
                <a:endParaRPr kumimoji="1" lang="en-US" altLang="zh-CN" sz="1600" b="1" dirty="0">
                  <a:latin typeface="黑体" panose="02010609060101010101" pitchFamily="49" charset="-122"/>
                  <a:cs typeface="+mn-ea"/>
                  <a:sym typeface="+mn-lt"/>
                </a:endParaRPr>
              </a:p>
            </p:txBody>
          </p:sp>
          <p:sp>
            <p:nvSpPr>
              <p:cNvPr id="26" name="Line 67"/>
              <p:cNvSpPr>
                <a:spLocks noChangeShapeType="1"/>
              </p:cNvSpPr>
              <p:nvPr>
                <p:custDataLst>
                  <p:tags r:id="rId8"/>
                </p:custDataLst>
              </p:nvPr>
            </p:nvSpPr>
            <p:spPr bwMode="auto">
              <a:xfrm>
                <a:off x="3397334" y="1673384"/>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7" name="Line 67"/>
              <p:cNvSpPr>
                <a:spLocks noChangeShapeType="1"/>
              </p:cNvSpPr>
              <p:nvPr>
                <p:custDataLst>
                  <p:tags r:id="rId9"/>
                </p:custDataLst>
              </p:nvPr>
            </p:nvSpPr>
            <p:spPr bwMode="auto">
              <a:xfrm>
                <a:off x="4345983" y="1673384"/>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8" name="Line 67"/>
              <p:cNvSpPr>
                <a:spLocks noChangeShapeType="1"/>
              </p:cNvSpPr>
              <p:nvPr>
                <p:custDataLst>
                  <p:tags r:id="rId10"/>
                </p:custDataLst>
              </p:nvPr>
            </p:nvSpPr>
            <p:spPr bwMode="auto">
              <a:xfrm>
                <a:off x="5804170" y="1638145"/>
                <a:ext cx="6985" cy="58801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9" name="Line 67"/>
              <p:cNvSpPr>
                <a:spLocks noChangeShapeType="1"/>
              </p:cNvSpPr>
              <p:nvPr>
                <p:custDataLst>
                  <p:tags r:id="rId11"/>
                </p:custDataLst>
              </p:nvPr>
            </p:nvSpPr>
            <p:spPr bwMode="auto">
              <a:xfrm>
                <a:off x="8585693"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grpSp>
        <p:sp>
          <p:nvSpPr>
            <p:cNvPr id="15" name="Rectangle 76"/>
            <p:cNvSpPr>
              <a:spLocks noChangeArrowheads="1"/>
            </p:cNvSpPr>
            <p:nvPr>
              <p:custDataLst>
                <p:tags r:id="rId12"/>
              </p:custDataLst>
            </p:nvPr>
          </p:nvSpPr>
          <p:spPr bwMode="auto">
            <a:xfrm>
              <a:off x="2621265" y="1300833"/>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chemeClr val="tx1"/>
                  </a:solidFill>
                  <a:latin typeface="+mn-ea"/>
                  <a:cs typeface="+mn-ea"/>
                  <a:sym typeface="+mn-lt"/>
                </a:rPr>
                <a:t>6B</a:t>
              </a:r>
              <a:endParaRPr kumimoji="1" lang="en-US" altLang="zh-CN" sz="1600" b="1" dirty="0">
                <a:solidFill>
                  <a:schemeClr val="tx1"/>
                </a:solidFill>
                <a:latin typeface="+mn-ea"/>
                <a:cs typeface="+mn-ea"/>
                <a:sym typeface="+mn-lt"/>
              </a:endParaRPr>
            </a:p>
          </p:txBody>
        </p:sp>
        <p:sp>
          <p:nvSpPr>
            <p:cNvPr id="16" name="Rectangle 76"/>
            <p:cNvSpPr>
              <a:spLocks noChangeArrowheads="1"/>
            </p:cNvSpPr>
            <p:nvPr>
              <p:custDataLst>
                <p:tags r:id="rId13"/>
              </p:custDataLst>
            </p:nvPr>
          </p:nvSpPr>
          <p:spPr bwMode="auto">
            <a:xfrm>
              <a:off x="3632323" y="129652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chemeClr val="tx1"/>
                  </a:solidFill>
                  <a:latin typeface="+mn-ea"/>
                  <a:cs typeface="+mn-ea"/>
                  <a:sym typeface="+mn-lt"/>
                </a:rPr>
                <a:t>6B</a:t>
              </a:r>
              <a:endParaRPr kumimoji="1" lang="en-US" altLang="zh-CN" sz="1600" b="1" dirty="0">
                <a:solidFill>
                  <a:schemeClr val="tx1"/>
                </a:solidFill>
                <a:latin typeface="+mn-ea"/>
                <a:cs typeface="+mn-ea"/>
                <a:sym typeface="+mn-lt"/>
              </a:endParaRPr>
            </a:p>
          </p:txBody>
        </p:sp>
        <p:sp>
          <p:nvSpPr>
            <p:cNvPr id="17" name="Rectangle 76"/>
            <p:cNvSpPr>
              <a:spLocks noChangeArrowheads="1"/>
            </p:cNvSpPr>
            <p:nvPr>
              <p:custDataLst>
                <p:tags r:id="rId14"/>
              </p:custDataLst>
            </p:nvPr>
          </p:nvSpPr>
          <p:spPr bwMode="auto">
            <a:xfrm>
              <a:off x="5045413" y="128736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chemeClr val="tx1"/>
                  </a:solidFill>
                  <a:latin typeface="+mn-ea"/>
                  <a:cs typeface="+mn-ea"/>
                  <a:sym typeface="+mn-lt"/>
                </a:rPr>
                <a:t>2B</a:t>
              </a:r>
              <a:endParaRPr kumimoji="1" lang="en-US" altLang="zh-CN" sz="1600" b="1" dirty="0">
                <a:solidFill>
                  <a:schemeClr val="tx1"/>
                </a:solidFill>
                <a:latin typeface="+mn-ea"/>
                <a:cs typeface="+mn-ea"/>
                <a:sym typeface="+mn-lt"/>
              </a:endParaRPr>
            </a:p>
          </p:txBody>
        </p:sp>
        <p:sp>
          <p:nvSpPr>
            <p:cNvPr id="18" name="Rectangle 76"/>
            <p:cNvSpPr>
              <a:spLocks noChangeArrowheads="1"/>
            </p:cNvSpPr>
            <p:nvPr>
              <p:custDataLst>
                <p:tags r:id="rId15"/>
              </p:custDataLst>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chemeClr val="tx1"/>
                  </a:solidFill>
                  <a:latin typeface="+mn-ea"/>
                  <a:cs typeface="+mn-ea"/>
                  <a:sym typeface="+mn-lt"/>
                </a:rPr>
                <a:t>46B~1500B</a:t>
              </a:r>
              <a:endParaRPr kumimoji="1" lang="en-US" altLang="zh-CN" sz="1600" b="1" dirty="0">
                <a:solidFill>
                  <a:schemeClr val="tx1"/>
                </a:solidFill>
                <a:latin typeface="+mn-ea"/>
                <a:cs typeface="+mn-ea"/>
                <a:sym typeface="+mn-lt"/>
              </a:endParaRPr>
            </a:p>
          </p:txBody>
        </p:sp>
        <p:sp>
          <p:nvSpPr>
            <p:cNvPr id="19" name="Rectangle 76"/>
            <p:cNvSpPr>
              <a:spLocks noChangeArrowheads="1"/>
            </p:cNvSpPr>
            <p:nvPr>
              <p:custDataLst>
                <p:tags r:id="rId16"/>
              </p:custDataLst>
            </p:nvPr>
          </p:nvSpPr>
          <p:spPr bwMode="auto">
            <a:xfrm>
              <a:off x="8640361" y="1306180"/>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chemeClr val="tx1"/>
                  </a:solidFill>
                  <a:latin typeface="+mn-ea"/>
                  <a:cs typeface="+mn-ea"/>
                  <a:sym typeface="+mn-lt"/>
                </a:rPr>
                <a:t>4B</a:t>
              </a:r>
              <a:endParaRPr kumimoji="1" lang="en-US" altLang="zh-CN" sz="1600" b="1" dirty="0">
                <a:solidFill>
                  <a:schemeClr val="tx1"/>
                </a:solidFill>
                <a:latin typeface="+mn-ea"/>
                <a:cs typeface="+mn-ea"/>
                <a:sym typeface="+mn-lt"/>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solidFill>
                  <a:schemeClr val="tx1"/>
                </a:solidFill>
                <a:latin typeface="微软雅黑" panose="020B0503020204020204" pitchFamily="34" charset="-122"/>
                <a:ea typeface="微软雅黑" panose="020B0503020204020204" pitchFamily="34" charset="-122"/>
                <a:cs typeface="+mn-ea"/>
                <a:sym typeface="+mn-lt"/>
              </a:rPr>
              <a:t>Ethernet II 帧</a:t>
            </a:r>
            <a:endParaRPr lang="zh-CN" altLang="en-US" dirty="0">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组合 4"/>
          <p:cNvGrpSpPr/>
          <p:nvPr/>
        </p:nvGrpSpPr>
        <p:grpSpPr>
          <a:xfrm>
            <a:off x="1313310" y="1195269"/>
            <a:ext cx="9295687" cy="3375680"/>
            <a:chOff x="984982" y="1590425"/>
            <a:chExt cx="6971764" cy="2531760"/>
          </a:xfrm>
        </p:grpSpPr>
        <p:sp>
          <p:nvSpPr>
            <p:cNvPr id="7" name="Rectangle 4"/>
            <p:cNvSpPr>
              <a:spLocks noChangeArrowheads="1"/>
            </p:cNvSpPr>
            <p:nvPr/>
          </p:nvSpPr>
          <p:spPr bwMode="auto">
            <a:xfrm>
              <a:off x="2392440" y="2797605"/>
              <a:ext cx="4746129" cy="338338"/>
            </a:xfrm>
            <a:prstGeom prst="rect">
              <a:avLst/>
            </a:prstGeom>
            <a:solidFill>
              <a:schemeClr val="accent5">
                <a:lumMod val="90000"/>
              </a:schemeClr>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8" name="Rectangle 6"/>
            <p:cNvSpPr>
              <a:spLocks noChangeArrowheads="1"/>
            </p:cNvSpPr>
            <p:nvPr/>
          </p:nvSpPr>
          <p:spPr bwMode="auto">
            <a:xfrm>
              <a:off x="4167767" y="2808997"/>
              <a:ext cx="1264675"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latin typeface="+mn-ea"/>
                  <a:cs typeface="+mn-ea"/>
                  <a:sym typeface="+mn-lt"/>
                </a:rPr>
                <a:t>以太网 </a:t>
              </a:r>
              <a:r>
                <a:rPr kumimoji="1" lang="en-US" altLang="zh-CN" sz="1600" b="1" dirty="0">
                  <a:latin typeface="+mn-ea"/>
                  <a:cs typeface="+mn-ea"/>
                  <a:sym typeface="+mn-lt"/>
                </a:rPr>
                <a:t>MAC </a:t>
              </a:r>
              <a:r>
                <a:rPr kumimoji="1" lang="zh-CN" altLang="en-US" sz="1600" b="1" dirty="0">
                  <a:latin typeface="+mn-ea"/>
                  <a:cs typeface="+mn-ea"/>
                  <a:sym typeface="+mn-lt"/>
                </a:rPr>
                <a:t>帧</a:t>
              </a:r>
              <a:endParaRPr kumimoji="1" lang="zh-CN" altLang="en-US" sz="1600" b="1" dirty="0">
                <a:latin typeface="+mn-ea"/>
                <a:cs typeface="+mn-ea"/>
                <a:sym typeface="+mn-lt"/>
              </a:endParaRPr>
            </a:p>
          </p:txBody>
        </p:sp>
        <p:sp>
          <p:nvSpPr>
            <p:cNvPr id="9" name="Rectangle 13"/>
            <p:cNvSpPr>
              <a:spLocks noChangeArrowheads="1"/>
            </p:cNvSpPr>
            <p:nvPr/>
          </p:nvSpPr>
          <p:spPr bwMode="auto">
            <a:xfrm>
              <a:off x="7242101" y="2801765"/>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latin typeface="+mn-ea"/>
                  <a:cs typeface="+mn-ea"/>
                  <a:sym typeface="+mn-lt"/>
                </a:rPr>
                <a:t>物理层</a:t>
              </a:r>
              <a:endParaRPr kumimoji="1" lang="zh-CN" altLang="en-US" sz="1600" b="1" dirty="0">
                <a:latin typeface="+mn-ea"/>
                <a:cs typeface="+mn-ea"/>
                <a:sym typeface="+mn-lt"/>
              </a:endParaRPr>
            </a:p>
          </p:txBody>
        </p:sp>
        <p:sp>
          <p:nvSpPr>
            <p:cNvPr id="10" name="Rectangle 26"/>
            <p:cNvSpPr>
              <a:spLocks noChangeArrowheads="1"/>
            </p:cNvSpPr>
            <p:nvPr/>
          </p:nvSpPr>
          <p:spPr bwMode="auto">
            <a:xfrm>
              <a:off x="7199422" y="2158502"/>
              <a:ext cx="757324" cy="2926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latin typeface="+mn-ea"/>
                  <a:cs typeface="+mn-ea"/>
                  <a:sym typeface="+mn-lt"/>
                </a:rPr>
                <a:t>MAC </a:t>
              </a:r>
              <a:r>
                <a:rPr kumimoji="1" lang="zh-CN" altLang="en-US" sz="1600" b="1" dirty="0">
                  <a:latin typeface="+mn-ea"/>
                  <a:cs typeface="+mn-ea"/>
                  <a:sym typeface="+mn-lt"/>
                </a:rPr>
                <a:t>层</a:t>
              </a:r>
              <a:endParaRPr kumimoji="1" lang="zh-CN" altLang="en-US" sz="1600" b="1" dirty="0">
                <a:latin typeface="+mn-ea"/>
                <a:cs typeface="+mn-ea"/>
                <a:sym typeface="+mn-lt"/>
              </a:endParaRPr>
            </a:p>
          </p:txBody>
        </p:sp>
        <p:sp>
          <p:nvSpPr>
            <p:cNvPr id="11" name="Line 27"/>
            <p:cNvSpPr>
              <a:spLocks noChangeShapeType="1"/>
            </p:cNvSpPr>
            <p:nvPr/>
          </p:nvSpPr>
          <p:spPr bwMode="auto">
            <a:xfrm flipH="1">
              <a:off x="2386566" y="2457646"/>
              <a:ext cx="1175" cy="351351"/>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5" b="1">
                <a:solidFill>
                  <a:srgbClr val="000099"/>
                </a:solidFill>
                <a:latin typeface="+mn-ea"/>
                <a:cs typeface="+mn-ea"/>
                <a:sym typeface="+mn-lt"/>
              </a:endParaRPr>
            </a:p>
          </p:txBody>
        </p:sp>
        <p:sp>
          <p:nvSpPr>
            <p:cNvPr id="12" name="Line 28"/>
            <p:cNvSpPr>
              <a:spLocks noChangeShapeType="1"/>
            </p:cNvSpPr>
            <p:nvPr/>
          </p:nvSpPr>
          <p:spPr bwMode="auto">
            <a:xfrm>
              <a:off x="7130346" y="2506444"/>
              <a:ext cx="8224" cy="294961"/>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5" b="1">
                <a:solidFill>
                  <a:srgbClr val="000099"/>
                </a:solidFill>
                <a:latin typeface="+mn-ea"/>
                <a:cs typeface="+mn-ea"/>
                <a:sym typeface="+mn-lt"/>
              </a:endParaRPr>
            </a:p>
          </p:txBody>
        </p:sp>
        <p:sp>
          <p:nvSpPr>
            <p:cNvPr id="13" name="Rectangle 29"/>
            <p:cNvSpPr>
              <a:spLocks noChangeArrowheads="1"/>
            </p:cNvSpPr>
            <p:nvPr/>
          </p:nvSpPr>
          <p:spPr bwMode="auto">
            <a:xfrm>
              <a:off x="1386824" y="3484588"/>
              <a:ext cx="3122679" cy="284117"/>
            </a:xfrm>
            <a:prstGeom prst="rect">
              <a:avLst/>
            </a:prstGeom>
            <a:solidFill>
              <a:srgbClr val="6697F0">
                <a:alpha val="32000"/>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14" name="Rectangle 30"/>
            <p:cNvSpPr>
              <a:spLocks noChangeArrowheads="1"/>
            </p:cNvSpPr>
            <p:nvPr/>
          </p:nvSpPr>
          <p:spPr bwMode="auto">
            <a:xfrm>
              <a:off x="1390505" y="3513868"/>
              <a:ext cx="3299969" cy="24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lnSpc>
                  <a:spcPct val="120000"/>
                </a:lnSpc>
              </a:pPr>
              <a:r>
                <a:rPr kumimoji="1" lang="en-US" altLang="zh-CN" sz="1200" b="1" dirty="0">
                  <a:latin typeface="+mn-ea"/>
                  <a:cs typeface="+mn-ea"/>
                  <a:sym typeface="+mn-lt"/>
                </a:rPr>
                <a:t>10101010101010               101010101010  10101011</a:t>
              </a:r>
              <a:endParaRPr kumimoji="1" lang="en-US" altLang="zh-CN" sz="1200" b="1" dirty="0">
                <a:latin typeface="+mn-ea"/>
                <a:cs typeface="+mn-ea"/>
                <a:sym typeface="+mn-lt"/>
              </a:endParaRPr>
            </a:p>
          </p:txBody>
        </p:sp>
        <p:sp>
          <p:nvSpPr>
            <p:cNvPr id="15" name="Line 31"/>
            <p:cNvSpPr>
              <a:spLocks noChangeShapeType="1"/>
            </p:cNvSpPr>
            <p:nvPr/>
          </p:nvSpPr>
          <p:spPr bwMode="auto">
            <a:xfrm>
              <a:off x="3870054" y="3482419"/>
              <a:ext cx="0" cy="2949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5" b="1">
                <a:solidFill>
                  <a:srgbClr val="000099"/>
                </a:solidFill>
                <a:latin typeface="+mn-ea"/>
                <a:cs typeface="+mn-ea"/>
                <a:sym typeface="+mn-lt"/>
              </a:endParaRPr>
            </a:p>
          </p:txBody>
        </p:sp>
        <p:sp>
          <p:nvSpPr>
            <p:cNvPr id="16" name="Rectangle 32"/>
            <p:cNvSpPr>
              <a:spLocks noChangeArrowheads="1"/>
            </p:cNvSpPr>
            <p:nvPr/>
          </p:nvSpPr>
          <p:spPr bwMode="auto">
            <a:xfrm>
              <a:off x="2233600" y="3828348"/>
              <a:ext cx="800227"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lnSpc>
                  <a:spcPct val="120000"/>
                </a:lnSpc>
              </a:pPr>
              <a:r>
                <a:rPr kumimoji="1" lang="zh-CN" altLang="en-US" sz="1600" b="1" dirty="0">
                  <a:latin typeface="+mn-ea"/>
                  <a:cs typeface="+mn-ea"/>
                  <a:sym typeface="+mn-lt"/>
                </a:rPr>
                <a:t>前导码</a:t>
              </a:r>
              <a:endParaRPr kumimoji="1" lang="zh-CN" altLang="en-US" sz="1600" b="1" dirty="0">
                <a:latin typeface="+mn-ea"/>
                <a:cs typeface="+mn-ea"/>
                <a:sym typeface="+mn-lt"/>
              </a:endParaRPr>
            </a:p>
          </p:txBody>
        </p:sp>
        <p:sp>
          <p:nvSpPr>
            <p:cNvPr id="17" name="Rectangle 33"/>
            <p:cNvSpPr>
              <a:spLocks noChangeArrowheads="1"/>
            </p:cNvSpPr>
            <p:nvPr/>
          </p:nvSpPr>
          <p:spPr bwMode="auto">
            <a:xfrm>
              <a:off x="3765898" y="3812622"/>
              <a:ext cx="2240403" cy="3095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lnSpc>
                  <a:spcPct val="120000"/>
                </a:lnSpc>
              </a:pPr>
              <a:r>
                <a:rPr kumimoji="1" lang="zh-CN" altLang="en-US" sz="1600" b="1" dirty="0">
                  <a:latin typeface="+mn-ea"/>
                  <a:cs typeface="+mn-ea"/>
                  <a:sym typeface="+mn-lt"/>
                </a:rPr>
                <a:t>帧起始定界符</a:t>
              </a:r>
              <a:r>
                <a:rPr kumimoji="1" lang="en-US" altLang="zh-CN" sz="1600" b="1" dirty="0">
                  <a:latin typeface="+mn-ea"/>
                  <a:cs typeface="+mn-ea"/>
                  <a:sym typeface="+mn-lt"/>
                </a:rPr>
                <a:t>(SFD)</a:t>
              </a:r>
              <a:endParaRPr kumimoji="1" lang="zh-CN" altLang="en-US" sz="1600" b="1" dirty="0">
                <a:latin typeface="+mn-ea"/>
                <a:cs typeface="+mn-ea"/>
                <a:sym typeface="+mn-lt"/>
              </a:endParaRPr>
            </a:p>
          </p:txBody>
        </p:sp>
        <p:sp>
          <p:nvSpPr>
            <p:cNvPr id="18" name="Rectangle 34"/>
            <p:cNvSpPr>
              <a:spLocks noChangeArrowheads="1"/>
            </p:cNvSpPr>
            <p:nvPr/>
          </p:nvSpPr>
          <p:spPr bwMode="auto">
            <a:xfrm>
              <a:off x="1882170" y="3799584"/>
              <a:ext cx="182792" cy="29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endParaRPr kumimoji="1" lang="zh-CN" altLang="en-US" sz="1600" b="1" dirty="0">
                <a:solidFill>
                  <a:srgbClr val="000099"/>
                </a:solidFill>
                <a:latin typeface="+mn-ea"/>
                <a:cs typeface="+mn-ea"/>
                <a:sym typeface="+mn-lt"/>
              </a:endParaRPr>
            </a:p>
          </p:txBody>
        </p:sp>
        <p:sp>
          <p:nvSpPr>
            <p:cNvPr id="19" name="Rectangle 35"/>
            <p:cNvSpPr>
              <a:spLocks noChangeArrowheads="1"/>
            </p:cNvSpPr>
            <p:nvPr/>
          </p:nvSpPr>
          <p:spPr bwMode="auto">
            <a:xfrm>
              <a:off x="3938541" y="3150627"/>
              <a:ext cx="428625" cy="365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b="1" dirty="0">
                  <a:solidFill>
                    <a:srgbClr val="000099"/>
                  </a:solidFill>
                  <a:latin typeface="+mn-ea"/>
                  <a:cs typeface="+mn-ea"/>
                  <a:sym typeface="+mn-lt"/>
                </a:rPr>
                <a:t>1B</a:t>
              </a:r>
              <a:endParaRPr kumimoji="1" lang="en-US" altLang="zh-CN" b="1" dirty="0">
                <a:solidFill>
                  <a:srgbClr val="000099"/>
                </a:solidFill>
                <a:latin typeface="+mn-ea"/>
                <a:cs typeface="+mn-ea"/>
                <a:sym typeface="+mn-lt"/>
              </a:endParaRPr>
            </a:p>
          </p:txBody>
        </p:sp>
        <p:sp>
          <p:nvSpPr>
            <p:cNvPr id="20" name="Line 36"/>
            <p:cNvSpPr>
              <a:spLocks noChangeShapeType="1"/>
            </p:cNvSpPr>
            <p:nvPr/>
          </p:nvSpPr>
          <p:spPr bwMode="auto">
            <a:xfrm flipV="1">
              <a:off x="1396223" y="3146250"/>
              <a:ext cx="216161" cy="336169"/>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5" b="1">
                <a:solidFill>
                  <a:srgbClr val="000099"/>
                </a:solidFill>
                <a:latin typeface="+mn-ea"/>
                <a:cs typeface="+mn-ea"/>
                <a:sym typeface="+mn-lt"/>
              </a:endParaRPr>
            </a:p>
          </p:txBody>
        </p:sp>
        <p:sp>
          <p:nvSpPr>
            <p:cNvPr id="21" name="Line 37"/>
            <p:cNvSpPr>
              <a:spLocks noChangeShapeType="1"/>
            </p:cNvSpPr>
            <p:nvPr/>
          </p:nvSpPr>
          <p:spPr bwMode="auto">
            <a:xfrm>
              <a:off x="2380692" y="3154926"/>
              <a:ext cx="2128810" cy="327493"/>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5" b="1">
                <a:solidFill>
                  <a:srgbClr val="000099"/>
                </a:solidFill>
                <a:latin typeface="+mn-ea"/>
                <a:cs typeface="+mn-ea"/>
                <a:sym typeface="+mn-lt"/>
              </a:endParaRPr>
            </a:p>
          </p:txBody>
        </p:sp>
        <p:sp>
          <p:nvSpPr>
            <p:cNvPr id="22" name="Text Box 38"/>
            <p:cNvSpPr txBox="1">
              <a:spLocks noChangeArrowheads="1"/>
            </p:cNvSpPr>
            <p:nvPr/>
          </p:nvSpPr>
          <p:spPr bwMode="auto">
            <a:xfrm>
              <a:off x="2586527" y="3436195"/>
              <a:ext cx="308610" cy="292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20000"/>
                </a:lnSpc>
              </a:pPr>
              <a:r>
                <a:rPr kumimoji="1" lang="en-US" altLang="zh-CN" sz="1865" b="1" dirty="0">
                  <a:solidFill>
                    <a:srgbClr val="000099"/>
                  </a:solidFill>
                  <a:latin typeface="+mn-ea"/>
                  <a:ea typeface="+mn-ea"/>
                  <a:cs typeface="+mn-ea"/>
                  <a:sym typeface="+mn-lt"/>
                </a:rPr>
                <a:t>…</a:t>
              </a:r>
              <a:endParaRPr kumimoji="1" lang="en-US" altLang="zh-CN" sz="1865" b="1" dirty="0">
                <a:solidFill>
                  <a:srgbClr val="000099"/>
                </a:solidFill>
                <a:latin typeface="+mn-ea"/>
                <a:ea typeface="+mn-ea"/>
                <a:cs typeface="+mn-ea"/>
                <a:sym typeface="+mn-lt"/>
              </a:endParaRPr>
            </a:p>
          </p:txBody>
        </p:sp>
        <p:sp>
          <p:nvSpPr>
            <p:cNvPr id="23" name="Rectangle 41"/>
            <p:cNvSpPr>
              <a:spLocks noChangeArrowheads="1"/>
            </p:cNvSpPr>
            <p:nvPr/>
          </p:nvSpPr>
          <p:spPr bwMode="auto">
            <a:xfrm>
              <a:off x="1633530" y="2801863"/>
              <a:ext cx="754212" cy="334000"/>
            </a:xfrm>
            <a:prstGeom prst="rect">
              <a:avLst/>
            </a:prstGeom>
            <a:solidFill>
              <a:srgbClr val="6697F0">
                <a:alpha val="32000"/>
              </a:srgbClr>
            </a:solidFill>
            <a:ln w="1905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24" name="Rectangle 42"/>
            <p:cNvSpPr>
              <a:spLocks noChangeArrowheads="1"/>
            </p:cNvSpPr>
            <p:nvPr/>
          </p:nvSpPr>
          <p:spPr bwMode="auto">
            <a:xfrm>
              <a:off x="1709489" y="2822555"/>
              <a:ext cx="631184"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latin typeface="+mn-ea"/>
                  <a:cs typeface="+mn-ea"/>
                  <a:sym typeface="+mn-lt"/>
                </a:rPr>
                <a:t>8 </a:t>
              </a:r>
              <a:r>
                <a:rPr kumimoji="1" lang="zh-CN" altLang="en-US" sz="1600" b="1" dirty="0">
                  <a:latin typeface="+mn-ea"/>
                  <a:cs typeface="+mn-ea"/>
                  <a:sym typeface="+mn-lt"/>
                </a:rPr>
                <a:t>字节</a:t>
              </a:r>
              <a:endParaRPr kumimoji="1" lang="zh-CN" altLang="en-US" sz="1600" b="1" dirty="0">
                <a:latin typeface="+mn-ea"/>
                <a:cs typeface="+mn-ea"/>
                <a:sym typeface="+mn-lt"/>
              </a:endParaRPr>
            </a:p>
          </p:txBody>
        </p:sp>
        <p:sp>
          <p:nvSpPr>
            <p:cNvPr id="25" name="AutoShape 43"/>
            <p:cNvSpPr>
              <a:spLocks noChangeArrowheads="1"/>
            </p:cNvSpPr>
            <p:nvPr/>
          </p:nvSpPr>
          <p:spPr bwMode="auto">
            <a:xfrm>
              <a:off x="1358516" y="2480447"/>
              <a:ext cx="532666" cy="252410"/>
            </a:xfrm>
            <a:prstGeom prst="wedgeRoundRectCallout">
              <a:avLst>
                <a:gd name="adj1" fmla="val 48000"/>
                <a:gd name="adj2" fmla="val 139880"/>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1016000" eaLnBrk="0" hangingPunct="0">
                <a:lnSpc>
                  <a:spcPct val="120000"/>
                </a:lnSpc>
              </a:pPr>
              <a:endParaRPr kumimoji="1" lang="zh-CN" altLang="zh-CN" sz="1865" b="1">
                <a:solidFill>
                  <a:srgbClr val="000099"/>
                </a:solidFill>
                <a:latin typeface="+mn-ea"/>
                <a:cs typeface="+mn-ea"/>
                <a:sym typeface="+mn-lt"/>
              </a:endParaRPr>
            </a:p>
          </p:txBody>
        </p:sp>
        <p:sp>
          <p:nvSpPr>
            <p:cNvPr id="26" name="Rectangle 44"/>
            <p:cNvSpPr>
              <a:spLocks noChangeArrowheads="1"/>
            </p:cNvSpPr>
            <p:nvPr/>
          </p:nvSpPr>
          <p:spPr bwMode="auto">
            <a:xfrm>
              <a:off x="1394346" y="2447879"/>
              <a:ext cx="548625" cy="292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lnSpc>
                  <a:spcPct val="120000"/>
                </a:lnSpc>
              </a:pPr>
              <a:r>
                <a:rPr kumimoji="1" lang="zh-CN" altLang="en-US" sz="1600" b="1" dirty="0">
                  <a:latin typeface="+mn-ea"/>
                  <a:cs typeface="+mn-ea"/>
                  <a:sym typeface="+mn-lt"/>
                </a:rPr>
                <a:t>插入</a:t>
              </a:r>
              <a:endParaRPr kumimoji="1" lang="zh-CN" altLang="en-US" sz="1600" b="1" dirty="0">
                <a:latin typeface="+mn-ea"/>
                <a:cs typeface="+mn-ea"/>
                <a:sym typeface="+mn-lt"/>
              </a:endParaRPr>
            </a:p>
          </p:txBody>
        </p:sp>
        <p:sp>
          <p:nvSpPr>
            <p:cNvPr id="27" name="Rectangle 47"/>
            <p:cNvSpPr>
              <a:spLocks noChangeArrowheads="1"/>
            </p:cNvSpPr>
            <p:nvPr/>
          </p:nvSpPr>
          <p:spPr bwMode="auto">
            <a:xfrm>
              <a:off x="7242101" y="1625122"/>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latin typeface="+mn-ea"/>
                  <a:cs typeface="+mn-ea"/>
                  <a:sym typeface="+mn-lt"/>
                </a:rPr>
                <a:t>网络层</a:t>
              </a:r>
              <a:endParaRPr kumimoji="1" lang="zh-CN" altLang="en-US" sz="1600" b="1" dirty="0">
                <a:latin typeface="+mn-ea"/>
                <a:cs typeface="+mn-ea"/>
                <a:sym typeface="+mn-lt"/>
              </a:endParaRPr>
            </a:p>
          </p:txBody>
        </p:sp>
        <p:sp>
          <p:nvSpPr>
            <p:cNvPr id="28" name="Line 48"/>
            <p:cNvSpPr>
              <a:spLocks noChangeShapeType="1"/>
            </p:cNvSpPr>
            <p:nvPr/>
          </p:nvSpPr>
          <p:spPr bwMode="auto">
            <a:xfrm flipV="1">
              <a:off x="7183211" y="1968573"/>
              <a:ext cx="648644" cy="0"/>
            </a:xfrm>
            <a:prstGeom prst="line">
              <a:avLst/>
            </a:prstGeom>
            <a:noFill/>
            <a:ln w="19050">
              <a:solidFill>
                <a:srgbClr val="0000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30" name="Rectangle 66"/>
            <p:cNvSpPr>
              <a:spLocks noChangeArrowheads="1"/>
            </p:cNvSpPr>
            <p:nvPr/>
          </p:nvSpPr>
          <p:spPr bwMode="auto">
            <a:xfrm>
              <a:off x="2386566" y="2162684"/>
              <a:ext cx="4752004" cy="312312"/>
            </a:xfrm>
            <a:prstGeom prst="rect">
              <a:avLst/>
            </a:prstGeom>
            <a:solidFill>
              <a:schemeClr val="accent5">
                <a:lumMod val="90000"/>
              </a:schemeClr>
            </a:solidFill>
            <a:ln w="19050" algn="ctr">
              <a:solidFill>
                <a:schemeClr val="tx1"/>
              </a:solidFill>
              <a:miter lim="800000"/>
            </a:ln>
            <a:effec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31" name="Line 67"/>
            <p:cNvSpPr>
              <a:spLocks noChangeShapeType="1"/>
            </p:cNvSpPr>
            <p:nvPr/>
          </p:nvSpPr>
          <p:spPr bwMode="auto">
            <a:xfrm>
              <a:off x="3078514"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32" name="Line 68"/>
            <p:cNvSpPr>
              <a:spLocks noChangeShapeType="1"/>
            </p:cNvSpPr>
            <p:nvPr/>
          </p:nvSpPr>
          <p:spPr bwMode="auto">
            <a:xfrm>
              <a:off x="3755190"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33" name="Line 69"/>
            <p:cNvSpPr>
              <a:spLocks noChangeShapeType="1"/>
            </p:cNvSpPr>
            <p:nvPr/>
          </p:nvSpPr>
          <p:spPr bwMode="auto">
            <a:xfrm>
              <a:off x="4431866"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34" name="Line 70"/>
            <p:cNvSpPr>
              <a:spLocks noChangeShapeType="1"/>
            </p:cNvSpPr>
            <p:nvPr/>
          </p:nvSpPr>
          <p:spPr bwMode="auto">
            <a:xfrm>
              <a:off x="6743842"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35" name="Rectangle 71"/>
            <p:cNvSpPr>
              <a:spLocks noChangeArrowheads="1"/>
            </p:cNvSpPr>
            <p:nvPr/>
          </p:nvSpPr>
          <p:spPr bwMode="auto">
            <a:xfrm>
              <a:off x="2354254" y="2174433"/>
              <a:ext cx="798297"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latin typeface="+mn-ea"/>
                  <a:cs typeface="+mn-ea"/>
                  <a:sym typeface="+mn-lt"/>
                </a:rPr>
                <a:t>目的地址</a:t>
              </a:r>
              <a:endParaRPr kumimoji="1" lang="zh-CN" altLang="en-US" sz="1600" b="1" dirty="0">
                <a:latin typeface="+mn-ea"/>
                <a:cs typeface="+mn-ea"/>
                <a:sym typeface="+mn-lt"/>
              </a:endParaRPr>
            </a:p>
          </p:txBody>
        </p:sp>
        <p:sp>
          <p:nvSpPr>
            <p:cNvPr id="36" name="Rectangle 72"/>
            <p:cNvSpPr>
              <a:spLocks noChangeArrowheads="1"/>
            </p:cNvSpPr>
            <p:nvPr/>
          </p:nvSpPr>
          <p:spPr bwMode="auto">
            <a:xfrm>
              <a:off x="3109599" y="2172701"/>
              <a:ext cx="644409"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latin typeface="+mn-ea"/>
                  <a:cs typeface="+mn-ea"/>
                  <a:sym typeface="+mn-lt"/>
                </a:rPr>
                <a:t>源地址</a:t>
              </a:r>
              <a:endParaRPr kumimoji="1" lang="zh-CN" altLang="en-US" sz="1600" b="1" dirty="0">
                <a:latin typeface="+mn-ea"/>
                <a:cs typeface="+mn-ea"/>
                <a:sym typeface="+mn-lt"/>
              </a:endParaRPr>
            </a:p>
          </p:txBody>
        </p:sp>
        <p:sp>
          <p:nvSpPr>
            <p:cNvPr id="37" name="Rectangle 73"/>
            <p:cNvSpPr>
              <a:spLocks noChangeArrowheads="1"/>
            </p:cNvSpPr>
            <p:nvPr/>
          </p:nvSpPr>
          <p:spPr bwMode="auto">
            <a:xfrm>
              <a:off x="3846804" y="2173557"/>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latin typeface="+mn-ea"/>
                  <a:cs typeface="+mn-ea"/>
                  <a:sym typeface="+mn-lt"/>
                </a:rPr>
                <a:t>类型</a:t>
              </a:r>
              <a:endParaRPr kumimoji="1" lang="zh-CN" altLang="en-US" sz="1600" b="1" dirty="0">
                <a:latin typeface="+mn-ea"/>
                <a:cs typeface="+mn-ea"/>
                <a:sym typeface="+mn-lt"/>
              </a:endParaRPr>
            </a:p>
          </p:txBody>
        </p:sp>
        <p:sp>
          <p:nvSpPr>
            <p:cNvPr id="38" name="Rectangle 74"/>
            <p:cNvSpPr>
              <a:spLocks noChangeArrowheads="1"/>
            </p:cNvSpPr>
            <p:nvPr/>
          </p:nvSpPr>
          <p:spPr bwMode="auto">
            <a:xfrm>
              <a:off x="5150297" y="2157554"/>
              <a:ext cx="856005"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latin typeface="+mn-ea"/>
                  <a:cs typeface="+mn-ea"/>
                  <a:sym typeface="+mn-lt"/>
                </a:rPr>
                <a:t>数        据</a:t>
              </a:r>
              <a:endParaRPr kumimoji="1" lang="zh-CN" altLang="en-US" sz="1600" b="1" dirty="0">
                <a:latin typeface="+mn-ea"/>
                <a:cs typeface="+mn-ea"/>
                <a:sym typeface="+mn-lt"/>
              </a:endParaRPr>
            </a:p>
          </p:txBody>
        </p:sp>
        <p:sp>
          <p:nvSpPr>
            <p:cNvPr id="39" name="Rectangle 75"/>
            <p:cNvSpPr>
              <a:spLocks noChangeArrowheads="1"/>
            </p:cNvSpPr>
            <p:nvPr/>
          </p:nvSpPr>
          <p:spPr bwMode="auto">
            <a:xfrm>
              <a:off x="6703899" y="2169715"/>
              <a:ext cx="494704"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latin typeface="+mn-ea"/>
                  <a:cs typeface="+mn-ea"/>
                  <a:sym typeface="+mn-lt"/>
                </a:rPr>
                <a:t>CRC</a:t>
              </a:r>
              <a:endParaRPr kumimoji="1" lang="en-US" altLang="zh-CN" sz="1600" b="1" dirty="0">
                <a:latin typeface="+mn-ea"/>
                <a:cs typeface="+mn-ea"/>
                <a:sym typeface="+mn-lt"/>
              </a:endParaRPr>
            </a:p>
          </p:txBody>
        </p:sp>
        <p:sp>
          <p:nvSpPr>
            <p:cNvPr id="40" name="Rectangle 76"/>
            <p:cNvSpPr>
              <a:spLocks noChangeArrowheads="1"/>
            </p:cNvSpPr>
            <p:nvPr/>
          </p:nvSpPr>
          <p:spPr bwMode="auto">
            <a:xfrm>
              <a:off x="2640343" y="1917399"/>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a:t>
              </a:r>
              <a:endParaRPr kumimoji="1" lang="en-US" altLang="zh-CN" sz="1600" b="1" dirty="0">
                <a:solidFill>
                  <a:srgbClr val="000099"/>
                </a:solidFill>
                <a:latin typeface="+mn-ea"/>
                <a:cs typeface="+mn-ea"/>
                <a:sym typeface="+mn-lt"/>
              </a:endParaRPr>
            </a:p>
          </p:txBody>
        </p:sp>
        <p:sp>
          <p:nvSpPr>
            <p:cNvPr id="41" name="Rectangle 77"/>
            <p:cNvSpPr>
              <a:spLocks noChangeArrowheads="1"/>
            </p:cNvSpPr>
            <p:nvPr/>
          </p:nvSpPr>
          <p:spPr bwMode="auto">
            <a:xfrm>
              <a:off x="3313311" y="1903184"/>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a:t>
              </a:r>
              <a:endParaRPr kumimoji="1" lang="en-US" altLang="zh-CN" sz="1600" b="1" dirty="0">
                <a:solidFill>
                  <a:srgbClr val="000099"/>
                </a:solidFill>
                <a:latin typeface="+mn-ea"/>
                <a:cs typeface="+mn-ea"/>
                <a:sym typeface="+mn-lt"/>
              </a:endParaRPr>
            </a:p>
          </p:txBody>
        </p:sp>
        <p:sp>
          <p:nvSpPr>
            <p:cNvPr id="42" name="Rectangle 78"/>
            <p:cNvSpPr>
              <a:spLocks noChangeArrowheads="1"/>
            </p:cNvSpPr>
            <p:nvPr/>
          </p:nvSpPr>
          <p:spPr bwMode="auto">
            <a:xfrm>
              <a:off x="4028906" y="1898648"/>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2</a:t>
              </a:r>
              <a:endParaRPr kumimoji="1" lang="en-US" altLang="zh-CN" sz="1600" b="1" dirty="0">
                <a:solidFill>
                  <a:srgbClr val="000099"/>
                </a:solidFill>
                <a:latin typeface="+mn-ea"/>
                <a:cs typeface="+mn-ea"/>
                <a:sym typeface="+mn-lt"/>
              </a:endParaRPr>
            </a:p>
          </p:txBody>
        </p:sp>
        <p:sp>
          <p:nvSpPr>
            <p:cNvPr id="43" name="Rectangle 79"/>
            <p:cNvSpPr>
              <a:spLocks noChangeArrowheads="1"/>
            </p:cNvSpPr>
            <p:nvPr/>
          </p:nvSpPr>
          <p:spPr bwMode="auto">
            <a:xfrm>
              <a:off x="6797074" y="1881820"/>
              <a:ext cx="277722" cy="29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4</a:t>
              </a:r>
              <a:endParaRPr kumimoji="1" lang="en-US" altLang="zh-CN" sz="1600" b="1" dirty="0">
                <a:solidFill>
                  <a:srgbClr val="000099"/>
                </a:solidFill>
                <a:latin typeface="+mn-ea"/>
                <a:cs typeface="+mn-ea"/>
                <a:sym typeface="+mn-lt"/>
              </a:endParaRPr>
            </a:p>
          </p:txBody>
        </p:sp>
        <p:sp>
          <p:nvSpPr>
            <p:cNvPr id="44" name="Rectangle 80"/>
            <p:cNvSpPr>
              <a:spLocks noChangeArrowheads="1"/>
            </p:cNvSpPr>
            <p:nvPr/>
          </p:nvSpPr>
          <p:spPr bwMode="auto">
            <a:xfrm>
              <a:off x="1952502" y="1927225"/>
              <a:ext cx="490520" cy="292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solidFill>
                    <a:srgbClr val="000099"/>
                  </a:solidFill>
                  <a:latin typeface="+mn-ea"/>
                  <a:cs typeface="+mn-ea"/>
                  <a:sym typeface="+mn-lt"/>
                </a:rPr>
                <a:t>字节</a:t>
              </a:r>
              <a:endParaRPr kumimoji="1" lang="zh-CN" altLang="en-US" sz="1600" b="1" dirty="0">
                <a:solidFill>
                  <a:srgbClr val="000099"/>
                </a:solidFill>
                <a:latin typeface="+mn-ea"/>
                <a:cs typeface="+mn-ea"/>
                <a:sym typeface="+mn-lt"/>
              </a:endParaRPr>
            </a:p>
          </p:txBody>
        </p:sp>
        <p:sp>
          <p:nvSpPr>
            <p:cNvPr id="45" name="Text Box 81"/>
            <p:cNvSpPr txBox="1">
              <a:spLocks noChangeArrowheads="1"/>
            </p:cNvSpPr>
            <p:nvPr/>
          </p:nvSpPr>
          <p:spPr bwMode="auto">
            <a:xfrm>
              <a:off x="4648666" y="1927536"/>
              <a:ext cx="916357" cy="272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20000"/>
                </a:lnSpc>
              </a:pPr>
              <a:r>
                <a:rPr kumimoji="1" lang="en-US" altLang="zh-CN" sz="1600" b="1" dirty="0">
                  <a:solidFill>
                    <a:srgbClr val="000099"/>
                  </a:solidFill>
                  <a:latin typeface="+mn-ea"/>
                  <a:ea typeface="+mn-ea"/>
                  <a:cs typeface="+mn-ea"/>
                  <a:sym typeface="+mn-lt"/>
                </a:rPr>
                <a:t>46 ~ 1500</a:t>
              </a:r>
              <a:endParaRPr kumimoji="1" lang="en-US" altLang="zh-CN" sz="1600" b="1" dirty="0">
                <a:solidFill>
                  <a:srgbClr val="000099"/>
                </a:solidFill>
                <a:latin typeface="+mn-ea"/>
                <a:ea typeface="+mn-ea"/>
                <a:cs typeface="+mn-ea"/>
                <a:sym typeface="+mn-lt"/>
              </a:endParaRPr>
            </a:p>
          </p:txBody>
        </p:sp>
        <p:sp>
          <p:nvSpPr>
            <p:cNvPr id="46" name="Line 107"/>
            <p:cNvSpPr>
              <a:spLocks noChangeShapeType="1"/>
            </p:cNvSpPr>
            <p:nvPr/>
          </p:nvSpPr>
          <p:spPr bwMode="auto">
            <a:xfrm>
              <a:off x="2385384" y="1590425"/>
              <a:ext cx="2357" cy="578765"/>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5" b="1">
                <a:solidFill>
                  <a:srgbClr val="000099"/>
                </a:solidFill>
                <a:latin typeface="+mn-ea"/>
                <a:cs typeface="+mn-ea"/>
                <a:sym typeface="+mn-lt"/>
              </a:endParaRPr>
            </a:p>
          </p:txBody>
        </p:sp>
        <p:sp>
          <p:nvSpPr>
            <p:cNvPr id="47" name="Line 108"/>
            <p:cNvSpPr>
              <a:spLocks noChangeShapeType="1"/>
            </p:cNvSpPr>
            <p:nvPr/>
          </p:nvSpPr>
          <p:spPr bwMode="auto">
            <a:xfrm>
              <a:off x="7128027" y="1600562"/>
              <a:ext cx="10543" cy="562124"/>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5" b="1">
                <a:solidFill>
                  <a:srgbClr val="000099"/>
                </a:solidFill>
                <a:latin typeface="+mn-ea"/>
                <a:cs typeface="+mn-ea"/>
                <a:sym typeface="+mn-lt"/>
              </a:endParaRPr>
            </a:p>
          </p:txBody>
        </p:sp>
        <p:grpSp>
          <p:nvGrpSpPr>
            <p:cNvPr id="48" name="Group 109"/>
            <p:cNvGrpSpPr/>
            <p:nvPr/>
          </p:nvGrpSpPr>
          <p:grpSpPr bwMode="auto">
            <a:xfrm>
              <a:off x="4431866" y="1604210"/>
              <a:ext cx="2311976" cy="587754"/>
              <a:chOff x="2715" y="1872"/>
              <a:chExt cx="1968" cy="542"/>
            </a:xfrm>
          </p:grpSpPr>
          <p:sp>
            <p:nvSpPr>
              <p:cNvPr id="52" name="AutoShape 110"/>
              <p:cNvSpPr>
                <a:spLocks noChangeArrowheads="1"/>
              </p:cNvSpPr>
              <p:nvPr/>
            </p:nvSpPr>
            <p:spPr bwMode="auto">
              <a:xfrm rot="16200000" flipH="1">
                <a:off x="3549" y="2190"/>
                <a:ext cx="302" cy="145"/>
              </a:xfrm>
              <a:prstGeom prst="rightArrow">
                <a:avLst>
                  <a:gd name="adj1" fmla="val 50000"/>
                  <a:gd name="adj2" fmla="val 132426"/>
                </a:avLst>
              </a:prstGeom>
              <a:solidFill>
                <a:srgbClr val="FFC000"/>
              </a:solidFill>
              <a:ln w="9525">
                <a:solidFill>
                  <a:schemeClr val="tx1"/>
                </a:solidFill>
                <a:miter lim="800000"/>
              </a:ln>
              <a:effec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53" name="Rectangle 111"/>
              <p:cNvSpPr>
                <a:spLocks noChangeArrowheads="1"/>
              </p:cNvSpPr>
              <p:nvPr/>
            </p:nvSpPr>
            <p:spPr bwMode="auto">
              <a:xfrm>
                <a:off x="2715" y="1872"/>
                <a:ext cx="1968" cy="240"/>
              </a:xfrm>
              <a:prstGeom prst="rect">
                <a:avLst/>
              </a:prstGeom>
              <a:solidFill>
                <a:schemeClr val="accent6">
                  <a:lumMod val="20000"/>
                  <a:lumOff val="80000"/>
                </a:schemeClr>
              </a:solidFill>
              <a:ln w="9525">
                <a:solidFill>
                  <a:schemeClr val="tx1"/>
                </a:solidFill>
                <a:miter lim="800000"/>
              </a:ln>
              <a:effectLst/>
            </p:spPr>
            <p:txBody>
              <a:bodyPr wrap="none" anchor="ctr"/>
              <a:lstStyle/>
              <a:p>
                <a:pPr algn="ctr" defTabSz="1016000" eaLnBrk="0" hangingPunct="0">
                  <a:lnSpc>
                    <a:spcPct val="120000"/>
                  </a:lnSpc>
                </a:pPr>
                <a:r>
                  <a:rPr kumimoji="1" lang="en-US" altLang="zh-CN" sz="1600" b="1" dirty="0">
                    <a:latin typeface="+mn-ea"/>
                    <a:cs typeface="+mn-ea"/>
                    <a:sym typeface="+mn-lt"/>
                  </a:rPr>
                  <a:t>IP</a:t>
                </a:r>
                <a:r>
                  <a:rPr kumimoji="1" lang="zh-CN" altLang="en-US" sz="1600" b="1" dirty="0">
                    <a:latin typeface="+mn-ea"/>
                    <a:cs typeface="+mn-ea"/>
                    <a:sym typeface="+mn-lt"/>
                  </a:rPr>
                  <a:t>数据报（及其它数据报）</a:t>
                </a:r>
                <a:endParaRPr kumimoji="1" lang="zh-CN" altLang="en-US" sz="1600" b="1" dirty="0">
                  <a:latin typeface="+mn-ea"/>
                  <a:cs typeface="+mn-ea"/>
                  <a:sym typeface="+mn-lt"/>
                </a:endParaRPr>
              </a:p>
            </p:txBody>
          </p:sp>
        </p:grpSp>
        <p:sp>
          <p:nvSpPr>
            <p:cNvPr id="49" name="Rectangle 112"/>
            <p:cNvSpPr>
              <a:spLocks noChangeArrowheads="1"/>
            </p:cNvSpPr>
            <p:nvPr/>
          </p:nvSpPr>
          <p:spPr bwMode="auto">
            <a:xfrm>
              <a:off x="984982" y="2152151"/>
              <a:ext cx="1324498" cy="343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lang="en-US" altLang="zh-CN" sz="2000" dirty="0">
                  <a:solidFill>
                    <a:srgbClr val="C00000"/>
                  </a:solidFill>
                  <a:latin typeface="+mn-ea"/>
                  <a:cs typeface="+mn-ea"/>
                  <a:sym typeface="+mn-lt"/>
                </a:rPr>
                <a:t>Ethernet II</a:t>
              </a:r>
              <a:r>
                <a:rPr lang="zh-CN" altLang="en-US" sz="2000" dirty="0">
                  <a:solidFill>
                    <a:srgbClr val="C00000"/>
                  </a:solidFill>
                  <a:latin typeface="+mn-ea"/>
                  <a:cs typeface="+mn-ea"/>
                  <a:sym typeface="+mn-lt"/>
                </a:rPr>
                <a:t>帧</a:t>
              </a:r>
              <a:endParaRPr kumimoji="1" lang="zh-CN" altLang="en-US" sz="1865" b="1" dirty="0">
                <a:solidFill>
                  <a:srgbClr val="C00000"/>
                </a:solidFill>
                <a:latin typeface="+mn-ea"/>
                <a:cs typeface="+mn-ea"/>
                <a:sym typeface="+mn-lt"/>
              </a:endParaRPr>
            </a:p>
          </p:txBody>
        </p:sp>
        <p:sp>
          <p:nvSpPr>
            <p:cNvPr id="29" name="AutoShape 64"/>
            <p:cNvSpPr>
              <a:spLocks noChangeArrowheads="1"/>
            </p:cNvSpPr>
            <p:nvPr/>
          </p:nvSpPr>
          <p:spPr bwMode="auto">
            <a:xfrm rot="16200000" flipH="1">
              <a:off x="4620674" y="2552926"/>
              <a:ext cx="342424" cy="170497"/>
            </a:xfrm>
            <a:prstGeom prst="rightArrow">
              <a:avLst>
                <a:gd name="adj1" fmla="val 50000"/>
                <a:gd name="adj2" fmla="val 132426"/>
              </a:avLst>
            </a:prstGeom>
            <a:solidFill>
              <a:srgbClr val="FFC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sp>
          <p:nvSpPr>
            <p:cNvPr id="58" name="Line 48"/>
            <p:cNvSpPr>
              <a:spLocks noChangeShapeType="1"/>
            </p:cNvSpPr>
            <p:nvPr/>
          </p:nvSpPr>
          <p:spPr bwMode="auto">
            <a:xfrm flipV="1">
              <a:off x="7199422" y="2626330"/>
              <a:ext cx="648644" cy="0"/>
            </a:xfrm>
            <a:prstGeom prst="line">
              <a:avLst/>
            </a:prstGeom>
            <a:noFill/>
            <a:ln w="19050">
              <a:solidFill>
                <a:srgbClr val="0000FF"/>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latin typeface="+mn-ea"/>
                <a:cs typeface="+mn-ea"/>
                <a:sym typeface="+mn-lt"/>
              </a:endParaRPr>
            </a:p>
          </p:txBody>
        </p:sp>
      </p:grpSp>
      <p:sp>
        <p:nvSpPr>
          <p:cNvPr id="54" name="矩形 53"/>
          <p:cNvSpPr/>
          <p:nvPr/>
        </p:nvSpPr>
        <p:spPr>
          <a:xfrm>
            <a:off x="2793565" y="3300797"/>
            <a:ext cx="484428" cy="396583"/>
          </a:xfrm>
          <a:prstGeom prst="rect">
            <a:avLst/>
          </a:prstGeom>
        </p:spPr>
        <p:txBody>
          <a:bodyPr wrap="none">
            <a:spAutoFit/>
          </a:bodyPr>
          <a:lstStyle/>
          <a:p>
            <a:pPr defTabSz="1016000" eaLnBrk="0" hangingPunct="0">
              <a:lnSpc>
                <a:spcPct val="120000"/>
              </a:lnSpc>
            </a:pPr>
            <a:r>
              <a:rPr kumimoji="1" lang="en-US" altLang="zh-CN" b="1" dirty="0">
                <a:solidFill>
                  <a:srgbClr val="000099"/>
                </a:solidFill>
                <a:latin typeface="+mn-ea"/>
                <a:cs typeface="+mn-ea"/>
                <a:sym typeface="+mn-lt"/>
              </a:rPr>
              <a:t>7B</a:t>
            </a:r>
            <a:endParaRPr kumimoji="1" lang="zh-CN" altLang="en-US" b="1" dirty="0">
              <a:solidFill>
                <a:srgbClr val="000099"/>
              </a:solidFill>
              <a:latin typeface="+mn-ea"/>
              <a:cs typeface="+mn-ea"/>
              <a:sym typeface="+mn-lt"/>
            </a:endParaRPr>
          </a:p>
        </p:txBody>
      </p:sp>
      <p:sp>
        <p:nvSpPr>
          <p:cNvPr id="60" name="文本框 59"/>
          <p:cNvSpPr txBox="1"/>
          <p:nvPr/>
        </p:nvSpPr>
        <p:spPr>
          <a:xfrm>
            <a:off x="335280" y="5012690"/>
            <a:ext cx="11424920" cy="1494155"/>
          </a:xfrm>
          <a:prstGeom prst="rect">
            <a:avLst/>
          </a:prstGeom>
          <a:noFill/>
        </p:spPr>
        <p:txBody>
          <a:bodyPr wrap="square">
            <a:spAutoFit/>
          </a:bodyPr>
          <a:lstStyle/>
          <a:p>
            <a:pPr marL="342900" indent="-342900" algn="l">
              <a:lnSpc>
                <a:spcPct val="120000"/>
              </a:lnSpc>
              <a:spcBef>
                <a:spcPct val="20000"/>
              </a:spcBef>
              <a:buClr>
                <a:srgbClr val="C80000"/>
              </a:buClr>
              <a:buSzPct val="80000"/>
              <a:buFont typeface="Wingdings" panose="05000000000000000000" pitchFamily="2" charset="2"/>
              <a:buChar char="n"/>
            </a:pPr>
            <a:r>
              <a:rPr lang="en-US" altLang="zh-CN"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在帧的前面插入（硬件生成）的 8 字节，包含两个字段</a:t>
            </a:r>
            <a:endParaRPr lang="en-US" altLang="zh-CN"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第一个字段是 7 个字节的前导码，用来迅速实现 MAC 帧的比特同步</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第二个字段 是1 个字节的帧起始定界符，表示后面的信息就是 MAC 帧 </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dirty="0">
                <a:solidFill>
                  <a:schemeClr val="tx1"/>
                </a:solidFill>
                <a:latin typeface="微软雅黑" panose="020B0503020204020204" pitchFamily="34" charset="-122"/>
                <a:ea typeface="微软雅黑" panose="020B0503020204020204" pitchFamily="34" charset="-122"/>
                <a:cs typeface="+mn-ea"/>
                <a:sym typeface="+mn-lt"/>
              </a:rPr>
              <a:t>Ethernet II帧 </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3200" dirty="0">
                <a:latin typeface="微软雅黑" panose="020B0503020204020204" pitchFamily="34" charset="-122"/>
                <a:ea typeface="微软雅黑" panose="020B0503020204020204" pitchFamily="34" charset="-122"/>
                <a:cs typeface="+mn-ea"/>
                <a:sym typeface="+mn-lt"/>
              </a:rPr>
              <a:t> MAC地址字段（1）</a:t>
            </a:r>
            <a:endParaRPr lang="zh-CN" altLang="en-US" dirty="0">
              <a:latin typeface="微软雅黑" panose="020B0503020204020204" pitchFamily="34" charset="-122"/>
              <a:ea typeface="微软雅黑" panose="020B0503020204020204" pitchFamily="34" charset="-122"/>
              <a:cs typeface="+mn-ea"/>
            </a:endParaRPr>
          </a:p>
        </p:txBody>
      </p:sp>
      <p:sp>
        <p:nvSpPr>
          <p:cNvPr id="3" name="内容占位符 2"/>
          <p:cNvSpPr>
            <a:spLocks noGrp="1"/>
          </p:cNvSpPr>
          <p:nvPr>
            <p:ph idx="1"/>
          </p:nvPr>
        </p:nvSpPr>
        <p:spPr>
          <a:xfrm>
            <a:off x="335280" y="2391410"/>
            <a:ext cx="11396980" cy="2946400"/>
          </a:xfrm>
        </p:spPr>
        <p:txBody>
          <a:bodyPr>
            <a:normAutofit/>
          </a:bodyPr>
          <a:lstStyle/>
          <a:p>
            <a:pPr marL="342900" indent="-342900" algn="l" eaLnBrk="0" hangingPunct="0">
              <a:lnSpc>
                <a:spcPct val="120000"/>
              </a:lnSpc>
              <a:spcBef>
                <a:spcPct val="20000"/>
              </a:spcBef>
            </a:pPr>
            <a:r>
              <a:rPr lang="en-US" altLang="zh-CN" sz="2800" dirty="0">
                <a:solidFill>
                  <a:schemeClr val="tx1"/>
                </a:solidFill>
                <a:ea typeface="微软雅黑 Light" panose="020B0502040204020203" pitchFamily="34" charset="-122"/>
                <a:sym typeface="+mn-lt"/>
              </a:rPr>
              <a:t>目的地址和源地址字段用于标识发送方地址和接收方地址</a:t>
            </a:r>
            <a:endParaRPr lang="en-US" altLang="zh-CN" sz="2800" dirty="0">
              <a:solidFill>
                <a:schemeClr val="tx1"/>
              </a:solidFill>
              <a:ea typeface="微软雅黑 Light" panose="020B0502040204020203" pitchFamily="34" charset="-122"/>
              <a:sym typeface="+mn-lt"/>
            </a:endParaRPr>
          </a:p>
          <a:p>
            <a:pPr marL="742950" lvl="1" indent="-285750" algn="l" eaLnBrk="1" latinLnBrk="0" hangingPunct="1">
              <a:lnSpc>
                <a:spcPct val="120000"/>
              </a:lnSpc>
              <a:spcBef>
                <a:spcPct val="20000"/>
              </a:spcBef>
              <a:buChar char="n"/>
            </a:pPr>
            <a:r>
              <a:rPr lang="zh-CN" altLang="en-US" sz="2400" dirty="0">
                <a:solidFill>
                  <a:schemeClr val="tx1"/>
                </a:solidFill>
                <a:ea typeface="微软雅黑 Light" panose="020B0502040204020203" pitchFamily="34" charset="-122"/>
                <a:sym typeface="+mn-lt"/>
              </a:rPr>
              <a:t>这个地址是硬件地址，又称为物理地址，或 MAC 地址</a:t>
            </a:r>
            <a:endParaRPr lang="zh-CN" altLang="en-US" sz="2400" dirty="0">
              <a:solidFill>
                <a:schemeClr val="tx1"/>
              </a:solidFill>
              <a:ea typeface="微软雅黑 Light" panose="020B0502040204020203" pitchFamily="34" charset="-122"/>
              <a:sym typeface="+mn-lt"/>
            </a:endParaRPr>
          </a:p>
          <a:p>
            <a:pPr marL="742950" lvl="1" indent="-285750" algn="l" eaLnBrk="1" latinLnBrk="0" hangingPunct="1">
              <a:lnSpc>
                <a:spcPct val="120000"/>
              </a:lnSpc>
              <a:spcBef>
                <a:spcPct val="20000"/>
              </a:spcBef>
              <a:buChar char="n"/>
            </a:pPr>
            <a:r>
              <a:rPr lang="en-US" altLang="zh-CN" sz="2400" dirty="0">
                <a:solidFill>
                  <a:schemeClr val="tx1"/>
                </a:solidFill>
                <a:ea typeface="微软雅黑 Light" panose="020B0502040204020203" pitchFamily="34" charset="-122"/>
                <a:sym typeface="+mn-lt"/>
              </a:rPr>
              <a:t>IEEE 802 标准规定的 MAC 地址长48 比特（6字节）</a:t>
            </a:r>
            <a:endParaRPr lang="en-US" altLang="zh-CN" sz="2400" dirty="0">
              <a:solidFill>
                <a:schemeClr val="tx1"/>
              </a:solidFill>
              <a:ea typeface="微软雅黑 Light" panose="020B0502040204020203" pitchFamily="34" charset="-122"/>
              <a:sym typeface="+mn-lt"/>
            </a:endParaRPr>
          </a:p>
          <a:p>
            <a:pPr marL="1143000" lvl="2" algn="l" eaLnBrk="1" latinLnBrk="0" hangingPunct="1">
              <a:lnSpc>
                <a:spcPct val="120000"/>
              </a:lnSpc>
              <a:spcBef>
                <a:spcPct val="20000"/>
              </a:spcBef>
              <a:buFont typeface="Wingdings" panose="05000000000000000000" pitchFamily="2" charset="2"/>
              <a:buChar char="n"/>
            </a:pPr>
            <a:r>
              <a:rPr lang="zh-CN" altLang="en-US" sz="2000" dirty="0">
                <a:solidFill>
                  <a:schemeClr val="tx1"/>
                </a:solidFill>
                <a:latin typeface="Times New Roman" panose="02020603050405020304" pitchFamily="18" charset="0"/>
                <a:ea typeface="微软雅黑 Light" panose="020B0502040204020203" pitchFamily="34" charset="-122"/>
                <a:sym typeface="+mn-lt"/>
              </a:rPr>
              <a:t>组织唯一标识符：前三个字节 (高位 24 位)，由IEEE 的注册管理机构 RA 负责向厂家分配</a:t>
            </a:r>
            <a:endParaRPr lang="zh-CN" altLang="en-US" sz="2000" dirty="0">
              <a:solidFill>
                <a:schemeClr val="tx1"/>
              </a:solidFill>
              <a:latin typeface="Times New Roman" panose="02020603050405020304" pitchFamily="18" charset="0"/>
              <a:ea typeface="微软雅黑 Light" panose="020B0502040204020203" pitchFamily="34" charset="-122"/>
              <a:sym typeface="+mn-lt"/>
            </a:endParaRPr>
          </a:p>
          <a:p>
            <a:pPr marL="1143000" lvl="2" algn="l" eaLnBrk="1" latinLnBrk="0" hangingPunct="1">
              <a:lnSpc>
                <a:spcPct val="120000"/>
              </a:lnSpc>
              <a:spcBef>
                <a:spcPct val="20000"/>
              </a:spcBef>
              <a:buFont typeface="Wingdings" panose="05000000000000000000" pitchFamily="2" charset="2"/>
              <a:buChar char="n"/>
            </a:pPr>
            <a:r>
              <a:rPr lang="zh-CN" altLang="en-US" sz="2000" dirty="0">
                <a:solidFill>
                  <a:schemeClr val="tx1"/>
                </a:solidFill>
                <a:latin typeface="Times New Roman" panose="02020603050405020304" pitchFamily="18" charset="0"/>
                <a:ea typeface="微软雅黑 Light" panose="020B0502040204020203" pitchFamily="34" charset="-122"/>
                <a:sym typeface="+mn-lt"/>
              </a:rPr>
              <a:t>扩展唯一标识符：后三个字节 (低位 24 位)，由厂家自行指派，必须保证无重复地址</a:t>
            </a:r>
            <a:endParaRPr lang="zh-CN" altLang="en-US" sz="2000" dirty="0">
              <a:solidFill>
                <a:schemeClr val="tx1"/>
              </a:solidFill>
              <a:latin typeface="Times New Roman" panose="02020603050405020304" pitchFamily="18" charset="0"/>
              <a:ea typeface="微软雅黑 Light" panose="020B0502040204020203" pitchFamily="34" charset="-122"/>
              <a:sym typeface="+mn-lt"/>
            </a:endParaRPr>
          </a:p>
          <a:p>
            <a:pPr latinLnBrk="0">
              <a:lnSpc>
                <a:spcPct val="120000"/>
              </a:lnSpc>
              <a:spcBef>
                <a:spcPct val="0"/>
              </a:spcBef>
              <a:buClr>
                <a:srgbClr val="0070C0"/>
              </a:buClr>
            </a:pPr>
            <a:endParaRPr lang="en-US" altLang="zh-CN" dirty="0">
              <a:solidFill>
                <a:schemeClr val="tx1"/>
              </a:solidFill>
              <a:latin typeface="+mn-ea"/>
              <a:cs typeface="+mn-ea"/>
              <a:sym typeface="+mn-lt"/>
            </a:endParaRPr>
          </a:p>
          <a:p>
            <a:pPr marL="381000" indent="-381000">
              <a:lnSpc>
                <a:spcPct val="120000"/>
              </a:lnSpc>
              <a:spcBef>
                <a:spcPct val="0"/>
              </a:spcBef>
              <a:buClr>
                <a:srgbClr val="0070C0"/>
              </a:buClr>
              <a:buFont typeface="Wingdings" panose="05000000000000000000" pitchFamily="2" charset="2"/>
              <a:buChar char="Ø"/>
            </a:pPr>
            <a:endParaRPr lang="zh-CN" altLang="en-US" sz="2800" dirty="0">
              <a:cs typeface="+mn-ea"/>
              <a:sym typeface="+mn-lt"/>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组合 4"/>
          <p:cNvGrpSpPr/>
          <p:nvPr/>
        </p:nvGrpSpPr>
        <p:grpSpPr>
          <a:xfrm>
            <a:off x="3461688" y="4798190"/>
            <a:ext cx="5061663" cy="880186"/>
            <a:chOff x="2000672" y="5119728"/>
            <a:chExt cx="5184576" cy="901560"/>
          </a:xfrm>
        </p:grpSpPr>
        <p:sp>
          <p:nvSpPr>
            <p:cNvPr id="6" name="矩形 5"/>
            <p:cNvSpPr/>
            <p:nvPr/>
          </p:nvSpPr>
          <p:spPr bwMode="auto">
            <a:xfrm>
              <a:off x="2000672" y="5517232"/>
              <a:ext cx="2592288" cy="504056"/>
            </a:xfrm>
            <a:prstGeom prst="rect">
              <a:avLst/>
            </a:prstGeom>
            <a:solidFill>
              <a:srgbClr val="6697F0">
                <a:alpha val="34000"/>
              </a:srgb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1219200" eaLnBrk="0" fontAlgn="base" hangingPunct="0">
                <a:lnSpc>
                  <a:spcPct val="120000"/>
                </a:lnSpc>
                <a:spcBef>
                  <a:spcPct val="0"/>
                </a:spcBef>
                <a:spcAft>
                  <a:spcPct val="0"/>
                </a:spcAft>
              </a:pPr>
              <a:r>
                <a:rPr lang="zh-CN" altLang="en-US" b="1" dirty="0">
                  <a:cs typeface="+mn-ea"/>
                  <a:sym typeface="+mn-lt"/>
                </a:rPr>
                <a:t>组织唯一标识符</a:t>
              </a:r>
              <a:endParaRPr lang="zh-CN" altLang="en-US" b="1" dirty="0">
                <a:cs typeface="+mn-ea"/>
                <a:sym typeface="+mn-lt"/>
              </a:endParaRPr>
            </a:p>
          </p:txBody>
        </p:sp>
        <p:sp>
          <p:nvSpPr>
            <p:cNvPr id="7" name="矩形 6"/>
            <p:cNvSpPr/>
            <p:nvPr/>
          </p:nvSpPr>
          <p:spPr bwMode="auto">
            <a:xfrm>
              <a:off x="4592960" y="5517232"/>
              <a:ext cx="2592288" cy="504056"/>
            </a:xfrm>
            <a:prstGeom prst="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121920" tIns="60960" rIns="121920" bIns="60960" numCol="1" rtlCol="0" anchor="ctr" anchorCtr="0" compatLnSpc="1"/>
            <a:lstStyle/>
            <a:p>
              <a:pPr algn="ctr" defTabSz="1219200" eaLnBrk="0" fontAlgn="base" hangingPunct="0">
                <a:lnSpc>
                  <a:spcPct val="120000"/>
                </a:lnSpc>
                <a:spcBef>
                  <a:spcPct val="0"/>
                </a:spcBef>
                <a:spcAft>
                  <a:spcPct val="0"/>
                </a:spcAft>
              </a:pPr>
              <a:r>
                <a:rPr lang="zh-CN" altLang="en-US" b="1" dirty="0">
                  <a:cs typeface="+mn-ea"/>
                  <a:sym typeface="+mn-lt"/>
                </a:rPr>
                <a:t>扩展唯一标识符</a:t>
              </a:r>
              <a:endParaRPr lang="zh-CN" altLang="en-US" b="1" dirty="0">
                <a:cs typeface="+mn-ea"/>
                <a:sym typeface="+mn-lt"/>
              </a:endParaRPr>
            </a:p>
          </p:txBody>
        </p:sp>
        <p:sp>
          <p:nvSpPr>
            <p:cNvPr id="8" name="TextBox 12"/>
            <p:cNvSpPr txBox="1"/>
            <p:nvPr/>
          </p:nvSpPr>
          <p:spPr>
            <a:xfrm>
              <a:off x="3043622" y="5119728"/>
              <a:ext cx="565865" cy="446839"/>
            </a:xfrm>
            <a:prstGeom prst="rect">
              <a:avLst/>
            </a:prstGeom>
            <a:noFill/>
          </p:spPr>
          <p:txBody>
            <a:bodyPr wrap="none" rtlCol="0">
              <a:spAutoFit/>
            </a:bodyPr>
            <a:lstStyle/>
            <a:p>
              <a:pPr algn="ctr">
                <a:lnSpc>
                  <a:spcPct val="120000"/>
                </a:lnSpc>
              </a:pPr>
              <a:r>
                <a:rPr lang="en-US" altLang="zh-CN" sz="1865" b="1" dirty="0">
                  <a:cs typeface="+mn-ea"/>
                  <a:sym typeface="+mn-lt"/>
                </a:rPr>
                <a:t>3 B</a:t>
              </a:r>
              <a:endParaRPr lang="en-US" altLang="zh-CN" sz="1865" b="1" dirty="0">
                <a:cs typeface="+mn-ea"/>
                <a:sym typeface="+mn-lt"/>
              </a:endParaRPr>
            </a:p>
          </p:txBody>
        </p:sp>
        <p:sp>
          <p:nvSpPr>
            <p:cNvPr id="9" name="TextBox 13"/>
            <p:cNvSpPr txBox="1"/>
            <p:nvPr/>
          </p:nvSpPr>
          <p:spPr>
            <a:xfrm>
              <a:off x="5606171" y="5119728"/>
              <a:ext cx="565865" cy="446839"/>
            </a:xfrm>
            <a:prstGeom prst="rect">
              <a:avLst/>
            </a:prstGeom>
            <a:noFill/>
          </p:spPr>
          <p:txBody>
            <a:bodyPr wrap="none" rtlCol="0">
              <a:spAutoFit/>
            </a:bodyPr>
            <a:lstStyle/>
            <a:p>
              <a:pPr algn="ctr">
                <a:lnSpc>
                  <a:spcPct val="120000"/>
                </a:lnSpc>
              </a:pPr>
              <a:r>
                <a:rPr lang="en-US" altLang="zh-CN" sz="1865" b="1" dirty="0">
                  <a:cs typeface="+mn-ea"/>
                  <a:sym typeface="+mn-lt"/>
                </a:rPr>
                <a:t>3 B</a:t>
              </a:r>
              <a:endParaRPr lang="en-US" altLang="zh-CN" sz="1865" b="1" dirty="0">
                <a:cs typeface="+mn-ea"/>
                <a:sym typeface="+mn-lt"/>
              </a:endParaRPr>
            </a:p>
          </p:txBody>
        </p:sp>
      </p:grpSp>
      <p:grpSp>
        <p:nvGrpSpPr>
          <p:cNvPr id="36" name="组合 35"/>
          <p:cNvGrpSpPr/>
          <p:nvPr/>
        </p:nvGrpSpPr>
        <p:grpSpPr>
          <a:xfrm>
            <a:off x="2760318" y="1180328"/>
            <a:ext cx="6448423" cy="1007182"/>
            <a:chOff x="2827781" y="1235478"/>
            <a:chExt cx="6448423" cy="1007182"/>
          </a:xfrm>
        </p:grpSpPr>
        <p:grpSp>
          <p:nvGrpSpPr>
            <p:cNvPr id="35" name="组合 34"/>
            <p:cNvGrpSpPr/>
            <p:nvPr/>
          </p:nvGrpSpPr>
          <p:grpSpPr>
            <a:xfrm>
              <a:off x="2827781" y="1663437"/>
              <a:ext cx="6448423" cy="579223"/>
              <a:chOff x="2827781" y="1663437"/>
              <a:chExt cx="6448423" cy="579223"/>
            </a:xfrm>
          </p:grpSpPr>
          <p:sp>
            <p:nvSpPr>
              <p:cNvPr id="20" name="Rectangle 66"/>
              <p:cNvSpPr>
                <a:spLocks noChangeArrowheads="1"/>
              </p:cNvSpPr>
              <p:nvPr/>
            </p:nvSpPr>
            <p:spPr bwMode="auto">
              <a:xfrm>
                <a:off x="2876944" y="1663437"/>
                <a:ext cx="6336006" cy="579223"/>
              </a:xfrm>
              <a:prstGeom prst="rect">
                <a:avLst/>
              </a:prstGeom>
              <a:solidFill>
                <a:schemeClr val="accent5">
                  <a:lumMod val="90000"/>
                </a:schemeClr>
              </a:solidFill>
              <a:ln w="19050" algn="ctr">
                <a:solidFill>
                  <a:schemeClr val="tx1"/>
                </a:solidFill>
                <a:miter lim="800000"/>
              </a:ln>
              <a:effectLst/>
            </p:spPr>
            <p:txBody>
              <a:bodyPr wrap="none" anchor="ctr"/>
              <a:lstStyle/>
              <a:p>
                <a:pPr>
                  <a:lnSpc>
                    <a:spcPct val="120000"/>
                  </a:lnSpc>
                </a:pPr>
                <a:endParaRPr lang="zh-CN" altLang="en-US" sz="1865" b="1">
                  <a:solidFill>
                    <a:srgbClr val="000099"/>
                  </a:solidFill>
                  <a:cs typeface="+mn-ea"/>
                  <a:sym typeface="+mn-lt"/>
                </a:endParaRPr>
              </a:p>
            </p:txBody>
          </p:sp>
          <p:sp>
            <p:nvSpPr>
              <p:cNvPr id="21" name="Rectangle 71"/>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lnSpc>
                    <a:spcPct val="120000"/>
                  </a:lnSpc>
                </a:pPr>
                <a:r>
                  <a:rPr kumimoji="1" lang="zh-CN" altLang="en-US" sz="1600" b="1" dirty="0">
                    <a:solidFill>
                      <a:srgbClr val="C00000"/>
                    </a:solidFill>
                    <a:cs typeface="+mn-ea"/>
                    <a:sym typeface="+mn-lt"/>
                  </a:rPr>
                  <a:t>目的地址</a:t>
                </a:r>
                <a:endParaRPr kumimoji="1" lang="zh-CN" altLang="en-US" sz="1600" b="1" dirty="0">
                  <a:solidFill>
                    <a:srgbClr val="C00000"/>
                  </a:solidFill>
                  <a:cs typeface="+mn-ea"/>
                  <a:sym typeface="+mn-lt"/>
                </a:endParaRPr>
              </a:p>
            </p:txBody>
          </p:sp>
          <p:sp>
            <p:nvSpPr>
              <p:cNvPr id="22" name="Rectangle 72"/>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solidFill>
                      <a:srgbClr val="C00000"/>
                    </a:solidFill>
                    <a:cs typeface="+mn-ea"/>
                    <a:sym typeface="+mn-lt"/>
                  </a:rPr>
                  <a:t>源地址</a:t>
                </a:r>
                <a:endParaRPr kumimoji="1" lang="zh-CN" altLang="en-US" sz="1600" b="1" dirty="0">
                  <a:solidFill>
                    <a:srgbClr val="C00000"/>
                  </a:solidFill>
                  <a:cs typeface="+mn-ea"/>
                  <a:sym typeface="+mn-lt"/>
                </a:endParaRPr>
              </a:p>
            </p:txBody>
          </p:sp>
          <p:sp>
            <p:nvSpPr>
              <p:cNvPr id="23" name="Rectangle 73"/>
              <p:cNvSpPr>
                <a:spLocks noChangeArrowheads="1"/>
              </p:cNvSpPr>
              <p:nvPr/>
            </p:nvSpPr>
            <p:spPr bwMode="auto">
              <a:xfrm>
                <a:off x="4837163"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cs typeface="+mn-ea"/>
                    <a:sym typeface="+mn-lt"/>
                  </a:rPr>
                  <a:t>类型</a:t>
                </a:r>
                <a:endParaRPr kumimoji="1" lang="zh-CN" altLang="en-US" sz="1600" b="1" dirty="0">
                  <a:cs typeface="+mn-ea"/>
                  <a:sym typeface="+mn-lt"/>
                </a:endParaRPr>
              </a:p>
            </p:txBody>
          </p:sp>
          <p:sp>
            <p:nvSpPr>
              <p:cNvPr id="24" name="Rectangle 74"/>
              <p:cNvSpPr>
                <a:spLocks noChangeArrowheads="1"/>
              </p:cNvSpPr>
              <p:nvPr/>
            </p:nvSpPr>
            <p:spPr bwMode="auto">
              <a:xfrm>
                <a:off x="6588845"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cs typeface="+mn-ea"/>
                    <a:sym typeface="+mn-lt"/>
                  </a:rPr>
                  <a:t>数        据</a:t>
                </a:r>
                <a:endParaRPr kumimoji="1" lang="zh-CN" altLang="en-US" sz="1600" b="1" dirty="0">
                  <a:cs typeface="+mn-ea"/>
                  <a:sym typeface="+mn-lt"/>
                </a:endParaRPr>
              </a:p>
            </p:txBody>
          </p:sp>
          <p:sp>
            <p:nvSpPr>
              <p:cNvPr id="25" name="Rectangle 75"/>
              <p:cNvSpPr>
                <a:spLocks noChangeArrowheads="1"/>
              </p:cNvSpPr>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cs typeface="+mn-ea"/>
                    <a:sym typeface="+mn-lt"/>
                  </a:rPr>
                  <a:t>CRC</a:t>
                </a:r>
                <a:endParaRPr kumimoji="1" lang="en-US" altLang="zh-CN" sz="1600" b="1" dirty="0">
                  <a:cs typeface="+mn-ea"/>
                  <a:sym typeface="+mn-lt"/>
                </a:endParaRPr>
              </a:p>
            </p:txBody>
          </p:sp>
          <p:sp>
            <p:nvSpPr>
              <p:cNvPr id="26" name="Line 67"/>
              <p:cNvSpPr>
                <a:spLocks noChangeShapeType="1"/>
              </p:cNvSpPr>
              <p:nvPr/>
            </p:nvSpPr>
            <p:spPr bwMode="auto">
              <a:xfrm>
                <a:off x="3799542"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7" name="Line 67"/>
              <p:cNvSpPr>
                <a:spLocks noChangeShapeType="1"/>
              </p:cNvSpPr>
              <p:nvPr/>
            </p:nvSpPr>
            <p:spPr bwMode="auto">
              <a:xfrm>
                <a:off x="4710654"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8" name="Line 67"/>
              <p:cNvSpPr>
                <a:spLocks noChangeShapeType="1"/>
              </p:cNvSpPr>
              <p:nvPr/>
            </p:nvSpPr>
            <p:spPr bwMode="auto">
              <a:xfrm>
                <a:off x="5565183"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9" name="Line 67"/>
              <p:cNvSpPr>
                <a:spLocks noChangeShapeType="1"/>
              </p:cNvSpPr>
              <p:nvPr/>
            </p:nvSpPr>
            <p:spPr bwMode="auto">
              <a:xfrm>
                <a:off x="8633390"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grpSp>
        <p:sp>
          <p:nvSpPr>
            <p:cNvPr id="30" name="Rectangle 76"/>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6B</a:t>
              </a:r>
              <a:endParaRPr kumimoji="1" lang="en-US" altLang="zh-CN" sz="1600" b="1" dirty="0">
                <a:solidFill>
                  <a:srgbClr val="000099"/>
                </a:solidFill>
                <a:latin typeface="+mn-ea"/>
                <a:cs typeface="+mn-ea"/>
                <a:sym typeface="+mn-lt"/>
              </a:endParaRPr>
            </a:p>
          </p:txBody>
        </p:sp>
        <p:sp>
          <p:nvSpPr>
            <p:cNvPr id="31" name="Rectangle 76"/>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6B</a:t>
              </a:r>
              <a:endParaRPr kumimoji="1" lang="en-US" altLang="zh-CN" sz="1600" b="1" dirty="0">
                <a:solidFill>
                  <a:srgbClr val="000099"/>
                </a:solidFill>
                <a:latin typeface="+mn-ea"/>
                <a:cs typeface="+mn-ea"/>
                <a:sym typeface="+mn-lt"/>
              </a:endParaRPr>
            </a:p>
          </p:txBody>
        </p:sp>
        <p:sp>
          <p:nvSpPr>
            <p:cNvPr id="32" name="Rectangle 76"/>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2B</a:t>
              </a:r>
              <a:endParaRPr kumimoji="1" lang="en-US" altLang="zh-CN" sz="1600" b="1" dirty="0">
                <a:solidFill>
                  <a:srgbClr val="000099"/>
                </a:solidFill>
                <a:latin typeface="+mn-ea"/>
                <a:cs typeface="+mn-ea"/>
                <a:sym typeface="+mn-lt"/>
              </a:endParaRPr>
            </a:p>
          </p:txBody>
        </p:sp>
        <p:sp>
          <p:nvSpPr>
            <p:cNvPr id="33" name="Rectangle 76"/>
            <p:cNvSpPr>
              <a:spLocks noChangeArrowheads="1"/>
            </p:cNvSpPr>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46B~1500B</a:t>
              </a:r>
              <a:endParaRPr kumimoji="1" lang="en-US" altLang="zh-CN" sz="1600" b="1" dirty="0">
                <a:solidFill>
                  <a:srgbClr val="000099"/>
                </a:solidFill>
                <a:latin typeface="+mn-ea"/>
                <a:cs typeface="+mn-ea"/>
                <a:sym typeface="+mn-lt"/>
              </a:endParaRPr>
            </a:p>
          </p:txBody>
        </p:sp>
        <p:sp>
          <p:nvSpPr>
            <p:cNvPr id="34" name="Rectangle 76"/>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4B</a:t>
              </a:r>
              <a:endParaRPr kumimoji="1" lang="en-US" altLang="zh-CN" sz="1600" b="1" dirty="0">
                <a:solidFill>
                  <a:srgbClr val="000099"/>
                </a:solidFill>
                <a:latin typeface="+mn-ea"/>
                <a:cs typeface="+mn-ea"/>
                <a:sym typeface="+mn-l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成帧方法</a:t>
            </a:r>
            <a:endParaRPr lang="zh-CN" altLang="en-US" dirty="0"/>
          </a:p>
        </p:txBody>
      </p:sp>
      <p:sp>
        <p:nvSpPr>
          <p:cNvPr id="3" name="内容占位符 2"/>
          <p:cNvSpPr>
            <a:spLocks noGrp="1"/>
          </p:cNvSpPr>
          <p:nvPr>
            <p:ph idx="1"/>
          </p:nvPr>
        </p:nvSpPr>
        <p:spPr>
          <a:xfrm>
            <a:off x="335280" y="1052830"/>
            <a:ext cx="11287760" cy="5436870"/>
          </a:xfrm>
        </p:spPr>
        <p:txBody>
          <a:bodyPr>
            <a:normAutofit/>
          </a:bodyPr>
          <a:lstStyle/>
          <a:p>
            <a:pPr marL="342900" lvl="1" indent="-342900" algn="l" eaLnBrk="1" hangingPunct="1">
              <a:lnSpc>
                <a:spcPct val="100000"/>
              </a:lnSpc>
              <a:spcBef>
                <a:spcPct val="20000"/>
              </a:spcBef>
              <a:buClr>
                <a:srgbClr val="CC3300"/>
              </a:buClr>
              <a:buFont typeface="Wingdings" panose="05000000000000000000" pitchFamily="2" charset="2"/>
              <a:buChar char="n"/>
            </a:pPr>
            <a:r>
              <a:rPr lang="zh-CN" altLang="en-US" sz="2800"/>
              <a:t>字节计数法</a:t>
            </a:r>
            <a:endParaRPr lang="zh-CN" altLang="en-US" sz="2800"/>
          </a:p>
          <a:p>
            <a:pPr lvl="1" algn="l" latinLnBrk="0">
              <a:lnSpc>
                <a:spcPct val="130000"/>
              </a:lnSpc>
              <a:spcBef>
                <a:spcPts val="0"/>
              </a:spcBef>
              <a:buFont typeface="Wingdings" panose="05000000000000000000" pitchFamily="2" charset="2"/>
              <a:buChar char="n"/>
            </a:pPr>
            <a:r>
              <a:rPr lang="zh-CN" altLang="en-US" sz="2400" dirty="0"/>
              <a:t>早期技术，现在很少使用</a:t>
            </a:r>
            <a:endParaRPr lang="zh-CN" altLang="en-US" sz="2400" dirty="0"/>
          </a:p>
          <a:p>
            <a:pPr marL="342900" lvl="1" indent="-342900" algn="l" eaLnBrk="1" hangingPunct="1">
              <a:lnSpc>
                <a:spcPct val="100000"/>
              </a:lnSpc>
              <a:spcBef>
                <a:spcPct val="20000"/>
              </a:spcBef>
              <a:buFont typeface="Wingdings" panose="05000000000000000000" pitchFamily="2" charset="2"/>
              <a:buChar char="n"/>
            </a:pPr>
            <a:r>
              <a:rPr lang="zh-CN" altLang="en-US" sz="2800"/>
              <a:t>字节填充的标志字节法</a:t>
            </a:r>
            <a:endParaRPr lang="zh-CN" altLang="en-US" sz="2800"/>
          </a:p>
          <a:p>
            <a:pPr lvl="1" algn="l" eaLnBrk="1" hangingPunct="1">
              <a:lnSpc>
                <a:spcPct val="130000"/>
              </a:lnSpc>
              <a:spcBef>
                <a:spcPts val="0"/>
              </a:spcBef>
              <a:buFont typeface="Wingdings" panose="05000000000000000000" pitchFamily="2" charset="2"/>
              <a:buChar char="n"/>
            </a:pPr>
            <a:r>
              <a:rPr lang="zh-CN" altLang="en-US" sz="2400" dirty="0"/>
              <a:t>硬件实现比较困难，适合软件实现，如PPP协议</a:t>
            </a:r>
            <a:endParaRPr lang="zh-CN" altLang="en-US" sz="2400" dirty="0"/>
          </a:p>
          <a:p>
            <a:pPr marL="342900" lvl="1" indent="-342900" algn="l" eaLnBrk="1" hangingPunct="1">
              <a:lnSpc>
                <a:spcPct val="100000"/>
              </a:lnSpc>
              <a:spcBef>
                <a:spcPct val="20000"/>
              </a:spcBef>
              <a:buFont typeface="Wingdings" panose="05000000000000000000" pitchFamily="2" charset="2"/>
              <a:buChar char="n"/>
            </a:pPr>
            <a:r>
              <a:rPr lang="zh-CN" altLang="en-US" sz="2800"/>
              <a:t>比特填充的标志比特法</a:t>
            </a:r>
            <a:endParaRPr lang="zh-CN" altLang="en-US" sz="2800"/>
          </a:p>
          <a:p>
            <a:pPr lvl="1" algn="l" eaLnBrk="1" hangingPunct="1">
              <a:lnSpc>
                <a:spcPct val="130000"/>
              </a:lnSpc>
              <a:spcBef>
                <a:spcPts val="0"/>
              </a:spcBef>
              <a:buFont typeface="Wingdings" panose="05000000000000000000" pitchFamily="2" charset="2"/>
              <a:buChar char="n"/>
            </a:pPr>
            <a:r>
              <a:rPr lang="zh-CN" altLang="en-US" sz="2400" dirty="0"/>
              <a:t>利于物理层保持同步</a:t>
            </a:r>
            <a:endParaRPr lang="zh-CN" altLang="en-US" sz="2400" dirty="0"/>
          </a:p>
          <a:p>
            <a:pPr lvl="1" algn="l" eaLnBrk="1" hangingPunct="1">
              <a:lnSpc>
                <a:spcPct val="130000"/>
              </a:lnSpc>
              <a:spcBef>
                <a:spcPts val="0"/>
              </a:spcBef>
              <a:buFont typeface="Wingdings" panose="05000000000000000000" pitchFamily="2" charset="2"/>
              <a:buChar char="n"/>
            </a:pPr>
            <a:r>
              <a:rPr lang="zh-CN" altLang="en-US" sz="2400" dirty="0"/>
              <a:t>硬件实现比较容易，如USB、 HDLC 协议</a:t>
            </a:r>
            <a:endParaRPr lang="zh-CN" altLang="en-US" sz="2400" dirty="0"/>
          </a:p>
          <a:p>
            <a:pPr marL="342900" lvl="1" indent="-342900" algn="l" eaLnBrk="1" hangingPunct="1">
              <a:lnSpc>
                <a:spcPct val="100000"/>
              </a:lnSpc>
              <a:spcBef>
                <a:spcPct val="20000"/>
              </a:spcBef>
              <a:buFont typeface="Wingdings" panose="05000000000000000000" pitchFamily="2" charset="2"/>
              <a:buChar char="n"/>
            </a:pPr>
            <a:r>
              <a:rPr lang="zh-CN" altLang="en-US" sz="2800"/>
              <a:t>编码违禁法</a:t>
            </a:r>
            <a:endParaRPr lang="zh-CN" altLang="en-US" sz="2800"/>
          </a:p>
          <a:p>
            <a:pPr lvl="1" algn="l" eaLnBrk="1" hangingPunct="1">
              <a:lnSpc>
                <a:spcPct val="130000"/>
              </a:lnSpc>
              <a:spcBef>
                <a:spcPts val="0"/>
              </a:spcBef>
              <a:buFont typeface="Wingdings" panose="05000000000000000000" pitchFamily="2" charset="2"/>
              <a:buChar char="n"/>
            </a:pPr>
            <a:r>
              <a:rPr lang="zh-CN" altLang="en-US" sz="2400" dirty="0"/>
              <a:t>在物理层实现，如802以太网链路</a:t>
            </a:r>
            <a:endParaRPr lang="zh-CN" altLang="en-US" sz="2400" dirty="0"/>
          </a:p>
          <a:p>
            <a:pPr>
              <a:buClr>
                <a:srgbClr val="000000"/>
              </a:buClr>
              <a:buFont typeface="Wingdings" panose="05000000000000000000" charset="0"/>
              <a:buChar char="Ø"/>
            </a:pPr>
            <a:r>
              <a:rPr lang="zh-CN" altLang="en-US" dirty="0"/>
              <a:t>目前成帧的主要方法：比特填充的标志比特法和编码违禁法</a:t>
            </a:r>
            <a:endParaRPr lang="zh-CN" altLang="en-US" dirty="0"/>
          </a:p>
          <a:p>
            <a:pPr marL="0" indent="0">
              <a:buNone/>
            </a:pP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280" y="1125220"/>
            <a:ext cx="10858500" cy="5505450"/>
          </a:xfrm>
        </p:spPr>
        <p:txBody>
          <a:bodyPr>
            <a:normAutofit fontScale="97500"/>
          </a:bodyPr>
          <a:lstStyle/>
          <a:p>
            <a:pPr marL="342900" indent="-342900" algn="l">
              <a:lnSpc>
                <a:spcPct val="120000"/>
              </a:lnSpc>
              <a:spcBef>
                <a:spcPct val="20000"/>
              </a:spcBef>
            </a:pPr>
            <a:r>
              <a:rPr lang="en-US" altLang="zh-CN" sz="3100" dirty="0">
                <a:solidFill>
                  <a:schemeClr val="tx1"/>
                </a:solidFill>
                <a:ea typeface="微软雅黑 Light" panose="020B0502040204020203" pitchFamily="34" charset="-122"/>
                <a:sym typeface="+mn-lt"/>
              </a:rPr>
              <a:t>MAC地址分三种：单播地址、组播地址和广播地址</a:t>
            </a:r>
            <a:endParaRPr lang="en-US" altLang="zh-CN" sz="31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700" dirty="0">
                <a:solidFill>
                  <a:schemeClr val="tx1"/>
                </a:solidFill>
                <a:ea typeface="微软雅黑 Light" panose="020B0502040204020203" pitchFamily="34" charset="-122"/>
                <a:sym typeface="+mn-lt"/>
              </a:rPr>
              <a:t>IEEE 规定地址字段的第一字节的最低位用于标识单播还是组播地址</a:t>
            </a:r>
            <a:endParaRPr lang="zh-CN" altLang="en-US" sz="2700" dirty="0">
              <a:solidFill>
                <a:schemeClr val="tx1"/>
              </a:solidFill>
              <a:ea typeface="微软雅黑 Light" panose="020B0502040204020203" pitchFamily="34" charset="-122"/>
              <a:sym typeface="+mn-lt"/>
            </a:endParaRPr>
          </a:p>
          <a:p>
            <a:endParaRPr lang="en-US" altLang="zh-CN" sz="3200" dirty="0">
              <a:solidFill>
                <a:schemeClr val="tx1"/>
              </a:solidFill>
              <a:ea typeface="微软雅黑 Light" panose="020B0502040204020203" pitchFamily="34" charset="-122"/>
              <a:cs typeface="微软雅黑 Light" panose="020B0502040204020203" pitchFamily="34" charset="-122"/>
              <a:sym typeface="+mn-lt"/>
            </a:endParaRPr>
          </a:p>
          <a:p>
            <a:endParaRPr lang="en-US" altLang="zh-CN" sz="2400" dirty="0">
              <a:solidFill>
                <a:schemeClr val="tx1"/>
              </a:solidFill>
              <a:ea typeface="微软雅黑 Light" panose="020B0502040204020203" pitchFamily="34" charset="-122"/>
              <a:cs typeface="微软雅黑 Light" panose="020B0502040204020203" pitchFamily="34" charset="-122"/>
              <a:sym typeface="+mn-lt"/>
            </a:endParaRPr>
          </a:p>
          <a:p>
            <a:pPr marL="898525" indent="-273050">
              <a:buFont typeface="Wingdings" panose="05000000000000000000" pitchFamily="2" charset="2"/>
              <a:buChar char="ü"/>
            </a:pPr>
            <a:endParaRPr lang="en-US" altLang="zh-CN" sz="2000" dirty="0">
              <a:solidFill>
                <a:schemeClr val="tx1"/>
              </a:solidFill>
              <a:ea typeface="微软雅黑 Light" panose="020B0502040204020203" pitchFamily="34" charset="-122"/>
              <a:cs typeface="微软雅黑 Light" panose="020B0502040204020203" pitchFamily="34" charset="-122"/>
              <a:sym typeface="+mn-lt"/>
            </a:endParaRPr>
          </a:p>
          <a:p>
            <a:pPr marL="898525" indent="-273050">
              <a:buFont typeface="Wingdings" panose="05000000000000000000" pitchFamily="2" charset="2"/>
              <a:buChar char="ü"/>
            </a:pPr>
            <a:endParaRPr lang="en-US" altLang="zh-CN" sz="2000" dirty="0">
              <a:solidFill>
                <a:schemeClr val="tx1"/>
              </a:solidFill>
              <a:ea typeface="微软雅黑 Light" panose="020B0502040204020203" pitchFamily="34" charset="-122"/>
              <a:cs typeface="微软雅黑 Light" panose="020B0502040204020203" pitchFamily="34" charset="-122"/>
              <a:sym typeface="+mn-lt"/>
            </a:endParaRPr>
          </a:p>
          <a:p>
            <a:pPr marL="625475" indent="0">
              <a:buFont typeface="Wingdings" panose="05000000000000000000" pitchFamily="2" charset="2"/>
              <a:buNone/>
            </a:pPr>
            <a:endParaRPr lang="en-US" altLang="zh-CN" sz="2000" dirty="0">
              <a:solidFill>
                <a:schemeClr val="tx1"/>
              </a:solidFill>
              <a:ea typeface="微软雅黑 Light" panose="020B0502040204020203" pitchFamily="34" charset="-122"/>
              <a:cs typeface="微软雅黑 Light" panose="020B0502040204020203" pitchFamily="34" charset="-122"/>
              <a:sym typeface="+mn-lt"/>
            </a:endParaRPr>
          </a:p>
          <a:p>
            <a:pPr marL="1143000" lvl="2" algn="l" eaLnBrk="1" hangingPunct="1">
              <a:lnSpc>
                <a:spcPct val="120000"/>
              </a:lnSpc>
              <a:spcBef>
                <a:spcPct val="20000"/>
              </a:spcBef>
              <a:buFont typeface="Wingdings" panose="05000000000000000000" pitchFamily="2" charset="2"/>
              <a:buChar char="n"/>
            </a:pPr>
            <a:r>
              <a:rPr lang="zh-CN" altLang="en-US" sz="2200" dirty="0">
                <a:solidFill>
                  <a:schemeClr val="tx1"/>
                </a:solidFill>
                <a:latin typeface="Times New Roman" panose="02020603050405020304" pitchFamily="18" charset="0"/>
                <a:ea typeface="微软雅黑 Light" panose="020B0502040204020203" pitchFamily="34" charset="-122"/>
                <a:sym typeface="+mn-lt"/>
              </a:rPr>
              <a:t>最高字节的最低位 = 0 时，是单播地址，只有一个站点拥有该地址</a:t>
            </a:r>
            <a:endParaRPr lang="zh-CN" altLang="en-US" sz="2200" dirty="0">
              <a:solidFill>
                <a:schemeClr val="tx1"/>
              </a:solidFill>
              <a:latin typeface="Times New Roman" panose="02020603050405020304" pitchFamily="18" charset="0"/>
              <a:ea typeface="微软雅黑 Light" panose="020B0502040204020203" pitchFamily="34" charset="-122"/>
              <a:sym typeface="+mn-lt"/>
            </a:endParaRPr>
          </a:p>
          <a:p>
            <a:pPr marL="1143000" lvl="2" algn="l" eaLnBrk="1" hangingPunct="1">
              <a:lnSpc>
                <a:spcPct val="120000"/>
              </a:lnSpc>
              <a:spcBef>
                <a:spcPct val="20000"/>
              </a:spcBef>
              <a:buFont typeface="Wingdings" panose="05000000000000000000" pitchFamily="2" charset="2"/>
              <a:buChar char="n"/>
            </a:pPr>
            <a:r>
              <a:rPr lang="zh-CN" altLang="en-US" sz="2200" dirty="0">
                <a:solidFill>
                  <a:schemeClr val="tx1"/>
                </a:solidFill>
                <a:latin typeface="Times New Roman" panose="02020603050405020304" pitchFamily="18" charset="0"/>
                <a:ea typeface="微软雅黑 Light" panose="020B0502040204020203" pitchFamily="34" charset="-122"/>
                <a:sym typeface="+mn-lt"/>
              </a:rPr>
              <a:t>最高字节的最低位 = 1 时，是组播地址，有一组站点拥有该地址</a:t>
            </a:r>
            <a:endParaRPr lang="zh-CN" altLang="en-US" sz="2200" dirty="0">
              <a:solidFill>
                <a:schemeClr val="tx1"/>
              </a:solidFill>
              <a:latin typeface="Times New Roman" panose="02020603050405020304" pitchFamily="18" charset="0"/>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700" dirty="0">
                <a:solidFill>
                  <a:schemeClr val="tx1"/>
                </a:solidFill>
                <a:ea typeface="微软雅黑 Light" panose="020B0502040204020203" pitchFamily="34" charset="-122"/>
                <a:sym typeface="+mn-lt"/>
              </a:rPr>
              <a:t>48 位都为 1 时，为广播地址</a:t>
            </a:r>
            <a:endParaRPr lang="zh-CN" altLang="en-US" sz="27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组播地址和广播地址只能用作目的地址</a:t>
            </a:r>
            <a:endParaRPr lang="zh-CN" altLang="en-US" sz="2400" dirty="0">
              <a:solidFill>
                <a:schemeClr val="tx1"/>
              </a:solidFill>
              <a:ea typeface="微软雅黑 Light" panose="020B0502040204020203" pitchFamily="34" charset="-122"/>
              <a:sym typeface="+mn-lt"/>
            </a:endParaRPr>
          </a:p>
          <a:p>
            <a:pPr marL="538480" indent="-271780">
              <a:lnSpc>
                <a:spcPct val="140000"/>
              </a:lnSpc>
              <a:buClr>
                <a:schemeClr val="tx1"/>
              </a:buClr>
              <a:buFont typeface="Wingdings" panose="05000000000000000000" pitchFamily="2" charset="2"/>
              <a:buChar char="Ø"/>
            </a:pPr>
            <a:endParaRPr lang="en-US" altLang="zh-CN" dirty="0">
              <a:solidFill>
                <a:schemeClr val="tx1"/>
              </a:solidFill>
              <a:ea typeface="微软雅黑 Light" panose="020B0502040204020203" pitchFamily="34" charset="-122"/>
              <a:cs typeface="微软雅黑 Light" panose="020B0502040204020203" pitchFamily="34" charset="-122"/>
              <a:sym typeface="+mn-lt"/>
            </a:endParaRPr>
          </a:p>
          <a:p>
            <a:endParaRPr lang="en-US" altLang="zh-CN" sz="2400" dirty="0">
              <a:cs typeface="+mn-ea"/>
              <a:sym typeface="+mn-lt"/>
            </a:endParaRPr>
          </a:p>
          <a:p>
            <a:endParaRPr lang="zh-CN" altLang="en-US" sz="2400" dirty="0">
              <a:cs typeface="+mn-ea"/>
              <a:sym typeface="+mn-lt"/>
            </a:endParaRPr>
          </a:p>
          <a:p>
            <a:endParaRPr lang="zh-CN" altLang="en-US" dirty="0"/>
          </a:p>
        </p:txBody>
      </p:sp>
      <p:sp>
        <p:nvSpPr>
          <p:cNvPr id="2" name="标题 1"/>
          <p:cNvSpPr>
            <a:spLocks noGrp="1"/>
          </p:cNvSpPr>
          <p:nvPr>
            <p:ph type="title"/>
          </p:nvPr>
        </p:nvSpPr>
        <p:spPr/>
        <p:txBody>
          <a:bodyPr/>
          <a:lstStyle/>
          <a:p>
            <a:pPr algn="l">
              <a:buClrTx/>
              <a:buSzTx/>
              <a:buFontTx/>
            </a:pPr>
            <a:r>
              <a:rPr lang="zh-CN" altLang="en-US" sz="3200" dirty="0">
                <a:solidFill>
                  <a:schemeClr val="tx1"/>
                </a:solidFill>
                <a:latin typeface="微软雅黑" panose="020B0503020204020204" pitchFamily="34" charset="-122"/>
                <a:ea typeface="微软雅黑" panose="020B0503020204020204" pitchFamily="34" charset="-122"/>
                <a:cs typeface="+mn-ea"/>
                <a:sym typeface="+mn-lt"/>
              </a:rPr>
              <a:t>Ethernet II帧</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 -</a:t>
            </a:r>
            <a:r>
              <a:rPr lang="zh-CN" altLang="en-US" sz="3200" dirty="0">
                <a:latin typeface="微软雅黑" panose="020B0503020204020204" pitchFamily="34" charset="-122"/>
                <a:ea typeface="微软雅黑" panose="020B0503020204020204" pitchFamily="34" charset="-122"/>
                <a:cs typeface="+mn-ea"/>
                <a:sym typeface="+mn-lt"/>
              </a:rPr>
              <a:t> MAC地址字段（2）</a:t>
            </a:r>
            <a:endParaRPr lang="zh-CN" altLang="en-US" dirty="0">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aphicFrame>
        <p:nvGraphicFramePr>
          <p:cNvPr id="10" name="表格 9"/>
          <p:cNvGraphicFramePr>
            <a:graphicFrameLocks noGrp="1"/>
          </p:cNvGraphicFramePr>
          <p:nvPr/>
        </p:nvGraphicFramePr>
        <p:xfrm>
          <a:off x="1856267" y="2829108"/>
          <a:ext cx="7443414" cy="390398"/>
        </p:xfrm>
        <a:graphic>
          <a:graphicData uri="http://schemas.openxmlformats.org/drawingml/2006/table">
            <a:tbl>
              <a:tblPr firstRow="1" bandRow="1">
                <a:tableStyleId>{22838BEF-8BB2-4498-84A7-C5851F593DF1}</a:tableStyleId>
              </a:tblPr>
              <a:tblGrid>
                <a:gridCol w="1240569"/>
                <a:gridCol w="1240569"/>
                <a:gridCol w="1240569"/>
                <a:gridCol w="1240569"/>
                <a:gridCol w="1240569"/>
                <a:gridCol w="1240569"/>
              </a:tblGrid>
              <a:tr h="370840">
                <a:tc>
                  <a:txBody>
                    <a:bodyPr/>
                    <a:lstStyle/>
                    <a:p>
                      <a:pPr>
                        <a:lnSpc>
                          <a:spcPct val="120000"/>
                        </a:lnSpc>
                        <a:spcBef>
                          <a:spcPts val="0"/>
                        </a:spcBef>
                        <a:spcAft>
                          <a:spcPts val="0"/>
                        </a:spcAft>
                      </a:pPr>
                      <a:r>
                        <a:rPr lang="en-US" altLang="zh-CN" dirty="0">
                          <a:latin typeface="+mn-lt"/>
                          <a:ea typeface="+mn-ea"/>
                          <a:cs typeface="+mn-ea"/>
                          <a:sym typeface="+mn-lt"/>
                        </a:rPr>
                        <a:t>0000000X</a:t>
                      </a:r>
                      <a:endParaRPr lang="zh-CN" altLang="en-US" dirty="0">
                        <a:latin typeface="+mn-lt"/>
                        <a:ea typeface="+mn-ea"/>
                        <a:cs typeface="+mn-ea"/>
                        <a:sym typeface="+mn-lt"/>
                      </a:endParaRPr>
                    </a:p>
                  </a:txBody>
                  <a:tcPr>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11100000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11111100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5">
                        <a:lumMod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00111001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1000000</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c>
                  <a:txBody>
                    <a:bodyPr/>
                    <a:lstStyle/>
                    <a:p>
                      <a:pPr>
                        <a:lnSpc>
                          <a:spcPct val="120000"/>
                        </a:lnSpc>
                        <a:spcBef>
                          <a:spcPts val="0"/>
                        </a:spcBef>
                        <a:spcAft>
                          <a:spcPts val="0"/>
                        </a:spcAft>
                      </a:pPr>
                      <a:r>
                        <a:rPr lang="en-US" altLang="zh-CN" dirty="0">
                          <a:latin typeface="+mn-lt"/>
                          <a:ea typeface="+mn-ea"/>
                          <a:cs typeface="+mn-ea"/>
                          <a:sym typeface="+mn-lt"/>
                        </a:rPr>
                        <a:t>00110101</a:t>
                      </a:r>
                      <a:endParaRPr lang="zh-CN" altLang="en-US" dirty="0">
                        <a:latin typeface="+mn-lt"/>
                        <a:ea typeface="+mn-ea"/>
                        <a:cs typeface="+mn-ea"/>
                        <a:sym typeface="+mn-lt"/>
                      </a:endParaRPr>
                    </a:p>
                  </a:txBody>
                  <a:tcP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10000"/>
                        <a:lumOff val="90000"/>
                      </a:schemeClr>
                    </a:solidFill>
                  </a:tcPr>
                </a:tc>
              </a:tr>
            </a:tbl>
          </a:graphicData>
        </a:graphic>
      </p:graphicFrame>
      <p:sp>
        <p:nvSpPr>
          <p:cNvPr id="11" name="矩形 10"/>
          <p:cNvSpPr/>
          <p:nvPr/>
        </p:nvSpPr>
        <p:spPr>
          <a:xfrm>
            <a:off x="2433682" y="2422729"/>
            <a:ext cx="2666365" cy="414655"/>
          </a:xfrm>
          <a:prstGeom prst="rect">
            <a:avLst/>
          </a:prstGeom>
        </p:spPr>
        <p:txBody>
          <a:bodyPr wrap="none" tIns="0">
            <a:spAutoFit/>
          </a:bodyPr>
          <a:lstStyle/>
          <a:p>
            <a:pPr>
              <a:lnSpc>
                <a:spcPct val="120000"/>
              </a:lnSpc>
            </a:pPr>
            <a:r>
              <a:rPr lang="en-US" altLang="zh-CN" dirty="0">
                <a:cs typeface="+mn-ea"/>
                <a:sym typeface="+mn-lt"/>
              </a:rPr>
              <a:t>OUI</a:t>
            </a:r>
            <a:r>
              <a:rPr lang="zh-CN" altLang="en-US" dirty="0">
                <a:cs typeface="+mn-ea"/>
                <a:sym typeface="+mn-lt"/>
              </a:rPr>
              <a:t>（组织唯一标识）</a:t>
            </a:r>
            <a:endParaRPr lang="zh-CN" altLang="en-US" dirty="0">
              <a:cs typeface="+mn-ea"/>
              <a:sym typeface="+mn-lt"/>
            </a:endParaRPr>
          </a:p>
        </p:txBody>
      </p:sp>
      <p:cxnSp>
        <p:nvCxnSpPr>
          <p:cNvPr id="12" name="直接连接符 11"/>
          <p:cNvCxnSpPr/>
          <p:nvPr/>
        </p:nvCxnSpPr>
        <p:spPr>
          <a:xfrm>
            <a:off x="1856269" y="2488181"/>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92673" y="2488181"/>
            <a:ext cx="0" cy="27424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1928242" y="2625301"/>
            <a:ext cx="567055" cy="1016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943852" y="2615141"/>
            <a:ext cx="548640" cy="10160"/>
          </a:xfrm>
          <a:prstGeom prst="line">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连接符: 肘形 15"/>
          <p:cNvCxnSpPr/>
          <p:nvPr/>
        </p:nvCxnSpPr>
        <p:spPr>
          <a:xfrm>
            <a:off x="2799672" y="3174587"/>
            <a:ext cx="494905" cy="484045"/>
          </a:xfrm>
          <a:prstGeom prst="bent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232785" y="3315970"/>
            <a:ext cx="1197610" cy="768985"/>
          </a:xfrm>
          <a:prstGeom prst="rect">
            <a:avLst/>
          </a:prstGeom>
          <a:solidFill>
            <a:schemeClr val="accent5">
              <a:alpha val="44000"/>
            </a:schemeClr>
          </a:solidFill>
        </p:spPr>
        <p:txBody>
          <a:bodyPr wrap="none" tIns="0">
            <a:noAutofit/>
          </a:bodyPr>
          <a:lstStyle/>
          <a:p>
            <a:pPr>
              <a:lnSpc>
                <a:spcPct val="120000"/>
              </a:lnSpc>
            </a:pPr>
            <a:r>
              <a:rPr lang="en-US" altLang="zh-CN" dirty="0">
                <a:solidFill>
                  <a:srgbClr val="C00000"/>
                </a:solidFill>
                <a:cs typeface="+mn-ea"/>
                <a:sym typeface="+mn-lt"/>
              </a:rPr>
              <a:t>0</a:t>
            </a:r>
            <a:r>
              <a:rPr lang="zh-CN" altLang="en-US" dirty="0">
                <a:solidFill>
                  <a:srgbClr val="C00000"/>
                </a:solidFill>
                <a:cs typeface="+mn-ea"/>
                <a:sym typeface="+mn-lt"/>
              </a:rPr>
              <a:t>：单播</a:t>
            </a:r>
            <a:endParaRPr lang="en-US" altLang="zh-CN" dirty="0">
              <a:solidFill>
                <a:srgbClr val="C00000"/>
              </a:solidFill>
              <a:cs typeface="+mn-ea"/>
              <a:sym typeface="+mn-lt"/>
            </a:endParaRPr>
          </a:p>
          <a:p>
            <a:pPr>
              <a:lnSpc>
                <a:spcPct val="120000"/>
              </a:lnSpc>
            </a:pPr>
            <a:r>
              <a:rPr lang="en-US" altLang="zh-CN" dirty="0">
                <a:solidFill>
                  <a:srgbClr val="C00000"/>
                </a:solidFill>
                <a:cs typeface="+mn-ea"/>
                <a:sym typeface="+mn-lt"/>
              </a:rPr>
              <a:t>1</a:t>
            </a:r>
            <a:r>
              <a:rPr lang="zh-CN" altLang="en-US" dirty="0">
                <a:solidFill>
                  <a:srgbClr val="C00000"/>
                </a:solidFill>
                <a:cs typeface="+mn-ea"/>
                <a:sym typeface="+mn-lt"/>
              </a:rPr>
              <a:t>：组播</a:t>
            </a:r>
            <a:endParaRPr lang="zh-CN" altLang="en-US" dirty="0">
              <a:solidFill>
                <a:srgbClr val="C00000"/>
              </a:solidFill>
              <a:cs typeface="+mn-ea"/>
              <a:sym typeface="+mn-lt"/>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3200" dirty="0">
                <a:solidFill>
                  <a:schemeClr val="tx1"/>
                </a:solidFill>
                <a:latin typeface="微软雅黑" panose="020B0503020204020204" pitchFamily="34" charset="-122"/>
                <a:ea typeface="微软雅黑" panose="020B0503020204020204" pitchFamily="34" charset="-122"/>
                <a:cs typeface="+mn-ea"/>
                <a:sym typeface="+mn-lt"/>
              </a:rPr>
              <a:t>Ethernet II帧 </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a:t>
            </a:r>
            <a:r>
              <a:rPr lang="zh-CN" altLang="en-US" sz="3200" dirty="0">
                <a:latin typeface="微软雅黑" panose="020B0503020204020204" pitchFamily="34" charset="-122"/>
                <a:ea typeface="微软雅黑" panose="020B0503020204020204" pitchFamily="34" charset="-122"/>
                <a:cs typeface="+mn-ea"/>
                <a:sym typeface="+mn-lt"/>
              </a:rPr>
              <a:t> 类型字段</a:t>
            </a:r>
            <a:endParaRPr lang="zh-CN" altLang="en-US" dirty="0">
              <a:latin typeface="微软雅黑" panose="020B0503020204020204" pitchFamily="34" charset="-122"/>
              <a:ea typeface="微软雅黑" panose="020B0503020204020204" pitchFamily="34" charset="-122"/>
              <a:cs typeface="+mn-ea"/>
            </a:endParaRPr>
          </a:p>
        </p:txBody>
      </p:sp>
      <p:sp>
        <p:nvSpPr>
          <p:cNvPr id="3" name="内容占位符 2"/>
          <p:cNvSpPr>
            <a:spLocks noGrp="1"/>
          </p:cNvSpPr>
          <p:nvPr>
            <p:ph idx="1"/>
          </p:nvPr>
        </p:nvSpPr>
        <p:spPr>
          <a:xfrm>
            <a:off x="335280" y="2781208"/>
            <a:ext cx="10858500" cy="3325587"/>
          </a:xfrm>
        </p:spPr>
        <p:txBody>
          <a:bodyPr>
            <a:normAutofit/>
          </a:bodyPr>
          <a:lstStyle/>
          <a:p>
            <a:pPr marL="342900" indent="-342900" algn="l">
              <a:lnSpc>
                <a:spcPct val="120000"/>
              </a:lnSpc>
              <a:spcBef>
                <a:spcPct val="20000"/>
              </a:spcBef>
            </a:pPr>
            <a:r>
              <a:rPr lang="en-US" altLang="zh-CN" sz="2800" kern="0" dirty="0">
                <a:solidFill>
                  <a:schemeClr val="tx1"/>
                </a:solidFill>
                <a:ea typeface="微软雅黑 Light" panose="020B0502040204020203" pitchFamily="34" charset="-122"/>
              </a:rPr>
              <a:t>类型字段指明上层协议</a:t>
            </a:r>
            <a:r>
              <a:rPr lang="en-US" altLang="zh-CN" sz="2800" dirty="0">
                <a:solidFill>
                  <a:schemeClr val="tx1"/>
                </a:solidFill>
                <a:ea typeface="微软雅黑 Light" panose="020B0502040204020203" pitchFamily="34" charset="-122"/>
                <a:sym typeface="+mn-lt"/>
              </a:rPr>
              <a:t>，以便接收方把帧里封装的数据交给正确的上层协议 </a:t>
            </a:r>
            <a:endParaRPr lang="en-US" altLang="zh-CN" sz="28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kern="0" dirty="0">
                <a:solidFill>
                  <a:schemeClr val="tx1"/>
                </a:solidFill>
                <a:ea typeface="微软雅黑 Light" panose="020B0502040204020203" pitchFamily="34" charset="-122"/>
                <a:sym typeface="+mn-lt"/>
              </a:rPr>
              <a:t>类型字段值 0x0800，表示这个帧内封装的是 IPv4 数据报  </a:t>
            </a:r>
            <a:endParaRPr lang="zh-CN" altLang="en-US" sz="2400" kern="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kern="0" dirty="0">
                <a:solidFill>
                  <a:schemeClr val="tx1"/>
                </a:solidFill>
                <a:ea typeface="微软雅黑 Light" panose="020B0502040204020203" pitchFamily="34" charset="-122"/>
                <a:sym typeface="+mn-lt"/>
              </a:rPr>
              <a:t>类型字段值 0x0806，表示这个帧内封装的是ARP报文</a:t>
            </a:r>
            <a:endParaRPr lang="zh-CN" altLang="en-US" sz="2400" kern="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kern="0" dirty="0">
                <a:solidFill>
                  <a:schemeClr val="tx1"/>
                </a:solidFill>
                <a:ea typeface="微软雅黑 Light" panose="020B0502040204020203" pitchFamily="34" charset="-122"/>
                <a:sym typeface="+mn-lt"/>
              </a:rPr>
              <a:t>类型字段值 0x8100，表示这个帧内封装的是IEEE 802.1Q帧</a:t>
            </a:r>
            <a:endParaRPr lang="zh-CN" altLang="en-US" sz="2400" kern="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kern="0" dirty="0">
                <a:solidFill>
                  <a:schemeClr val="tx1"/>
                </a:solidFill>
                <a:ea typeface="微软雅黑 Light" panose="020B0502040204020203" pitchFamily="34" charset="-122"/>
                <a:sym typeface="+mn-lt"/>
              </a:rPr>
              <a:t>类型字段值 0x86DD，表示这个帧内封装的是IPv6数据报</a:t>
            </a:r>
            <a:endParaRPr lang="zh-CN" altLang="en-US" sz="24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Char char="n"/>
            </a:pPr>
            <a:endParaRPr lang="zh-CN" altLang="en-US" sz="2400" dirty="0">
              <a:solidFill>
                <a:schemeClr val="tx1"/>
              </a:solidFill>
              <a:ea typeface="微软雅黑 Light" panose="020B0502040204020203" pitchFamily="34" charset="-122"/>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组合 4"/>
          <p:cNvGrpSpPr/>
          <p:nvPr/>
        </p:nvGrpSpPr>
        <p:grpSpPr>
          <a:xfrm>
            <a:off x="2760318" y="1180328"/>
            <a:ext cx="6448423" cy="1007182"/>
            <a:chOff x="2827781" y="1235478"/>
            <a:chExt cx="6448423" cy="1007182"/>
          </a:xfrm>
        </p:grpSpPr>
        <p:grpSp>
          <p:nvGrpSpPr>
            <p:cNvPr id="6" name="组合 5"/>
            <p:cNvGrpSpPr/>
            <p:nvPr/>
          </p:nvGrpSpPr>
          <p:grpSpPr>
            <a:xfrm>
              <a:off x="2827781" y="1663437"/>
              <a:ext cx="6448423" cy="579223"/>
              <a:chOff x="2827781" y="1663437"/>
              <a:chExt cx="6448423" cy="579223"/>
            </a:xfrm>
          </p:grpSpPr>
          <p:sp>
            <p:nvSpPr>
              <p:cNvPr id="20" name="Rectangle 66"/>
              <p:cNvSpPr>
                <a:spLocks noChangeArrowheads="1"/>
              </p:cNvSpPr>
              <p:nvPr>
                <p:custDataLst>
                  <p:tags r:id="rId1"/>
                </p:custDataLst>
              </p:nvPr>
            </p:nvSpPr>
            <p:spPr bwMode="auto">
              <a:xfrm>
                <a:off x="2876944" y="1663437"/>
                <a:ext cx="6336006" cy="579223"/>
              </a:xfrm>
              <a:prstGeom prst="rect">
                <a:avLst/>
              </a:prstGeom>
              <a:solidFill>
                <a:schemeClr val="accent5">
                  <a:lumMod val="90000"/>
                </a:schemeClr>
              </a:solidFill>
              <a:ln w="19050" algn="ctr">
                <a:solidFill>
                  <a:schemeClr val="tx1"/>
                </a:solidFill>
                <a:miter lim="800000"/>
              </a:ln>
              <a:effectLst/>
            </p:spPr>
            <p:txBody>
              <a:bodyPr wrap="none" anchor="ctr"/>
              <a:lstStyle/>
              <a:p>
                <a:pPr>
                  <a:lnSpc>
                    <a:spcPct val="120000"/>
                  </a:lnSpc>
                </a:pPr>
                <a:endParaRPr lang="zh-CN" altLang="en-US" sz="1865" b="1">
                  <a:solidFill>
                    <a:srgbClr val="000099"/>
                  </a:solidFill>
                  <a:cs typeface="+mn-ea"/>
                  <a:sym typeface="+mn-lt"/>
                </a:endParaRPr>
              </a:p>
            </p:txBody>
          </p:sp>
          <p:sp>
            <p:nvSpPr>
              <p:cNvPr id="21" name="Rectangle 71"/>
              <p:cNvSpPr>
                <a:spLocks noChangeArrowheads="1"/>
              </p:cNvSpPr>
              <p:nvPr>
                <p:custDataLst>
                  <p:tags r:id="rId2"/>
                </p:custDataLst>
              </p:nvPr>
            </p:nvSpPr>
            <p:spPr bwMode="auto">
              <a:xfrm>
                <a:off x="2827781" y="1721761"/>
                <a:ext cx="1106156"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lnSpc>
                    <a:spcPct val="120000"/>
                  </a:lnSpc>
                </a:pPr>
                <a:r>
                  <a:rPr kumimoji="1" lang="zh-CN" altLang="en-US" sz="1600" b="1" dirty="0">
                    <a:solidFill>
                      <a:schemeClr val="tx1"/>
                    </a:solidFill>
                    <a:cs typeface="+mn-ea"/>
                    <a:sym typeface="+mn-lt"/>
                  </a:rPr>
                  <a:t>目的地址</a:t>
                </a:r>
                <a:endParaRPr kumimoji="1" lang="zh-CN" altLang="en-US" sz="1600" b="1" dirty="0">
                  <a:solidFill>
                    <a:schemeClr val="tx1"/>
                  </a:solidFill>
                  <a:cs typeface="+mn-ea"/>
                  <a:sym typeface="+mn-lt"/>
                </a:endParaRPr>
              </a:p>
            </p:txBody>
          </p:sp>
          <p:sp>
            <p:nvSpPr>
              <p:cNvPr id="22" name="Rectangle 72"/>
              <p:cNvSpPr>
                <a:spLocks noChangeArrowheads="1"/>
              </p:cNvSpPr>
              <p:nvPr>
                <p:custDataLst>
                  <p:tags r:id="rId3"/>
                </p:custDataLst>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solidFill>
                      <a:schemeClr val="tx1"/>
                    </a:solidFill>
                    <a:cs typeface="+mn-ea"/>
                    <a:sym typeface="+mn-lt"/>
                  </a:rPr>
                  <a:t>源地址</a:t>
                </a:r>
                <a:endParaRPr kumimoji="1" lang="zh-CN" altLang="en-US" sz="1600" b="1" dirty="0">
                  <a:solidFill>
                    <a:schemeClr val="tx1"/>
                  </a:solidFill>
                  <a:cs typeface="+mn-ea"/>
                  <a:sym typeface="+mn-lt"/>
                </a:endParaRPr>
              </a:p>
            </p:txBody>
          </p:sp>
          <p:sp>
            <p:nvSpPr>
              <p:cNvPr id="7" name="Rectangle 73"/>
              <p:cNvSpPr>
                <a:spLocks noChangeArrowheads="1"/>
              </p:cNvSpPr>
              <p:nvPr>
                <p:custDataLst>
                  <p:tags r:id="rId4"/>
                </p:custDataLst>
              </p:nvPr>
            </p:nvSpPr>
            <p:spPr bwMode="auto">
              <a:xfrm>
                <a:off x="4837163"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solidFill>
                      <a:srgbClr val="C00000"/>
                    </a:solidFill>
                    <a:cs typeface="+mn-ea"/>
                    <a:sym typeface="+mn-lt"/>
                  </a:rPr>
                  <a:t>类型</a:t>
                </a:r>
                <a:endParaRPr kumimoji="1" lang="zh-CN" altLang="en-US" sz="1600" b="1" dirty="0">
                  <a:solidFill>
                    <a:srgbClr val="C00000"/>
                  </a:solidFill>
                  <a:cs typeface="+mn-ea"/>
                  <a:sym typeface="+mn-lt"/>
                </a:endParaRPr>
              </a:p>
            </p:txBody>
          </p:sp>
          <p:sp>
            <p:nvSpPr>
              <p:cNvPr id="8" name="Rectangle 74"/>
              <p:cNvSpPr>
                <a:spLocks noChangeArrowheads="1"/>
              </p:cNvSpPr>
              <p:nvPr>
                <p:custDataLst>
                  <p:tags r:id="rId5"/>
                </p:custDataLst>
              </p:nvPr>
            </p:nvSpPr>
            <p:spPr bwMode="auto">
              <a:xfrm>
                <a:off x="6588845"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cs typeface="+mn-ea"/>
                    <a:sym typeface="+mn-lt"/>
                  </a:rPr>
                  <a:t>数        据</a:t>
                </a:r>
                <a:endParaRPr kumimoji="1" lang="zh-CN" altLang="en-US" sz="1600" b="1" dirty="0">
                  <a:cs typeface="+mn-ea"/>
                  <a:sym typeface="+mn-lt"/>
                </a:endParaRPr>
              </a:p>
            </p:txBody>
          </p:sp>
          <p:sp>
            <p:nvSpPr>
              <p:cNvPr id="9" name="Rectangle 75"/>
              <p:cNvSpPr>
                <a:spLocks noChangeArrowheads="1"/>
              </p:cNvSpPr>
              <p:nvPr>
                <p:custDataLst>
                  <p:tags r:id="rId6"/>
                </p:custDataLst>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cs typeface="+mn-ea"/>
                    <a:sym typeface="+mn-lt"/>
                  </a:rPr>
                  <a:t>CRC</a:t>
                </a:r>
                <a:endParaRPr kumimoji="1" lang="en-US" altLang="zh-CN" sz="1600" b="1" dirty="0">
                  <a:cs typeface="+mn-ea"/>
                  <a:sym typeface="+mn-lt"/>
                </a:endParaRPr>
              </a:p>
            </p:txBody>
          </p:sp>
          <p:sp>
            <p:nvSpPr>
              <p:cNvPr id="10" name="Line 67"/>
              <p:cNvSpPr>
                <a:spLocks noChangeShapeType="1"/>
              </p:cNvSpPr>
              <p:nvPr>
                <p:custDataLst>
                  <p:tags r:id="rId7"/>
                </p:custDataLst>
              </p:nvPr>
            </p:nvSpPr>
            <p:spPr bwMode="auto">
              <a:xfrm>
                <a:off x="3799542"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1" name="Line 67"/>
              <p:cNvSpPr>
                <a:spLocks noChangeShapeType="1"/>
              </p:cNvSpPr>
              <p:nvPr>
                <p:custDataLst>
                  <p:tags r:id="rId8"/>
                </p:custDataLst>
              </p:nvPr>
            </p:nvSpPr>
            <p:spPr bwMode="auto">
              <a:xfrm>
                <a:off x="4710654"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2" name="Line 67"/>
              <p:cNvSpPr>
                <a:spLocks noChangeShapeType="1"/>
              </p:cNvSpPr>
              <p:nvPr>
                <p:custDataLst>
                  <p:tags r:id="rId9"/>
                </p:custDataLst>
              </p:nvPr>
            </p:nvSpPr>
            <p:spPr bwMode="auto">
              <a:xfrm>
                <a:off x="5565183"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3" name="Line 67"/>
              <p:cNvSpPr>
                <a:spLocks noChangeShapeType="1"/>
              </p:cNvSpPr>
              <p:nvPr>
                <p:custDataLst>
                  <p:tags r:id="rId10"/>
                </p:custDataLst>
              </p:nvPr>
            </p:nvSpPr>
            <p:spPr bwMode="auto">
              <a:xfrm>
                <a:off x="8633390"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grpSp>
        <p:sp>
          <p:nvSpPr>
            <p:cNvPr id="14" name="Rectangle 76"/>
            <p:cNvSpPr>
              <a:spLocks noChangeArrowheads="1"/>
            </p:cNvSpPr>
            <p:nvPr>
              <p:custDataLst>
                <p:tags r:id="rId11"/>
              </p:custDataLst>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6B</a:t>
              </a:r>
              <a:endParaRPr kumimoji="1" lang="en-US" altLang="zh-CN" sz="1600" b="1" dirty="0">
                <a:solidFill>
                  <a:srgbClr val="000099"/>
                </a:solidFill>
                <a:latin typeface="+mn-ea"/>
                <a:cs typeface="+mn-ea"/>
                <a:sym typeface="+mn-lt"/>
              </a:endParaRPr>
            </a:p>
          </p:txBody>
        </p:sp>
        <p:sp>
          <p:nvSpPr>
            <p:cNvPr id="15" name="Rectangle 76"/>
            <p:cNvSpPr>
              <a:spLocks noChangeArrowheads="1"/>
            </p:cNvSpPr>
            <p:nvPr>
              <p:custDataLst>
                <p:tags r:id="rId12"/>
              </p:custDataLst>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6B</a:t>
              </a:r>
              <a:endParaRPr kumimoji="1" lang="en-US" altLang="zh-CN" sz="1600" b="1" dirty="0">
                <a:solidFill>
                  <a:srgbClr val="000099"/>
                </a:solidFill>
                <a:latin typeface="+mn-ea"/>
                <a:cs typeface="+mn-ea"/>
                <a:sym typeface="+mn-lt"/>
              </a:endParaRPr>
            </a:p>
          </p:txBody>
        </p:sp>
        <p:sp>
          <p:nvSpPr>
            <p:cNvPr id="16" name="Rectangle 76"/>
            <p:cNvSpPr>
              <a:spLocks noChangeArrowheads="1"/>
            </p:cNvSpPr>
            <p:nvPr>
              <p:custDataLst>
                <p:tags r:id="rId13"/>
              </p:custDataLst>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2B</a:t>
              </a:r>
              <a:endParaRPr kumimoji="1" lang="en-US" altLang="zh-CN" sz="1600" b="1" dirty="0">
                <a:solidFill>
                  <a:srgbClr val="000099"/>
                </a:solidFill>
                <a:latin typeface="+mn-ea"/>
                <a:cs typeface="+mn-ea"/>
                <a:sym typeface="+mn-lt"/>
              </a:endParaRPr>
            </a:p>
          </p:txBody>
        </p:sp>
        <p:sp>
          <p:nvSpPr>
            <p:cNvPr id="17" name="Rectangle 76"/>
            <p:cNvSpPr>
              <a:spLocks noChangeArrowheads="1"/>
            </p:cNvSpPr>
            <p:nvPr>
              <p:custDataLst>
                <p:tags r:id="rId14"/>
              </p:custDataLst>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46B~1500B</a:t>
              </a:r>
              <a:endParaRPr kumimoji="1" lang="en-US" altLang="zh-CN" sz="1600" b="1" dirty="0">
                <a:solidFill>
                  <a:srgbClr val="000099"/>
                </a:solidFill>
                <a:latin typeface="+mn-ea"/>
                <a:cs typeface="+mn-ea"/>
                <a:sym typeface="+mn-lt"/>
              </a:endParaRPr>
            </a:p>
          </p:txBody>
        </p:sp>
        <p:sp>
          <p:nvSpPr>
            <p:cNvPr id="18" name="Rectangle 76"/>
            <p:cNvSpPr>
              <a:spLocks noChangeArrowheads="1"/>
            </p:cNvSpPr>
            <p:nvPr>
              <p:custDataLst>
                <p:tags r:id="rId15"/>
              </p:custDataLst>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4B</a:t>
              </a:r>
              <a:endParaRPr kumimoji="1" lang="en-US" altLang="zh-CN" sz="1600" b="1" dirty="0">
                <a:solidFill>
                  <a:srgbClr val="000099"/>
                </a:solidFill>
                <a:latin typeface="+mn-ea"/>
                <a:cs typeface="+mn-ea"/>
                <a:sym typeface="+mn-lt"/>
              </a:endParaRPr>
            </a:p>
          </p:txBody>
        </p:sp>
      </p:gr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3200" dirty="0">
                <a:solidFill>
                  <a:schemeClr val="tx1"/>
                </a:solidFill>
                <a:latin typeface="微软雅黑" panose="020B0503020204020204" pitchFamily="34" charset="-122"/>
                <a:ea typeface="微软雅黑" panose="020B0503020204020204" pitchFamily="34" charset="-122"/>
                <a:cs typeface="+mn-ea"/>
                <a:sym typeface="+mn-lt"/>
              </a:rPr>
              <a:t>Ethernet II帧</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 -</a:t>
            </a:r>
            <a:r>
              <a:rPr lang="zh-CN" altLang="en-US" sz="3200" dirty="0">
                <a:latin typeface="微软雅黑" panose="020B0503020204020204" pitchFamily="34" charset="-122"/>
                <a:ea typeface="微软雅黑" panose="020B0503020204020204" pitchFamily="34" charset="-122"/>
                <a:cs typeface="+mn-ea"/>
                <a:sym typeface="+mn-lt"/>
              </a:rPr>
              <a:t> 数据字段、</a:t>
            </a:r>
            <a:r>
              <a:rPr lang="zh-CN" altLang="en-US" dirty="0">
                <a:solidFill>
                  <a:schemeClr val="tx1"/>
                </a:solidFill>
                <a:latin typeface="微软雅黑" panose="020B0503020204020204" pitchFamily="34" charset="-122"/>
                <a:ea typeface="微软雅黑" panose="020B0503020204020204" pitchFamily="34" charset="-122"/>
                <a:cs typeface="+mn-ea"/>
                <a:sym typeface="+mn-lt"/>
              </a:rPr>
              <a:t>帧校验字段 </a:t>
            </a:r>
            <a:endParaRPr lang="zh-CN" altLang="en-US" dirty="0">
              <a:latin typeface="微软雅黑" panose="020B0503020204020204" pitchFamily="34" charset="-122"/>
              <a:ea typeface="微软雅黑" panose="020B0503020204020204" pitchFamily="34" charset="-122"/>
              <a:cs typeface="+mn-ea"/>
            </a:endParaRPr>
          </a:p>
        </p:txBody>
      </p:sp>
      <p:sp>
        <p:nvSpPr>
          <p:cNvPr id="3" name="内容占位符 2"/>
          <p:cNvSpPr>
            <a:spLocks noGrp="1"/>
          </p:cNvSpPr>
          <p:nvPr>
            <p:ph idx="1"/>
          </p:nvPr>
        </p:nvSpPr>
        <p:spPr>
          <a:xfrm>
            <a:off x="335280" y="2849776"/>
            <a:ext cx="10858500" cy="2398223"/>
          </a:xfrm>
        </p:spPr>
        <p:txBody>
          <a:bodyPr>
            <a:normAutofit/>
          </a:bodyPr>
          <a:lstStyle/>
          <a:p>
            <a:pPr marL="342900" indent="-342900" algn="l">
              <a:lnSpc>
                <a:spcPct val="120000"/>
              </a:lnSpc>
              <a:spcBef>
                <a:spcPct val="20000"/>
              </a:spcBef>
            </a:pPr>
            <a:r>
              <a:rPr lang="en-US" altLang="zh-CN" sz="2800" dirty="0">
                <a:solidFill>
                  <a:schemeClr val="tx1"/>
                </a:solidFill>
                <a:ea typeface="微软雅黑 Light" panose="020B0502040204020203" pitchFamily="34" charset="-122"/>
                <a:sym typeface="+mn-lt"/>
              </a:rPr>
              <a:t>数据字段里封装的是上层协议的PDU</a:t>
            </a:r>
            <a:endParaRPr lang="en-US" altLang="zh-CN" sz="28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数据字段的最小长度为46字节(最小帧长64B)</a:t>
            </a:r>
            <a:endParaRPr lang="zh-CN" altLang="en-US" sz="24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当数据字段的长度小于 46 字节时要进行填充，以满足最小帧长要求</a:t>
            </a:r>
            <a:endParaRPr lang="zh-CN" altLang="en-US" sz="2400" dirty="0">
              <a:solidFill>
                <a:schemeClr val="tx1"/>
              </a:solidFill>
              <a:ea typeface="微软雅黑 Light" panose="020B0502040204020203" pitchFamily="34" charset="-122"/>
              <a:sym typeface="+mn-lt"/>
            </a:endParaRPr>
          </a:p>
          <a:p>
            <a:pPr marL="342900" indent="-342900" algn="l">
              <a:lnSpc>
                <a:spcPct val="120000"/>
              </a:lnSpc>
              <a:spcBef>
                <a:spcPct val="20000"/>
              </a:spcBef>
            </a:pPr>
            <a:r>
              <a:rPr lang="en-US" altLang="zh-CN" sz="2800" dirty="0">
                <a:solidFill>
                  <a:schemeClr val="tx1"/>
                </a:solidFill>
                <a:ea typeface="微软雅黑 Light" panose="020B0502040204020203" pitchFamily="34" charset="-122"/>
                <a:cs typeface="Times New Roman" panose="02020603050405020304" pitchFamily="18" charset="0"/>
              </a:rPr>
              <a:t>帧校验字段包含了差错检测信息，在这种情况下是</a:t>
            </a:r>
            <a:r>
              <a:rPr lang="en-US" altLang="zh-CN" sz="2800" dirty="0">
                <a:solidFill>
                  <a:schemeClr val="tx1"/>
                </a:solidFill>
                <a:ea typeface="微软雅黑 Light" panose="020B0502040204020203" pitchFamily="34" charset="-122"/>
              </a:rPr>
              <a:t>CRC-32</a:t>
            </a:r>
            <a:endParaRPr lang="en-US" altLang="zh-CN" sz="2800" dirty="0">
              <a:solidFill>
                <a:schemeClr val="tx1"/>
              </a:solidFill>
              <a:ea typeface="微软雅黑 Light" panose="020B0502040204020203" pitchFamily="34" charset="-122"/>
            </a:endParaRPr>
          </a:p>
          <a:p>
            <a:endParaRPr lang="zh-CN" altLang="en-US" sz="2400" dirty="0">
              <a:solidFill>
                <a:schemeClr val="tx1"/>
              </a:solidFill>
              <a:latin typeface="+mn-ea"/>
              <a:cs typeface="+mn-ea"/>
              <a:sym typeface="+mn-lt"/>
            </a:endParaRPr>
          </a:p>
          <a:p>
            <a:pPr marL="0" indent="0">
              <a:lnSpc>
                <a:spcPct val="120000"/>
              </a:lnSpc>
              <a:buNone/>
            </a:pPr>
            <a:endParaRPr lang="zh-CN" altLang="en-US" sz="2400" dirty="0">
              <a:solidFill>
                <a:schemeClr val="tx1"/>
              </a:solidFill>
              <a:latin typeface="+mn-ea"/>
              <a:cs typeface="+mn-ea"/>
              <a:sym typeface="+mn-lt"/>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组合 4"/>
          <p:cNvGrpSpPr/>
          <p:nvPr/>
        </p:nvGrpSpPr>
        <p:grpSpPr>
          <a:xfrm>
            <a:off x="2760318" y="1180328"/>
            <a:ext cx="6448423" cy="1007182"/>
            <a:chOff x="2827781" y="1235478"/>
            <a:chExt cx="6448423" cy="1007182"/>
          </a:xfrm>
        </p:grpSpPr>
        <p:grpSp>
          <p:nvGrpSpPr>
            <p:cNvPr id="6" name="组合 5"/>
            <p:cNvGrpSpPr/>
            <p:nvPr/>
          </p:nvGrpSpPr>
          <p:grpSpPr>
            <a:xfrm>
              <a:off x="2827781" y="1663437"/>
              <a:ext cx="6448423" cy="579223"/>
              <a:chOff x="2827781" y="1663437"/>
              <a:chExt cx="6448423" cy="579223"/>
            </a:xfrm>
          </p:grpSpPr>
          <p:sp>
            <p:nvSpPr>
              <p:cNvPr id="20" name="Rectangle 66"/>
              <p:cNvSpPr>
                <a:spLocks noChangeArrowheads="1"/>
              </p:cNvSpPr>
              <p:nvPr>
                <p:custDataLst>
                  <p:tags r:id="rId1"/>
                </p:custDataLst>
              </p:nvPr>
            </p:nvSpPr>
            <p:spPr bwMode="auto">
              <a:xfrm>
                <a:off x="2876944" y="1663437"/>
                <a:ext cx="6336006" cy="579223"/>
              </a:xfrm>
              <a:prstGeom prst="rect">
                <a:avLst/>
              </a:prstGeom>
              <a:solidFill>
                <a:schemeClr val="accent5">
                  <a:lumMod val="90000"/>
                </a:schemeClr>
              </a:solidFill>
              <a:ln w="19050" algn="ctr">
                <a:solidFill>
                  <a:schemeClr val="tx1"/>
                </a:solidFill>
                <a:miter lim="800000"/>
              </a:ln>
              <a:effectLst/>
            </p:spPr>
            <p:txBody>
              <a:bodyPr wrap="none" anchor="ctr"/>
              <a:lstStyle/>
              <a:p>
                <a:pPr>
                  <a:lnSpc>
                    <a:spcPct val="120000"/>
                  </a:lnSpc>
                </a:pPr>
                <a:endParaRPr lang="zh-CN" altLang="en-US" sz="1865" b="1">
                  <a:solidFill>
                    <a:srgbClr val="000099"/>
                  </a:solidFill>
                  <a:cs typeface="+mn-ea"/>
                  <a:sym typeface="+mn-lt"/>
                </a:endParaRPr>
              </a:p>
            </p:txBody>
          </p:sp>
          <p:sp>
            <p:nvSpPr>
              <p:cNvPr id="21" name="Rectangle 71"/>
              <p:cNvSpPr>
                <a:spLocks noChangeArrowheads="1"/>
              </p:cNvSpPr>
              <p:nvPr>
                <p:custDataLst>
                  <p:tags r:id="rId2"/>
                </p:custDataLst>
              </p:nvPr>
            </p:nvSpPr>
            <p:spPr bwMode="auto">
              <a:xfrm>
                <a:off x="2827781" y="1721761"/>
                <a:ext cx="1106156"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lnSpc>
                    <a:spcPct val="120000"/>
                  </a:lnSpc>
                </a:pPr>
                <a:r>
                  <a:rPr kumimoji="1" lang="zh-CN" altLang="en-US" sz="1600" b="1" dirty="0">
                    <a:solidFill>
                      <a:schemeClr val="tx1"/>
                    </a:solidFill>
                    <a:cs typeface="+mn-ea"/>
                    <a:sym typeface="+mn-lt"/>
                  </a:rPr>
                  <a:t>目的地址</a:t>
                </a:r>
                <a:endParaRPr kumimoji="1" lang="zh-CN" altLang="en-US" sz="1600" b="1" dirty="0">
                  <a:solidFill>
                    <a:schemeClr val="tx1"/>
                  </a:solidFill>
                  <a:cs typeface="+mn-ea"/>
                  <a:sym typeface="+mn-lt"/>
                </a:endParaRPr>
              </a:p>
            </p:txBody>
          </p:sp>
          <p:sp>
            <p:nvSpPr>
              <p:cNvPr id="7" name="Rectangle 72"/>
              <p:cNvSpPr>
                <a:spLocks noChangeArrowheads="1"/>
              </p:cNvSpPr>
              <p:nvPr>
                <p:custDataLst>
                  <p:tags r:id="rId3"/>
                </p:custDataLst>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solidFill>
                      <a:schemeClr val="tx1"/>
                    </a:solidFill>
                    <a:cs typeface="+mn-ea"/>
                    <a:sym typeface="+mn-lt"/>
                  </a:rPr>
                  <a:t>源地址</a:t>
                </a:r>
                <a:endParaRPr kumimoji="1" lang="zh-CN" altLang="en-US" sz="1600" b="1" dirty="0">
                  <a:solidFill>
                    <a:schemeClr val="tx1"/>
                  </a:solidFill>
                  <a:cs typeface="+mn-ea"/>
                  <a:sym typeface="+mn-lt"/>
                </a:endParaRPr>
              </a:p>
            </p:txBody>
          </p:sp>
          <p:sp>
            <p:nvSpPr>
              <p:cNvPr id="8" name="Rectangle 73"/>
              <p:cNvSpPr>
                <a:spLocks noChangeArrowheads="1"/>
              </p:cNvSpPr>
              <p:nvPr>
                <p:custDataLst>
                  <p:tags r:id="rId4"/>
                </p:custDataLst>
              </p:nvPr>
            </p:nvSpPr>
            <p:spPr bwMode="auto">
              <a:xfrm>
                <a:off x="4837163" y="1721761"/>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solidFill>
                      <a:schemeClr val="tx1"/>
                    </a:solidFill>
                    <a:cs typeface="+mn-ea"/>
                    <a:sym typeface="+mn-lt"/>
                  </a:rPr>
                  <a:t>类型</a:t>
                </a:r>
                <a:endParaRPr kumimoji="1" lang="zh-CN" altLang="en-US" sz="1600" b="1" dirty="0">
                  <a:solidFill>
                    <a:schemeClr val="tx1"/>
                  </a:solidFill>
                  <a:cs typeface="+mn-ea"/>
                  <a:sym typeface="+mn-lt"/>
                </a:endParaRPr>
              </a:p>
            </p:txBody>
          </p:sp>
          <p:sp>
            <p:nvSpPr>
              <p:cNvPr id="9" name="Rectangle 74"/>
              <p:cNvSpPr>
                <a:spLocks noChangeArrowheads="1"/>
              </p:cNvSpPr>
              <p:nvPr>
                <p:custDataLst>
                  <p:tags r:id="rId5"/>
                </p:custDataLst>
              </p:nvPr>
            </p:nvSpPr>
            <p:spPr bwMode="auto">
              <a:xfrm>
                <a:off x="6588845" y="1721761"/>
                <a:ext cx="111569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solidFill>
                      <a:srgbClr val="C00000"/>
                    </a:solidFill>
                    <a:cs typeface="+mn-ea"/>
                    <a:sym typeface="+mn-lt"/>
                  </a:rPr>
                  <a:t>数        据</a:t>
                </a:r>
                <a:endParaRPr kumimoji="1" lang="zh-CN" altLang="en-US" sz="1600" b="1" dirty="0">
                  <a:solidFill>
                    <a:srgbClr val="C00000"/>
                  </a:solidFill>
                  <a:cs typeface="+mn-ea"/>
                  <a:sym typeface="+mn-lt"/>
                </a:endParaRPr>
              </a:p>
            </p:txBody>
          </p:sp>
          <p:sp>
            <p:nvSpPr>
              <p:cNvPr id="10" name="Rectangle 75"/>
              <p:cNvSpPr>
                <a:spLocks noChangeArrowheads="1"/>
              </p:cNvSpPr>
              <p:nvPr>
                <p:custDataLst>
                  <p:tags r:id="rId6"/>
                </p:custDataLst>
              </p:nvPr>
            </p:nvSpPr>
            <p:spPr bwMode="auto">
              <a:xfrm>
                <a:off x="8590117"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C00000"/>
                    </a:solidFill>
                    <a:cs typeface="+mn-ea"/>
                    <a:sym typeface="+mn-lt"/>
                  </a:rPr>
                  <a:t>CRC</a:t>
                </a:r>
                <a:endParaRPr kumimoji="1" lang="en-US" altLang="zh-CN" sz="1600" b="1" dirty="0">
                  <a:solidFill>
                    <a:srgbClr val="C00000"/>
                  </a:solidFill>
                  <a:cs typeface="+mn-ea"/>
                  <a:sym typeface="+mn-lt"/>
                </a:endParaRPr>
              </a:p>
            </p:txBody>
          </p:sp>
          <p:sp>
            <p:nvSpPr>
              <p:cNvPr id="11" name="Line 67"/>
              <p:cNvSpPr>
                <a:spLocks noChangeShapeType="1"/>
              </p:cNvSpPr>
              <p:nvPr>
                <p:custDataLst>
                  <p:tags r:id="rId7"/>
                </p:custDataLst>
              </p:nvPr>
            </p:nvSpPr>
            <p:spPr bwMode="auto">
              <a:xfrm>
                <a:off x="3799542"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2" name="Line 67"/>
              <p:cNvSpPr>
                <a:spLocks noChangeShapeType="1"/>
              </p:cNvSpPr>
              <p:nvPr>
                <p:custDataLst>
                  <p:tags r:id="rId8"/>
                </p:custDataLst>
              </p:nvPr>
            </p:nvSpPr>
            <p:spPr bwMode="auto">
              <a:xfrm>
                <a:off x="4710654"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3" name="Line 67"/>
              <p:cNvSpPr>
                <a:spLocks noChangeShapeType="1"/>
              </p:cNvSpPr>
              <p:nvPr>
                <p:custDataLst>
                  <p:tags r:id="rId9"/>
                </p:custDataLst>
              </p:nvPr>
            </p:nvSpPr>
            <p:spPr bwMode="auto">
              <a:xfrm>
                <a:off x="5565183"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4" name="Line 67"/>
              <p:cNvSpPr>
                <a:spLocks noChangeShapeType="1"/>
              </p:cNvSpPr>
              <p:nvPr>
                <p:custDataLst>
                  <p:tags r:id="rId10"/>
                </p:custDataLst>
              </p:nvPr>
            </p:nvSpPr>
            <p:spPr bwMode="auto">
              <a:xfrm>
                <a:off x="8633390"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grpSp>
        <p:sp>
          <p:nvSpPr>
            <p:cNvPr id="15" name="Rectangle 76"/>
            <p:cNvSpPr>
              <a:spLocks noChangeArrowheads="1"/>
            </p:cNvSpPr>
            <p:nvPr>
              <p:custDataLst>
                <p:tags r:id="rId11"/>
              </p:custDataLst>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6B</a:t>
              </a:r>
              <a:endParaRPr kumimoji="1" lang="en-US" altLang="zh-CN" sz="1600" b="1" dirty="0">
                <a:solidFill>
                  <a:srgbClr val="000099"/>
                </a:solidFill>
                <a:latin typeface="+mn-ea"/>
                <a:cs typeface="+mn-ea"/>
                <a:sym typeface="+mn-lt"/>
              </a:endParaRPr>
            </a:p>
          </p:txBody>
        </p:sp>
        <p:sp>
          <p:nvSpPr>
            <p:cNvPr id="16" name="Rectangle 76"/>
            <p:cNvSpPr>
              <a:spLocks noChangeArrowheads="1"/>
            </p:cNvSpPr>
            <p:nvPr>
              <p:custDataLst>
                <p:tags r:id="rId12"/>
              </p:custDataLst>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6B</a:t>
              </a:r>
              <a:endParaRPr kumimoji="1" lang="en-US" altLang="zh-CN" sz="1600" b="1" dirty="0">
                <a:solidFill>
                  <a:srgbClr val="000099"/>
                </a:solidFill>
                <a:latin typeface="+mn-ea"/>
                <a:cs typeface="+mn-ea"/>
                <a:sym typeface="+mn-lt"/>
              </a:endParaRPr>
            </a:p>
          </p:txBody>
        </p:sp>
        <p:sp>
          <p:nvSpPr>
            <p:cNvPr id="17" name="Rectangle 76"/>
            <p:cNvSpPr>
              <a:spLocks noChangeArrowheads="1"/>
            </p:cNvSpPr>
            <p:nvPr>
              <p:custDataLst>
                <p:tags r:id="rId13"/>
              </p:custDataLst>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2B</a:t>
              </a:r>
              <a:endParaRPr kumimoji="1" lang="en-US" altLang="zh-CN" sz="1600" b="1" dirty="0">
                <a:solidFill>
                  <a:srgbClr val="000099"/>
                </a:solidFill>
                <a:latin typeface="+mn-ea"/>
                <a:cs typeface="+mn-ea"/>
                <a:sym typeface="+mn-lt"/>
              </a:endParaRPr>
            </a:p>
          </p:txBody>
        </p:sp>
        <p:sp>
          <p:nvSpPr>
            <p:cNvPr id="18" name="Rectangle 76"/>
            <p:cNvSpPr>
              <a:spLocks noChangeArrowheads="1"/>
            </p:cNvSpPr>
            <p:nvPr>
              <p:custDataLst>
                <p:tags r:id="rId14"/>
              </p:custDataLst>
            </p:nvPr>
          </p:nvSpPr>
          <p:spPr bwMode="auto">
            <a:xfrm>
              <a:off x="6447156"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46B~1500B</a:t>
              </a:r>
              <a:endParaRPr kumimoji="1" lang="en-US" altLang="zh-CN" sz="1600" b="1" dirty="0">
                <a:solidFill>
                  <a:srgbClr val="000099"/>
                </a:solidFill>
                <a:latin typeface="+mn-ea"/>
                <a:cs typeface="+mn-ea"/>
                <a:sym typeface="+mn-lt"/>
              </a:endParaRPr>
            </a:p>
          </p:txBody>
        </p:sp>
        <p:sp>
          <p:nvSpPr>
            <p:cNvPr id="19" name="Rectangle 76"/>
            <p:cNvSpPr>
              <a:spLocks noChangeArrowheads="1"/>
            </p:cNvSpPr>
            <p:nvPr>
              <p:custDataLst>
                <p:tags r:id="rId15"/>
              </p:custDataLst>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4B</a:t>
              </a:r>
              <a:endParaRPr kumimoji="1" lang="en-US" altLang="zh-CN" sz="1600" b="1" dirty="0">
                <a:solidFill>
                  <a:srgbClr val="000099"/>
                </a:solidFill>
                <a:latin typeface="+mn-ea"/>
                <a:cs typeface="+mn-ea"/>
                <a:sym typeface="+mn-lt"/>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lt"/>
              </a:rPr>
              <a:t>IEEE 802.3</a:t>
            </a:r>
            <a:r>
              <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帧</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格式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a:spLocks noGrp="1"/>
          </p:cNvSpPr>
          <p:nvPr>
            <p:ph idx="1"/>
          </p:nvPr>
        </p:nvSpPr>
        <p:spPr>
          <a:xfrm>
            <a:off x="335280" y="3313568"/>
            <a:ext cx="10858500" cy="2766104"/>
          </a:xfrm>
        </p:spPr>
        <p:txBody>
          <a:bodyPr>
            <a:normAutofit/>
          </a:bodyPr>
          <a:lstStyle/>
          <a:p>
            <a:pPr marL="342900" indent="-342900" algn="l">
              <a:lnSpc>
                <a:spcPct val="120000"/>
              </a:lnSpc>
              <a:spcBef>
                <a:spcPct val="20000"/>
              </a:spcBef>
            </a:pPr>
            <a:r>
              <a:rPr lang="en-US" altLang="zh-CN" sz="2800" dirty="0">
                <a:solidFill>
                  <a:schemeClr val="tx1"/>
                </a:solidFill>
                <a:ea typeface="微软雅黑 Light" panose="020B0502040204020203" pitchFamily="34" charset="-122"/>
                <a:sym typeface="+mn-lt"/>
              </a:rPr>
              <a:t>IEEE 802.3标准MAC 帧规定：</a:t>
            </a:r>
            <a:endParaRPr lang="en-US" altLang="zh-CN" sz="28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第三个字段是“</a:t>
            </a:r>
            <a:r>
              <a:rPr lang="zh-CN" altLang="en-US" sz="2400" b="0" i="0" u="none" strike="noStrike" baseline="0" dirty="0">
                <a:solidFill>
                  <a:schemeClr val="tx1"/>
                </a:solidFill>
                <a:ea typeface="微软雅黑 Light" panose="020B0502040204020203" pitchFamily="34" charset="-122"/>
              </a:rPr>
              <a:t>LLC-PDU</a:t>
            </a:r>
            <a:r>
              <a:rPr lang="zh-CN" altLang="en-US" sz="2400" dirty="0">
                <a:solidFill>
                  <a:schemeClr val="tx1"/>
                </a:solidFill>
                <a:ea typeface="微软雅黑 Light" panose="020B0502040204020203" pitchFamily="34" charset="-122"/>
                <a:sym typeface="+mn-lt"/>
              </a:rPr>
              <a:t>长度 ”，表示数据字段的长度 </a:t>
            </a:r>
            <a:endParaRPr lang="zh-CN" altLang="en-US" sz="24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数据字段必须装入逻辑链路控制子层的 LLC 帧，且长度≤ 1500字节</a:t>
            </a:r>
            <a:endParaRPr lang="zh-CN" altLang="en-US" sz="2400" dirty="0">
              <a:solidFill>
                <a:schemeClr val="tx1"/>
              </a:solidFill>
              <a:ea typeface="微软雅黑 Light" panose="020B0502040204020203" pitchFamily="34" charset="-122"/>
              <a:sym typeface="+mn-lt"/>
            </a:endParaRPr>
          </a:p>
          <a:p>
            <a:pPr marL="342900" indent="-342900" algn="l">
              <a:lnSpc>
                <a:spcPct val="120000"/>
              </a:lnSpc>
              <a:spcBef>
                <a:spcPct val="20000"/>
              </a:spcBef>
            </a:pPr>
            <a:r>
              <a:rPr lang="en-US" altLang="zh-CN" sz="2800" dirty="0">
                <a:solidFill>
                  <a:schemeClr val="tx1"/>
                </a:solidFill>
                <a:ea typeface="微软雅黑 Light" panose="020B0502040204020203" pitchFamily="34" charset="-122"/>
                <a:sym typeface="+mn-lt"/>
              </a:rPr>
              <a:t>IEEE 802.3标准的以太网在产业中已经很少使用了</a:t>
            </a:r>
            <a:endParaRPr lang="en-US" altLang="zh-CN" sz="2800" dirty="0">
              <a:solidFill>
                <a:schemeClr val="tx1"/>
              </a:solidFill>
              <a:ea typeface="微软雅黑 Light" panose="020B0502040204020203" pitchFamily="34" charset="-122"/>
              <a:sym typeface="+mn-lt"/>
            </a:endParaRPr>
          </a:p>
          <a:p>
            <a:endParaRPr lang="en-US" altLang="zh-CN" sz="2800" dirty="0">
              <a:solidFill>
                <a:schemeClr val="tx1"/>
              </a:solidFill>
              <a:ea typeface="微软雅黑 Light" panose="020B0502040204020203" pitchFamily="34" charset="-122"/>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组合 4"/>
          <p:cNvGrpSpPr/>
          <p:nvPr/>
        </p:nvGrpSpPr>
        <p:grpSpPr>
          <a:xfrm>
            <a:off x="2872484" y="1494186"/>
            <a:ext cx="6434332" cy="1007182"/>
            <a:chOff x="2827781" y="1235478"/>
            <a:chExt cx="6434332" cy="1007182"/>
          </a:xfrm>
        </p:grpSpPr>
        <p:grpSp>
          <p:nvGrpSpPr>
            <p:cNvPr id="6" name="组合 5"/>
            <p:cNvGrpSpPr/>
            <p:nvPr/>
          </p:nvGrpSpPr>
          <p:grpSpPr>
            <a:xfrm>
              <a:off x="2827781" y="1663437"/>
              <a:ext cx="6434332" cy="579223"/>
              <a:chOff x="2827781" y="1663437"/>
              <a:chExt cx="6434332" cy="579223"/>
            </a:xfrm>
          </p:grpSpPr>
          <p:sp>
            <p:nvSpPr>
              <p:cNvPr id="12" name="Rectangle 66"/>
              <p:cNvSpPr>
                <a:spLocks noChangeArrowheads="1"/>
              </p:cNvSpPr>
              <p:nvPr/>
            </p:nvSpPr>
            <p:spPr bwMode="auto">
              <a:xfrm>
                <a:off x="2876944" y="1663437"/>
                <a:ext cx="6336006" cy="579223"/>
              </a:xfrm>
              <a:prstGeom prst="rect">
                <a:avLst/>
              </a:prstGeom>
              <a:solidFill>
                <a:schemeClr val="accent5">
                  <a:lumMod val="90000"/>
                </a:schemeClr>
              </a:solidFill>
              <a:ln w="19050" algn="ctr">
                <a:solidFill>
                  <a:schemeClr val="tx1"/>
                </a:solidFill>
                <a:miter lim="800000"/>
              </a:ln>
              <a:effectLst/>
            </p:spPr>
            <p:txBody>
              <a:bodyPr wrap="none" anchor="ctr"/>
              <a:lstStyle/>
              <a:p>
                <a:pPr>
                  <a:lnSpc>
                    <a:spcPct val="120000"/>
                  </a:lnSpc>
                </a:pPr>
                <a:endParaRPr lang="zh-CN" altLang="en-US" sz="1865" b="1">
                  <a:solidFill>
                    <a:srgbClr val="000099"/>
                  </a:solidFill>
                  <a:cs typeface="+mn-ea"/>
                  <a:sym typeface="+mn-lt"/>
                </a:endParaRPr>
              </a:p>
            </p:txBody>
          </p:sp>
          <p:sp>
            <p:nvSpPr>
              <p:cNvPr id="13" name="Rectangle 71"/>
              <p:cNvSpPr>
                <a:spLocks noChangeArrowheads="1"/>
              </p:cNvSpPr>
              <p:nvPr/>
            </p:nvSpPr>
            <p:spPr bwMode="auto">
              <a:xfrm>
                <a:off x="2827781" y="1721761"/>
                <a:ext cx="110615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defTabSz="1016000" eaLnBrk="0" hangingPunct="0">
                  <a:lnSpc>
                    <a:spcPct val="120000"/>
                  </a:lnSpc>
                </a:pPr>
                <a:r>
                  <a:rPr kumimoji="1" lang="zh-CN" altLang="en-US" sz="1600" b="1" dirty="0">
                    <a:cs typeface="+mn-ea"/>
                    <a:sym typeface="+mn-lt"/>
                  </a:rPr>
                  <a:t>目的地址</a:t>
                </a:r>
                <a:endParaRPr kumimoji="1" lang="zh-CN" altLang="en-US" sz="1600" b="1" dirty="0">
                  <a:cs typeface="+mn-ea"/>
                  <a:sym typeface="+mn-lt"/>
                </a:endParaRPr>
              </a:p>
            </p:txBody>
          </p:sp>
          <p:sp>
            <p:nvSpPr>
              <p:cNvPr id="14" name="Rectangle 72"/>
              <p:cNvSpPr>
                <a:spLocks noChangeArrowheads="1"/>
              </p:cNvSpPr>
              <p:nvPr/>
            </p:nvSpPr>
            <p:spPr bwMode="auto">
              <a:xfrm>
                <a:off x="3851442" y="172176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zh-CN" altLang="en-US" sz="1600" b="1" dirty="0">
                    <a:cs typeface="+mn-ea"/>
                    <a:sym typeface="+mn-lt"/>
                  </a:rPr>
                  <a:t>源地址</a:t>
                </a:r>
                <a:endParaRPr kumimoji="1" lang="zh-CN" altLang="en-US" sz="1600" b="1" dirty="0">
                  <a:cs typeface="+mn-ea"/>
                  <a:sym typeface="+mn-lt"/>
                </a:endParaRPr>
              </a:p>
            </p:txBody>
          </p:sp>
          <p:sp>
            <p:nvSpPr>
              <p:cNvPr id="15" name="Rectangle 73"/>
              <p:cNvSpPr>
                <a:spLocks noChangeArrowheads="1"/>
              </p:cNvSpPr>
              <p:nvPr/>
            </p:nvSpPr>
            <p:spPr bwMode="auto">
              <a:xfrm>
                <a:off x="4668081" y="1741879"/>
                <a:ext cx="1555621"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lang="en-US" altLang="zh-CN" sz="1600" b="1" i="0" u="none" strike="noStrike" baseline="0" dirty="0">
                    <a:solidFill>
                      <a:srgbClr val="000000"/>
                    </a:solidFill>
                    <a:latin typeface="+mn-ea"/>
                  </a:rPr>
                  <a:t>LLC-PDU</a:t>
                </a:r>
                <a:r>
                  <a:rPr lang="zh-CN" altLang="en-US" sz="1600" b="1" dirty="0">
                    <a:latin typeface="+mn-ea"/>
                    <a:cs typeface="+mn-ea"/>
                    <a:sym typeface="+mn-lt"/>
                  </a:rPr>
                  <a:t>长度</a:t>
                </a:r>
                <a:endParaRPr kumimoji="1" lang="zh-CN" altLang="en-US" sz="1600" b="1" dirty="0">
                  <a:cs typeface="+mn-ea"/>
                  <a:sym typeface="+mn-lt"/>
                </a:endParaRPr>
              </a:p>
            </p:txBody>
          </p:sp>
          <p:sp>
            <p:nvSpPr>
              <p:cNvPr id="16" name="Rectangle 74"/>
              <p:cNvSpPr>
                <a:spLocks noChangeArrowheads="1"/>
              </p:cNvSpPr>
              <p:nvPr/>
            </p:nvSpPr>
            <p:spPr bwMode="auto">
              <a:xfrm>
                <a:off x="6766543" y="1741879"/>
                <a:ext cx="114525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lang="en-US" altLang="zh-CN" sz="1600" b="1" i="0" u="none" strike="noStrike" baseline="0" dirty="0">
                    <a:latin typeface="+mn-ea"/>
                  </a:rPr>
                  <a:t>LLC-PDU</a:t>
                </a:r>
                <a:endParaRPr kumimoji="1" lang="zh-CN" altLang="en-US" sz="1600" b="1" dirty="0">
                  <a:cs typeface="+mn-ea"/>
                  <a:sym typeface="+mn-lt"/>
                </a:endParaRPr>
              </a:p>
            </p:txBody>
          </p:sp>
          <p:sp>
            <p:nvSpPr>
              <p:cNvPr id="17" name="Rectangle 75"/>
              <p:cNvSpPr>
                <a:spLocks noChangeArrowheads="1"/>
              </p:cNvSpPr>
              <p:nvPr/>
            </p:nvSpPr>
            <p:spPr bwMode="auto">
              <a:xfrm>
                <a:off x="8576026" y="1721761"/>
                <a:ext cx="686087" cy="38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cs typeface="+mn-ea"/>
                    <a:sym typeface="+mn-lt"/>
                  </a:rPr>
                  <a:t>CRC</a:t>
                </a:r>
                <a:endParaRPr kumimoji="1" lang="en-US" altLang="zh-CN" sz="1600" b="1" dirty="0">
                  <a:cs typeface="+mn-ea"/>
                  <a:sym typeface="+mn-lt"/>
                </a:endParaRPr>
              </a:p>
            </p:txBody>
          </p:sp>
          <p:sp>
            <p:nvSpPr>
              <p:cNvPr id="18" name="Line 67"/>
              <p:cNvSpPr>
                <a:spLocks noChangeShapeType="1"/>
              </p:cNvSpPr>
              <p:nvPr/>
            </p:nvSpPr>
            <p:spPr bwMode="auto">
              <a:xfrm>
                <a:off x="3799542"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19" name="Line 67"/>
              <p:cNvSpPr>
                <a:spLocks noChangeShapeType="1"/>
              </p:cNvSpPr>
              <p:nvPr/>
            </p:nvSpPr>
            <p:spPr bwMode="auto">
              <a:xfrm>
                <a:off x="4710654"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0" name="Line 67"/>
              <p:cNvSpPr>
                <a:spLocks noChangeShapeType="1"/>
              </p:cNvSpPr>
              <p:nvPr/>
            </p:nvSpPr>
            <p:spPr bwMode="auto">
              <a:xfrm>
                <a:off x="6181130"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sp>
            <p:nvSpPr>
              <p:cNvPr id="21" name="Line 67"/>
              <p:cNvSpPr>
                <a:spLocks noChangeShapeType="1"/>
              </p:cNvSpPr>
              <p:nvPr/>
            </p:nvSpPr>
            <p:spPr bwMode="auto">
              <a:xfrm>
                <a:off x="8585693" y="1663437"/>
                <a:ext cx="0" cy="57922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solidFill>
                    <a:srgbClr val="000099"/>
                  </a:solidFill>
                  <a:cs typeface="+mn-ea"/>
                  <a:sym typeface="+mn-lt"/>
                </a:endParaRPr>
              </a:p>
            </p:txBody>
          </p:sp>
        </p:grpSp>
        <p:sp>
          <p:nvSpPr>
            <p:cNvPr id="7" name="Rectangle 76"/>
            <p:cNvSpPr>
              <a:spLocks noChangeArrowheads="1"/>
            </p:cNvSpPr>
            <p:nvPr/>
          </p:nvSpPr>
          <p:spPr bwMode="auto">
            <a:xfrm>
              <a:off x="3199834" y="1252644"/>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6B</a:t>
              </a:r>
              <a:endParaRPr kumimoji="1" lang="en-US" altLang="zh-CN" sz="1600" b="1" dirty="0">
                <a:solidFill>
                  <a:srgbClr val="000099"/>
                </a:solidFill>
                <a:latin typeface="+mn-ea"/>
                <a:cs typeface="+mn-ea"/>
                <a:sym typeface="+mn-lt"/>
              </a:endParaRPr>
            </a:p>
          </p:txBody>
        </p:sp>
        <p:sp>
          <p:nvSpPr>
            <p:cNvPr id="8" name="Rectangle 76"/>
            <p:cNvSpPr>
              <a:spLocks noChangeArrowheads="1"/>
            </p:cNvSpPr>
            <p:nvPr/>
          </p:nvSpPr>
          <p:spPr bwMode="auto">
            <a:xfrm>
              <a:off x="3977479"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6B</a:t>
              </a:r>
              <a:endParaRPr kumimoji="1" lang="en-US" altLang="zh-CN" sz="1600" b="1" dirty="0">
                <a:solidFill>
                  <a:srgbClr val="000099"/>
                </a:solidFill>
                <a:latin typeface="+mn-ea"/>
                <a:cs typeface="+mn-ea"/>
                <a:sym typeface="+mn-lt"/>
              </a:endParaRPr>
            </a:p>
          </p:txBody>
        </p:sp>
        <p:sp>
          <p:nvSpPr>
            <p:cNvPr id="9" name="Rectangle 76"/>
            <p:cNvSpPr>
              <a:spLocks noChangeArrowheads="1"/>
            </p:cNvSpPr>
            <p:nvPr/>
          </p:nvSpPr>
          <p:spPr bwMode="auto">
            <a:xfrm>
              <a:off x="4979028" y="1235478"/>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2B</a:t>
              </a:r>
              <a:endParaRPr kumimoji="1" lang="en-US" altLang="zh-CN" sz="1600" b="1" dirty="0">
                <a:solidFill>
                  <a:srgbClr val="000099"/>
                </a:solidFill>
                <a:latin typeface="+mn-ea"/>
                <a:cs typeface="+mn-ea"/>
                <a:sym typeface="+mn-lt"/>
              </a:endParaRPr>
            </a:p>
          </p:txBody>
        </p:sp>
        <p:sp>
          <p:nvSpPr>
            <p:cNvPr id="10" name="Rectangle 76"/>
            <p:cNvSpPr>
              <a:spLocks noChangeArrowheads="1"/>
            </p:cNvSpPr>
            <p:nvPr/>
          </p:nvSpPr>
          <p:spPr bwMode="auto">
            <a:xfrm>
              <a:off x="6662421" y="1270855"/>
              <a:ext cx="1441102"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46B~1500B</a:t>
              </a:r>
              <a:endParaRPr kumimoji="1" lang="en-US" altLang="zh-CN" sz="1600" b="1" dirty="0">
                <a:solidFill>
                  <a:srgbClr val="000099"/>
                </a:solidFill>
                <a:latin typeface="+mn-ea"/>
                <a:cs typeface="+mn-ea"/>
                <a:sym typeface="+mn-lt"/>
              </a:endParaRPr>
            </a:p>
          </p:txBody>
        </p:sp>
        <p:sp>
          <p:nvSpPr>
            <p:cNvPr id="11" name="Rectangle 76"/>
            <p:cNvSpPr>
              <a:spLocks noChangeArrowheads="1"/>
            </p:cNvSpPr>
            <p:nvPr/>
          </p:nvSpPr>
          <p:spPr bwMode="auto">
            <a:xfrm>
              <a:off x="8647647" y="1243477"/>
              <a:ext cx="511360" cy="39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eaLnBrk="0" hangingPunct="0">
                <a:lnSpc>
                  <a:spcPct val="120000"/>
                </a:lnSpc>
              </a:pPr>
              <a:r>
                <a:rPr kumimoji="1" lang="en-US" altLang="zh-CN" sz="1600" b="1" dirty="0">
                  <a:solidFill>
                    <a:srgbClr val="000099"/>
                  </a:solidFill>
                  <a:latin typeface="+mn-ea"/>
                  <a:cs typeface="+mn-ea"/>
                  <a:sym typeface="+mn-lt"/>
                </a:rPr>
                <a:t>4B</a:t>
              </a:r>
              <a:endParaRPr kumimoji="1" lang="en-US" altLang="zh-CN" sz="1600" b="1" dirty="0">
                <a:solidFill>
                  <a:srgbClr val="000099"/>
                </a:solidFill>
                <a:latin typeface="+mn-ea"/>
                <a:cs typeface="+mn-ea"/>
                <a:sym typeface="+mn-lt"/>
              </a:endParaRP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lt"/>
              </a:rPr>
              <a:t>无效的 </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lt"/>
              </a:rPr>
              <a:t>MAC </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lt"/>
              </a:rPr>
              <a:t>帧</a:t>
            </a:r>
            <a:r>
              <a:rPr lang="zh-CN" altLang="en-US" sz="3200" b="1" dirty="0">
                <a:cs typeface="+mn-ea"/>
                <a:sym typeface="+mn-lt"/>
              </a:rPr>
              <a:t> </a:t>
            </a:r>
            <a:endParaRPr lang="zh-CN" altLang="en-US" dirty="0"/>
          </a:p>
        </p:txBody>
      </p:sp>
      <p:sp>
        <p:nvSpPr>
          <p:cNvPr id="3" name="内容占位符 2"/>
          <p:cNvSpPr>
            <a:spLocks noGrp="1"/>
          </p:cNvSpPr>
          <p:nvPr>
            <p:ph idx="1"/>
          </p:nvPr>
        </p:nvSpPr>
        <p:spPr>
          <a:xfrm>
            <a:off x="335280" y="1125539"/>
            <a:ext cx="10858500" cy="5008562"/>
          </a:xfrm>
        </p:spPr>
        <p:txBody>
          <a:bodyPr/>
          <a:lstStyle/>
          <a:p>
            <a:pPr marL="342900" indent="-342900" algn="l">
              <a:lnSpc>
                <a:spcPct val="120000"/>
              </a:lnSpc>
              <a:spcBef>
                <a:spcPct val="20000"/>
              </a:spcBef>
            </a:pPr>
            <a:r>
              <a:rPr lang="en-US" altLang="zh-CN" sz="2800" dirty="0">
                <a:solidFill>
                  <a:schemeClr val="tx1"/>
                </a:solidFill>
                <a:ea typeface="微软雅黑 Light" panose="020B0502040204020203" pitchFamily="34" charset="-122"/>
                <a:sym typeface="+mn-lt"/>
              </a:rPr>
              <a:t>有效的 MAC 帧长度为 64 ~ 1518 字节之间</a:t>
            </a:r>
            <a:endParaRPr lang="en-US" altLang="zh-CN" sz="2800" dirty="0">
              <a:solidFill>
                <a:schemeClr val="tx1"/>
              </a:solidFill>
              <a:ea typeface="微软雅黑 Light" panose="020B0502040204020203" pitchFamily="34" charset="-122"/>
              <a:sym typeface="+mn-lt"/>
            </a:endParaRPr>
          </a:p>
          <a:p>
            <a:pPr marL="342900" indent="-342900" algn="l">
              <a:lnSpc>
                <a:spcPct val="120000"/>
              </a:lnSpc>
              <a:spcBef>
                <a:spcPct val="20000"/>
              </a:spcBef>
            </a:pPr>
            <a:r>
              <a:rPr lang="en-US" altLang="zh-CN" sz="2800" dirty="0">
                <a:solidFill>
                  <a:schemeClr val="tx1"/>
                </a:solidFill>
                <a:ea typeface="微软雅黑 Light" panose="020B0502040204020203" pitchFamily="34" charset="-122"/>
                <a:sym typeface="+mn-lt"/>
              </a:rPr>
              <a:t>如下几种情形属于无效的 MAC 帧：</a:t>
            </a:r>
            <a:endParaRPr lang="en-US" altLang="zh-CN" sz="28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数据字段的长度与长度字段的值不一致</a:t>
            </a:r>
            <a:endParaRPr lang="zh-CN" altLang="en-US" sz="24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帧的长度不是整数个字节</a:t>
            </a:r>
            <a:endParaRPr lang="zh-CN" altLang="en-US" sz="24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用收到的帧校验字段值校验有差错</a:t>
            </a:r>
            <a:endParaRPr lang="zh-CN" altLang="en-US" sz="2400" dirty="0">
              <a:solidFill>
                <a:schemeClr val="tx1"/>
              </a:solidFill>
              <a:ea typeface="微软雅黑 Light" panose="020B0502040204020203" pitchFamily="34" charset="-122"/>
              <a:sym typeface="+mn-lt"/>
            </a:endParaRPr>
          </a:p>
          <a:p>
            <a:pPr marL="742950" lvl="1" indent="-285750" algn="l" eaLnBrk="1" hangingPunct="1">
              <a:lnSpc>
                <a:spcPct val="12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sym typeface="+mn-lt"/>
              </a:rPr>
              <a:t>数据字段的长度不在 46 ~ 1500 字节之间</a:t>
            </a:r>
            <a:endParaRPr lang="zh-CN" altLang="en-US" sz="2400" dirty="0">
              <a:solidFill>
                <a:schemeClr val="tx1"/>
              </a:solidFill>
              <a:ea typeface="微软雅黑 Light" panose="020B0502040204020203" pitchFamily="34" charset="-122"/>
              <a:sym typeface="+mn-lt"/>
            </a:endParaRPr>
          </a:p>
          <a:p>
            <a:pPr marL="342900" indent="-342900" algn="l">
              <a:lnSpc>
                <a:spcPct val="120000"/>
              </a:lnSpc>
              <a:spcBef>
                <a:spcPct val="20000"/>
              </a:spcBef>
            </a:pPr>
            <a:r>
              <a:rPr lang="en-US" altLang="zh-CN" sz="2800" dirty="0">
                <a:solidFill>
                  <a:schemeClr val="tx1"/>
                </a:solidFill>
                <a:ea typeface="微软雅黑 Light" panose="020B0502040204020203" pitchFamily="34" charset="-122"/>
                <a:sym typeface="+mn-lt"/>
              </a:rPr>
              <a:t>以太网对于检查出的无效 MAC 帧简单丢弃，无需重传 </a:t>
            </a:r>
            <a:endParaRPr lang="en-US" altLang="zh-CN" sz="2800" dirty="0">
              <a:solidFill>
                <a:schemeClr val="tx1"/>
              </a:solidFill>
              <a:ea typeface="微软雅黑 Light" panose="020B0502040204020203" pitchFamily="34" charset="-122"/>
              <a:sym typeface="+mn-lt"/>
            </a:endParaRPr>
          </a:p>
          <a:p>
            <a:endParaRPr lang="zh-CN" altLang="en-US" dirty="0">
              <a:cs typeface="+mn-ea"/>
              <a:sym typeface="+mn-lt"/>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4"/>
          <p:cNvSpPr>
            <a:spLocks noChangeShapeType="1"/>
          </p:cNvSpPr>
          <p:nvPr/>
        </p:nvSpPr>
        <p:spPr bwMode="auto">
          <a:xfrm>
            <a:off x="840616" y="5870525"/>
            <a:ext cx="10170424" cy="6492"/>
          </a:xfrm>
          <a:prstGeom prst="line">
            <a:avLst/>
          </a:prstGeom>
          <a:noFill/>
          <a:ln w="63500">
            <a:solidFill>
              <a:srgbClr val="FFCC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11" name="Text Box 12"/>
          <p:cNvSpPr txBox="1">
            <a:spLocks noChangeArrowheads="1"/>
          </p:cNvSpPr>
          <p:nvPr/>
        </p:nvSpPr>
        <p:spPr bwMode="auto">
          <a:xfrm>
            <a:off x="551691" y="6062575"/>
            <a:ext cx="878092"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zh-CN" altLang="en-US" sz="1400" dirty="0">
                <a:latin typeface="+mn-lt"/>
                <a:ea typeface="+mn-ea"/>
                <a:cs typeface="+mn-ea"/>
                <a:sym typeface="+mn-lt"/>
              </a:rPr>
              <a:t>研制起步</a:t>
            </a:r>
            <a:endParaRPr lang="zh-CN" altLang="en-US" sz="1400" dirty="0">
              <a:latin typeface="+mn-lt"/>
              <a:ea typeface="+mn-ea"/>
              <a:cs typeface="+mn-ea"/>
              <a:sym typeface="+mn-lt"/>
            </a:endParaRPr>
          </a:p>
        </p:txBody>
      </p:sp>
      <p:sp>
        <p:nvSpPr>
          <p:cNvPr id="12" name="Text Box 13"/>
          <p:cNvSpPr txBox="1">
            <a:spLocks noChangeArrowheads="1"/>
          </p:cNvSpPr>
          <p:nvPr/>
        </p:nvSpPr>
        <p:spPr bwMode="auto">
          <a:xfrm>
            <a:off x="79140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1975</a:t>
            </a:r>
            <a:endParaRPr lang="en-US" altLang="zh-CN" sz="1400">
              <a:solidFill>
                <a:srgbClr val="669900"/>
              </a:solidFill>
              <a:latin typeface="+mn-lt"/>
              <a:ea typeface="+mn-ea"/>
              <a:cs typeface="+mn-ea"/>
              <a:sym typeface="+mn-lt"/>
            </a:endParaRPr>
          </a:p>
        </p:txBody>
      </p:sp>
      <p:sp>
        <p:nvSpPr>
          <p:cNvPr id="13" name="Text Box 14"/>
          <p:cNvSpPr txBox="1">
            <a:spLocks noChangeArrowheads="1"/>
          </p:cNvSpPr>
          <p:nvPr/>
        </p:nvSpPr>
        <p:spPr bwMode="auto">
          <a:xfrm>
            <a:off x="1775653"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1989</a:t>
            </a:r>
            <a:endParaRPr lang="en-US" altLang="zh-CN" sz="1400">
              <a:solidFill>
                <a:srgbClr val="669900"/>
              </a:solidFill>
              <a:latin typeface="+mn-lt"/>
              <a:ea typeface="+mn-ea"/>
              <a:cs typeface="+mn-ea"/>
              <a:sym typeface="+mn-lt"/>
            </a:endParaRPr>
          </a:p>
        </p:txBody>
      </p:sp>
      <p:sp>
        <p:nvSpPr>
          <p:cNvPr id="14" name="Text Box 15"/>
          <p:cNvSpPr txBox="1">
            <a:spLocks noChangeArrowheads="1"/>
          </p:cNvSpPr>
          <p:nvPr/>
        </p:nvSpPr>
        <p:spPr bwMode="auto">
          <a:xfrm>
            <a:off x="1559753" y="5995900"/>
            <a:ext cx="96625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zh-CN" altLang="en-US" sz="1400" dirty="0">
                <a:latin typeface="+mn-lt"/>
                <a:ea typeface="+mn-ea"/>
                <a:cs typeface="+mn-ea"/>
                <a:sym typeface="+mn-lt"/>
              </a:rPr>
              <a:t>国际标准</a:t>
            </a:r>
            <a:endParaRPr lang="zh-CN" altLang="en-US" sz="1400" dirty="0">
              <a:latin typeface="+mn-lt"/>
              <a:ea typeface="+mn-ea"/>
              <a:cs typeface="+mn-ea"/>
              <a:sym typeface="+mn-lt"/>
            </a:endParaRPr>
          </a:p>
          <a:p>
            <a:pPr eaLnBrk="1" hangingPunct="1">
              <a:lnSpc>
                <a:spcPct val="120000"/>
              </a:lnSpc>
            </a:pPr>
            <a:r>
              <a:rPr lang="en-US" altLang="zh-CN" sz="1400" dirty="0">
                <a:latin typeface="+mn-lt"/>
                <a:ea typeface="+mn-ea"/>
                <a:cs typeface="+mn-ea"/>
                <a:sym typeface="+mn-lt"/>
              </a:rPr>
              <a:t>100M</a:t>
            </a:r>
            <a:r>
              <a:rPr lang="zh-CN" altLang="en-US" sz="1400" dirty="0">
                <a:latin typeface="+mn-lt"/>
                <a:ea typeface="+mn-ea"/>
                <a:cs typeface="+mn-ea"/>
                <a:sym typeface="+mn-lt"/>
              </a:rPr>
              <a:t>电口</a:t>
            </a:r>
            <a:endParaRPr lang="zh-CN" altLang="en-US" sz="1400" dirty="0">
              <a:latin typeface="+mn-lt"/>
              <a:ea typeface="+mn-ea"/>
              <a:cs typeface="+mn-ea"/>
              <a:sym typeface="+mn-lt"/>
            </a:endParaRPr>
          </a:p>
        </p:txBody>
      </p:sp>
      <p:sp>
        <p:nvSpPr>
          <p:cNvPr id="15" name="Text Box 16"/>
          <p:cNvSpPr txBox="1">
            <a:spLocks noChangeArrowheads="1"/>
          </p:cNvSpPr>
          <p:nvPr/>
        </p:nvSpPr>
        <p:spPr bwMode="auto">
          <a:xfrm>
            <a:off x="2496378" y="5995900"/>
            <a:ext cx="1217929"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latin typeface="+mn-lt"/>
                <a:ea typeface="+mn-ea"/>
                <a:cs typeface="+mn-ea"/>
                <a:sym typeface="+mn-lt"/>
              </a:rPr>
              <a:t>1000BASE-X</a:t>
            </a:r>
            <a:endParaRPr lang="en-US" altLang="zh-CN" sz="1400">
              <a:latin typeface="+mn-lt"/>
              <a:ea typeface="+mn-ea"/>
              <a:cs typeface="+mn-ea"/>
              <a:sym typeface="+mn-lt"/>
            </a:endParaRPr>
          </a:p>
          <a:p>
            <a:pPr eaLnBrk="1" hangingPunct="1">
              <a:lnSpc>
                <a:spcPct val="120000"/>
              </a:lnSpc>
            </a:pPr>
            <a:r>
              <a:rPr lang="zh-CN" altLang="en-US" sz="1400">
                <a:latin typeface="+mn-lt"/>
                <a:ea typeface="+mn-ea"/>
                <a:cs typeface="+mn-ea"/>
                <a:sym typeface="+mn-lt"/>
              </a:rPr>
              <a:t>基本完成</a:t>
            </a:r>
            <a:endParaRPr lang="zh-CN" altLang="en-US" sz="1400">
              <a:latin typeface="+mn-lt"/>
              <a:ea typeface="+mn-ea"/>
              <a:cs typeface="+mn-ea"/>
              <a:sym typeface="+mn-lt"/>
            </a:endParaRPr>
          </a:p>
        </p:txBody>
      </p:sp>
      <p:sp>
        <p:nvSpPr>
          <p:cNvPr id="16" name="Text Box 17"/>
          <p:cNvSpPr txBox="1">
            <a:spLocks noChangeArrowheads="1"/>
          </p:cNvSpPr>
          <p:nvPr/>
        </p:nvSpPr>
        <p:spPr bwMode="auto">
          <a:xfrm>
            <a:off x="278371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1994</a:t>
            </a:r>
            <a:endParaRPr lang="en-US" altLang="zh-CN" sz="1400">
              <a:solidFill>
                <a:srgbClr val="669900"/>
              </a:solidFill>
              <a:latin typeface="+mn-lt"/>
              <a:ea typeface="+mn-ea"/>
              <a:cs typeface="+mn-ea"/>
              <a:sym typeface="+mn-lt"/>
            </a:endParaRPr>
          </a:p>
        </p:txBody>
      </p:sp>
      <p:sp>
        <p:nvSpPr>
          <p:cNvPr id="17" name="Text Box 18"/>
          <p:cNvSpPr txBox="1">
            <a:spLocks noChangeArrowheads="1"/>
          </p:cNvSpPr>
          <p:nvPr/>
        </p:nvSpPr>
        <p:spPr bwMode="auto">
          <a:xfrm>
            <a:off x="374256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1998</a:t>
            </a:r>
            <a:endParaRPr lang="en-US" altLang="zh-CN" sz="1400">
              <a:solidFill>
                <a:srgbClr val="669900"/>
              </a:solidFill>
              <a:latin typeface="+mn-lt"/>
              <a:ea typeface="+mn-ea"/>
              <a:cs typeface="+mn-ea"/>
              <a:sym typeface="+mn-lt"/>
            </a:endParaRPr>
          </a:p>
        </p:txBody>
      </p:sp>
      <p:sp>
        <p:nvSpPr>
          <p:cNvPr id="18" name="Text Box 19"/>
          <p:cNvSpPr txBox="1">
            <a:spLocks noChangeArrowheads="1"/>
          </p:cNvSpPr>
          <p:nvPr/>
        </p:nvSpPr>
        <p:spPr bwMode="auto">
          <a:xfrm>
            <a:off x="3696528" y="5995900"/>
            <a:ext cx="111373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1000base-T</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 标准完成</a:t>
            </a:r>
            <a:endParaRPr lang="zh-CN" altLang="en-US" sz="1400" dirty="0">
              <a:latin typeface="+mn-lt"/>
              <a:ea typeface="+mn-ea"/>
              <a:cs typeface="+mn-ea"/>
              <a:sym typeface="+mn-lt"/>
            </a:endParaRPr>
          </a:p>
        </p:txBody>
      </p:sp>
      <p:sp>
        <p:nvSpPr>
          <p:cNvPr id="19" name="Text Box 20"/>
          <p:cNvSpPr txBox="1">
            <a:spLocks noChangeArrowheads="1"/>
          </p:cNvSpPr>
          <p:nvPr/>
        </p:nvSpPr>
        <p:spPr bwMode="auto">
          <a:xfrm>
            <a:off x="4728403" y="5995900"/>
            <a:ext cx="1158618"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10GBASE-X</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标准形成</a:t>
            </a:r>
            <a:endParaRPr lang="zh-CN" altLang="en-US" sz="1400" dirty="0">
              <a:latin typeface="+mn-lt"/>
              <a:ea typeface="+mn-ea"/>
              <a:cs typeface="+mn-ea"/>
              <a:sym typeface="+mn-lt"/>
            </a:endParaRPr>
          </a:p>
        </p:txBody>
      </p:sp>
      <p:sp>
        <p:nvSpPr>
          <p:cNvPr id="20" name="Text Box 21"/>
          <p:cNvSpPr txBox="1">
            <a:spLocks noChangeArrowheads="1"/>
          </p:cNvSpPr>
          <p:nvPr/>
        </p:nvSpPr>
        <p:spPr bwMode="auto">
          <a:xfrm>
            <a:off x="501574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2002</a:t>
            </a:r>
            <a:endParaRPr lang="en-US" altLang="zh-CN" sz="1400">
              <a:solidFill>
                <a:srgbClr val="669900"/>
              </a:solidFill>
              <a:latin typeface="+mn-lt"/>
              <a:ea typeface="+mn-ea"/>
              <a:cs typeface="+mn-ea"/>
              <a:sym typeface="+mn-lt"/>
            </a:endParaRPr>
          </a:p>
        </p:txBody>
      </p:sp>
      <p:sp>
        <p:nvSpPr>
          <p:cNvPr id="21" name="Text Box 22"/>
          <p:cNvSpPr txBox="1">
            <a:spLocks noChangeArrowheads="1"/>
          </p:cNvSpPr>
          <p:nvPr/>
        </p:nvSpPr>
        <p:spPr bwMode="auto">
          <a:xfrm>
            <a:off x="6168266"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2004</a:t>
            </a:r>
            <a:endParaRPr lang="en-US" altLang="zh-CN" sz="1400">
              <a:solidFill>
                <a:srgbClr val="669900"/>
              </a:solidFill>
              <a:latin typeface="+mn-lt"/>
              <a:ea typeface="+mn-ea"/>
              <a:cs typeface="+mn-ea"/>
              <a:sym typeface="+mn-lt"/>
            </a:endParaRPr>
          </a:p>
        </p:txBody>
      </p:sp>
      <p:sp>
        <p:nvSpPr>
          <p:cNvPr id="22" name="Text Box 23"/>
          <p:cNvSpPr txBox="1">
            <a:spLocks noChangeArrowheads="1"/>
          </p:cNvSpPr>
          <p:nvPr/>
        </p:nvSpPr>
        <p:spPr bwMode="auto">
          <a:xfrm>
            <a:off x="5757103" y="5992725"/>
            <a:ext cx="1288461"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10GBASE-CX</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标准补充</a:t>
            </a:r>
            <a:endParaRPr lang="zh-CN" altLang="en-US" sz="1400" dirty="0">
              <a:latin typeface="+mn-lt"/>
              <a:ea typeface="+mn-ea"/>
              <a:cs typeface="+mn-ea"/>
              <a:sym typeface="+mn-lt"/>
            </a:endParaRPr>
          </a:p>
        </p:txBody>
      </p:sp>
      <p:sp>
        <p:nvSpPr>
          <p:cNvPr id="24" name="Text Box 25"/>
          <p:cNvSpPr txBox="1">
            <a:spLocks noChangeArrowheads="1"/>
          </p:cNvSpPr>
          <p:nvPr/>
        </p:nvSpPr>
        <p:spPr bwMode="auto">
          <a:xfrm>
            <a:off x="720014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2006</a:t>
            </a:r>
            <a:endParaRPr lang="en-US" altLang="zh-CN" sz="1400">
              <a:solidFill>
                <a:srgbClr val="669900"/>
              </a:solidFill>
              <a:latin typeface="+mn-lt"/>
              <a:ea typeface="+mn-ea"/>
              <a:cs typeface="+mn-ea"/>
              <a:sym typeface="+mn-lt"/>
            </a:endParaRPr>
          </a:p>
        </p:txBody>
      </p:sp>
      <p:sp>
        <p:nvSpPr>
          <p:cNvPr id="25" name="Text Box 26"/>
          <p:cNvSpPr txBox="1">
            <a:spLocks noChangeArrowheads="1"/>
          </p:cNvSpPr>
          <p:nvPr/>
        </p:nvSpPr>
        <p:spPr bwMode="auto">
          <a:xfrm>
            <a:off x="6976303" y="5992725"/>
            <a:ext cx="1147397"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10GBASE-T</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标准完成</a:t>
            </a:r>
            <a:endParaRPr lang="zh-CN" altLang="en-US" sz="1400" dirty="0">
              <a:latin typeface="+mn-lt"/>
              <a:ea typeface="+mn-ea"/>
              <a:cs typeface="+mn-ea"/>
              <a:sym typeface="+mn-lt"/>
            </a:endParaRPr>
          </a:p>
        </p:txBody>
      </p:sp>
      <p:sp>
        <p:nvSpPr>
          <p:cNvPr id="27" name="Text Box 28"/>
          <p:cNvSpPr txBox="1">
            <a:spLocks noChangeArrowheads="1"/>
          </p:cNvSpPr>
          <p:nvPr/>
        </p:nvSpPr>
        <p:spPr bwMode="auto">
          <a:xfrm>
            <a:off x="8152641"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28" name="Text Box 29"/>
          <p:cNvSpPr txBox="1">
            <a:spLocks noChangeArrowheads="1"/>
          </p:cNvSpPr>
          <p:nvPr/>
        </p:nvSpPr>
        <p:spPr bwMode="auto">
          <a:xfrm>
            <a:off x="8144703" y="5992725"/>
            <a:ext cx="985494"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40G,100G</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初步完成</a:t>
            </a:r>
            <a:endParaRPr lang="zh-CN" altLang="en-US" sz="1400" dirty="0">
              <a:latin typeface="+mn-lt"/>
              <a:ea typeface="+mn-ea"/>
              <a:cs typeface="+mn-ea"/>
              <a:sym typeface="+mn-lt"/>
            </a:endParaRPr>
          </a:p>
        </p:txBody>
      </p:sp>
      <p:sp>
        <p:nvSpPr>
          <p:cNvPr id="30" name="Text Box 28"/>
          <p:cNvSpPr txBox="1">
            <a:spLocks noChangeArrowheads="1"/>
          </p:cNvSpPr>
          <p:nvPr/>
        </p:nvSpPr>
        <p:spPr bwMode="auto">
          <a:xfrm>
            <a:off x="9305165" y="5352774"/>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2013</a:t>
            </a:r>
            <a:endParaRPr lang="zh-CN" altLang="en-US" sz="1400" dirty="0">
              <a:solidFill>
                <a:srgbClr val="669900"/>
              </a:solidFill>
              <a:latin typeface="+mn-lt"/>
              <a:ea typeface="+mn-ea"/>
              <a:cs typeface="+mn-ea"/>
              <a:sym typeface="+mn-lt"/>
            </a:endParaRPr>
          </a:p>
        </p:txBody>
      </p:sp>
      <p:sp>
        <p:nvSpPr>
          <p:cNvPr id="31" name="Text Box 29"/>
          <p:cNvSpPr txBox="1">
            <a:spLocks noChangeArrowheads="1"/>
          </p:cNvSpPr>
          <p:nvPr/>
        </p:nvSpPr>
        <p:spPr bwMode="auto">
          <a:xfrm>
            <a:off x="9297227" y="5992725"/>
            <a:ext cx="956640" cy="574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400G</a:t>
            </a:r>
            <a:r>
              <a:rPr lang="zh-CN" altLang="en-US" sz="1400" dirty="0">
                <a:latin typeface="+mn-lt"/>
                <a:ea typeface="+mn-ea"/>
                <a:cs typeface="+mn-ea"/>
                <a:sym typeface="+mn-lt"/>
              </a:rPr>
              <a:t>研究</a:t>
            </a:r>
            <a:endParaRPr lang="en-US" altLang="zh-CN" sz="1400" dirty="0">
              <a:latin typeface="+mn-lt"/>
              <a:ea typeface="+mn-ea"/>
              <a:cs typeface="+mn-ea"/>
              <a:sym typeface="+mn-lt"/>
            </a:endParaRPr>
          </a:p>
          <a:p>
            <a:pPr eaLnBrk="1" hangingPunct="1">
              <a:lnSpc>
                <a:spcPct val="120000"/>
              </a:lnSpc>
            </a:pPr>
            <a:r>
              <a:rPr lang="zh-CN" altLang="en-US" sz="1400" dirty="0">
                <a:latin typeface="+mn-lt"/>
                <a:ea typeface="+mn-ea"/>
                <a:cs typeface="+mn-ea"/>
                <a:sym typeface="+mn-lt"/>
              </a:rPr>
              <a:t>小组成立</a:t>
            </a:r>
            <a:endParaRPr lang="zh-CN" altLang="en-US" sz="1400" dirty="0">
              <a:latin typeface="+mn-lt"/>
              <a:ea typeface="+mn-ea"/>
              <a:cs typeface="+mn-ea"/>
              <a:sym typeface="+mn-lt"/>
            </a:endParaRPr>
          </a:p>
        </p:txBody>
      </p:sp>
      <p:sp>
        <p:nvSpPr>
          <p:cNvPr id="32" name="箭头: 上 31"/>
          <p:cNvSpPr/>
          <p:nvPr/>
        </p:nvSpPr>
        <p:spPr>
          <a:xfrm>
            <a:off x="91597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 name="箭头: 上 32"/>
          <p:cNvSpPr/>
          <p:nvPr/>
        </p:nvSpPr>
        <p:spPr>
          <a:xfrm>
            <a:off x="199351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4" name="箭头: 上 33"/>
          <p:cNvSpPr/>
          <p:nvPr/>
        </p:nvSpPr>
        <p:spPr>
          <a:xfrm>
            <a:off x="2917437"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 name="箭头: 上 34"/>
          <p:cNvSpPr/>
          <p:nvPr/>
        </p:nvSpPr>
        <p:spPr>
          <a:xfrm>
            <a:off x="4005719"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6" name="箭头: 上 35"/>
          <p:cNvSpPr/>
          <p:nvPr/>
        </p:nvSpPr>
        <p:spPr>
          <a:xfrm>
            <a:off x="516516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7" name="箭头: 上 36"/>
          <p:cNvSpPr/>
          <p:nvPr/>
        </p:nvSpPr>
        <p:spPr>
          <a:xfrm>
            <a:off x="6289661"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箭头: 上 37"/>
          <p:cNvSpPr/>
          <p:nvPr/>
        </p:nvSpPr>
        <p:spPr>
          <a:xfrm>
            <a:off x="7315723"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9" name="箭头: 上 38"/>
          <p:cNvSpPr/>
          <p:nvPr/>
        </p:nvSpPr>
        <p:spPr>
          <a:xfrm>
            <a:off x="8273662"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箭头: 上 39"/>
          <p:cNvSpPr/>
          <p:nvPr/>
        </p:nvSpPr>
        <p:spPr>
          <a:xfrm>
            <a:off x="9426186"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1" name="Line 4"/>
          <p:cNvSpPr>
            <a:spLocks noChangeShapeType="1"/>
          </p:cNvSpPr>
          <p:nvPr/>
        </p:nvSpPr>
        <p:spPr bwMode="auto">
          <a:xfrm flipV="1">
            <a:off x="5600520" y="2402823"/>
            <a:ext cx="5293318" cy="14436"/>
          </a:xfrm>
          <a:prstGeom prst="line">
            <a:avLst/>
          </a:prstGeom>
          <a:noFill/>
          <a:ln w="63500">
            <a:solidFill>
              <a:srgbClr val="FFCC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46" name="Text Box 21"/>
          <p:cNvSpPr txBox="1">
            <a:spLocks noChangeArrowheads="1"/>
          </p:cNvSpPr>
          <p:nvPr/>
        </p:nvSpPr>
        <p:spPr bwMode="auto">
          <a:xfrm>
            <a:off x="6273498" y="181763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2004</a:t>
            </a:r>
            <a:endParaRPr lang="en-US" altLang="zh-CN" sz="1400" dirty="0">
              <a:solidFill>
                <a:srgbClr val="669900"/>
              </a:solidFill>
              <a:latin typeface="+mn-lt"/>
              <a:ea typeface="+mn-ea"/>
              <a:cs typeface="+mn-ea"/>
              <a:sym typeface="+mn-lt"/>
            </a:endParaRPr>
          </a:p>
        </p:txBody>
      </p:sp>
      <p:sp>
        <p:nvSpPr>
          <p:cNvPr id="47" name="Text Box 22"/>
          <p:cNvSpPr txBox="1">
            <a:spLocks noChangeArrowheads="1"/>
          </p:cNvSpPr>
          <p:nvPr/>
        </p:nvSpPr>
        <p:spPr bwMode="auto">
          <a:xfrm>
            <a:off x="7437902"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2006</a:t>
            </a:r>
            <a:endParaRPr lang="en-US" altLang="zh-CN" sz="1400" dirty="0">
              <a:solidFill>
                <a:srgbClr val="669900"/>
              </a:solidFill>
              <a:latin typeface="+mn-lt"/>
              <a:ea typeface="+mn-ea"/>
              <a:cs typeface="+mn-ea"/>
              <a:sym typeface="+mn-lt"/>
            </a:endParaRPr>
          </a:p>
        </p:txBody>
      </p:sp>
      <p:sp>
        <p:nvSpPr>
          <p:cNvPr id="48" name="Text Box 25"/>
          <p:cNvSpPr txBox="1">
            <a:spLocks noChangeArrowheads="1"/>
          </p:cNvSpPr>
          <p:nvPr/>
        </p:nvSpPr>
        <p:spPr bwMode="auto">
          <a:xfrm>
            <a:off x="846977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2007</a:t>
            </a:r>
            <a:endParaRPr lang="en-US" altLang="zh-CN" sz="1400" dirty="0">
              <a:solidFill>
                <a:srgbClr val="669900"/>
              </a:solidFill>
              <a:latin typeface="+mn-lt"/>
              <a:ea typeface="+mn-ea"/>
              <a:cs typeface="+mn-ea"/>
              <a:sym typeface="+mn-lt"/>
            </a:endParaRPr>
          </a:p>
        </p:txBody>
      </p:sp>
      <p:sp>
        <p:nvSpPr>
          <p:cNvPr id="49" name="Text Box 28"/>
          <p:cNvSpPr txBox="1">
            <a:spLocks noChangeArrowheads="1"/>
          </p:cNvSpPr>
          <p:nvPr/>
        </p:nvSpPr>
        <p:spPr bwMode="auto">
          <a:xfrm>
            <a:off x="9422277" y="1812869"/>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endParaRPr lang="zh-CN" altLang="en-US" sz="1400" dirty="0">
              <a:solidFill>
                <a:srgbClr val="669900"/>
              </a:solidFill>
              <a:latin typeface="+mn-lt"/>
              <a:ea typeface="+mn-ea"/>
              <a:cs typeface="+mn-ea"/>
              <a:sym typeface="+mn-lt"/>
            </a:endParaRPr>
          </a:p>
        </p:txBody>
      </p:sp>
      <p:sp>
        <p:nvSpPr>
          <p:cNvPr id="55" name="箭头: 上 54"/>
          <p:cNvSpPr/>
          <p:nvPr/>
        </p:nvSpPr>
        <p:spPr>
          <a:xfrm>
            <a:off x="643479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6" name="箭头: 上 55"/>
          <p:cNvSpPr/>
          <p:nvPr/>
        </p:nvSpPr>
        <p:spPr>
          <a:xfrm>
            <a:off x="7559297"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箭头: 上 56"/>
          <p:cNvSpPr/>
          <p:nvPr/>
        </p:nvSpPr>
        <p:spPr>
          <a:xfrm>
            <a:off x="8585359"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8" name="箭头: 上 57"/>
          <p:cNvSpPr/>
          <p:nvPr/>
        </p:nvSpPr>
        <p:spPr>
          <a:xfrm>
            <a:off x="9543298" y="2084379"/>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0" name="Text Box 26"/>
          <p:cNvSpPr txBox="1">
            <a:spLocks noChangeArrowheads="1"/>
          </p:cNvSpPr>
          <p:nvPr/>
        </p:nvSpPr>
        <p:spPr bwMode="auto">
          <a:xfrm>
            <a:off x="8480038" y="2399160"/>
            <a:ext cx="66112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EFM</a:t>
            </a:r>
            <a:endParaRPr lang="en-US" altLang="zh-CN" sz="1400" dirty="0">
              <a:latin typeface="+mn-lt"/>
              <a:ea typeface="+mn-ea"/>
              <a:cs typeface="+mn-ea"/>
              <a:sym typeface="+mn-lt"/>
            </a:endParaRPr>
          </a:p>
        </p:txBody>
      </p:sp>
      <p:sp>
        <p:nvSpPr>
          <p:cNvPr id="61" name="Line 4"/>
          <p:cNvSpPr>
            <a:spLocks noChangeShapeType="1"/>
          </p:cNvSpPr>
          <p:nvPr/>
        </p:nvSpPr>
        <p:spPr bwMode="auto">
          <a:xfrm flipV="1">
            <a:off x="817794" y="3985490"/>
            <a:ext cx="10138775" cy="14436"/>
          </a:xfrm>
          <a:prstGeom prst="line">
            <a:avLst/>
          </a:prstGeom>
          <a:noFill/>
          <a:ln w="63500">
            <a:solidFill>
              <a:srgbClr val="FFCC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p>
            <a:pPr>
              <a:lnSpc>
                <a:spcPct val="120000"/>
              </a:lnSpc>
            </a:pPr>
            <a:endParaRPr lang="zh-CN" altLang="en-US">
              <a:cs typeface="+mn-ea"/>
              <a:sym typeface="+mn-lt"/>
            </a:endParaRPr>
          </a:p>
        </p:txBody>
      </p:sp>
      <p:sp>
        <p:nvSpPr>
          <p:cNvPr id="67" name="Text Box 22"/>
          <p:cNvSpPr txBox="1">
            <a:spLocks noChangeArrowheads="1"/>
          </p:cNvSpPr>
          <p:nvPr/>
        </p:nvSpPr>
        <p:spPr bwMode="auto">
          <a:xfrm>
            <a:off x="5159786"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2015</a:t>
            </a:r>
            <a:endParaRPr lang="en-US" altLang="zh-CN" sz="1400" dirty="0">
              <a:solidFill>
                <a:srgbClr val="669900"/>
              </a:solidFill>
              <a:latin typeface="+mn-lt"/>
              <a:ea typeface="+mn-ea"/>
              <a:cs typeface="+mn-ea"/>
              <a:sym typeface="+mn-lt"/>
            </a:endParaRPr>
          </a:p>
        </p:txBody>
      </p:sp>
      <p:sp>
        <p:nvSpPr>
          <p:cNvPr id="68" name="Text Box 25"/>
          <p:cNvSpPr txBox="1">
            <a:spLocks noChangeArrowheads="1"/>
          </p:cNvSpPr>
          <p:nvPr/>
        </p:nvSpPr>
        <p:spPr bwMode="auto">
          <a:xfrm>
            <a:off x="204717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2009</a:t>
            </a:r>
            <a:endParaRPr lang="en-US" altLang="zh-CN" sz="1400" dirty="0">
              <a:solidFill>
                <a:srgbClr val="669900"/>
              </a:solidFill>
              <a:latin typeface="+mn-lt"/>
              <a:ea typeface="+mn-ea"/>
              <a:cs typeface="+mn-ea"/>
              <a:sym typeface="+mn-lt"/>
            </a:endParaRPr>
          </a:p>
        </p:txBody>
      </p:sp>
      <p:sp>
        <p:nvSpPr>
          <p:cNvPr id="69" name="Text Box 28"/>
          <p:cNvSpPr txBox="1">
            <a:spLocks noChangeArrowheads="1"/>
          </p:cNvSpPr>
          <p:nvPr/>
        </p:nvSpPr>
        <p:spPr bwMode="auto">
          <a:xfrm>
            <a:off x="2999678"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a:solidFill>
                  <a:srgbClr val="669900"/>
                </a:solidFill>
                <a:latin typeface="+mn-lt"/>
                <a:ea typeface="+mn-ea"/>
                <a:cs typeface="+mn-ea"/>
                <a:sym typeface="+mn-lt"/>
              </a:rPr>
              <a:t>2010</a:t>
            </a:r>
            <a:endParaRPr lang="zh-CN" altLang="en-US" sz="1400">
              <a:solidFill>
                <a:srgbClr val="669900"/>
              </a:solidFill>
              <a:latin typeface="+mn-lt"/>
              <a:ea typeface="+mn-ea"/>
              <a:cs typeface="+mn-ea"/>
              <a:sym typeface="+mn-lt"/>
            </a:endParaRPr>
          </a:p>
        </p:txBody>
      </p:sp>
      <p:sp>
        <p:nvSpPr>
          <p:cNvPr id="70" name="Text Box 28"/>
          <p:cNvSpPr txBox="1">
            <a:spLocks noChangeArrowheads="1"/>
          </p:cNvSpPr>
          <p:nvPr/>
        </p:nvSpPr>
        <p:spPr bwMode="auto">
          <a:xfrm>
            <a:off x="4152202" y="3464422"/>
            <a:ext cx="544155"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2011</a:t>
            </a:r>
            <a:endParaRPr lang="zh-CN" altLang="en-US" sz="1400" dirty="0">
              <a:solidFill>
                <a:srgbClr val="669900"/>
              </a:solidFill>
              <a:latin typeface="+mn-lt"/>
              <a:ea typeface="+mn-ea"/>
              <a:cs typeface="+mn-ea"/>
              <a:sym typeface="+mn-lt"/>
            </a:endParaRPr>
          </a:p>
        </p:txBody>
      </p:sp>
      <p:sp>
        <p:nvSpPr>
          <p:cNvPr id="76" name="箭头: 上 75"/>
          <p:cNvSpPr/>
          <p:nvPr/>
        </p:nvSpPr>
        <p:spPr>
          <a:xfrm>
            <a:off x="5281181"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箭头: 上 76"/>
          <p:cNvSpPr/>
          <p:nvPr/>
        </p:nvSpPr>
        <p:spPr>
          <a:xfrm>
            <a:off x="2162760"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8" name="箭头: 上 77"/>
          <p:cNvSpPr/>
          <p:nvPr/>
        </p:nvSpPr>
        <p:spPr>
          <a:xfrm>
            <a:off x="3120699"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9" name="箭头: 上 78"/>
          <p:cNvSpPr/>
          <p:nvPr/>
        </p:nvSpPr>
        <p:spPr>
          <a:xfrm>
            <a:off x="427322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0" name="Text Box 26"/>
          <p:cNvSpPr txBox="1">
            <a:spLocks noChangeArrowheads="1"/>
          </p:cNvSpPr>
          <p:nvPr/>
        </p:nvSpPr>
        <p:spPr bwMode="auto">
          <a:xfrm>
            <a:off x="1834979" y="4009288"/>
            <a:ext cx="98262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802.1Qav</a:t>
            </a:r>
            <a:endParaRPr lang="en-US" altLang="zh-CN" sz="1400" dirty="0">
              <a:latin typeface="+mn-lt"/>
              <a:ea typeface="+mn-ea"/>
              <a:cs typeface="+mn-ea"/>
              <a:sym typeface="+mn-lt"/>
            </a:endParaRPr>
          </a:p>
        </p:txBody>
      </p:sp>
      <p:sp>
        <p:nvSpPr>
          <p:cNvPr id="82" name="Text Box 26"/>
          <p:cNvSpPr txBox="1">
            <a:spLocks noChangeArrowheads="1"/>
          </p:cNvSpPr>
          <p:nvPr/>
        </p:nvSpPr>
        <p:spPr bwMode="auto">
          <a:xfrm>
            <a:off x="2821388"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802.1Qat</a:t>
            </a:r>
            <a:endParaRPr lang="en-US" altLang="zh-CN" sz="1400" dirty="0">
              <a:latin typeface="+mn-lt"/>
              <a:ea typeface="+mn-ea"/>
              <a:cs typeface="+mn-ea"/>
              <a:sym typeface="+mn-lt"/>
            </a:endParaRPr>
          </a:p>
          <a:p>
            <a:pPr eaLnBrk="1" hangingPunct="1">
              <a:lnSpc>
                <a:spcPct val="120000"/>
              </a:lnSpc>
            </a:pPr>
            <a:r>
              <a:rPr lang="en-US" altLang="zh-CN" sz="1400" dirty="0">
                <a:latin typeface="+mn-lt"/>
                <a:ea typeface="+mn-ea"/>
                <a:cs typeface="+mn-ea"/>
                <a:sym typeface="+mn-lt"/>
              </a:rPr>
              <a:t>802.1Qau</a:t>
            </a:r>
            <a:endParaRPr lang="en-US" altLang="zh-CN" sz="1400" dirty="0">
              <a:latin typeface="+mn-lt"/>
              <a:ea typeface="+mn-ea"/>
              <a:cs typeface="+mn-ea"/>
              <a:sym typeface="+mn-lt"/>
            </a:endParaRPr>
          </a:p>
        </p:txBody>
      </p:sp>
      <p:sp>
        <p:nvSpPr>
          <p:cNvPr id="83" name="Text Box 26"/>
          <p:cNvSpPr txBox="1">
            <a:spLocks noChangeArrowheads="1"/>
          </p:cNvSpPr>
          <p:nvPr/>
        </p:nvSpPr>
        <p:spPr bwMode="auto">
          <a:xfrm>
            <a:off x="3906025" y="3994385"/>
            <a:ext cx="1032911"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802.1Qaz</a:t>
            </a:r>
            <a:endParaRPr lang="en-US" altLang="zh-CN" sz="1400" dirty="0">
              <a:latin typeface="+mn-lt"/>
              <a:ea typeface="+mn-ea"/>
              <a:cs typeface="+mn-ea"/>
              <a:sym typeface="+mn-lt"/>
            </a:endParaRPr>
          </a:p>
          <a:p>
            <a:pPr eaLnBrk="1" hangingPunct="1">
              <a:lnSpc>
                <a:spcPct val="120000"/>
              </a:lnSpc>
            </a:pPr>
            <a:r>
              <a:rPr lang="en-US" altLang="zh-CN" sz="1400" dirty="0">
                <a:latin typeface="+mn-lt"/>
                <a:ea typeface="+mn-ea"/>
                <a:cs typeface="+mn-ea"/>
                <a:sym typeface="+mn-lt"/>
              </a:rPr>
              <a:t>802.1Qbb</a:t>
            </a:r>
            <a:endParaRPr lang="en-US" altLang="zh-CN" sz="1400" dirty="0">
              <a:latin typeface="+mn-lt"/>
              <a:ea typeface="+mn-ea"/>
              <a:cs typeface="+mn-ea"/>
              <a:sym typeface="+mn-lt"/>
            </a:endParaRPr>
          </a:p>
        </p:txBody>
      </p:sp>
      <p:sp>
        <p:nvSpPr>
          <p:cNvPr id="84" name="Text Box 26"/>
          <p:cNvSpPr txBox="1">
            <a:spLocks noChangeArrowheads="1"/>
          </p:cNvSpPr>
          <p:nvPr/>
        </p:nvSpPr>
        <p:spPr bwMode="auto">
          <a:xfrm>
            <a:off x="4925912" y="3994385"/>
            <a:ext cx="1016882"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802.1Qbv</a:t>
            </a:r>
            <a:endParaRPr lang="en-US" altLang="zh-CN" sz="1400" dirty="0">
              <a:latin typeface="+mn-lt"/>
              <a:ea typeface="+mn-ea"/>
              <a:cs typeface="+mn-ea"/>
              <a:sym typeface="+mn-lt"/>
            </a:endParaRPr>
          </a:p>
          <a:p>
            <a:pPr eaLnBrk="1" hangingPunct="1">
              <a:lnSpc>
                <a:spcPct val="120000"/>
              </a:lnSpc>
            </a:pPr>
            <a:r>
              <a:rPr lang="en-US" altLang="zh-CN" sz="1400" dirty="0">
                <a:latin typeface="+mn-lt"/>
                <a:ea typeface="+mn-ea"/>
                <a:cs typeface="+mn-ea"/>
                <a:sym typeface="+mn-lt"/>
              </a:rPr>
              <a:t>802.1Qca</a:t>
            </a:r>
            <a:endParaRPr lang="en-US" altLang="zh-CN" sz="1400" dirty="0">
              <a:latin typeface="+mn-lt"/>
              <a:ea typeface="+mn-ea"/>
              <a:cs typeface="+mn-ea"/>
              <a:sym typeface="+mn-lt"/>
            </a:endParaRPr>
          </a:p>
        </p:txBody>
      </p:sp>
      <p:sp>
        <p:nvSpPr>
          <p:cNvPr id="85" name="Text Box 22"/>
          <p:cNvSpPr txBox="1">
            <a:spLocks noChangeArrowheads="1"/>
          </p:cNvSpPr>
          <p:nvPr/>
        </p:nvSpPr>
        <p:spPr bwMode="auto">
          <a:xfrm>
            <a:off x="6190962"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2016</a:t>
            </a:r>
            <a:endParaRPr lang="en-US" altLang="zh-CN" sz="1400" dirty="0">
              <a:solidFill>
                <a:srgbClr val="669900"/>
              </a:solidFill>
              <a:latin typeface="+mn-lt"/>
              <a:ea typeface="+mn-ea"/>
              <a:cs typeface="+mn-ea"/>
              <a:sym typeface="+mn-lt"/>
            </a:endParaRPr>
          </a:p>
        </p:txBody>
      </p:sp>
      <p:sp>
        <p:nvSpPr>
          <p:cNvPr id="86" name="箭头: 上 85"/>
          <p:cNvSpPr/>
          <p:nvPr/>
        </p:nvSpPr>
        <p:spPr>
          <a:xfrm>
            <a:off x="6312357"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7" name="Text Box 26"/>
          <p:cNvSpPr txBox="1">
            <a:spLocks noChangeArrowheads="1"/>
          </p:cNvSpPr>
          <p:nvPr/>
        </p:nvSpPr>
        <p:spPr bwMode="auto">
          <a:xfrm>
            <a:off x="5919668" y="3992406"/>
            <a:ext cx="1022079"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802.1Qbu</a:t>
            </a:r>
            <a:endParaRPr lang="en-US" altLang="zh-CN" sz="1400" dirty="0">
              <a:latin typeface="+mn-lt"/>
              <a:ea typeface="+mn-ea"/>
              <a:cs typeface="+mn-ea"/>
              <a:sym typeface="+mn-lt"/>
            </a:endParaRPr>
          </a:p>
          <a:p>
            <a:pPr eaLnBrk="1" hangingPunct="1">
              <a:lnSpc>
                <a:spcPct val="120000"/>
              </a:lnSpc>
            </a:pPr>
            <a:r>
              <a:rPr lang="en-US" altLang="zh-CN" sz="1400" dirty="0">
                <a:latin typeface="+mn-lt"/>
                <a:ea typeface="+mn-ea"/>
                <a:cs typeface="+mn-ea"/>
                <a:sym typeface="+mn-lt"/>
              </a:rPr>
              <a:t>802.1Qbz</a:t>
            </a:r>
            <a:endParaRPr lang="en-US" altLang="zh-CN" sz="1400" dirty="0">
              <a:latin typeface="+mn-lt"/>
              <a:ea typeface="+mn-ea"/>
              <a:cs typeface="+mn-ea"/>
              <a:sym typeface="+mn-lt"/>
            </a:endParaRPr>
          </a:p>
        </p:txBody>
      </p:sp>
      <p:sp>
        <p:nvSpPr>
          <p:cNvPr id="88" name="Text Box 22"/>
          <p:cNvSpPr txBox="1">
            <a:spLocks noChangeArrowheads="1"/>
          </p:cNvSpPr>
          <p:nvPr/>
        </p:nvSpPr>
        <p:spPr bwMode="auto">
          <a:xfrm>
            <a:off x="7006397"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2017</a:t>
            </a:r>
            <a:endParaRPr lang="en-US" altLang="zh-CN" sz="1400" dirty="0">
              <a:solidFill>
                <a:srgbClr val="669900"/>
              </a:solidFill>
              <a:latin typeface="+mn-lt"/>
              <a:ea typeface="+mn-ea"/>
              <a:cs typeface="+mn-ea"/>
              <a:sym typeface="+mn-lt"/>
            </a:endParaRPr>
          </a:p>
        </p:txBody>
      </p:sp>
      <p:sp>
        <p:nvSpPr>
          <p:cNvPr id="89" name="箭头: 上 88"/>
          <p:cNvSpPr/>
          <p:nvPr/>
        </p:nvSpPr>
        <p:spPr>
          <a:xfrm>
            <a:off x="7127792"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0" name="Text Box 26"/>
          <p:cNvSpPr txBox="1">
            <a:spLocks noChangeArrowheads="1"/>
          </p:cNvSpPr>
          <p:nvPr/>
        </p:nvSpPr>
        <p:spPr bwMode="auto">
          <a:xfrm>
            <a:off x="6891295" y="3992406"/>
            <a:ext cx="1028720"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802.1Qch</a:t>
            </a:r>
            <a:endParaRPr lang="en-US" altLang="zh-CN" sz="1400" dirty="0">
              <a:latin typeface="+mn-lt"/>
              <a:ea typeface="+mn-ea"/>
              <a:cs typeface="+mn-ea"/>
              <a:sym typeface="+mn-lt"/>
            </a:endParaRPr>
          </a:p>
          <a:p>
            <a:pPr eaLnBrk="1" hangingPunct="1">
              <a:lnSpc>
                <a:spcPct val="120000"/>
              </a:lnSpc>
            </a:pPr>
            <a:r>
              <a:rPr lang="en-US" altLang="zh-CN" sz="1400" dirty="0">
                <a:latin typeface="+mn-lt"/>
                <a:ea typeface="+mn-ea"/>
                <a:cs typeface="+mn-ea"/>
                <a:sym typeface="+mn-lt"/>
              </a:rPr>
              <a:t>802.1Qci</a:t>
            </a:r>
            <a:endParaRPr lang="en-US" altLang="zh-CN" sz="1400" dirty="0">
              <a:latin typeface="+mn-lt"/>
              <a:ea typeface="+mn-ea"/>
              <a:cs typeface="+mn-ea"/>
              <a:sym typeface="+mn-lt"/>
            </a:endParaRPr>
          </a:p>
        </p:txBody>
      </p:sp>
      <p:sp>
        <p:nvSpPr>
          <p:cNvPr id="91" name="Text Box 22"/>
          <p:cNvSpPr txBox="1">
            <a:spLocks noChangeArrowheads="1"/>
          </p:cNvSpPr>
          <p:nvPr/>
        </p:nvSpPr>
        <p:spPr bwMode="auto">
          <a:xfrm>
            <a:off x="7798620" y="3464422"/>
            <a:ext cx="557492"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solidFill>
                  <a:srgbClr val="669900"/>
                </a:solidFill>
                <a:latin typeface="+mn-lt"/>
                <a:ea typeface="+mn-ea"/>
                <a:cs typeface="+mn-ea"/>
                <a:sym typeface="+mn-lt"/>
              </a:rPr>
              <a:t>2018</a:t>
            </a:r>
            <a:endParaRPr lang="en-US" altLang="zh-CN" sz="1400" dirty="0">
              <a:solidFill>
                <a:srgbClr val="669900"/>
              </a:solidFill>
              <a:latin typeface="+mn-lt"/>
              <a:ea typeface="+mn-ea"/>
              <a:cs typeface="+mn-ea"/>
              <a:sym typeface="+mn-lt"/>
            </a:endParaRPr>
          </a:p>
        </p:txBody>
      </p:sp>
      <p:sp>
        <p:nvSpPr>
          <p:cNvPr id="92" name="箭头: 上 91"/>
          <p:cNvSpPr/>
          <p:nvPr/>
        </p:nvSpPr>
        <p:spPr>
          <a:xfrm>
            <a:off x="7920015"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3" name="Text Box 26"/>
          <p:cNvSpPr txBox="1">
            <a:spLocks noChangeArrowheads="1"/>
          </p:cNvSpPr>
          <p:nvPr/>
        </p:nvSpPr>
        <p:spPr bwMode="auto">
          <a:xfrm>
            <a:off x="7789023" y="3994385"/>
            <a:ext cx="986581"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802.1Qcc</a:t>
            </a:r>
            <a:endParaRPr lang="en-US" altLang="zh-CN" sz="1400" dirty="0">
              <a:latin typeface="+mn-lt"/>
              <a:ea typeface="+mn-ea"/>
              <a:cs typeface="+mn-ea"/>
              <a:sym typeface="+mn-lt"/>
            </a:endParaRPr>
          </a:p>
        </p:txBody>
      </p:sp>
      <p:sp>
        <p:nvSpPr>
          <p:cNvPr id="94" name="箭头: 上 93"/>
          <p:cNvSpPr/>
          <p:nvPr/>
        </p:nvSpPr>
        <p:spPr>
          <a:xfrm>
            <a:off x="8907263" y="3700307"/>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5" name="Text Box 26"/>
          <p:cNvSpPr txBox="1">
            <a:spLocks noChangeArrowheads="1"/>
          </p:cNvSpPr>
          <p:nvPr/>
        </p:nvSpPr>
        <p:spPr bwMode="auto">
          <a:xfrm>
            <a:off x="8775604" y="3994385"/>
            <a:ext cx="1992556" cy="5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802.1Qcz 802.1Qdd</a:t>
            </a:r>
            <a:endParaRPr lang="en-US" altLang="zh-CN" sz="1400" dirty="0">
              <a:latin typeface="+mn-lt"/>
              <a:ea typeface="+mn-ea"/>
              <a:cs typeface="+mn-ea"/>
              <a:sym typeface="+mn-lt"/>
            </a:endParaRPr>
          </a:p>
          <a:p>
            <a:pPr eaLnBrk="1" hangingPunct="1">
              <a:lnSpc>
                <a:spcPct val="120000"/>
              </a:lnSpc>
            </a:pPr>
            <a:r>
              <a:rPr lang="en-US" altLang="zh-CN" sz="1400" dirty="0">
                <a:latin typeface="+mn-lt"/>
                <a:ea typeface="+mn-ea"/>
                <a:cs typeface="+mn-ea"/>
                <a:sym typeface="+mn-lt"/>
              </a:rPr>
              <a:t>802.1Qdj 802.1Qdq</a:t>
            </a:r>
            <a:endParaRPr lang="en-US" altLang="zh-CN" sz="1400" dirty="0">
              <a:latin typeface="+mn-lt"/>
              <a:ea typeface="+mn-ea"/>
              <a:cs typeface="+mn-ea"/>
              <a:sym typeface="+mn-lt"/>
            </a:endParaRPr>
          </a:p>
        </p:txBody>
      </p:sp>
      <p:sp>
        <p:nvSpPr>
          <p:cNvPr id="96" name="Text Box 22"/>
          <p:cNvSpPr txBox="1">
            <a:spLocks noChangeArrowheads="1"/>
          </p:cNvSpPr>
          <p:nvPr/>
        </p:nvSpPr>
        <p:spPr bwMode="auto">
          <a:xfrm>
            <a:off x="8813697" y="3464422"/>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98" name="箭头: 上 97"/>
          <p:cNvSpPr/>
          <p:nvPr/>
        </p:nvSpPr>
        <p:spPr>
          <a:xfrm>
            <a:off x="10391330" y="5572885"/>
            <a:ext cx="285007" cy="2921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9" name="Text Box 29"/>
          <p:cNvSpPr txBox="1">
            <a:spLocks noChangeArrowheads="1"/>
          </p:cNvSpPr>
          <p:nvPr/>
        </p:nvSpPr>
        <p:spPr bwMode="auto">
          <a:xfrm>
            <a:off x="10198017" y="5979861"/>
            <a:ext cx="1004730"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800G/1.6T</a:t>
            </a:r>
            <a:endParaRPr lang="en-US" altLang="zh-CN" sz="1400" dirty="0">
              <a:latin typeface="+mn-lt"/>
              <a:ea typeface="+mn-ea"/>
              <a:cs typeface="+mn-ea"/>
              <a:sym typeface="+mn-lt"/>
            </a:endParaRPr>
          </a:p>
        </p:txBody>
      </p:sp>
      <p:sp>
        <p:nvSpPr>
          <p:cNvPr id="100" name="Text Box 22"/>
          <p:cNvSpPr txBox="1">
            <a:spLocks noChangeArrowheads="1"/>
          </p:cNvSpPr>
          <p:nvPr/>
        </p:nvSpPr>
        <p:spPr bwMode="auto">
          <a:xfrm>
            <a:off x="10167404" y="5352774"/>
            <a:ext cx="698556" cy="31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zh-CN" altLang="en-US" sz="1400" dirty="0">
                <a:solidFill>
                  <a:srgbClr val="669900"/>
                </a:solidFill>
                <a:latin typeface="+mn-lt"/>
                <a:ea typeface="+mn-ea"/>
                <a:cs typeface="+mn-ea"/>
                <a:sym typeface="+mn-lt"/>
              </a:rPr>
              <a:t>开发中</a:t>
            </a:r>
            <a:endParaRPr lang="en-US" altLang="zh-CN" sz="1400" dirty="0">
              <a:solidFill>
                <a:srgbClr val="669900"/>
              </a:solidFill>
              <a:latin typeface="+mn-lt"/>
              <a:ea typeface="+mn-ea"/>
              <a:cs typeface="+mn-ea"/>
              <a:sym typeface="+mn-lt"/>
            </a:endParaRPr>
          </a:p>
        </p:txBody>
      </p:sp>
      <p:sp>
        <p:nvSpPr>
          <p:cNvPr id="101" name="Text Box 26"/>
          <p:cNvSpPr txBox="1">
            <a:spLocks noChangeArrowheads="1"/>
          </p:cNvSpPr>
          <p:nvPr/>
        </p:nvSpPr>
        <p:spPr bwMode="auto">
          <a:xfrm>
            <a:off x="6318489"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CFM</a:t>
            </a:r>
            <a:endParaRPr lang="en-US" altLang="zh-CN" sz="1400" dirty="0">
              <a:latin typeface="+mn-lt"/>
              <a:ea typeface="+mn-ea"/>
              <a:cs typeface="+mn-ea"/>
              <a:sym typeface="+mn-lt"/>
            </a:endParaRPr>
          </a:p>
        </p:txBody>
      </p:sp>
      <p:sp>
        <p:nvSpPr>
          <p:cNvPr id="102" name="Text Box 26"/>
          <p:cNvSpPr txBox="1">
            <a:spLocks noChangeArrowheads="1"/>
          </p:cNvSpPr>
          <p:nvPr/>
        </p:nvSpPr>
        <p:spPr bwMode="auto">
          <a:xfrm>
            <a:off x="9401479" y="2398061"/>
            <a:ext cx="1120236"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Y.1731</a:t>
            </a:r>
            <a:endParaRPr lang="en-US" altLang="zh-CN" sz="1400" dirty="0">
              <a:latin typeface="+mn-lt"/>
              <a:ea typeface="+mn-ea"/>
              <a:cs typeface="+mn-ea"/>
              <a:sym typeface="+mn-lt"/>
            </a:endParaRPr>
          </a:p>
        </p:txBody>
      </p:sp>
      <p:sp>
        <p:nvSpPr>
          <p:cNvPr id="103" name="Text Box 26"/>
          <p:cNvSpPr txBox="1">
            <a:spLocks noChangeArrowheads="1"/>
          </p:cNvSpPr>
          <p:nvPr/>
        </p:nvSpPr>
        <p:spPr bwMode="auto">
          <a:xfrm>
            <a:off x="7460754" y="2398061"/>
            <a:ext cx="721244" cy="314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9200" tIns="39600" rIns="79200" bIns="39600">
            <a:spAutoFit/>
          </a:bodyPr>
          <a:lstStyle>
            <a:lvl1pPr defTabSz="802005" eaLnBrk="0" hangingPunct="0">
              <a:defRPr sz="2400">
                <a:solidFill>
                  <a:schemeClr val="tx1"/>
                </a:solidFill>
                <a:latin typeface="Arial" panose="020B0604020202020204" pitchFamily="34" charset="0"/>
                <a:ea typeface="MS PGothic" panose="020B0600070205080204" pitchFamily="34" charset="-128"/>
              </a:defRPr>
            </a:lvl1pPr>
            <a:lvl2pPr defTabSz="802005" eaLnBrk="0" hangingPunct="0">
              <a:defRPr sz="2400">
                <a:solidFill>
                  <a:schemeClr val="tx1"/>
                </a:solidFill>
                <a:latin typeface="Arial" panose="020B0604020202020204" pitchFamily="34" charset="0"/>
                <a:ea typeface="MS PGothic" panose="020B0600070205080204" pitchFamily="34" charset="-128"/>
              </a:defRPr>
            </a:lvl2pPr>
            <a:lvl3pPr defTabSz="802005" eaLnBrk="0" hangingPunct="0">
              <a:defRPr sz="2400">
                <a:solidFill>
                  <a:schemeClr val="tx1"/>
                </a:solidFill>
                <a:latin typeface="Arial" panose="020B0604020202020204" pitchFamily="34" charset="0"/>
                <a:ea typeface="MS PGothic" panose="020B0600070205080204" pitchFamily="34" charset="-128"/>
              </a:defRPr>
            </a:lvl3pPr>
            <a:lvl4pPr defTabSz="802005" eaLnBrk="0" hangingPunct="0">
              <a:defRPr sz="2400">
                <a:solidFill>
                  <a:schemeClr val="tx1"/>
                </a:solidFill>
                <a:latin typeface="Arial" panose="020B0604020202020204" pitchFamily="34" charset="0"/>
                <a:ea typeface="MS PGothic" panose="020B0600070205080204" pitchFamily="34" charset="-128"/>
              </a:defRPr>
            </a:lvl4pPr>
            <a:lvl5pPr defTabSz="802005" eaLnBrk="0" hangingPunct="0">
              <a:defRPr sz="2400">
                <a:solidFill>
                  <a:schemeClr val="tx1"/>
                </a:solidFill>
                <a:latin typeface="Arial" panose="020B0604020202020204" pitchFamily="34" charset="0"/>
                <a:ea typeface="MS PGothic" panose="020B0600070205080204" pitchFamily="34" charset="-128"/>
              </a:defRPr>
            </a:lvl5pPr>
            <a:lvl6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defTabSz="802005"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120000"/>
              </a:lnSpc>
            </a:pPr>
            <a:r>
              <a:rPr lang="en-US" altLang="zh-CN" sz="1400" dirty="0">
                <a:latin typeface="+mn-lt"/>
                <a:ea typeface="+mn-ea"/>
                <a:cs typeface="+mn-ea"/>
                <a:sym typeface="+mn-lt"/>
              </a:rPr>
              <a:t>E-LMI</a:t>
            </a:r>
            <a:endParaRPr lang="en-US" altLang="zh-CN" sz="1400" dirty="0">
              <a:latin typeface="+mn-lt"/>
              <a:ea typeface="+mn-ea"/>
              <a:cs typeface="+mn-ea"/>
              <a:sym typeface="+mn-lt"/>
            </a:endParaRPr>
          </a:p>
        </p:txBody>
      </p:sp>
      <p:sp>
        <p:nvSpPr>
          <p:cNvPr id="105" name="矩形 104"/>
          <p:cNvSpPr/>
          <p:nvPr/>
        </p:nvSpPr>
        <p:spPr>
          <a:xfrm>
            <a:off x="405130" y="1645920"/>
            <a:ext cx="3600450" cy="1271270"/>
          </a:xfrm>
          <a:prstGeom prst="rect">
            <a:avLst/>
          </a:prstGeom>
          <a:solidFill>
            <a:schemeClr val="accent2">
              <a:lumMod val="60000"/>
              <a:lumOff val="40000"/>
              <a:alpha val="23000"/>
            </a:schemeClr>
          </a:solidFill>
        </p:spPr>
        <p:txBody>
          <a:bodyPr wrap="square">
            <a:spAutoFit/>
          </a:bodyPr>
          <a:lstStyle/>
          <a:p>
            <a:pPr marL="0" indent="0">
              <a:lnSpc>
                <a:spcPct val="120000"/>
              </a:lnSpc>
              <a:buNone/>
            </a:pPr>
            <a:r>
              <a:rPr lang="en-US" altLang="zh-CN" sz="1600" dirty="0">
                <a:cs typeface="+mn-ea"/>
                <a:sym typeface="+mn-lt"/>
              </a:rPr>
              <a:t>GE</a:t>
            </a:r>
            <a:r>
              <a:rPr lang="zh-CN" altLang="en-US" sz="1600" dirty="0">
                <a:cs typeface="+mn-ea"/>
                <a:sym typeface="+mn-lt"/>
              </a:rPr>
              <a:t>千兆到桌面，</a:t>
            </a:r>
            <a:r>
              <a:rPr lang="en-US" altLang="zh-CN" sz="1600" dirty="0">
                <a:cs typeface="+mn-ea"/>
                <a:sym typeface="+mn-lt"/>
              </a:rPr>
              <a:t>10GE</a:t>
            </a:r>
            <a:r>
              <a:rPr lang="zh-CN" altLang="en-US" sz="1600" dirty="0">
                <a:cs typeface="+mn-ea"/>
                <a:sym typeface="+mn-lt"/>
              </a:rPr>
              <a:t>端口广泛应用</a:t>
            </a:r>
            <a:endParaRPr lang="en-US" altLang="zh-CN" sz="1600" dirty="0">
              <a:cs typeface="+mn-ea"/>
              <a:sym typeface="+mn-lt"/>
            </a:endParaRPr>
          </a:p>
          <a:p>
            <a:pPr marL="0" indent="0">
              <a:lnSpc>
                <a:spcPct val="120000"/>
              </a:lnSpc>
              <a:buNone/>
            </a:pPr>
            <a:r>
              <a:rPr lang="en-US" altLang="zh-CN" sz="1600" dirty="0">
                <a:cs typeface="+mn-ea"/>
                <a:sym typeface="+mn-lt"/>
              </a:rPr>
              <a:t>100GE/200GE/400GE </a:t>
            </a:r>
            <a:r>
              <a:rPr lang="zh-CN" altLang="en-US" sz="1600" dirty="0">
                <a:cs typeface="+mn-ea"/>
                <a:sym typeface="+mn-lt"/>
              </a:rPr>
              <a:t>端口也成熟使用</a:t>
            </a:r>
            <a:r>
              <a:rPr lang="en-US" altLang="zh-CN" sz="1600" dirty="0">
                <a:cs typeface="+mn-ea"/>
                <a:sym typeface="+mn-lt"/>
              </a:rPr>
              <a:t>2.5G/5G/25G/50G </a:t>
            </a:r>
            <a:r>
              <a:rPr lang="zh-CN" altLang="en-US" sz="1600" dirty="0">
                <a:cs typeface="+mn-ea"/>
                <a:sym typeface="+mn-lt"/>
              </a:rPr>
              <a:t>分支助力新一代高性能服务器接入</a:t>
            </a:r>
            <a:r>
              <a:rPr lang="en-US" altLang="zh-CN" sz="1600" b="0" dirty="0">
                <a:cs typeface="+mn-ea"/>
                <a:sym typeface="+mn-lt"/>
              </a:rPr>
              <a:t> </a:t>
            </a:r>
            <a:endParaRPr lang="en-US" altLang="zh-CN" sz="1600" b="0" dirty="0">
              <a:cs typeface="+mn-ea"/>
              <a:sym typeface="+mn-lt"/>
            </a:endParaRPr>
          </a:p>
        </p:txBody>
      </p:sp>
      <p:sp>
        <p:nvSpPr>
          <p:cNvPr id="106" name="文本框 105"/>
          <p:cNvSpPr txBox="1"/>
          <p:nvPr/>
        </p:nvSpPr>
        <p:spPr>
          <a:xfrm>
            <a:off x="10839720" y="2049933"/>
            <a:ext cx="893611" cy="657809"/>
          </a:xfrm>
          <a:prstGeom prst="rect">
            <a:avLst/>
          </a:prstGeom>
          <a:noFill/>
        </p:spPr>
        <p:txBody>
          <a:bodyPr wrap="square" rtlCol="0">
            <a:spAutoFit/>
          </a:bodyPr>
          <a:lstStyle/>
          <a:p>
            <a:pPr>
              <a:lnSpc>
                <a:spcPct val="120000"/>
              </a:lnSpc>
            </a:pPr>
            <a:r>
              <a:rPr lang="en-US" altLang="zh-CN" sz="1600" dirty="0">
                <a:cs typeface="+mn-ea"/>
                <a:sym typeface="+mn-lt"/>
              </a:rPr>
              <a:t>OAM</a:t>
            </a:r>
            <a:r>
              <a:rPr lang="zh-CN" altLang="en-US" sz="1600" dirty="0">
                <a:cs typeface="+mn-ea"/>
                <a:sym typeface="+mn-lt"/>
              </a:rPr>
              <a:t>标准演进</a:t>
            </a:r>
            <a:endParaRPr lang="zh-CN" altLang="en-US" sz="1600" dirty="0">
              <a:cs typeface="+mn-ea"/>
              <a:sym typeface="+mn-lt"/>
            </a:endParaRPr>
          </a:p>
        </p:txBody>
      </p:sp>
      <p:sp>
        <p:nvSpPr>
          <p:cNvPr id="107" name="文本框 106"/>
          <p:cNvSpPr txBox="1"/>
          <p:nvPr/>
        </p:nvSpPr>
        <p:spPr>
          <a:xfrm>
            <a:off x="11186077" y="5584629"/>
            <a:ext cx="893611" cy="657809"/>
          </a:xfrm>
          <a:prstGeom prst="rect">
            <a:avLst/>
          </a:prstGeom>
          <a:noFill/>
        </p:spPr>
        <p:txBody>
          <a:bodyPr wrap="square" rtlCol="0">
            <a:spAutoFit/>
          </a:bodyPr>
          <a:lstStyle/>
          <a:p>
            <a:pPr>
              <a:lnSpc>
                <a:spcPct val="120000"/>
              </a:lnSpc>
            </a:pPr>
            <a:r>
              <a:rPr lang="zh-CN" altLang="en-US" sz="1600" dirty="0">
                <a:cs typeface="+mn-ea"/>
                <a:sym typeface="+mn-lt"/>
              </a:rPr>
              <a:t>带宽标准演进</a:t>
            </a:r>
            <a:endParaRPr lang="zh-CN" altLang="en-US" sz="1600" dirty="0">
              <a:cs typeface="+mn-ea"/>
              <a:sym typeface="+mn-lt"/>
            </a:endParaRPr>
          </a:p>
        </p:txBody>
      </p:sp>
      <p:sp>
        <p:nvSpPr>
          <p:cNvPr id="108" name="文本框 107"/>
          <p:cNvSpPr txBox="1"/>
          <p:nvPr/>
        </p:nvSpPr>
        <p:spPr>
          <a:xfrm>
            <a:off x="11015262" y="3815461"/>
            <a:ext cx="893611" cy="657809"/>
          </a:xfrm>
          <a:prstGeom prst="rect">
            <a:avLst/>
          </a:prstGeom>
          <a:noFill/>
        </p:spPr>
        <p:txBody>
          <a:bodyPr wrap="square" rtlCol="0">
            <a:spAutoFit/>
          </a:bodyPr>
          <a:lstStyle/>
          <a:p>
            <a:pPr>
              <a:lnSpc>
                <a:spcPct val="120000"/>
              </a:lnSpc>
            </a:pPr>
            <a:r>
              <a:rPr lang="en-US" altLang="zh-CN" sz="1600" dirty="0">
                <a:cs typeface="+mn-ea"/>
                <a:sym typeface="+mn-lt"/>
              </a:rPr>
              <a:t>QoS</a:t>
            </a:r>
            <a:r>
              <a:rPr lang="zh-CN" altLang="en-US" sz="1600" dirty="0">
                <a:cs typeface="+mn-ea"/>
                <a:sym typeface="+mn-lt"/>
              </a:rPr>
              <a:t>标准演进</a:t>
            </a:r>
            <a:endParaRPr lang="zh-CN" altLang="en-US" sz="1600" dirty="0">
              <a:cs typeface="+mn-ea"/>
              <a:sym typeface="+mn-lt"/>
            </a:endParaRPr>
          </a:p>
        </p:txBody>
      </p:sp>
      <p:sp>
        <p:nvSpPr>
          <p:cNvPr id="6" name="灯片编号占位符 5"/>
          <p:cNvSpPr>
            <a:spLocks noGrp="1"/>
          </p:cNvSpPr>
          <p:nvPr>
            <p:ph type="sldNum" sz="quarter" idx="12"/>
          </p:nvPr>
        </p:nvSpPr>
        <p:spPr>
          <a:xfrm>
            <a:off x="10848528" y="6453336"/>
            <a:ext cx="1188956" cy="252266"/>
          </a:xfrm>
        </p:spPr>
        <p:txBody>
          <a:bodyPr/>
          <a:lstStyle/>
          <a:p>
            <a:fld id="{C8BB1146-E542-4D4E-B8E9-6919A11DDD48}" type="slidenum">
              <a:rPr lang="en-US" smtClean="0"/>
            </a:fld>
            <a:endParaRPr lang="en-US"/>
          </a:p>
        </p:txBody>
      </p:sp>
      <p:sp>
        <p:nvSpPr>
          <p:cNvPr id="3" name="标题 1"/>
          <p:cNvSpPr>
            <a:spLocks noGrp="1"/>
          </p:cNvSpPr>
          <p:nvPr>
            <p:custDataLst>
              <p:tags r:id="rId1"/>
            </p:custDataLst>
          </p:nvPr>
        </p:nvSpPr>
        <p:spPr>
          <a:xfrm>
            <a:off x="431800" y="71438"/>
            <a:ext cx="11328400" cy="765175"/>
          </a:xfrm>
          <a:prstGeom prst="rect">
            <a:avLst/>
          </a:prstGeom>
          <a:noFill/>
          <a:ln>
            <a:noFill/>
          </a:ln>
          <a:effectLst/>
        </p:spPr>
        <p:txBody>
          <a:bodyPr vert="horz" wrap="square" lIns="91440" tIns="45720" rIns="91440" bIns="45720" numCol="1" anchor="ctr" anchorCtr="0" compatLnSpc="1">
            <a:normAutofit/>
          </a:bodyPr>
          <a:lstStyle>
            <a:lvl1pPr algn="l" rtl="0" eaLnBrk="0" fontAlgn="base" hangingPunct="0">
              <a:spcBef>
                <a:spcPct val="0"/>
              </a:spcBef>
              <a:spcAft>
                <a:spcPct val="0"/>
              </a:spcAft>
              <a:defRPr lang="en-US" altLang="zh-CN" sz="3200" baseline="0" dirty="0">
                <a:solidFill>
                  <a:schemeClr val="tx1"/>
                </a:solidFill>
                <a:latin typeface="+mj-ea"/>
                <a:ea typeface="+mj-ea"/>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r>
              <a:rPr lang="zh-CN" altLang="en-US">
                <a:cs typeface="微软雅黑" panose="020B0503020204020204" pitchFamily="34" charset="-122"/>
                <a:sym typeface="+mn-lt"/>
              </a:rPr>
              <a:t>以太网络标准演进</a:t>
            </a:r>
            <a:r>
              <a:rPr lang="zh-CN" altLang="en-US" sz="3200" b="1" dirty="0">
                <a:cs typeface="+mn-ea"/>
                <a:sym typeface="+mn-lt"/>
              </a:rPr>
              <a:t> </a:t>
            </a:r>
            <a:endParaRPr lang="zh-CN" altLang="en-US" dirty="0"/>
          </a:p>
        </p:txBody>
      </p:sp>
      <p:sp>
        <p:nvSpPr>
          <p:cNvPr id="2" name="标题 1"/>
          <p:cNvSpPr>
            <a:spLocks noGrp="1"/>
          </p:cNvSpPr>
          <p:nvPr>
            <p:custDataLst>
              <p:tags r:id="rId2"/>
            </p:custDataLst>
          </p:nvPr>
        </p:nvSpPr>
        <p:spPr>
          <a:xfrm>
            <a:off x="431800" y="880428"/>
            <a:ext cx="11328400" cy="765175"/>
          </a:xfrm>
          <a:prstGeom prst="rect">
            <a:avLst/>
          </a:prstGeom>
          <a:noFill/>
          <a:ln>
            <a:noFill/>
          </a:ln>
          <a:effectLst/>
        </p:spPr>
        <p:txBody>
          <a:bodyPr vert="horz" wrap="square" lIns="91440" tIns="45720" rIns="91440" bIns="45720" numCol="1" anchor="ctr" anchorCtr="0" compatLnSpc="1">
            <a:normAutofit/>
          </a:bodyPr>
          <a:lstStyle>
            <a:lvl1pPr algn="l" rtl="0" eaLnBrk="0" fontAlgn="base" hangingPunct="0">
              <a:spcBef>
                <a:spcPct val="0"/>
              </a:spcBef>
              <a:spcAft>
                <a:spcPct val="0"/>
              </a:spcAft>
              <a:defRPr lang="en-US" altLang="zh-CN" sz="3200" baseline="0" dirty="0">
                <a:solidFill>
                  <a:schemeClr val="tx1"/>
                </a:solidFill>
                <a:latin typeface="+mj-ea"/>
                <a:ea typeface="+mj-ea"/>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marL="342900" indent="-342900" algn="l">
              <a:lnSpc>
                <a:spcPct val="120000"/>
              </a:lnSpc>
              <a:spcBef>
                <a:spcPct val="20000"/>
              </a:spcBef>
              <a:buClr>
                <a:srgbClr val="C80000"/>
              </a:buClr>
              <a:buSzPct val="80000"/>
              <a:buFont typeface="Wingdings" panose="05000000000000000000" pitchFamily="2" charset="2"/>
              <a:buChar char="n"/>
            </a:pPr>
            <a:r>
              <a:rPr sz="2800" kern="0">
                <a:latin typeface="微软雅黑 Light" panose="020B0502040204020203" pitchFamily="34" charset="-122"/>
                <a:ea typeface="微软雅黑 Light" panose="020B0502040204020203" pitchFamily="34" charset="-122"/>
                <a:sym typeface="+mn-lt"/>
              </a:rPr>
              <a:t>超宽、QoS保证、可管理维护三方并进</a:t>
            </a:r>
            <a:r>
              <a:rPr sz="2800" kern="0" dirty="0">
                <a:latin typeface="微软雅黑 Light" panose="020B0502040204020203" pitchFamily="34" charset="-122"/>
                <a:ea typeface="微软雅黑 Light" panose="020B0502040204020203" pitchFamily="34" charset="-122"/>
                <a:sym typeface="+mn-lt"/>
              </a:rPr>
              <a:t> </a:t>
            </a:r>
            <a:endParaRPr sz="2800" kern="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bwMode="auto">
          <a:xfrm>
            <a:off x="1457206" y="1256456"/>
            <a:ext cx="10196313" cy="2109742"/>
          </a:xfrm>
          <a:prstGeom prst="roundRect">
            <a:avLst/>
          </a:prstGeom>
          <a:solidFill>
            <a:schemeClr val="accent5">
              <a:lumMod val="90000"/>
            </a:schemeClr>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5" name="TextBox 9"/>
          <p:cNvSpPr txBox="1"/>
          <p:nvPr/>
        </p:nvSpPr>
        <p:spPr>
          <a:xfrm>
            <a:off x="1271905" y="5300980"/>
            <a:ext cx="9805035" cy="805815"/>
          </a:xfrm>
          <a:prstGeom prst="rect">
            <a:avLst/>
          </a:prstGeom>
          <a:solidFill>
            <a:schemeClr val="accent5">
              <a:alpha val="34000"/>
            </a:schemeClr>
          </a:solidFill>
        </p:spPr>
        <p:txBody>
          <a:bodyPr wrap="square" lIns="68562" tIns="34281" rIns="68562" bIns="34281" rtlCol="0">
            <a:spAutoFit/>
          </a:bodyPr>
          <a:lstStyle/>
          <a:p>
            <a:pPr fontAlgn="auto">
              <a:lnSpc>
                <a:spcPct val="120000"/>
              </a:lnSpc>
              <a:buSzPct val="60000"/>
            </a:pPr>
            <a:r>
              <a:rPr lang="en-US" altLang="zh-CN" sz="2000" b="0" dirty="0">
                <a:solidFill>
                  <a:prstClr val="black"/>
                </a:solidFill>
                <a:cs typeface="+mn-ea"/>
                <a:sym typeface="+mn-lt"/>
              </a:rPr>
              <a:t> IEEE 802 </a:t>
            </a:r>
            <a:r>
              <a:rPr lang="zh-CN" altLang="en-US" sz="2000" b="0" dirty="0">
                <a:solidFill>
                  <a:prstClr val="black"/>
                </a:solidFill>
                <a:cs typeface="+mn-ea"/>
                <a:sym typeface="+mn-lt"/>
              </a:rPr>
              <a:t>标准衍生的以太网产业系统已经成为互联网以及电信网络最大的生态系统，推动产业界技术的不断创新，满足新的应用场景，技术不断成熟，成本持续降低</a:t>
            </a:r>
            <a:endParaRPr lang="en-US" altLang="zh-CN" sz="2000" b="0" dirty="0">
              <a:solidFill>
                <a:prstClr val="black"/>
              </a:solidFill>
              <a:cs typeface="+mn-ea"/>
              <a:sym typeface="+mn-lt"/>
            </a:endParaRPr>
          </a:p>
        </p:txBody>
      </p:sp>
      <p:sp>
        <p:nvSpPr>
          <p:cNvPr id="6" name="圆角矩形 1"/>
          <p:cNvSpPr/>
          <p:nvPr/>
        </p:nvSpPr>
        <p:spPr bwMode="auto">
          <a:xfrm>
            <a:off x="4955712" y="3848920"/>
            <a:ext cx="1969477" cy="914400"/>
          </a:xfrm>
          <a:prstGeom prst="roundRect">
            <a:avLst/>
          </a:prstGeom>
          <a:solidFill>
            <a:srgbClr val="92D050"/>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IEEE 802</a:t>
            </a:r>
            <a:endParaRPr lang="zh-CN" altLang="en-US" sz="1400" dirty="0">
              <a:cs typeface="+mn-ea"/>
              <a:sym typeface="+mn-lt"/>
            </a:endParaRPr>
          </a:p>
        </p:txBody>
      </p:sp>
      <p:sp>
        <p:nvSpPr>
          <p:cNvPr id="7" name="圆角矩形 3"/>
          <p:cNvSpPr/>
          <p:nvPr/>
        </p:nvSpPr>
        <p:spPr bwMode="auto">
          <a:xfrm>
            <a:off x="1865558" y="2213943"/>
            <a:ext cx="1155560" cy="622998"/>
          </a:xfrm>
          <a:prstGeom prst="roundRect">
            <a:avLst/>
          </a:prstGeom>
          <a:solidFill>
            <a:srgbClr val="F9F9F9"/>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MSA</a:t>
            </a:r>
            <a:endParaRPr lang="zh-CN" altLang="en-US" sz="1400" dirty="0">
              <a:cs typeface="+mn-ea"/>
              <a:sym typeface="+mn-lt"/>
            </a:endParaRPr>
          </a:p>
        </p:txBody>
      </p:sp>
      <p:sp>
        <p:nvSpPr>
          <p:cNvPr id="8" name="圆角矩形 14"/>
          <p:cNvSpPr/>
          <p:nvPr/>
        </p:nvSpPr>
        <p:spPr bwMode="auto">
          <a:xfrm>
            <a:off x="3610061" y="2213943"/>
            <a:ext cx="1150538" cy="622998"/>
          </a:xfrm>
          <a:prstGeom prst="roundRect">
            <a:avLst/>
          </a:prstGeom>
          <a:solidFill>
            <a:srgbClr val="F9F9F9"/>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Ethernet Alliance</a:t>
            </a:r>
            <a:endParaRPr lang="zh-CN" altLang="en-US" sz="1400" dirty="0">
              <a:cs typeface="+mn-ea"/>
              <a:sym typeface="+mn-lt"/>
            </a:endParaRPr>
          </a:p>
        </p:txBody>
      </p:sp>
      <p:sp>
        <p:nvSpPr>
          <p:cNvPr id="9" name="圆角矩形 17"/>
          <p:cNvSpPr/>
          <p:nvPr/>
        </p:nvSpPr>
        <p:spPr bwMode="auto">
          <a:xfrm>
            <a:off x="5349542" y="2213943"/>
            <a:ext cx="1150538" cy="622998"/>
          </a:xfrm>
          <a:prstGeom prst="roundRect">
            <a:avLst/>
          </a:prstGeom>
          <a:solidFill>
            <a:srgbClr val="F9F9F9"/>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IBTA</a:t>
            </a:r>
            <a:endParaRPr lang="zh-CN" altLang="en-US" sz="1400" dirty="0">
              <a:cs typeface="+mn-ea"/>
              <a:sym typeface="+mn-lt"/>
            </a:endParaRPr>
          </a:p>
        </p:txBody>
      </p:sp>
      <p:sp>
        <p:nvSpPr>
          <p:cNvPr id="10" name="圆角矩形 18"/>
          <p:cNvSpPr/>
          <p:nvPr/>
        </p:nvSpPr>
        <p:spPr bwMode="auto">
          <a:xfrm>
            <a:off x="7089023" y="2213943"/>
            <a:ext cx="1150538" cy="622998"/>
          </a:xfrm>
          <a:prstGeom prst="roundRect">
            <a:avLst/>
          </a:prstGeom>
          <a:solidFill>
            <a:srgbClr val="F9F9F9"/>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OIF</a:t>
            </a:r>
            <a:endParaRPr lang="zh-CN" altLang="en-US" sz="1400" dirty="0">
              <a:cs typeface="+mn-ea"/>
              <a:sym typeface="+mn-lt"/>
            </a:endParaRPr>
          </a:p>
        </p:txBody>
      </p:sp>
      <p:cxnSp>
        <p:nvCxnSpPr>
          <p:cNvPr id="11" name="直接箭头连接符 10"/>
          <p:cNvCxnSpPr>
            <a:stCxn id="6" idx="0"/>
          </p:cNvCxnSpPr>
          <p:nvPr/>
        </p:nvCxnSpPr>
        <p:spPr bwMode="auto">
          <a:xfrm flipH="1" flipV="1">
            <a:off x="2482139" y="2853671"/>
            <a:ext cx="3458312" cy="995249"/>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a:stCxn id="8" idx="2"/>
            <a:endCxn id="6" idx="0"/>
          </p:cNvCxnSpPr>
          <p:nvPr/>
        </p:nvCxnSpPr>
        <p:spPr bwMode="auto">
          <a:xfrm>
            <a:off x="4185330" y="2836941"/>
            <a:ext cx="175512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a:stCxn id="9" idx="2"/>
            <a:endCxn id="6" idx="0"/>
          </p:cNvCxnSpPr>
          <p:nvPr/>
        </p:nvCxnSpPr>
        <p:spPr bwMode="auto">
          <a:xfrm>
            <a:off x="5924811" y="2836941"/>
            <a:ext cx="15640"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a:stCxn id="10" idx="2"/>
            <a:endCxn id="6" idx="0"/>
          </p:cNvCxnSpPr>
          <p:nvPr/>
        </p:nvCxnSpPr>
        <p:spPr bwMode="auto">
          <a:xfrm flipH="1">
            <a:off x="5940451" y="2836941"/>
            <a:ext cx="1723841"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p:cNvSpPr txBox="1"/>
          <p:nvPr/>
        </p:nvSpPr>
        <p:spPr>
          <a:xfrm>
            <a:off x="3924831" y="1315128"/>
            <a:ext cx="5319395" cy="460375"/>
          </a:xfrm>
          <a:prstGeom prst="rect">
            <a:avLst/>
          </a:prstGeom>
          <a:noFill/>
        </p:spPr>
        <p:txBody>
          <a:bodyPr wrap="none" rtlCol="0">
            <a:spAutoFit/>
          </a:bodyPr>
          <a:lstStyle/>
          <a:p>
            <a:pPr>
              <a:lnSpc>
                <a:spcPct val="120000"/>
              </a:lnSpc>
            </a:pPr>
            <a:r>
              <a:rPr lang="zh-CN" altLang="en-US" dirty="0">
                <a:cs typeface="+mn-ea"/>
                <a:sym typeface="+mn-lt"/>
              </a:rPr>
              <a:t>依托于</a:t>
            </a:r>
            <a:r>
              <a:rPr lang="en-US" altLang="zh-CN" dirty="0">
                <a:cs typeface="+mn-ea"/>
                <a:sym typeface="+mn-lt"/>
              </a:rPr>
              <a:t>IEEE 802</a:t>
            </a:r>
            <a:r>
              <a:rPr lang="zh-CN" altLang="en-US" dirty="0">
                <a:cs typeface="+mn-ea"/>
                <a:sym typeface="+mn-lt"/>
              </a:rPr>
              <a:t>工作组的以太网相关标准组织</a:t>
            </a:r>
            <a:endParaRPr lang="zh-CN" altLang="en-US" dirty="0">
              <a:cs typeface="+mn-ea"/>
              <a:sym typeface="+mn-lt"/>
            </a:endParaRPr>
          </a:p>
        </p:txBody>
      </p:sp>
      <p:sp>
        <p:nvSpPr>
          <p:cNvPr id="16" name="文本框 15"/>
          <p:cNvSpPr txBox="1"/>
          <p:nvPr/>
        </p:nvSpPr>
        <p:spPr>
          <a:xfrm>
            <a:off x="1854184" y="1925870"/>
            <a:ext cx="1261884" cy="294824"/>
          </a:xfrm>
          <a:prstGeom prst="rect">
            <a:avLst/>
          </a:prstGeom>
          <a:noFill/>
        </p:spPr>
        <p:txBody>
          <a:bodyPr wrap="none" rtlCol="0">
            <a:spAutoFit/>
          </a:bodyPr>
          <a:lstStyle/>
          <a:p>
            <a:pPr>
              <a:lnSpc>
                <a:spcPct val="120000"/>
              </a:lnSpc>
            </a:pPr>
            <a:r>
              <a:rPr lang="zh-CN" altLang="en-US" sz="1200" dirty="0">
                <a:cs typeface="+mn-ea"/>
                <a:sym typeface="+mn-lt"/>
              </a:rPr>
              <a:t>光模块标准组织</a:t>
            </a:r>
            <a:endParaRPr lang="zh-CN" altLang="en-US" sz="1200" dirty="0">
              <a:cs typeface="+mn-ea"/>
              <a:sym typeface="+mn-lt"/>
            </a:endParaRPr>
          </a:p>
        </p:txBody>
      </p:sp>
      <p:sp>
        <p:nvSpPr>
          <p:cNvPr id="17" name="文本框 16"/>
          <p:cNvSpPr txBox="1"/>
          <p:nvPr/>
        </p:nvSpPr>
        <p:spPr>
          <a:xfrm>
            <a:off x="3554388" y="1923372"/>
            <a:ext cx="1261884" cy="294824"/>
          </a:xfrm>
          <a:prstGeom prst="rect">
            <a:avLst/>
          </a:prstGeom>
          <a:noFill/>
        </p:spPr>
        <p:txBody>
          <a:bodyPr wrap="none" rtlCol="0">
            <a:spAutoFit/>
          </a:bodyPr>
          <a:lstStyle/>
          <a:p>
            <a:pPr>
              <a:lnSpc>
                <a:spcPct val="120000"/>
              </a:lnSpc>
            </a:pPr>
            <a:r>
              <a:rPr lang="zh-CN" altLang="en-US" sz="1200" dirty="0">
                <a:cs typeface="+mn-ea"/>
                <a:sym typeface="+mn-lt"/>
              </a:rPr>
              <a:t>以太网产业联盟</a:t>
            </a:r>
            <a:endParaRPr lang="zh-CN" altLang="en-US" sz="1200" dirty="0">
              <a:cs typeface="+mn-ea"/>
              <a:sym typeface="+mn-lt"/>
            </a:endParaRPr>
          </a:p>
        </p:txBody>
      </p:sp>
      <p:sp>
        <p:nvSpPr>
          <p:cNvPr id="18" name="文本框 17"/>
          <p:cNvSpPr txBox="1"/>
          <p:nvPr/>
        </p:nvSpPr>
        <p:spPr>
          <a:xfrm>
            <a:off x="4955712" y="1923371"/>
            <a:ext cx="2120196" cy="293607"/>
          </a:xfrm>
          <a:prstGeom prst="rect">
            <a:avLst/>
          </a:prstGeom>
          <a:noFill/>
        </p:spPr>
        <p:txBody>
          <a:bodyPr wrap="none" rtlCol="0">
            <a:spAutoFit/>
          </a:bodyPr>
          <a:lstStyle/>
          <a:p>
            <a:pPr>
              <a:lnSpc>
                <a:spcPct val="120000"/>
              </a:lnSpc>
            </a:pPr>
            <a:r>
              <a:rPr lang="en-US" altLang="zh-CN" sz="1200" dirty="0">
                <a:cs typeface="+mn-ea"/>
                <a:sym typeface="+mn-lt"/>
              </a:rPr>
              <a:t>InfiniBand Trade Association</a:t>
            </a:r>
            <a:endParaRPr lang="zh-CN" altLang="en-US" sz="1200" dirty="0">
              <a:cs typeface="+mn-ea"/>
              <a:sym typeface="+mn-lt"/>
            </a:endParaRPr>
          </a:p>
        </p:txBody>
      </p:sp>
      <p:sp>
        <p:nvSpPr>
          <p:cNvPr id="19" name="文本框 18"/>
          <p:cNvSpPr txBox="1"/>
          <p:nvPr/>
        </p:nvSpPr>
        <p:spPr>
          <a:xfrm>
            <a:off x="7205244" y="1953674"/>
            <a:ext cx="954107" cy="294824"/>
          </a:xfrm>
          <a:prstGeom prst="rect">
            <a:avLst/>
          </a:prstGeom>
          <a:noFill/>
        </p:spPr>
        <p:txBody>
          <a:bodyPr wrap="none" rtlCol="0">
            <a:spAutoFit/>
          </a:bodyPr>
          <a:lstStyle/>
          <a:p>
            <a:pPr>
              <a:lnSpc>
                <a:spcPct val="120000"/>
              </a:lnSpc>
            </a:pPr>
            <a:r>
              <a:rPr lang="zh-CN" altLang="en-US" sz="1200" dirty="0">
                <a:cs typeface="+mn-ea"/>
                <a:sym typeface="+mn-lt"/>
              </a:rPr>
              <a:t>光互联论坛</a:t>
            </a:r>
            <a:endParaRPr lang="zh-CN" altLang="en-US" sz="1200" dirty="0">
              <a:cs typeface="+mn-ea"/>
              <a:sym typeface="+mn-lt"/>
            </a:endParaRPr>
          </a:p>
        </p:txBody>
      </p:sp>
      <p:cxnSp>
        <p:nvCxnSpPr>
          <p:cNvPr id="20" name="直接连接符 19"/>
          <p:cNvCxnSpPr>
            <a:stCxn id="6" idx="0"/>
            <a:endCxn id="21" idx="2"/>
          </p:cNvCxnSpPr>
          <p:nvPr/>
        </p:nvCxnSpPr>
        <p:spPr bwMode="auto">
          <a:xfrm flipV="1">
            <a:off x="5940451" y="2836941"/>
            <a:ext cx="3463322" cy="101197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圆角矩形 30"/>
          <p:cNvSpPr/>
          <p:nvPr/>
        </p:nvSpPr>
        <p:spPr bwMode="auto">
          <a:xfrm>
            <a:off x="8828504" y="2213943"/>
            <a:ext cx="1150538" cy="622998"/>
          </a:xfrm>
          <a:prstGeom prst="roundRect">
            <a:avLst/>
          </a:prstGeom>
          <a:solidFill>
            <a:srgbClr val="F9F9F9"/>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MEF</a:t>
            </a:r>
            <a:endParaRPr lang="zh-CN" altLang="en-US" sz="1400" dirty="0">
              <a:cs typeface="+mn-ea"/>
              <a:sym typeface="+mn-lt"/>
            </a:endParaRPr>
          </a:p>
        </p:txBody>
      </p:sp>
      <p:pic>
        <p:nvPicPr>
          <p:cNvPr id="22" name="图片 21"/>
          <p:cNvPicPr>
            <a:picLocks noChangeAspect="1"/>
          </p:cNvPicPr>
          <p:nvPr/>
        </p:nvPicPr>
        <p:blipFill>
          <a:blip r:embed="rId1"/>
          <a:stretch>
            <a:fillRect/>
          </a:stretch>
        </p:blipFill>
        <p:spPr>
          <a:xfrm>
            <a:off x="6418014" y="3914053"/>
            <a:ext cx="1571844" cy="819264"/>
          </a:xfrm>
          <a:prstGeom prst="rect">
            <a:avLst/>
          </a:prstGeom>
        </p:spPr>
      </p:pic>
      <p:sp>
        <p:nvSpPr>
          <p:cNvPr id="23" name="矩形 22"/>
          <p:cNvSpPr/>
          <p:nvPr/>
        </p:nvSpPr>
        <p:spPr>
          <a:xfrm>
            <a:off x="8380984" y="3865650"/>
            <a:ext cx="2731930" cy="657809"/>
          </a:xfrm>
          <a:prstGeom prst="rect">
            <a:avLst/>
          </a:prstGeom>
        </p:spPr>
        <p:txBody>
          <a:bodyPr wrap="square">
            <a:spAutoFit/>
          </a:bodyPr>
          <a:lstStyle/>
          <a:p>
            <a:pPr>
              <a:lnSpc>
                <a:spcPct val="120000"/>
              </a:lnSpc>
            </a:pPr>
            <a:r>
              <a:rPr lang="en-US" altLang="zh-CN" sz="1600" b="0" dirty="0">
                <a:cs typeface="+mn-ea"/>
                <a:sym typeface="+mn-lt"/>
              </a:rPr>
              <a:t>IEEE 802 </a:t>
            </a:r>
            <a:r>
              <a:rPr lang="zh-CN" altLang="en-US" sz="1600" b="0" dirty="0">
                <a:cs typeface="+mn-ea"/>
                <a:sym typeface="+mn-lt"/>
              </a:rPr>
              <a:t>工作组完成了大部分以太网标准的制定</a:t>
            </a:r>
            <a:endParaRPr lang="zh-CN" altLang="en-US" sz="1600" b="0" dirty="0">
              <a:cs typeface="+mn-ea"/>
              <a:sym typeface="+mn-lt"/>
            </a:endParaRPr>
          </a:p>
        </p:txBody>
      </p:sp>
      <p:sp>
        <p:nvSpPr>
          <p:cNvPr id="24" name="矩形 23"/>
          <p:cNvSpPr/>
          <p:nvPr/>
        </p:nvSpPr>
        <p:spPr>
          <a:xfrm>
            <a:off x="866775" y="3747135"/>
            <a:ext cx="3700780" cy="975995"/>
          </a:xfrm>
          <a:prstGeom prst="rect">
            <a:avLst/>
          </a:prstGeom>
        </p:spPr>
        <p:txBody>
          <a:bodyPr wrap="square">
            <a:spAutoFit/>
          </a:bodyPr>
          <a:lstStyle/>
          <a:p>
            <a:pPr>
              <a:lnSpc>
                <a:spcPct val="120000"/>
              </a:lnSpc>
            </a:pPr>
            <a:r>
              <a:rPr lang="en-US" altLang="zh-CN" sz="1600" b="0" dirty="0">
                <a:cs typeface="+mn-ea"/>
                <a:sym typeface="+mn-lt"/>
              </a:rPr>
              <a:t> IEEE</a:t>
            </a:r>
            <a:r>
              <a:rPr lang="zh-CN" altLang="en-US" sz="1600" b="0" dirty="0">
                <a:cs typeface="+mn-ea"/>
                <a:sym typeface="+mn-lt"/>
              </a:rPr>
              <a:t>致力于电气、电子、计算机工程和与科学有关的领域的开发和研究，承担着多个科学期刊和会议组织者的角色</a:t>
            </a:r>
            <a:endParaRPr lang="zh-CN" altLang="en-US" sz="1600" b="0" dirty="0">
              <a:cs typeface="+mn-ea"/>
              <a:sym typeface="+mn-lt"/>
            </a:endParaRPr>
          </a:p>
        </p:txBody>
      </p:sp>
      <p:sp>
        <p:nvSpPr>
          <p:cNvPr id="25" name="圆角矩形 30"/>
          <p:cNvSpPr/>
          <p:nvPr/>
        </p:nvSpPr>
        <p:spPr bwMode="auto">
          <a:xfrm>
            <a:off x="10250010" y="2230673"/>
            <a:ext cx="1150538" cy="622998"/>
          </a:xfrm>
          <a:prstGeom prst="roundRect">
            <a:avLst/>
          </a:prstGeom>
          <a:solidFill>
            <a:srgbClr val="F9F9F9"/>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ITU-T</a:t>
            </a:r>
            <a:endParaRPr lang="zh-CN" altLang="en-US" sz="1400" dirty="0">
              <a:cs typeface="+mn-ea"/>
              <a:sym typeface="+mn-lt"/>
            </a:endParaRPr>
          </a:p>
        </p:txBody>
      </p:sp>
      <p:cxnSp>
        <p:nvCxnSpPr>
          <p:cNvPr id="26" name="直接连接符 25"/>
          <p:cNvCxnSpPr>
            <a:stCxn id="6" idx="0"/>
            <a:endCxn id="25" idx="2"/>
          </p:cNvCxnSpPr>
          <p:nvPr/>
        </p:nvCxnSpPr>
        <p:spPr bwMode="auto">
          <a:xfrm flipV="1">
            <a:off x="5940451" y="2853671"/>
            <a:ext cx="4884828" cy="995249"/>
          </a:xfrm>
          <a:prstGeom prst="lin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a:off x="8849775" y="1946038"/>
            <a:ext cx="1107996" cy="294824"/>
          </a:xfrm>
          <a:prstGeom prst="rect">
            <a:avLst/>
          </a:prstGeom>
          <a:noFill/>
        </p:spPr>
        <p:txBody>
          <a:bodyPr wrap="none" rtlCol="0">
            <a:spAutoFit/>
          </a:bodyPr>
          <a:lstStyle/>
          <a:p>
            <a:pPr>
              <a:lnSpc>
                <a:spcPct val="120000"/>
              </a:lnSpc>
            </a:pPr>
            <a:r>
              <a:rPr lang="zh-CN" altLang="en-US" sz="1200" dirty="0">
                <a:cs typeface="+mn-ea"/>
                <a:sym typeface="+mn-lt"/>
              </a:rPr>
              <a:t>城域以太论坛</a:t>
            </a:r>
            <a:endParaRPr lang="zh-CN" altLang="en-US" sz="1200" dirty="0">
              <a:cs typeface="+mn-ea"/>
              <a:sym typeface="+mn-lt"/>
            </a:endParaRPr>
          </a:p>
        </p:txBody>
      </p:sp>
      <p:sp>
        <p:nvSpPr>
          <p:cNvPr id="28" name="文本框 27"/>
          <p:cNvSpPr txBox="1"/>
          <p:nvPr/>
        </p:nvSpPr>
        <p:spPr>
          <a:xfrm>
            <a:off x="10250999" y="1945309"/>
            <a:ext cx="1107996" cy="294824"/>
          </a:xfrm>
          <a:prstGeom prst="rect">
            <a:avLst/>
          </a:prstGeom>
          <a:noFill/>
        </p:spPr>
        <p:txBody>
          <a:bodyPr wrap="none" rtlCol="0">
            <a:spAutoFit/>
          </a:bodyPr>
          <a:lstStyle/>
          <a:p>
            <a:pPr>
              <a:lnSpc>
                <a:spcPct val="120000"/>
              </a:lnSpc>
            </a:pPr>
            <a:r>
              <a:rPr lang="zh-CN" altLang="en-US" sz="1200" dirty="0">
                <a:cs typeface="+mn-ea"/>
                <a:sym typeface="+mn-lt"/>
              </a:rPr>
              <a:t>国际电信联盟</a:t>
            </a:r>
            <a:endParaRPr lang="zh-CN" altLang="en-US" sz="1200" dirty="0">
              <a:cs typeface="+mn-ea"/>
              <a:sym typeface="+mn-lt"/>
            </a:endParaRPr>
          </a:p>
        </p:txBody>
      </p:sp>
      <p:sp>
        <p:nvSpPr>
          <p:cNvPr id="30" name="灯片编号占位符 29"/>
          <p:cNvSpPr>
            <a:spLocks noGrp="1"/>
          </p:cNvSpPr>
          <p:nvPr>
            <p:ph type="sldNum" sz="quarter" idx="12"/>
          </p:nvPr>
        </p:nvSpPr>
        <p:spPr/>
        <p:txBody>
          <a:bodyPr/>
          <a:lstStyle/>
          <a:p>
            <a:fld id="{C8BB1146-E542-4D4E-B8E9-6919A11DDD48}" type="slidenum">
              <a:rPr lang="en-US" smtClean="0"/>
            </a:fld>
            <a:endParaRPr lang="en-US"/>
          </a:p>
        </p:txBody>
      </p:sp>
      <p:sp>
        <p:nvSpPr>
          <p:cNvPr id="3" name="标题 1"/>
          <p:cNvSpPr>
            <a:spLocks noGrp="1"/>
          </p:cNvSpPr>
          <p:nvPr>
            <p:custDataLst>
              <p:tags r:id="rId2"/>
            </p:custDataLst>
          </p:nvPr>
        </p:nvSpPr>
        <p:spPr>
          <a:xfrm>
            <a:off x="431800" y="71438"/>
            <a:ext cx="11328400" cy="765175"/>
          </a:xfrm>
          <a:prstGeom prst="rect">
            <a:avLst/>
          </a:prstGeom>
          <a:noFill/>
          <a:ln>
            <a:noFill/>
          </a:ln>
          <a:effectLst/>
        </p:spPr>
        <p:txBody>
          <a:bodyPr vert="horz" wrap="square" lIns="91440" tIns="45720" rIns="91440" bIns="45720" numCol="1" anchor="ctr" anchorCtr="0" compatLnSpc="1">
            <a:normAutofit/>
          </a:bodyPr>
          <a:lstStyle>
            <a:lvl1pPr algn="l" rtl="0" eaLnBrk="0" fontAlgn="base" hangingPunct="0">
              <a:spcBef>
                <a:spcPct val="0"/>
              </a:spcBef>
              <a:spcAft>
                <a:spcPct val="0"/>
              </a:spcAft>
              <a:defRPr lang="en-US" altLang="zh-CN" sz="3200" baseline="0" dirty="0">
                <a:solidFill>
                  <a:schemeClr val="tx1"/>
                </a:solidFill>
                <a:latin typeface="+mj-ea"/>
                <a:ea typeface="+mj-ea"/>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nSpc>
                <a:spcPct val="120000"/>
              </a:lnSpc>
            </a:pPr>
            <a:r>
              <a:rPr lang="zh-CN" altLang="en-US">
                <a:cs typeface="微软雅黑" panose="020B0503020204020204" pitchFamily="34" charset="-122"/>
                <a:sym typeface="+mn-lt"/>
              </a:rPr>
              <a:t>以太网各标准实体：开放、竞争与合作</a:t>
            </a:r>
            <a:endParaRPr lang="zh-CN" altLang="en-US">
              <a:cs typeface="微软雅黑" panose="020B0503020204020204" pitchFamily="34"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lnSpc>
                <a:spcPct val="120000"/>
              </a:lnSpc>
              <a:buClrTx/>
              <a:buSzTx/>
              <a:buFontTx/>
            </a:pPr>
            <a:r>
              <a:rPr lang="zh-CN" altLang="en-US" sz="3200" kern="1200">
                <a:latin typeface="+mj-ea"/>
                <a:ea typeface="+mj-ea"/>
                <a:cs typeface="微软雅黑" panose="020B0503020204020204" pitchFamily="34" charset="-122"/>
                <a:sym typeface="+mn-lt"/>
              </a:rPr>
              <a:t>OIF：定义光电互联互通标准</a:t>
            </a:r>
            <a:endParaRPr lang="zh-CN" altLang="en-US" sz="3200" kern="1200">
              <a:latin typeface="+mj-ea"/>
              <a:ea typeface="+mj-ea"/>
              <a:cs typeface="微软雅黑" panose="020B0503020204020204" pitchFamily="34" charset="-122"/>
              <a:sym typeface="+mn-lt"/>
            </a:endParaRPr>
          </a:p>
        </p:txBody>
      </p:sp>
      <p:sp>
        <p:nvSpPr>
          <p:cNvPr id="27" name="矩形: 圆角 26"/>
          <p:cNvSpPr/>
          <p:nvPr/>
        </p:nvSpPr>
        <p:spPr bwMode="auto">
          <a:xfrm>
            <a:off x="599440" y="2811621"/>
            <a:ext cx="10993120" cy="1893936"/>
          </a:xfrm>
          <a:prstGeom prst="roundRect">
            <a:avLst/>
          </a:prstGeom>
          <a:solidFill>
            <a:srgbClr val="F9F9F9"/>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endParaRPr lang="zh-CN" altLang="en-US" sz="1400" dirty="0">
              <a:cs typeface="+mn-ea"/>
              <a:sym typeface="+mn-lt"/>
            </a:endParaRPr>
          </a:p>
        </p:txBody>
      </p:sp>
      <p:sp>
        <p:nvSpPr>
          <p:cNvPr id="28" name="内容占位符 2"/>
          <p:cNvSpPr txBox="1"/>
          <p:nvPr/>
        </p:nvSpPr>
        <p:spPr>
          <a:xfrm>
            <a:off x="335279" y="1161604"/>
            <a:ext cx="10829925" cy="1326191"/>
          </a:xfrm>
          <a:solidFill>
            <a:schemeClr val="accent2">
              <a:lumMod val="20000"/>
              <a:lumOff val="80000"/>
            </a:scheme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eaLnBrk="0" hangingPunct="0">
              <a:lnSpc>
                <a:spcPct val="120000"/>
              </a:lnSpc>
              <a:spcBef>
                <a:spcPct val="20000"/>
              </a:spcBef>
              <a:buClr>
                <a:srgbClr val="C80000"/>
              </a:buClr>
              <a:buSzPct val="80000"/>
              <a:buFont typeface="Wingdings" panose="05000000000000000000" pitchFamily="2" charset="2"/>
              <a:buChar char="n"/>
            </a:pPr>
            <a:r>
              <a:rPr lang="en-US" altLang="zh-CN" sz="2000" kern="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OIF 成立于1998年，通过定义公共协议和组件技术促进光网络产品的互联互通</a:t>
            </a:r>
            <a:endParaRPr lang="en-US" altLang="zh-CN" sz="2000" kern="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marL="342900" indent="-342900" algn="l" eaLnBrk="0" hangingPunct="0">
              <a:lnSpc>
                <a:spcPct val="120000"/>
              </a:lnSpc>
              <a:spcBef>
                <a:spcPct val="20000"/>
              </a:spcBef>
              <a:buClr>
                <a:srgbClr val="C80000"/>
              </a:buClr>
              <a:buSzPct val="80000"/>
              <a:buFont typeface="Wingdings" panose="05000000000000000000" pitchFamily="2" charset="2"/>
              <a:buChar char="n"/>
            </a:pPr>
            <a:r>
              <a:rPr lang="en-US" altLang="zh-CN" sz="2000" kern="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同时， OIF定义测试标准和互操作测试集促进不同厂家产品的互联互通</a:t>
            </a:r>
            <a:endParaRPr lang="en-US" altLang="zh-CN" sz="2000" kern="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marL="342900" indent="-342900" algn="l" eaLnBrk="0" hangingPunct="0">
              <a:lnSpc>
                <a:spcPct val="120000"/>
              </a:lnSpc>
              <a:spcBef>
                <a:spcPct val="20000"/>
              </a:spcBef>
              <a:buClr>
                <a:srgbClr val="C80000"/>
              </a:buClr>
              <a:buSzPct val="80000"/>
              <a:buFont typeface="Wingdings" panose="05000000000000000000" pitchFamily="2" charset="2"/>
              <a:buChar char="n"/>
            </a:pPr>
            <a:r>
              <a:rPr lang="en-US" altLang="zh-CN" sz="2000" kern="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OIF与别的标准组织有广泛的合作关系，例如ITU, IEEE802.3, ONF, IBT, TIA和IETF等</a:t>
            </a:r>
            <a:endPar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a:lnSpc>
                <a:spcPct val="120000"/>
              </a:lnSpc>
            </a:pPr>
            <a:endPar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sp>
        <p:nvSpPr>
          <p:cNvPr id="29" name="矩形 28"/>
          <p:cNvSpPr/>
          <p:nvPr/>
        </p:nvSpPr>
        <p:spPr bwMode="auto">
          <a:xfrm>
            <a:off x="734035" y="3045300"/>
            <a:ext cx="1757680" cy="477520"/>
          </a:xfrm>
          <a:prstGeom prst="rect">
            <a:avLst/>
          </a:prstGeom>
          <a:solidFill>
            <a:schemeClr val="accent5">
              <a:lumMod val="90000"/>
            </a:schemeClr>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ARCH &amp; Signaling WG</a:t>
            </a:r>
            <a:endParaRPr lang="zh-CN" altLang="en-US" sz="1400" dirty="0">
              <a:cs typeface="+mn-ea"/>
              <a:sym typeface="+mn-lt"/>
            </a:endParaRPr>
          </a:p>
        </p:txBody>
      </p:sp>
      <p:sp>
        <p:nvSpPr>
          <p:cNvPr id="30" name="矩形 29"/>
          <p:cNvSpPr/>
          <p:nvPr/>
        </p:nvSpPr>
        <p:spPr bwMode="auto">
          <a:xfrm>
            <a:off x="2953995" y="3045300"/>
            <a:ext cx="1757680" cy="477520"/>
          </a:xfrm>
          <a:prstGeom prst="rect">
            <a:avLst/>
          </a:prstGeom>
          <a:solidFill>
            <a:schemeClr val="accent5">
              <a:lumMod val="90000"/>
            </a:schemeClr>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Carrier WG</a:t>
            </a:r>
            <a:endParaRPr lang="zh-CN" altLang="en-US" sz="1400" dirty="0">
              <a:cs typeface="+mn-ea"/>
              <a:sym typeface="+mn-lt"/>
            </a:endParaRPr>
          </a:p>
        </p:txBody>
      </p:sp>
      <p:sp>
        <p:nvSpPr>
          <p:cNvPr id="31" name="矩形 30"/>
          <p:cNvSpPr/>
          <p:nvPr/>
        </p:nvSpPr>
        <p:spPr bwMode="auto">
          <a:xfrm>
            <a:off x="5173955" y="3045300"/>
            <a:ext cx="1757680" cy="477520"/>
          </a:xfrm>
          <a:prstGeom prst="rect">
            <a:avLst/>
          </a:prstGeom>
          <a:solidFill>
            <a:schemeClr val="accent5">
              <a:lumMod val="90000"/>
            </a:schemeClr>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Interoperability WG</a:t>
            </a:r>
            <a:endParaRPr lang="zh-CN" altLang="en-US" sz="1400" dirty="0">
              <a:cs typeface="+mn-ea"/>
              <a:sym typeface="+mn-lt"/>
            </a:endParaRPr>
          </a:p>
        </p:txBody>
      </p:sp>
      <p:sp>
        <p:nvSpPr>
          <p:cNvPr id="32" name="矩形 31"/>
          <p:cNvSpPr/>
          <p:nvPr/>
        </p:nvSpPr>
        <p:spPr bwMode="auto">
          <a:xfrm>
            <a:off x="7393915" y="3045300"/>
            <a:ext cx="1757680" cy="477520"/>
          </a:xfrm>
          <a:prstGeom prst="rect">
            <a:avLst/>
          </a:prstGeom>
          <a:solidFill>
            <a:schemeClr val="accent5">
              <a:lumMod val="90000"/>
            </a:schemeClr>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OAM WG</a:t>
            </a:r>
            <a:endParaRPr lang="zh-CN" altLang="en-US" sz="1400" dirty="0">
              <a:cs typeface="+mn-ea"/>
              <a:sym typeface="+mn-lt"/>
            </a:endParaRPr>
          </a:p>
        </p:txBody>
      </p:sp>
      <p:sp>
        <p:nvSpPr>
          <p:cNvPr id="33" name="矩形 32"/>
          <p:cNvSpPr/>
          <p:nvPr/>
        </p:nvSpPr>
        <p:spPr bwMode="auto">
          <a:xfrm>
            <a:off x="9613875" y="3045300"/>
            <a:ext cx="1757680" cy="477520"/>
          </a:xfrm>
          <a:prstGeom prst="rect">
            <a:avLst/>
          </a:prstGeom>
          <a:solidFill>
            <a:schemeClr val="accent5">
              <a:lumMod val="90000"/>
            </a:schemeClr>
          </a:solidFill>
          <a:ln w="9525" algn="ctr">
            <a:solidFill>
              <a:srgbClr val="808080"/>
            </a:solidFill>
            <a:round/>
          </a:ln>
        </p:spPr>
        <p:txBody>
          <a:bodyPr lIns="182880" tIns="182880" rIns="182880" bIns="182880" rtlCol="0" anchor="ctr"/>
          <a:lstStyle/>
          <a:p>
            <a:pPr marL="0" indent="-215900" algn="ctr">
              <a:lnSpc>
                <a:spcPct val="120000"/>
              </a:lnSpc>
              <a:buClr>
                <a:schemeClr val="bg2"/>
              </a:buClr>
              <a:buSzPct val="80000"/>
            </a:pPr>
            <a:r>
              <a:rPr lang="en-US" altLang="zh-CN" sz="1400" dirty="0">
                <a:cs typeface="+mn-ea"/>
                <a:sym typeface="+mn-lt"/>
              </a:rPr>
              <a:t>Physical &amp; Link WG</a:t>
            </a:r>
            <a:endParaRPr lang="zh-CN" altLang="en-US" sz="1400" dirty="0">
              <a:cs typeface="+mn-ea"/>
              <a:sym typeface="+mn-lt"/>
            </a:endParaRPr>
          </a:p>
        </p:txBody>
      </p:sp>
      <p:sp>
        <p:nvSpPr>
          <p:cNvPr id="34" name="文本框 33"/>
          <p:cNvSpPr txBox="1"/>
          <p:nvPr/>
        </p:nvSpPr>
        <p:spPr>
          <a:xfrm>
            <a:off x="734035" y="3756500"/>
            <a:ext cx="1656080" cy="953274"/>
          </a:xfrm>
          <a:prstGeom prst="rect">
            <a:avLst/>
          </a:prstGeom>
          <a:noFill/>
        </p:spPr>
        <p:txBody>
          <a:bodyPr wrap="square" rtlCol="0">
            <a:spAutoFit/>
          </a:bodyPr>
          <a:lstStyle/>
          <a:p>
            <a:pPr>
              <a:lnSpc>
                <a:spcPct val="120000"/>
              </a:lnSpc>
            </a:pPr>
            <a:r>
              <a:rPr lang="zh-CN" altLang="en-US" sz="1600" dirty="0">
                <a:cs typeface="+mn-ea"/>
                <a:sym typeface="+mn-lt"/>
              </a:rPr>
              <a:t>从运营商的需求开发网络架构和信令</a:t>
            </a:r>
            <a:endParaRPr lang="zh-CN" altLang="en-US" sz="1600" dirty="0">
              <a:cs typeface="+mn-ea"/>
              <a:sym typeface="+mn-lt"/>
            </a:endParaRPr>
          </a:p>
        </p:txBody>
      </p:sp>
      <p:sp>
        <p:nvSpPr>
          <p:cNvPr id="35" name="文本框 34"/>
          <p:cNvSpPr txBox="1"/>
          <p:nvPr/>
        </p:nvSpPr>
        <p:spPr>
          <a:xfrm>
            <a:off x="2877795" y="3756500"/>
            <a:ext cx="1656080" cy="657809"/>
          </a:xfrm>
          <a:prstGeom prst="rect">
            <a:avLst/>
          </a:prstGeom>
          <a:noFill/>
        </p:spPr>
        <p:txBody>
          <a:bodyPr wrap="square" rtlCol="0">
            <a:spAutoFit/>
          </a:bodyPr>
          <a:lstStyle/>
          <a:p>
            <a:pPr>
              <a:lnSpc>
                <a:spcPct val="120000"/>
              </a:lnSpc>
            </a:pPr>
            <a:r>
              <a:rPr lang="zh-CN" altLang="en-US" sz="1600" dirty="0">
                <a:cs typeface="+mn-ea"/>
                <a:sym typeface="+mn-lt"/>
              </a:rPr>
              <a:t>开发光网络产品功能需求和指南</a:t>
            </a:r>
            <a:endParaRPr lang="zh-CN" altLang="en-US" sz="1600" dirty="0">
              <a:cs typeface="+mn-ea"/>
              <a:sym typeface="+mn-lt"/>
            </a:endParaRPr>
          </a:p>
        </p:txBody>
      </p:sp>
      <p:sp>
        <p:nvSpPr>
          <p:cNvPr id="36" name="文本框 35"/>
          <p:cNvSpPr txBox="1"/>
          <p:nvPr/>
        </p:nvSpPr>
        <p:spPr>
          <a:xfrm>
            <a:off x="5156150" y="3756499"/>
            <a:ext cx="1656080" cy="953274"/>
          </a:xfrm>
          <a:prstGeom prst="rect">
            <a:avLst/>
          </a:prstGeom>
          <a:noFill/>
        </p:spPr>
        <p:txBody>
          <a:bodyPr wrap="square" rtlCol="0">
            <a:spAutoFit/>
          </a:bodyPr>
          <a:lstStyle/>
          <a:p>
            <a:pPr>
              <a:lnSpc>
                <a:spcPct val="120000"/>
              </a:lnSpc>
            </a:pPr>
            <a:r>
              <a:rPr lang="zh-CN" altLang="en-US" sz="1600" dirty="0">
                <a:cs typeface="+mn-ea"/>
                <a:sym typeface="+mn-lt"/>
              </a:rPr>
              <a:t>定义测试标准和测试方法，开发概念原型</a:t>
            </a:r>
            <a:endParaRPr lang="zh-CN" altLang="en-US" sz="1600" dirty="0">
              <a:cs typeface="+mn-ea"/>
              <a:sym typeface="+mn-lt"/>
            </a:endParaRPr>
          </a:p>
        </p:txBody>
      </p:sp>
      <p:sp>
        <p:nvSpPr>
          <p:cNvPr id="37" name="文本框 36"/>
          <p:cNvSpPr txBox="1"/>
          <p:nvPr/>
        </p:nvSpPr>
        <p:spPr>
          <a:xfrm>
            <a:off x="7393915" y="3756499"/>
            <a:ext cx="1656080" cy="362343"/>
          </a:xfrm>
          <a:prstGeom prst="rect">
            <a:avLst/>
          </a:prstGeom>
          <a:noFill/>
        </p:spPr>
        <p:txBody>
          <a:bodyPr wrap="square" rtlCol="0">
            <a:spAutoFit/>
          </a:bodyPr>
          <a:lstStyle/>
          <a:p>
            <a:pPr>
              <a:lnSpc>
                <a:spcPct val="120000"/>
              </a:lnSpc>
            </a:pPr>
            <a:r>
              <a:rPr lang="zh-CN" altLang="en-US" sz="1600" dirty="0">
                <a:cs typeface="+mn-ea"/>
                <a:sym typeface="+mn-lt"/>
              </a:rPr>
              <a:t>聚焦于部署问题</a:t>
            </a:r>
            <a:endParaRPr lang="zh-CN" altLang="en-US" sz="1600" dirty="0">
              <a:cs typeface="+mn-ea"/>
              <a:sym typeface="+mn-lt"/>
            </a:endParaRPr>
          </a:p>
        </p:txBody>
      </p:sp>
      <p:sp>
        <p:nvSpPr>
          <p:cNvPr id="38" name="文本框 37"/>
          <p:cNvSpPr txBox="1"/>
          <p:nvPr/>
        </p:nvSpPr>
        <p:spPr>
          <a:xfrm>
            <a:off x="9627210" y="3756499"/>
            <a:ext cx="1656080" cy="657809"/>
          </a:xfrm>
          <a:prstGeom prst="rect">
            <a:avLst/>
          </a:prstGeom>
          <a:noFill/>
        </p:spPr>
        <p:txBody>
          <a:bodyPr wrap="square" rtlCol="0">
            <a:spAutoFit/>
          </a:bodyPr>
          <a:lstStyle/>
          <a:p>
            <a:pPr>
              <a:lnSpc>
                <a:spcPct val="120000"/>
              </a:lnSpc>
            </a:pPr>
            <a:r>
              <a:rPr lang="zh-CN" altLang="en-US" sz="1600" dirty="0">
                <a:solidFill>
                  <a:srgbClr val="0C0CB4"/>
                </a:solidFill>
                <a:cs typeface="+mn-ea"/>
                <a:sym typeface="+mn-lt"/>
              </a:rPr>
              <a:t>开发物理和数据链路层接口协议</a:t>
            </a:r>
            <a:endParaRPr lang="zh-CN" altLang="en-US" sz="1600" dirty="0">
              <a:solidFill>
                <a:srgbClr val="0C0CB4"/>
              </a:solidFill>
              <a:cs typeface="+mn-ea"/>
              <a:sym typeface="+mn-lt"/>
            </a:endParaRPr>
          </a:p>
        </p:txBody>
      </p:sp>
      <p:sp>
        <p:nvSpPr>
          <p:cNvPr id="39" name="文本框 38"/>
          <p:cNvSpPr txBox="1"/>
          <p:nvPr/>
        </p:nvSpPr>
        <p:spPr>
          <a:xfrm>
            <a:off x="335280" y="4943475"/>
            <a:ext cx="11407775" cy="1322070"/>
          </a:xfrm>
          <a:prstGeom prst="rect">
            <a:avLst/>
          </a:prstGeom>
          <a:noFill/>
        </p:spPr>
        <p:txBody>
          <a:bodyPr wrap="square" rtlCol="0">
            <a:spAutoFit/>
          </a:bodyPr>
          <a:lstStyle/>
          <a:p>
            <a:pPr marL="342900" indent="-342900" algn="l" defTabSz="914400">
              <a:lnSpc>
                <a:spcPct val="120000"/>
              </a:lnSpc>
              <a:spcBef>
                <a:spcPct val="20000"/>
              </a:spcBef>
              <a:buClr>
                <a:srgbClr val="C80000"/>
              </a:buClr>
              <a:buSzPct val="80000"/>
              <a:buFont typeface="Wingdings" panose="05000000000000000000" pitchFamily="2" charset="2"/>
              <a:buChar char="n"/>
            </a:pPr>
            <a:r>
              <a:rPr lang="en-US" altLang="zh-CN"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主要成果：</a:t>
            </a:r>
            <a:endParaRPr lang="en-US" altLang="zh-CN" sz="20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20000"/>
              </a:lnSpc>
              <a:spcBef>
                <a:spcPct val="20000"/>
              </a:spcBef>
              <a:buClr>
                <a:srgbClr val="00C800"/>
              </a:buClr>
              <a:buSzPct val="80000"/>
              <a:buFont typeface="Wingdings" panose="05000000000000000000" pitchFamily="2" charset="2"/>
              <a:buChar char="n"/>
            </a:pPr>
            <a:r>
              <a:rPr lang="zh-CN" altLang="en-US"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CEI（common electrical I/O）协议（3.125G，6，11，25-28，56Gbit/s SERDES interface）</a:t>
            </a:r>
            <a:endParaRPr lang="zh-CN" altLang="en-US"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eaLnBrk="1" hangingPunct="1">
              <a:lnSpc>
                <a:spcPct val="120000"/>
              </a:lnSpc>
              <a:spcBef>
                <a:spcPct val="20000"/>
              </a:spcBef>
              <a:buClr>
                <a:srgbClr val="00C800"/>
              </a:buClr>
              <a:buSzPct val="80000"/>
              <a:buFont typeface="Wingdings" panose="05000000000000000000" pitchFamily="2" charset="2"/>
              <a:buChar char="n"/>
            </a:pPr>
            <a:r>
              <a:rPr lang="zh-CN" altLang="en-US"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Flex Ethernet</a:t>
            </a:r>
            <a:endParaRPr lang="zh-CN" altLang="en-US"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2740" y="1052830"/>
            <a:ext cx="11427460" cy="5428615"/>
          </a:xfrm>
        </p:spPr>
        <p:txBody>
          <a:bodyPr>
            <a:normAutofit fontScale="92500"/>
          </a:bodyPr>
          <a:lstStyle/>
          <a:p>
            <a:pPr algn="l" eaLnBrk="0" hangingPunct="0">
              <a:lnSpc>
                <a:spcPct val="120000"/>
              </a:lnSpc>
              <a:spcBef>
                <a:spcPct val="20000"/>
              </a:spcBef>
              <a:buFont typeface="Wingdings" panose="05000000000000000000" pitchFamily="2" charset="2"/>
              <a:buChar char="n"/>
            </a:pPr>
            <a:r>
              <a:rPr lang="en-US" altLang="zh-CN" sz="2800" dirty="0">
                <a:sym typeface="+mn-lt"/>
              </a:rPr>
              <a:t>MEF 是一个包括network运营商、cloud运营商和技术提供商的非盈利联盟，聚焦在城域范围内如何开展有 QoS保证的、可运营的、可管理的以太网业务，包括：</a:t>
            </a:r>
            <a:endParaRPr lang="en-US" altLang="zh-CN" sz="2800" dirty="0">
              <a:sym typeface="+mn-lt"/>
            </a:endParaRPr>
          </a:p>
          <a:p>
            <a:pPr lvl="1" algn="l">
              <a:lnSpc>
                <a:spcPct val="120000"/>
              </a:lnSpc>
              <a:spcBef>
                <a:spcPct val="20000"/>
              </a:spcBef>
            </a:pPr>
            <a:r>
              <a:rPr lang="zh-CN" altLang="en-US" sz="2400" dirty="0">
                <a:sym typeface="+mn-lt"/>
              </a:rPr>
              <a:t>城域以太网的架构和城域以太网提供的业务</a:t>
            </a:r>
            <a:endParaRPr lang="zh-CN" altLang="en-US" sz="2400" dirty="0">
              <a:sym typeface="+mn-lt"/>
            </a:endParaRPr>
          </a:p>
          <a:p>
            <a:pPr lvl="1" algn="l">
              <a:lnSpc>
                <a:spcPct val="120000"/>
              </a:lnSpc>
              <a:spcBef>
                <a:spcPct val="20000"/>
              </a:spcBef>
            </a:pPr>
            <a:r>
              <a:rPr lang="zh-CN" altLang="en-US" sz="2400" dirty="0">
                <a:sym typeface="+mn-lt"/>
              </a:rPr>
              <a:t>从用户的角度定义了城域以太网的业务框架，并明确了业务类型（E-Line和E-Lan）</a:t>
            </a:r>
            <a:endParaRPr lang="en-US" altLang="zh-CN" sz="2000" dirty="0">
              <a:cs typeface="+mn-ea"/>
              <a:sym typeface="+mn-lt"/>
            </a:endParaRPr>
          </a:p>
          <a:p>
            <a:pPr algn="l" eaLnBrk="0" hangingPunct="0">
              <a:lnSpc>
                <a:spcPct val="120000"/>
              </a:lnSpc>
              <a:spcBef>
                <a:spcPct val="20000"/>
              </a:spcBef>
              <a:buFont typeface="Wingdings" panose="05000000000000000000" pitchFamily="2" charset="2"/>
              <a:buChar char="n"/>
            </a:pPr>
            <a:r>
              <a:rPr lang="en-US" altLang="zh-CN" sz="2800" dirty="0">
                <a:sym typeface="+mn-lt"/>
              </a:rPr>
              <a:t>城域以太网的保护和QoS：</a:t>
            </a:r>
            <a:endParaRPr lang="en-US" altLang="zh-CN" sz="2800" dirty="0">
              <a:sym typeface="+mn-lt"/>
            </a:endParaRPr>
          </a:p>
          <a:p>
            <a:pPr lvl="1" algn="l">
              <a:lnSpc>
                <a:spcPct val="120000"/>
              </a:lnSpc>
              <a:spcBef>
                <a:spcPct val="20000"/>
              </a:spcBef>
            </a:pPr>
            <a:r>
              <a:rPr lang="zh-CN" altLang="en-US" sz="2400" dirty="0">
                <a:sym typeface="+mn-lt"/>
              </a:rPr>
              <a:t>在保护和QoS方面针对城域以太网提出了保护模式、机制和QoS功能框架，即定义了执行和维护SLA所需的QoS功能和特性</a:t>
            </a:r>
            <a:endParaRPr lang="zh-CN" altLang="en-US" sz="2400" dirty="0">
              <a:sym typeface="+mn-lt"/>
            </a:endParaRPr>
          </a:p>
          <a:p>
            <a:pPr algn="l" eaLnBrk="0" hangingPunct="0">
              <a:lnSpc>
                <a:spcPct val="120000"/>
              </a:lnSpc>
              <a:spcBef>
                <a:spcPct val="20000"/>
              </a:spcBef>
              <a:buFont typeface="Wingdings" panose="05000000000000000000" pitchFamily="2" charset="2"/>
              <a:buChar char="n"/>
            </a:pPr>
            <a:r>
              <a:rPr lang="en-US" altLang="zh-CN" sz="2800" dirty="0">
                <a:sym typeface="+mn-lt"/>
              </a:rPr>
              <a:t>城域以太网的管理</a:t>
            </a:r>
            <a:endParaRPr lang="en-US" altLang="zh-CN" sz="2800" dirty="0">
              <a:sym typeface="+mn-lt"/>
            </a:endParaRPr>
          </a:p>
          <a:p>
            <a:pPr lvl="1" algn="l">
              <a:lnSpc>
                <a:spcPct val="120000"/>
              </a:lnSpc>
              <a:spcBef>
                <a:spcPct val="20000"/>
              </a:spcBef>
            </a:pPr>
            <a:r>
              <a:rPr lang="zh-CN" altLang="en-US" sz="2400" dirty="0">
                <a:sym typeface="+mn-lt"/>
              </a:rPr>
              <a:t>在管理方面提出了城域以太网的网络管理接口(EMS-NMS)，并从网络分层、子网划分、子网拓扑、网络连接四个方面对EMS-NMS接口进行规范</a:t>
            </a:r>
            <a:endParaRPr lang="zh-CN" altLang="en-US" sz="2400" dirty="0">
              <a:sym typeface="+mn-lt"/>
            </a:endParaRPr>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a:p>
        </p:txBody>
      </p:sp>
      <p:sp>
        <p:nvSpPr>
          <p:cNvPr id="4" name="标题 1"/>
          <p:cNvSpPr>
            <a:spLocks noGrp="1"/>
          </p:cNvSpPr>
          <p:nvPr>
            <p:custDataLst>
              <p:tags r:id="rId1"/>
            </p:custDataLst>
          </p:nvPr>
        </p:nvSpPr>
        <p:spPr>
          <a:xfrm>
            <a:off x="431800" y="71438"/>
            <a:ext cx="11328400" cy="765175"/>
          </a:xfrm>
          <a:prstGeom prst="rect">
            <a:avLst/>
          </a:prstGeom>
          <a:noFill/>
          <a:ln>
            <a:noFill/>
          </a:ln>
          <a:effectLst/>
        </p:spPr>
        <p:txBody>
          <a:bodyPr vert="horz" wrap="square" lIns="91440" tIns="45720" rIns="91440" bIns="45720" numCol="1" anchor="ctr" anchorCtr="0" compatLnSpc="1">
            <a:normAutofit fontScale="97500"/>
          </a:bodyPr>
          <a:lstStyle>
            <a:lvl1pPr algn="l" rtl="0" eaLnBrk="0" fontAlgn="base" hangingPunct="0">
              <a:spcBef>
                <a:spcPct val="0"/>
              </a:spcBef>
              <a:spcAft>
                <a:spcPct val="0"/>
              </a:spcAft>
              <a:defRPr lang="en-US" altLang="zh-CN" sz="320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l">
              <a:lnSpc>
                <a:spcPct val="120000"/>
              </a:lnSpc>
              <a:buClrTx/>
              <a:buSzTx/>
              <a:buFontTx/>
            </a:pPr>
            <a:r>
              <a:rPr>
                <a:latin typeface="微软雅黑 Light" panose="020B0502040204020203" pitchFamily="34" charset="-122"/>
                <a:ea typeface="微软雅黑 Light" panose="020B0502040204020203" pitchFamily="34" charset="-122"/>
                <a:cs typeface="微软雅黑 Light" panose="020B0502040204020203" pitchFamily="34" charset="-122"/>
                <a:sym typeface="+mn-lt"/>
              </a:rPr>
              <a:t>MEF</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a:latin typeface="微软雅黑 Light" panose="020B0502040204020203" pitchFamily="34" charset="-122"/>
                <a:ea typeface="微软雅黑 Light" panose="020B0502040204020203" pitchFamily="34" charset="-122"/>
                <a:cs typeface="微软雅黑 Light" panose="020B0502040204020203" pitchFamily="34" charset="-122"/>
                <a:sym typeface="+mn-lt"/>
              </a:rPr>
              <a:t>Metro Ethernet Forum</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sym typeface="+mn-lt"/>
              </a:rPr>
              <a:t>）：定义城域以太业务及运营框架</a:t>
            </a:r>
            <a:endParaRPr lang="zh-CN" altLang="en-US" sz="3200" kern="120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9356" y="80963"/>
            <a:ext cx="10858500" cy="900112"/>
          </a:xfrm>
        </p:spPr>
        <p:txBody>
          <a:bodyPr>
            <a:normAutofit/>
          </a:bodyPr>
          <a:lstStyle/>
          <a:p>
            <a:pPr>
              <a:lnSpc>
                <a:spcPct val="120000"/>
              </a:lnSpc>
            </a:pPr>
            <a:r>
              <a:rPr lang="en-US" altLang="zh-CN" sz="3200" dirty="0">
                <a:latin typeface="+mn-lt"/>
                <a:ea typeface="+mn-ea"/>
                <a:cs typeface="+mn-ea"/>
                <a:sym typeface="+mn-lt"/>
              </a:rPr>
              <a:t>IEEE 802</a:t>
            </a:r>
            <a:r>
              <a:rPr lang="zh-CN" altLang="en-US" sz="3200" dirty="0">
                <a:latin typeface="+mn-lt"/>
                <a:ea typeface="+mn-ea"/>
                <a:cs typeface="+mn-ea"/>
                <a:sym typeface="+mn-lt"/>
              </a:rPr>
              <a:t>：定义</a:t>
            </a:r>
            <a:r>
              <a:rPr lang="en-US" altLang="zh-CN" sz="3200" dirty="0">
                <a:latin typeface="+mn-lt"/>
                <a:ea typeface="+mn-ea"/>
                <a:cs typeface="+mn-ea"/>
                <a:sym typeface="+mn-lt"/>
              </a:rPr>
              <a:t>LAN</a:t>
            </a:r>
            <a:r>
              <a:rPr lang="zh-CN" altLang="en-US" sz="3200" dirty="0">
                <a:latin typeface="+mn-lt"/>
                <a:ea typeface="+mn-ea"/>
                <a:cs typeface="+mn-ea"/>
                <a:sym typeface="+mn-lt"/>
              </a:rPr>
              <a:t>架构和不同介质网络技术</a:t>
            </a:r>
            <a:endParaRPr lang="zh-CN" altLang="en-US" sz="3200" dirty="0">
              <a:latin typeface="+mn-lt"/>
              <a:ea typeface="+mn-ea"/>
              <a:cs typeface="+mn-ea"/>
              <a:sym typeface="+mn-lt"/>
            </a:endParaRPr>
          </a:p>
        </p:txBody>
      </p:sp>
      <p:pic>
        <p:nvPicPr>
          <p:cNvPr id="4" name="图片 3"/>
          <p:cNvPicPr>
            <a:picLocks noChangeAspect="1"/>
          </p:cNvPicPr>
          <p:nvPr/>
        </p:nvPicPr>
        <p:blipFill>
          <a:blip r:embed="rId1"/>
          <a:stretch>
            <a:fillRect/>
          </a:stretch>
        </p:blipFill>
        <p:spPr>
          <a:xfrm>
            <a:off x="969274" y="2713475"/>
            <a:ext cx="10066702" cy="3805267"/>
          </a:xfrm>
          <a:prstGeom prst="rect">
            <a:avLst/>
          </a:prstGeom>
        </p:spPr>
      </p:pic>
      <p:sp>
        <p:nvSpPr>
          <p:cNvPr id="5" name="TextBox 12"/>
          <p:cNvSpPr txBox="1"/>
          <p:nvPr/>
        </p:nvSpPr>
        <p:spPr>
          <a:xfrm>
            <a:off x="407430" y="1124902"/>
            <a:ext cx="10742535" cy="1494155"/>
          </a:xfrm>
          <a:prstGeom prst="rect">
            <a:avLst/>
          </a:prstGeom>
          <a:noFill/>
          <a:ln>
            <a:noFill/>
          </a:ln>
        </p:spPr>
        <p:txBody>
          <a:bodyPr wrap="square" rtlCol="0">
            <a:spAutoFit/>
          </a:bodyPr>
          <a:lstStyle/>
          <a:p>
            <a:pPr marL="342900" indent="-342900" algn="l">
              <a:lnSpc>
                <a:spcPct val="120000"/>
              </a:lnSpc>
              <a:spcBef>
                <a:spcPct val="20000"/>
              </a:spcBef>
              <a:buClr>
                <a:srgbClr val="C80000"/>
              </a:buClr>
              <a:buSzPct val="80000"/>
              <a:buFont typeface="Wingdings" panose="05000000000000000000" pitchFamily="2" charset="2"/>
              <a:buChar char="n"/>
            </a:pPr>
            <a:r>
              <a:rPr lang="en-US" altLang="zh-CN" sz="24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sym typeface="+mn-lt"/>
              </a:rPr>
              <a:t>IEEE 802.1：</a:t>
            </a:r>
            <a:r>
              <a:rPr lang="en-US" altLang="zh-CN" sz="2400" b="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网络架构、应用场景下的相关标准。如：VLAN 802.1Q，生成树802.1D/W/S，以太安全体系 802.1x/1AE/1AR，TSN 802.1AS等</a:t>
            </a:r>
            <a:endParaRPr lang="en-US" altLang="zh-CN" sz="2400" b="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342900" indent="-342900" algn="l">
              <a:lnSpc>
                <a:spcPct val="120000"/>
              </a:lnSpc>
              <a:spcBef>
                <a:spcPct val="20000"/>
              </a:spcBef>
              <a:buClr>
                <a:srgbClr val="C80000"/>
              </a:buClr>
              <a:buSzPct val="80000"/>
              <a:buFont typeface="Wingdings" panose="05000000000000000000" pitchFamily="2" charset="2"/>
              <a:buChar char="n"/>
            </a:pPr>
            <a:r>
              <a:rPr lang="en-US" altLang="zh-CN"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IEEE 802.3：</a:t>
            </a:r>
            <a:r>
              <a:rPr lang="en-US" altLang="zh-CN" sz="2400" b="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ETH网架构，包含物理层和MAC层，如：速率、介质等</a:t>
            </a:r>
            <a:endParaRPr lang="en-US" altLang="zh-CN" sz="2400" b="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7" name="灯片编号占位符 6"/>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字节计数法</a:t>
            </a:r>
            <a:endParaRPr lang="zh-CN" altLang="en-US" dirty="0"/>
          </a:p>
        </p:txBody>
      </p:sp>
      <p:sp>
        <p:nvSpPr>
          <p:cNvPr id="3" name="内容占位符 2"/>
          <p:cNvSpPr>
            <a:spLocks noGrp="1"/>
          </p:cNvSpPr>
          <p:nvPr>
            <p:ph idx="1"/>
          </p:nvPr>
        </p:nvSpPr>
        <p:spPr>
          <a:xfrm>
            <a:off x="407670" y="1125539"/>
            <a:ext cx="10858500" cy="530541"/>
          </a:xfrm>
        </p:spPr>
        <p:txBody>
          <a:bodyPr/>
          <a:lstStyle/>
          <a:p>
            <a:r>
              <a:rPr lang="zh-CN" altLang="en-US" dirty="0"/>
              <a:t>无差错时的情形</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组合 4"/>
          <p:cNvGrpSpPr/>
          <p:nvPr/>
        </p:nvGrpSpPr>
        <p:grpSpPr>
          <a:xfrm>
            <a:off x="2151440" y="2698670"/>
            <a:ext cx="1594449" cy="1086830"/>
            <a:chOff x="1628570" y="3387255"/>
            <a:chExt cx="1594449" cy="1086830"/>
          </a:xfrm>
        </p:grpSpPr>
        <p:sp>
          <p:nvSpPr>
            <p:cNvPr id="6" name="左大括号 5"/>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7" name="矩形 6"/>
            <p:cNvSpPr/>
            <p:nvPr/>
          </p:nvSpPr>
          <p:spPr>
            <a:xfrm>
              <a:off x="1950271" y="3674892"/>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1</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defRPr/>
              </a:pPr>
              <a:r>
                <a:rPr kumimoji="1" lang="en-US" altLang="zh-CN" sz="2000" b="0" i="0" u="none" strike="noStrike" kern="1200" cap="none" spc="0" normalizeH="0" baseline="0" noProof="0" dirty="0">
                  <a:ln>
                    <a:noFill/>
                  </a:ln>
                  <a:solidFill>
                    <a:srgbClr val="C00000"/>
                  </a:solidFill>
                  <a:effectLst/>
                  <a:uLnTx/>
                  <a:uFillTx/>
                  <a:cs typeface="+mn-ea"/>
                  <a:sym typeface="+mn-lt"/>
                </a:rPr>
                <a:t>5</a:t>
              </a:r>
              <a:r>
                <a:rPr kumimoji="1" lang="zh-CN" altLang="en-US" sz="2000" b="0" i="0" u="none" strike="noStrike" kern="1200" cap="none" spc="0" normalizeH="0" baseline="0" noProof="0" dirty="0">
                  <a:ln>
                    <a:noFill/>
                  </a:ln>
                  <a:solidFill>
                    <a:prstClr val="black"/>
                  </a:solidFill>
                  <a:effectLst/>
                  <a:uLnTx/>
                  <a:uFillTx/>
                  <a:cs typeface="+mn-ea"/>
                  <a:sym typeface="+mn-lt"/>
                </a:rPr>
                <a:t>字节</a:t>
              </a:r>
              <a:endParaRPr kumimoji="1" lang="zh-CN" altLang="en-US" sz="2000" b="0" i="0" u="none" strike="noStrike" kern="1200" cap="none" spc="0" normalizeH="0" baseline="0" noProof="0" dirty="0">
                <a:ln>
                  <a:noFill/>
                </a:ln>
                <a:solidFill>
                  <a:prstClr val="black"/>
                </a:solidFill>
                <a:effectLst/>
                <a:uLnTx/>
                <a:uFillTx/>
                <a:cs typeface="+mn-ea"/>
                <a:sym typeface="+mn-lt"/>
              </a:endParaRPr>
            </a:p>
          </p:txBody>
        </p:sp>
      </p:grpSp>
      <p:grpSp>
        <p:nvGrpSpPr>
          <p:cNvPr id="8" name="组合 7"/>
          <p:cNvGrpSpPr/>
          <p:nvPr/>
        </p:nvGrpSpPr>
        <p:grpSpPr>
          <a:xfrm>
            <a:off x="3745890" y="2698670"/>
            <a:ext cx="1594449" cy="1086830"/>
            <a:chOff x="3223020" y="3387255"/>
            <a:chExt cx="1594449" cy="1086830"/>
          </a:xfrm>
        </p:grpSpPr>
        <p:sp>
          <p:nvSpPr>
            <p:cNvPr id="9" name="左大括号 8"/>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 name="矩形 9"/>
            <p:cNvSpPr/>
            <p:nvPr/>
          </p:nvSpPr>
          <p:spPr>
            <a:xfrm>
              <a:off x="3544721" y="3674892"/>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2</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defRPr/>
              </a:pPr>
              <a:r>
                <a:rPr kumimoji="1" lang="en-US" altLang="zh-CN" sz="2000" b="0" i="0" u="none" strike="noStrike" kern="1200" cap="none" spc="0" normalizeH="0" baseline="0" noProof="0" dirty="0">
                  <a:ln>
                    <a:noFill/>
                  </a:ln>
                  <a:solidFill>
                    <a:srgbClr val="C00000"/>
                  </a:solidFill>
                  <a:effectLst/>
                  <a:uLnTx/>
                  <a:uFillTx/>
                  <a:cs typeface="+mn-ea"/>
                  <a:sym typeface="+mn-lt"/>
                </a:rPr>
                <a:t>5</a:t>
              </a:r>
              <a:r>
                <a:rPr kumimoji="1" lang="zh-CN" altLang="en-US" sz="2000" b="0" i="0" u="none" strike="noStrike" kern="1200" cap="none" spc="0" normalizeH="0" baseline="0" noProof="0" dirty="0">
                  <a:ln>
                    <a:noFill/>
                  </a:ln>
                  <a:solidFill>
                    <a:prstClr val="black"/>
                  </a:solidFill>
                  <a:effectLst/>
                  <a:uLnTx/>
                  <a:uFillTx/>
                  <a:cs typeface="+mn-ea"/>
                  <a:sym typeface="+mn-lt"/>
                </a:rPr>
                <a:t>字节</a:t>
              </a:r>
              <a:endParaRPr kumimoji="1" lang="zh-CN" altLang="en-US" sz="2000" b="0" i="0" u="none" strike="noStrike" kern="1200" cap="none" spc="0" normalizeH="0" baseline="0" noProof="0" dirty="0">
                <a:ln>
                  <a:noFill/>
                </a:ln>
                <a:solidFill>
                  <a:prstClr val="black"/>
                </a:solidFill>
                <a:effectLst/>
                <a:uLnTx/>
                <a:uFillTx/>
                <a:cs typeface="+mn-ea"/>
                <a:sym typeface="+mn-lt"/>
              </a:endParaRPr>
            </a:p>
          </p:txBody>
        </p:sp>
      </p:grpSp>
      <p:grpSp>
        <p:nvGrpSpPr>
          <p:cNvPr id="11" name="组合 10"/>
          <p:cNvGrpSpPr/>
          <p:nvPr/>
        </p:nvGrpSpPr>
        <p:grpSpPr>
          <a:xfrm>
            <a:off x="5340340" y="2698670"/>
            <a:ext cx="2549057" cy="1088439"/>
            <a:chOff x="4817470" y="3387255"/>
            <a:chExt cx="2549057" cy="1088439"/>
          </a:xfrm>
        </p:grpSpPr>
        <p:sp>
          <p:nvSpPr>
            <p:cNvPr id="12" name="左大括号 11"/>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3" name="矩形 12"/>
            <p:cNvSpPr/>
            <p:nvPr/>
          </p:nvSpPr>
          <p:spPr>
            <a:xfrm>
              <a:off x="5612074" y="3676501"/>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3</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defRPr/>
              </a:pPr>
              <a:r>
                <a:rPr kumimoji="1" lang="en-US" altLang="zh-CN" sz="2000" b="0" i="0" u="none" strike="noStrike" kern="1200" cap="none" spc="0" normalizeH="0" baseline="0" noProof="0" dirty="0">
                  <a:ln>
                    <a:noFill/>
                  </a:ln>
                  <a:solidFill>
                    <a:srgbClr val="C00000"/>
                  </a:solidFill>
                  <a:effectLst/>
                  <a:uLnTx/>
                  <a:uFillTx/>
                  <a:cs typeface="+mn-ea"/>
                  <a:sym typeface="+mn-lt"/>
                </a:rPr>
                <a:t>8</a:t>
              </a:r>
              <a:r>
                <a:rPr kumimoji="1" lang="zh-CN" altLang="en-US" sz="2000" b="0" i="0" u="none" strike="noStrike" kern="1200" cap="none" spc="0" normalizeH="0" baseline="0" noProof="0" dirty="0">
                  <a:ln>
                    <a:noFill/>
                  </a:ln>
                  <a:solidFill>
                    <a:prstClr val="black"/>
                  </a:solidFill>
                  <a:effectLst/>
                  <a:uLnTx/>
                  <a:uFillTx/>
                  <a:cs typeface="+mn-ea"/>
                  <a:sym typeface="+mn-lt"/>
                </a:rPr>
                <a:t>字节</a:t>
              </a:r>
              <a:endParaRPr kumimoji="1" lang="zh-CN" altLang="en-US" sz="2000" b="0" i="0" u="none" strike="noStrike" kern="1200" cap="none" spc="0" normalizeH="0" baseline="0" noProof="0" dirty="0">
                <a:ln>
                  <a:noFill/>
                </a:ln>
                <a:solidFill>
                  <a:prstClr val="black"/>
                </a:solidFill>
                <a:effectLst/>
                <a:uLnTx/>
                <a:uFillTx/>
                <a:cs typeface="+mn-ea"/>
                <a:sym typeface="+mn-lt"/>
              </a:endParaRPr>
            </a:p>
          </p:txBody>
        </p:sp>
      </p:grpSp>
      <p:grpSp>
        <p:nvGrpSpPr>
          <p:cNvPr id="14" name="组合 13"/>
          <p:cNvGrpSpPr/>
          <p:nvPr/>
        </p:nvGrpSpPr>
        <p:grpSpPr>
          <a:xfrm>
            <a:off x="7877404" y="2701888"/>
            <a:ext cx="1925519" cy="1081445"/>
            <a:chOff x="7354534" y="3390473"/>
            <a:chExt cx="1925519" cy="1081445"/>
          </a:xfrm>
        </p:grpSpPr>
        <p:sp>
          <p:nvSpPr>
            <p:cNvPr id="15" name="左大括号 14"/>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 name="矩形 15"/>
            <p:cNvSpPr/>
            <p:nvPr/>
          </p:nvSpPr>
          <p:spPr>
            <a:xfrm>
              <a:off x="7841769" y="3672725"/>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4</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defRPr/>
              </a:pPr>
              <a:r>
                <a:rPr kumimoji="1" lang="en-US" altLang="zh-CN" sz="2000" b="0" i="0" u="none" strike="noStrike" kern="1200" cap="none" spc="0" normalizeH="0" baseline="0" noProof="0" dirty="0">
                  <a:ln>
                    <a:noFill/>
                  </a:ln>
                  <a:solidFill>
                    <a:srgbClr val="C00000"/>
                  </a:solidFill>
                  <a:effectLst/>
                  <a:uLnTx/>
                  <a:uFillTx/>
                  <a:cs typeface="+mn-ea"/>
                  <a:sym typeface="+mn-lt"/>
                </a:rPr>
                <a:t>6</a:t>
              </a:r>
              <a:r>
                <a:rPr kumimoji="1" lang="zh-CN" altLang="en-US" sz="2000" b="0" i="0" u="none" strike="noStrike" kern="1200" cap="none" spc="0" normalizeH="0" baseline="0" noProof="0" dirty="0">
                  <a:ln>
                    <a:noFill/>
                  </a:ln>
                  <a:solidFill>
                    <a:prstClr val="black"/>
                  </a:solidFill>
                  <a:effectLst/>
                  <a:uLnTx/>
                  <a:uFillTx/>
                  <a:cs typeface="+mn-ea"/>
                  <a:sym typeface="+mn-lt"/>
                </a:rPr>
                <a:t>字节</a:t>
              </a:r>
              <a:endParaRPr kumimoji="1" lang="zh-CN" altLang="en-US" sz="2000" b="0" i="0" u="none" strike="noStrike" kern="1200" cap="none" spc="0" normalizeH="0" baseline="0" noProof="0" dirty="0">
                <a:ln>
                  <a:noFill/>
                </a:ln>
                <a:solidFill>
                  <a:prstClr val="black"/>
                </a:solidFill>
                <a:effectLst/>
                <a:uLnTx/>
                <a:uFillTx/>
                <a:cs typeface="+mn-ea"/>
                <a:sym typeface="+mn-lt"/>
              </a:endParaRPr>
            </a:p>
          </p:txBody>
        </p:sp>
      </p:grpSp>
      <p:grpSp>
        <p:nvGrpSpPr>
          <p:cNvPr id="17" name="组合 16"/>
          <p:cNvGrpSpPr/>
          <p:nvPr/>
        </p:nvGrpSpPr>
        <p:grpSpPr>
          <a:xfrm>
            <a:off x="2151440" y="2281102"/>
            <a:ext cx="7657848" cy="287344"/>
            <a:chOff x="1465472" y="2463488"/>
            <a:chExt cx="7657848" cy="287344"/>
          </a:xfrm>
          <a:solidFill>
            <a:schemeClr val="accent6">
              <a:lumMod val="20000"/>
              <a:lumOff val="80000"/>
            </a:schemeClr>
          </a:solidFill>
          <a:scene3d>
            <a:camera prst="orthographicFront">
              <a:rot lat="0" lon="0" rev="0"/>
            </a:camera>
            <a:lightRig rig="soft" dir="t">
              <a:rot lat="0" lon="0" rev="0"/>
            </a:lightRig>
          </a:scene3d>
        </p:grpSpPr>
        <p:sp>
          <p:nvSpPr>
            <p:cNvPr id="18" name="Rectangle 44"/>
            <p:cNvSpPr>
              <a:spLocks noChangeArrowheads="1"/>
            </p:cNvSpPr>
            <p:nvPr/>
          </p:nvSpPr>
          <p:spPr bwMode="auto">
            <a:xfrm>
              <a:off x="1465472"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5</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sp>
          <p:nvSpPr>
            <p:cNvPr id="19" name="Rectangle 44"/>
            <p:cNvSpPr>
              <a:spLocks noChangeArrowheads="1"/>
            </p:cNvSpPr>
            <p:nvPr/>
          </p:nvSpPr>
          <p:spPr bwMode="auto">
            <a:xfrm>
              <a:off x="1784549"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0" name="Rectangle 44"/>
            <p:cNvSpPr>
              <a:spLocks noChangeArrowheads="1"/>
            </p:cNvSpPr>
            <p:nvPr/>
          </p:nvSpPr>
          <p:spPr bwMode="auto">
            <a:xfrm>
              <a:off x="2103626"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2</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1" name="Rectangle 44"/>
            <p:cNvSpPr>
              <a:spLocks noChangeArrowheads="1"/>
            </p:cNvSpPr>
            <p:nvPr/>
          </p:nvSpPr>
          <p:spPr bwMode="auto">
            <a:xfrm>
              <a:off x="2422703"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3</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2" name="Rectangle 44"/>
            <p:cNvSpPr>
              <a:spLocks noChangeArrowheads="1"/>
            </p:cNvSpPr>
            <p:nvPr/>
          </p:nvSpPr>
          <p:spPr bwMode="auto">
            <a:xfrm>
              <a:off x="2741780"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4</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3" name="Rectangle 44"/>
            <p:cNvSpPr>
              <a:spLocks noChangeArrowheads="1"/>
            </p:cNvSpPr>
            <p:nvPr/>
          </p:nvSpPr>
          <p:spPr bwMode="auto">
            <a:xfrm>
              <a:off x="3060857"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5</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sp>
          <p:nvSpPr>
            <p:cNvPr id="24" name="Rectangle 44"/>
            <p:cNvSpPr>
              <a:spLocks noChangeArrowheads="1"/>
            </p:cNvSpPr>
            <p:nvPr/>
          </p:nvSpPr>
          <p:spPr bwMode="auto">
            <a:xfrm>
              <a:off x="3379934"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5" name="Rectangle 44"/>
            <p:cNvSpPr>
              <a:spLocks noChangeArrowheads="1"/>
            </p:cNvSpPr>
            <p:nvPr/>
          </p:nvSpPr>
          <p:spPr bwMode="auto">
            <a:xfrm>
              <a:off x="3699011"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2</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6" name="Rectangle 44"/>
            <p:cNvSpPr>
              <a:spLocks noChangeArrowheads="1"/>
            </p:cNvSpPr>
            <p:nvPr/>
          </p:nvSpPr>
          <p:spPr bwMode="auto">
            <a:xfrm>
              <a:off x="4018088"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3</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7" name="Rectangle 44"/>
            <p:cNvSpPr>
              <a:spLocks noChangeArrowheads="1"/>
            </p:cNvSpPr>
            <p:nvPr/>
          </p:nvSpPr>
          <p:spPr bwMode="auto">
            <a:xfrm>
              <a:off x="4337165"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4</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8" name="Rectangle 44"/>
            <p:cNvSpPr>
              <a:spLocks noChangeArrowheads="1"/>
            </p:cNvSpPr>
            <p:nvPr/>
          </p:nvSpPr>
          <p:spPr bwMode="auto">
            <a:xfrm>
              <a:off x="4656242"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8</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sp>
          <p:nvSpPr>
            <p:cNvPr id="29" name="Rectangle 44"/>
            <p:cNvSpPr>
              <a:spLocks noChangeArrowheads="1"/>
            </p:cNvSpPr>
            <p:nvPr/>
          </p:nvSpPr>
          <p:spPr bwMode="auto">
            <a:xfrm>
              <a:off x="4975319"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0" name="Rectangle 44"/>
            <p:cNvSpPr>
              <a:spLocks noChangeArrowheads="1"/>
            </p:cNvSpPr>
            <p:nvPr/>
          </p:nvSpPr>
          <p:spPr bwMode="auto">
            <a:xfrm>
              <a:off x="5294396"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2</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1" name="Rectangle 44"/>
            <p:cNvSpPr>
              <a:spLocks noChangeArrowheads="1"/>
            </p:cNvSpPr>
            <p:nvPr/>
          </p:nvSpPr>
          <p:spPr bwMode="auto">
            <a:xfrm>
              <a:off x="5613473"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3</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2" name="Rectangle 44"/>
            <p:cNvSpPr>
              <a:spLocks noChangeArrowheads="1"/>
            </p:cNvSpPr>
            <p:nvPr/>
          </p:nvSpPr>
          <p:spPr bwMode="auto">
            <a:xfrm>
              <a:off x="5932550"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4</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3" name="Rectangle 44"/>
            <p:cNvSpPr>
              <a:spLocks noChangeArrowheads="1"/>
            </p:cNvSpPr>
            <p:nvPr/>
          </p:nvSpPr>
          <p:spPr bwMode="auto">
            <a:xfrm>
              <a:off x="6251627"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5</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4" name="Rectangle 44"/>
            <p:cNvSpPr>
              <a:spLocks noChangeArrowheads="1"/>
            </p:cNvSpPr>
            <p:nvPr/>
          </p:nvSpPr>
          <p:spPr bwMode="auto">
            <a:xfrm>
              <a:off x="6570704"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6</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5" name="Rectangle 44"/>
            <p:cNvSpPr>
              <a:spLocks noChangeArrowheads="1"/>
            </p:cNvSpPr>
            <p:nvPr/>
          </p:nvSpPr>
          <p:spPr bwMode="auto">
            <a:xfrm>
              <a:off x="6889781"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7</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6" name="Rectangle 44"/>
            <p:cNvSpPr>
              <a:spLocks noChangeArrowheads="1"/>
            </p:cNvSpPr>
            <p:nvPr/>
          </p:nvSpPr>
          <p:spPr bwMode="auto">
            <a:xfrm>
              <a:off x="7208858"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6</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sp>
          <p:nvSpPr>
            <p:cNvPr id="37" name="Rectangle 44"/>
            <p:cNvSpPr>
              <a:spLocks noChangeArrowheads="1"/>
            </p:cNvSpPr>
            <p:nvPr/>
          </p:nvSpPr>
          <p:spPr bwMode="auto">
            <a:xfrm>
              <a:off x="7527935"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8" name="Rectangle 44"/>
            <p:cNvSpPr>
              <a:spLocks noChangeArrowheads="1"/>
            </p:cNvSpPr>
            <p:nvPr/>
          </p:nvSpPr>
          <p:spPr bwMode="auto">
            <a:xfrm>
              <a:off x="7847012"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2</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9" name="Rectangle 44"/>
            <p:cNvSpPr>
              <a:spLocks noChangeArrowheads="1"/>
            </p:cNvSpPr>
            <p:nvPr/>
          </p:nvSpPr>
          <p:spPr bwMode="auto">
            <a:xfrm>
              <a:off x="8166089"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3</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40" name="Rectangle 44"/>
            <p:cNvSpPr>
              <a:spLocks noChangeArrowheads="1"/>
            </p:cNvSpPr>
            <p:nvPr/>
          </p:nvSpPr>
          <p:spPr bwMode="auto">
            <a:xfrm>
              <a:off x="8485166"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4</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41" name="Rectangle 44"/>
            <p:cNvSpPr>
              <a:spLocks noChangeArrowheads="1"/>
            </p:cNvSpPr>
            <p:nvPr/>
          </p:nvSpPr>
          <p:spPr bwMode="auto">
            <a:xfrm>
              <a:off x="8804243"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5</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sp>
        <p:nvSpPr>
          <p:cNvPr id="42" name="任意多边形 43"/>
          <p:cNvSpPr/>
          <p:nvPr/>
        </p:nvSpPr>
        <p:spPr>
          <a:xfrm>
            <a:off x="3907163" y="1752920"/>
            <a:ext cx="1288068" cy="444202"/>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任意多边形 44"/>
          <p:cNvSpPr/>
          <p:nvPr/>
        </p:nvSpPr>
        <p:spPr>
          <a:xfrm>
            <a:off x="5522084" y="1752920"/>
            <a:ext cx="2230080" cy="444202"/>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4" name="任意多边形 45"/>
          <p:cNvSpPr/>
          <p:nvPr/>
        </p:nvSpPr>
        <p:spPr>
          <a:xfrm>
            <a:off x="8048465" y="1909783"/>
            <a:ext cx="1600232" cy="287338"/>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5" name="任意多边形 46"/>
          <p:cNvSpPr/>
          <p:nvPr/>
        </p:nvSpPr>
        <p:spPr>
          <a:xfrm>
            <a:off x="2310979" y="1752920"/>
            <a:ext cx="1284051" cy="44419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6" name="内容占位符 2"/>
          <p:cNvSpPr txBox="1"/>
          <p:nvPr/>
        </p:nvSpPr>
        <p:spPr>
          <a:xfrm>
            <a:off x="479425" y="3832381"/>
            <a:ext cx="10858500" cy="530541"/>
          </a:xfrm>
          <a:prstGeom prst="rect">
            <a:avLst/>
          </a:prstGeom>
        </p:spPr>
        <p:txBody>
          <a:bodyPr vert="horz" lIns="91440" tIns="45720" rIns="91440" bIns="45720" rtlCol="0">
            <a:normAutofit/>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480"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5180"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8230"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605"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spcBef>
                <a:spcPct val="20000"/>
              </a:spcBef>
              <a:buClr>
                <a:srgbClr val="C80000"/>
              </a:buClr>
              <a:buSzPct val="80000"/>
            </a:pPr>
            <a:r>
              <a:rPr lang="zh-CN" altLang="en-US" sz="28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rPr>
              <a:t>发生差错时的情形</a:t>
            </a:r>
            <a:endParaRPr lang="zh-CN" altLang="en-US" sz="28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47" name="组合 46"/>
          <p:cNvGrpSpPr/>
          <p:nvPr/>
        </p:nvGrpSpPr>
        <p:grpSpPr>
          <a:xfrm>
            <a:off x="2139447" y="5321251"/>
            <a:ext cx="1594449" cy="1086830"/>
            <a:chOff x="1628570" y="3387255"/>
            <a:chExt cx="1594449" cy="1086830"/>
          </a:xfrm>
        </p:grpSpPr>
        <p:sp>
          <p:nvSpPr>
            <p:cNvPr id="48" name="左大括号 47"/>
            <p:cNvSpPr/>
            <p:nvPr/>
          </p:nvSpPr>
          <p:spPr>
            <a:xfrm rot="16200000">
              <a:off x="234628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49" name="矩形 48"/>
            <p:cNvSpPr/>
            <p:nvPr/>
          </p:nvSpPr>
          <p:spPr>
            <a:xfrm>
              <a:off x="1950271" y="3674892"/>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1</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defRPr/>
              </a:pPr>
              <a:r>
                <a:rPr kumimoji="1" lang="en-US" altLang="zh-CN" sz="2000" b="0" i="0" u="none" strike="noStrike" kern="1200" cap="none" spc="0" normalizeH="0" baseline="0" noProof="0" dirty="0">
                  <a:ln>
                    <a:noFill/>
                  </a:ln>
                  <a:solidFill>
                    <a:srgbClr val="C00000"/>
                  </a:solidFill>
                  <a:effectLst/>
                  <a:uLnTx/>
                  <a:uFillTx/>
                  <a:cs typeface="+mn-ea"/>
                  <a:sym typeface="+mn-lt"/>
                </a:rPr>
                <a:t>5</a:t>
              </a:r>
              <a:r>
                <a:rPr kumimoji="1" lang="zh-CN" altLang="en-US" sz="2000" b="0" i="0" u="none" strike="noStrike" kern="1200" cap="none" spc="0" normalizeH="0" baseline="0" noProof="0" dirty="0">
                  <a:ln>
                    <a:noFill/>
                  </a:ln>
                  <a:solidFill>
                    <a:prstClr val="black"/>
                  </a:solidFill>
                  <a:effectLst/>
                  <a:uLnTx/>
                  <a:uFillTx/>
                  <a:cs typeface="+mn-ea"/>
                  <a:sym typeface="+mn-lt"/>
                </a:rPr>
                <a:t>字节</a:t>
              </a:r>
              <a:endParaRPr kumimoji="1" lang="zh-CN" altLang="en-US" sz="2000" b="0" i="0" u="none" strike="noStrike" kern="1200" cap="none" spc="0" normalizeH="0" baseline="0" noProof="0" dirty="0">
                <a:ln>
                  <a:noFill/>
                </a:ln>
                <a:solidFill>
                  <a:prstClr val="black"/>
                </a:solidFill>
                <a:effectLst/>
                <a:uLnTx/>
                <a:uFillTx/>
                <a:cs typeface="+mn-ea"/>
                <a:sym typeface="+mn-lt"/>
              </a:endParaRPr>
            </a:p>
          </p:txBody>
        </p:sp>
      </p:grpSp>
      <p:grpSp>
        <p:nvGrpSpPr>
          <p:cNvPr id="50" name="组合 49"/>
          <p:cNvGrpSpPr/>
          <p:nvPr/>
        </p:nvGrpSpPr>
        <p:grpSpPr>
          <a:xfrm>
            <a:off x="3733896" y="5321251"/>
            <a:ext cx="2553551" cy="1385502"/>
            <a:chOff x="3223020" y="3387255"/>
            <a:chExt cx="1594450" cy="1385502"/>
          </a:xfrm>
        </p:grpSpPr>
        <p:sp>
          <p:nvSpPr>
            <p:cNvPr id="51" name="左大括号 50"/>
            <p:cNvSpPr/>
            <p:nvPr/>
          </p:nvSpPr>
          <p:spPr>
            <a:xfrm rot="16200000">
              <a:off x="3940733" y="2669542"/>
              <a:ext cx="159024" cy="159444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 name="矩形 51"/>
            <p:cNvSpPr/>
            <p:nvPr/>
          </p:nvSpPr>
          <p:spPr>
            <a:xfrm>
              <a:off x="3223020" y="3674892"/>
              <a:ext cx="1594450" cy="1097865"/>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2</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defRPr/>
              </a:pPr>
              <a:r>
                <a:rPr kumimoji="1" lang="zh-CN" altLang="en-US" b="0" i="0" u="none" strike="noStrike" kern="1200" cap="none" spc="0" normalizeH="0" baseline="0" noProof="0" dirty="0">
                  <a:ln>
                    <a:noFill/>
                  </a:ln>
                  <a:solidFill>
                    <a:srgbClr val="C00000"/>
                  </a:solidFill>
                  <a:effectLst/>
                  <a:uLnTx/>
                  <a:uFillTx/>
                  <a:cs typeface="+mn-ea"/>
                  <a:sym typeface="+mn-lt"/>
                </a:rPr>
                <a:t>出现差错</a:t>
              </a:r>
              <a:endParaRPr kumimoji="1" lang="en-US" altLang="zh-CN" b="0" i="0" u="none" strike="noStrike" kern="1200" cap="none" spc="0" normalizeH="0" baseline="0" noProof="0" dirty="0">
                <a:ln>
                  <a:noFill/>
                </a:ln>
                <a:solidFill>
                  <a:srgbClr val="C00000"/>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defRPr/>
              </a:pPr>
              <a:r>
                <a:rPr kumimoji="1" lang="en-US" altLang="zh-CN" dirty="0">
                  <a:solidFill>
                    <a:srgbClr val="C00000"/>
                  </a:solidFill>
                  <a:cs typeface="+mn-ea"/>
                  <a:sym typeface="+mn-lt"/>
                </a:rPr>
                <a:t>5</a:t>
              </a:r>
              <a:r>
                <a:rPr kumimoji="1" lang="zh-CN" altLang="en-US" dirty="0">
                  <a:solidFill>
                    <a:srgbClr val="C00000"/>
                  </a:solidFill>
                  <a:cs typeface="+mn-ea"/>
                  <a:sym typeface="+mn-lt"/>
                </a:rPr>
                <a:t>被错成</a:t>
              </a:r>
              <a:r>
                <a:rPr kumimoji="1" lang="en-US" altLang="zh-CN" dirty="0">
                  <a:solidFill>
                    <a:srgbClr val="C00000"/>
                  </a:solidFill>
                  <a:cs typeface="+mn-ea"/>
                  <a:sym typeface="+mn-lt"/>
                </a:rPr>
                <a:t>8</a:t>
              </a:r>
              <a:endParaRPr kumimoji="1" lang="zh-CN" altLang="en-US" b="0" i="0" u="none" strike="noStrike" kern="1200" cap="none" spc="0" normalizeH="0" baseline="0" noProof="0" dirty="0">
                <a:ln>
                  <a:noFill/>
                </a:ln>
                <a:solidFill>
                  <a:srgbClr val="C00000"/>
                </a:solidFill>
                <a:effectLst/>
                <a:uLnTx/>
                <a:uFillTx/>
                <a:cs typeface="+mn-ea"/>
                <a:sym typeface="+mn-lt"/>
              </a:endParaRPr>
            </a:p>
          </p:txBody>
        </p:sp>
      </p:grpSp>
      <p:grpSp>
        <p:nvGrpSpPr>
          <p:cNvPr id="53" name="组合 52"/>
          <p:cNvGrpSpPr/>
          <p:nvPr/>
        </p:nvGrpSpPr>
        <p:grpSpPr>
          <a:xfrm>
            <a:off x="6299441" y="5321251"/>
            <a:ext cx="945239" cy="1088439"/>
            <a:chOff x="4817467" y="3387255"/>
            <a:chExt cx="2549060" cy="1088439"/>
          </a:xfrm>
        </p:grpSpPr>
        <p:sp>
          <p:nvSpPr>
            <p:cNvPr id="54" name="左大括号 53"/>
            <p:cNvSpPr/>
            <p:nvPr/>
          </p:nvSpPr>
          <p:spPr>
            <a:xfrm rot="16200000">
              <a:off x="6012487" y="2192238"/>
              <a:ext cx="159023" cy="2549057"/>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5" name="矩形 54"/>
            <p:cNvSpPr/>
            <p:nvPr/>
          </p:nvSpPr>
          <p:spPr>
            <a:xfrm>
              <a:off x="4817467" y="3676501"/>
              <a:ext cx="2536091"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3</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defRPr/>
              </a:pPr>
              <a:r>
                <a:rPr kumimoji="1" lang="en-US" altLang="zh-CN" sz="2000" dirty="0">
                  <a:solidFill>
                    <a:srgbClr val="C00000"/>
                  </a:solidFill>
                  <a:cs typeface="+mn-ea"/>
                  <a:sym typeface="+mn-lt"/>
                </a:rPr>
                <a:t>3</a:t>
              </a:r>
              <a:r>
                <a:rPr kumimoji="1" lang="zh-CN" altLang="en-US" sz="2000" b="0" i="0" u="none" strike="noStrike" kern="1200" cap="none" spc="0" normalizeH="0" baseline="0" noProof="0" dirty="0">
                  <a:ln>
                    <a:noFill/>
                  </a:ln>
                  <a:solidFill>
                    <a:prstClr val="black"/>
                  </a:solidFill>
                  <a:effectLst/>
                  <a:uLnTx/>
                  <a:uFillTx/>
                  <a:cs typeface="+mn-ea"/>
                  <a:sym typeface="+mn-lt"/>
                </a:rPr>
                <a:t>字节</a:t>
              </a:r>
              <a:endParaRPr kumimoji="1" lang="zh-CN" altLang="en-US" sz="2000" b="0" i="0" u="none" strike="noStrike" kern="1200" cap="none" spc="0" normalizeH="0" baseline="0" noProof="0" dirty="0">
                <a:ln>
                  <a:noFill/>
                </a:ln>
                <a:solidFill>
                  <a:prstClr val="black"/>
                </a:solidFill>
                <a:effectLst/>
                <a:uLnTx/>
                <a:uFillTx/>
                <a:cs typeface="+mn-ea"/>
                <a:sym typeface="+mn-lt"/>
              </a:endParaRPr>
            </a:p>
          </p:txBody>
        </p:sp>
      </p:grpSp>
      <p:grpSp>
        <p:nvGrpSpPr>
          <p:cNvPr id="56" name="组合 55"/>
          <p:cNvGrpSpPr/>
          <p:nvPr/>
        </p:nvGrpSpPr>
        <p:grpSpPr>
          <a:xfrm>
            <a:off x="7267113" y="5324469"/>
            <a:ext cx="1904021" cy="1081445"/>
            <a:chOff x="7354534" y="3390473"/>
            <a:chExt cx="1925519" cy="1081445"/>
          </a:xfrm>
        </p:grpSpPr>
        <p:sp>
          <p:nvSpPr>
            <p:cNvPr id="57" name="左大括号 56"/>
            <p:cNvSpPr/>
            <p:nvPr/>
          </p:nvSpPr>
          <p:spPr>
            <a:xfrm rot="16200000">
              <a:off x="8237782" y="2507225"/>
              <a:ext cx="159023" cy="1925519"/>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8" name="矩形 57"/>
            <p:cNvSpPr/>
            <p:nvPr/>
          </p:nvSpPr>
          <p:spPr>
            <a:xfrm>
              <a:off x="7841769" y="3672725"/>
              <a:ext cx="951048" cy="799193"/>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prstClr val="black"/>
                  </a:solidFill>
                  <a:effectLst/>
                  <a:uLnTx/>
                  <a:uFillTx/>
                  <a:cs typeface="+mn-ea"/>
                  <a:sym typeface="+mn-lt"/>
                </a:rPr>
                <a:t>第</a:t>
              </a:r>
              <a:r>
                <a:rPr kumimoji="1" lang="en-US" altLang="zh-CN" sz="2000" b="0" i="0" u="none" strike="noStrike" kern="1200" cap="none" spc="0" normalizeH="0" baseline="0" noProof="0" dirty="0">
                  <a:ln>
                    <a:noFill/>
                  </a:ln>
                  <a:solidFill>
                    <a:prstClr val="black"/>
                  </a:solidFill>
                  <a:effectLst/>
                  <a:uLnTx/>
                  <a:uFillTx/>
                  <a:cs typeface="+mn-ea"/>
                  <a:sym typeface="+mn-lt"/>
                </a:rPr>
                <a:t>4</a:t>
              </a:r>
              <a:r>
                <a:rPr kumimoji="1" lang="zh-CN" altLang="en-US" sz="2000" b="0" i="0" u="none" strike="noStrike" kern="1200" cap="none" spc="0" normalizeH="0" baseline="0" noProof="0" dirty="0">
                  <a:ln>
                    <a:noFill/>
                  </a:ln>
                  <a:solidFill>
                    <a:prstClr val="black"/>
                  </a:solidFill>
                  <a:effectLst/>
                  <a:uLnTx/>
                  <a:uFillTx/>
                  <a:cs typeface="+mn-ea"/>
                  <a:sym typeface="+mn-lt"/>
                </a:rPr>
                <a:t>帧</a:t>
              </a:r>
              <a:endParaRPr kumimoji="1" lang="en-US" altLang="zh-CN" sz="2000" b="0" i="0" u="none" strike="noStrike" kern="1200" cap="none" spc="0" normalizeH="0" baseline="0" noProof="0" dirty="0">
                <a:ln>
                  <a:noFill/>
                </a:ln>
                <a:solidFill>
                  <a:prstClr val="black"/>
                </a:solidFill>
                <a:effectLst/>
                <a:uLnTx/>
                <a:uFillTx/>
                <a:cs typeface="+mn-ea"/>
                <a:sym typeface="+mn-lt"/>
              </a:endParaRPr>
            </a:p>
            <a:p>
              <a:pPr marL="0" marR="0" lvl="0" indent="0" algn="ctr" defTabSz="914400" rtl="0" eaLnBrk="1" fontAlgn="base" latinLnBrk="0" hangingPunct="1">
                <a:lnSpc>
                  <a:spcPct val="120000"/>
                </a:lnSpc>
                <a:spcAft>
                  <a:spcPct val="0"/>
                </a:spcAft>
                <a:buClrTx/>
                <a:buSzTx/>
                <a:buFontTx/>
                <a:buNone/>
                <a:defRPr/>
              </a:pPr>
              <a:r>
                <a:rPr kumimoji="1" lang="en-US" altLang="zh-CN" sz="2000" b="0" i="0" u="none" strike="noStrike" kern="1200" cap="none" spc="0" normalizeH="0" baseline="0" noProof="0" dirty="0">
                  <a:ln>
                    <a:noFill/>
                  </a:ln>
                  <a:solidFill>
                    <a:srgbClr val="C00000"/>
                  </a:solidFill>
                  <a:effectLst/>
                  <a:uLnTx/>
                  <a:uFillTx/>
                  <a:cs typeface="+mn-ea"/>
                  <a:sym typeface="+mn-lt"/>
                </a:rPr>
                <a:t>6</a:t>
              </a:r>
              <a:r>
                <a:rPr kumimoji="1" lang="zh-CN" altLang="en-US" sz="2000" b="0" i="0" u="none" strike="noStrike" kern="1200" cap="none" spc="0" normalizeH="0" baseline="0" noProof="0" dirty="0">
                  <a:ln>
                    <a:noFill/>
                  </a:ln>
                  <a:solidFill>
                    <a:prstClr val="black"/>
                  </a:solidFill>
                  <a:effectLst/>
                  <a:uLnTx/>
                  <a:uFillTx/>
                  <a:cs typeface="+mn-ea"/>
                  <a:sym typeface="+mn-lt"/>
                </a:rPr>
                <a:t>字节</a:t>
              </a:r>
              <a:endParaRPr kumimoji="1" lang="zh-CN" altLang="en-US" sz="2000" b="0" i="0" u="none" strike="noStrike" kern="1200" cap="none" spc="0" normalizeH="0" baseline="0" noProof="0" dirty="0">
                <a:ln>
                  <a:noFill/>
                </a:ln>
                <a:solidFill>
                  <a:prstClr val="black"/>
                </a:solidFill>
                <a:effectLst/>
                <a:uLnTx/>
                <a:uFillTx/>
                <a:cs typeface="+mn-ea"/>
                <a:sym typeface="+mn-lt"/>
              </a:endParaRPr>
            </a:p>
          </p:txBody>
        </p:sp>
      </p:grpSp>
      <p:grpSp>
        <p:nvGrpSpPr>
          <p:cNvPr id="59" name="组合 58"/>
          <p:cNvGrpSpPr/>
          <p:nvPr/>
        </p:nvGrpSpPr>
        <p:grpSpPr>
          <a:xfrm>
            <a:off x="2139447" y="4903683"/>
            <a:ext cx="7657848" cy="290142"/>
            <a:chOff x="1465472" y="2463488"/>
            <a:chExt cx="7657848" cy="290142"/>
          </a:xfrm>
          <a:solidFill>
            <a:schemeClr val="accent6">
              <a:lumMod val="20000"/>
              <a:lumOff val="80000"/>
            </a:schemeClr>
          </a:solidFill>
          <a:scene3d>
            <a:camera prst="orthographicFront">
              <a:rot lat="0" lon="0" rev="0"/>
            </a:camera>
            <a:lightRig rig="soft" dir="t">
              <a:rot lat="0" lon="0" rev="0"/>
            </a:lightRig>
          </a:scene3d>
        </p:grpSpPr>
        <p:sp>
          <p:nvSpPr>
            <p:cNvPr id="60" name="Rectangle 44"/>
            <p:cNvSpPr>
              <a:spLocks noChangeArrowheads="1"/>
            </p:cNvSpPr>
            <p:nvPr/>
          </p:nvSpPr>
          <p:spPr bwMode="auto">
            <a:xfrm>
              <a:off x="1465472"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5</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sp>
          <p:nvSpPr>
            <p:cNvPr id="61" name="Rectangle 44"/>
            <p:cNvSpPr>
              <a:spLocks noChangeArrowheads="1"/>
            </p:cNvSpPr>
            <p:nvPr/>
          </p:nvSpPr>
          <p:spPr bwMode="auto">
            <a:xfrm>
              <a:off x="1784549"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2" name="Rectangle 44"/>
            <p:cNvSpPr>
              <a:spLocks noChangeArrowheads="1"/>
            </p:cNvSpPr>
            <p:nvPr/>
          </p:nvSpPr>
          <p:spPr bwMode="auto">
            <a:xfrm>
              <a:off x="2103626"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2</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3" name="Rectangle 44"/>
            <p:cNvSpPr>
              <a:spLocks noChangeArrowheads="1"/>
            </p:cNvSpPr>
            <p:nvPr/>
          </p:nvSpPr>
          <p:spPr bwMode="auto">
            <a:xfrm>
              <a:off x="2422703"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3</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4" name="Rectangle 44"/>
            <p:cNvSpPr>
              <a:spLocks noChangeArrowheads="1"/>
            </p:cNvSpPr>
            <p:nvPr/>
          </p:nvSpPr>
          <p:spPr bwMode="auto">
            <a:xfrm>
              <a:off x="2741780"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4</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5" name="Rectangle 44"/>
            <p:cNvSpPr>
              <a:spLocks noChangeArrowheads="1"/>
            </p:cNvSpPr>
            <p:nvPr/>
          </p:nvSpPr>
          <p:spPr bwMode="auto">
            <a:xfrm>
              <a:off x="3044757" y="2466292"/>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8</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sp>
          <p:nvSpPr>
            <p:cNvPr id="66" name="Rectangle 44"/>
            <p:cNvSpPr>
              <a:spLocks noChangeArrowheads="1"/>
            </p:cNvSpPr>
            <p:nvPr/>
          </p:nvSpPr>
          <p:spPr bwMode="auto">
            <a:xfrm>
              <a:off x="3379934"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7" name="Rectangle 44"/>
            <p:cNvSpPr>
              <a:spLocks noChangeArrowheads="1"/>
            </p:cNvSpPr>
            <p:nvPr/>
          </p:nvSpPr>
          <p:spPr bwMode="auto">
            <a:xfrm>
              <a:off x="3699011"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2</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8" name="Rectangle 44"/>
            <p:cNvSpPr>
              <a:spLocks noChangeArrowheads="1"/>
            </p:cNvSpPr>
            <p:nvPr/>
          </p:nvSpPr>
          <p:spPr bwMode="auto">
            <a:xfrm>
              <a:off x="4018088"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3</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9" name="Rectangle 44"/>
            <p:cNvSpPr>
              <a:spLocks noChangeArrowheads="1"/>
            </p:cNvSpPr>
            <p:nvPr/>
          </p:nvSpPr>
          <p:spPr bwMode="auto">
            <a:xfrm>
              <a:off x="4337165"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4</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0" name="Rectangle 44"/>
            <p:cNvSpPr>
              <a:spLocks noChangeArrowheads="1"/>
            </p:cNvSpPr>
            <p:nvPr/>
          </p:nvSpPr>
          <p:spPr bwMode="auto">
            <a:xfrm>
              <a:off x="4656242"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8</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sp>
          <p:nvSpPr>
            <p:cNvPr id="71" name="Rectangle 44"/>
            <p:cNvSpPr>
              <a:spLocks noChangeArrowheads="1"/>
            </p:cNvSpPr>
            <p:nvPr/>
          </p:nvSpPr>
          <p:spPr bwMode="auto">
            <a:xfrm>
              <a:off x="4975319"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2" name="Rectangle 44"/>
            <p:cNvSpPr>
              <a:spLocks noChangeArrowheads="1"/>
            </p:cNvSpPr>
            <p:nvPr/>
          </p:nvSpPr>
          <p:spPr bwMode="auto">
            <a:xfrm>
              <a:off x="5294396"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2</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3" name="Rectangle 44"/>
            <p:cNvSpPr>
              <a:spLocks noChangeArrowheads="1"/>
            </p:cNvSpPr>
            <p:nvPr/>
          </p:nvSpPr>
          <p:spPr bwMode="auto">
            <a:xfrm>
              <a:off x="5613473"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3</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4" name="Rectangle 44"/>
            <p:cNvSpPr>
              <a:spLocks noChangeArrowheads="1"/>
            </p:cNvSpPr>
            <p:nvPr/>
          </p:nvSpPr>
          <p:spPr bwMode="auto">
            <a:xfrm>
              <a:off x="5932550"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4</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5" name="Rectangle 44"/>
            <p:cNvSpPr>
              <a:spLocks noChangeArrowheads="1"/>
            </p:cNvSpPr>
            <p:nvPr/>
          </p:nvSpPr>
          <p:spPr bwMode="auto">
            <a:xfrm>
              <a:off x="6251627"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5</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6" name="Rectangle 44"/>
            <p:cNvSpPr>
              <a:spLocks noChangeArrowheads="1"/>
            </p:cNvSpPr>
            <p:nvPr/>
          </p:nvSpPr>
          <p:spPr bwMode="auto">
            <a:xfrm>
              <a:off x="6570704"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6</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7" name="Rectangle 44"/>
            <p:cNvSpPr>
              <a:spLocks noChangeArrowheads="1"/>
            </p:cNvSpPr>
            <p:nvPr/>
          </p:nvSpPr>
          <p:spPr bwMode="auto">
            <a:xfrm>
              <a:off x="6889781"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7</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8" name="Rectangle 44"/>
            <p:cNvSpPr>
              <a:spLocks noChangeArrowheads="1"/>
            </p:cNvSpPr>
            <p:nvPr/>
          </p:nvSpPr>
          <p:spPr bwMode="auto">
            <a:xfrm>
              <a:off x="7208858"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6</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sp>
          <p:nvSpPr>
            <p:cNvPr id="79" name="Rectangle 44"/>
            <p:cNvSpPr>
              <a:spLocks noChangeArrowheads="1"/>
            </p:cNvSpPr>
            <p:nvPr/>
          </p:nvSpPr>
          <p:spPr bwMode="auto">
            <a:xfrm>
              <a:off x="7527935"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80" name="Rectangle 44"/>
            <p:cNvSpPr>
              <a:spLocks noChangeArrowheads="1"/>
            </p:cNvSpPr>
            <p:nvPr/>
          </p:nvSpPr>
          <p:spPr bwMode="auto">
            <a:xfrm>
              <a:off x="7847012"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2</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81" name="Rectangle 44"/>
            <p:cNvSpPr>
              <a:spLocks noChangeArrowheads="1"/>
            </p:cNvSpPr>
            <p:nvPr/>
          </p:nvSpPr>
          <p:spPr bwMode="auto">
            <a:xfrm>
              <a:off x="8166089"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3</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82" name="Rectangle 44"/>
            <p:cNvSpPr>
              <a:spLocks noChangeArrowheads="1"/>
            </p:cNvSpPr>
            <p:nvPr/>
          </p:nvSpPr>
          <p:spPr bwMode="auto">
            <a:xfrm>
              <a:off x="8485166"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4</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83" name="Rectangle 44"/>
            <p:cNvSpPr>
              <a:spLocks noChangeArrowheads="1"/>
            </p:cNvSpPr>
            <p:nvPr/>
          </p:nvSpPr>
          <p:spPr bwMode="auto">
            <a:xfrm>
              <a:off x="8804243"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5</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sp>
        <p:nvSpPr>
          <p:cNvPr id="85" name="任意多边形 85"/>
          <p:cNvSpPr/>
          <p:nvPr/>
        </p:nvSpPr>
        <p:spPr>
          <a:xfrm>
            <a:off x="3895169" y="4335804"/>
            <a:ext cx="2227782" cy="483899"/>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任意多边形 86"/>
          <p:cNvSpPr/>
          <p:nvPr/>
        </p:nvSpPr>
        <p:spPr>
          <a:xfrm>
            <a:off x="6418011" y="4449955"/>
            <a:ext cx="655988" cy="369748"/>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任意多边形 87"/>
          <p:cNvSpPr/>
          <p:nvPr/>
        </p:nvSpPr>
        <p:spPr>
          <a:xfrm>
            <a:off x="7425278" y="4449955"/>
            <a:ext cx="1517159" cy="369747"/>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任意多边形 90"/>
          <p:cNvSpPr/>
          <p:nvPr/>
        </p:nvSpPr>
        <p:spPr>
          <a:xfrm>
            <a:off x="2298985" y="4362456"/>
            <a:ext cx="1250185" cy="457244"/>
          </a:xfrm>
          <a:custGeom>
            <a:avLst/>
            <a:gdLst>
              <a:gd name="connsiteX0" fmla="*/ 0 w 2554664"/>
              <a:gd name="connsiteY0" fmla="*/ 311096 h 320523"/>
              <a:gd name="connsiteX1" fmla="*/ 1244338 w 2554664"/>
              <a:gd name="connsiteY1" fmla="*/ 11 h 320523"/>
              <a:gd name="connsiteX2" fmla="*/ 2554664 w 2554664"/>
              <a:gd name="connsiteY2" fmla="*/ 320523 h 320523"/>
            </a:gdLst>
            <a:ahLst/>
            <a:cxnLst>
              <a:cxn ang="0">
                <a:pos x="connsiteX0" y="connsiteY0"/>
              </a:cxn>
              <a:cxn ang="0">
                <a:pos x="connsiteX1" y="connsiteY1"/>
              </a:cxn>
              <a:cxn ang="0">
                <a:pos x="connsiteX2" y="connsiteY2"/>
              </a:cxn>
            </a:cxnLst>
            <a:rect l="l" t="t" r="r" b="b"/>
            <a:pathLst>
              <a:path w="2554664" h="320523">
                <a:moveTo>
                  <a:pt x="0" y="311096"/>
                </a:moveTo>
                <a:cubicBezTo>
                  <a:pt x="409280" y="154768"/>
                  <a:pt x="818561" y="-1560"/>
                  <a:pt x="1244338" y="11"/>
                </a:cubicBezTo>
                <a:cubicBezTo>
                  <a:pt x="1670115" y="1582"/>
                  <a:pt x="2112389" y="161052"/>
                  <a:pt x="2554664" y="320523"/>
                </a:cubicBez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bldLvl="0" animBg="1"/>
      <p:bldP spid="45"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20000"/>
              </a:lnSpc>
            </a:pPr>
            <a:r>
              <a:rPr lang="zh-CN" altLang="en-US" sz="3200" kern="0" dirty="0">
                <a:latin typeface="+mn-lt"/>
                <a:ea typeface="+mn-ea"/>
                <a:cs typeface="+mn-ea"/>
                <a:sym typeface="+mn-lt"/>
              </a:rPr>
              <a:t>以太网：获得广泛的行业应用</a:t>
            </a:r>
            <a:endParaRPr lang="zh-CN" altLang="en-US" sz="3200" dirty="0">
              <a:latin typeface="+mn-lt"/>
              <a:ea typeface="+mn-ea"/>
              <a:cs typeface="+mn-ea"/>
              <a:sym typeface="+mn-lt"/>
            </a:endParaRPr>
          </a:p>
        </p:txBody>
      </p:sp>
      <p:sp>
        <p:nvSpPr>
          <p:cNvPr id="4" name="矩形 3"/>
          <p:cNvSpPr/>
          <p:nvPr/>
        </p:nvSpPr>
        <p:spPr>
          <a:xfrm>
            <a:off x="335280" y="1197036"/>
            <a:ext cx="10869943" cy="977265"/>
          </a:xfrm>
          <a:prstGeom prst="rect">
            <a:avLst/>
          </a:prstGeom>
          <a:noFill/>
        </p:spPr>
        <p:txBody>
          <a:bodyPr wrap="square">
            <a:spAutoFit/>
          </a:bodyPr>
          <a:lstStyle/>
          <a:p>
            <a:pPr marL="342900" indent="-342900" algn="l">
              <a:lnSpc>
                <a:spcPct val="120000"/>
              </a:lnSpc>
              <a:spcBef>
                <a:spcPct val="20000"/>
              </a:spcBef>
              <a:buClr>
                <a:srgbClr val="C80000"/>
              </a:buClr>
              <a:buSzPct val="80000"/>
              <a:buFont typeface="Wingdings" panose="05000000000000000000" pitchFamily="2" charset="2"/>
              <a:buChar char="n"/>
            </a:pPr>
            <a:r>
              <a:rPr lang="en-US" altLang="zh-CN"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以太网速率高、成本低、产业链成熟、标准开放统一，已在家庭网络、园区/办公网络、运营商网络、数据中心、工业物联网等领域获得广泛应用</a:t>
            </a:r>
            <a:endParaRPr lang="en-US" altLang="zh-CN"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pic>
        <p:nvPicPr>
          <p:cNvPr id="5" name="图片 4"/>
          <p:cNvPicPr>
            <a:picLocks noChangeAspect="1"/>
          </p:cNvPicPr>
          <p:nvPr/>
        </p:nvPicPr>
        <p:blipFill>
          <a:blip r:embed="rId1"/>
          <a:stretch>
            <a:fillRect/>
          </a:stretch>
        </p:blipFill>
        <p:spPr>
          <a:xfrm>
            <a:off x="2210043" y="3659533"/>
            <a:ext cx="1483163" cy="2016531"/>
          </a:xfrm>
          <a:prstGeom prst="rect">
            <a:avLst/>
          </a:prstGeom>
        </p:spPr>
      </p:pic>
      <p:pic>
        <p:nvPicPr>
          <p:cNvPr id="6" name="图片 5"/>
          <p:cNvPicPr>
            <a:picLocks noChangeAspect="1"/>
          </p:cNvPicPr>
          <p:nvPr/>
        </p:nvPicPr>
        <p:blipFill>
          <a:blip r:embed="rId2"/>
          <a:stretch>
            <a:fillRect/>
          </a:stretch>
        </p:blipFill>
        <p:spPr>
          <a:xfrm>
            <a:off x="4045380" y="3516382"/>
            <a:ext cx="1993649" cy="2123109"/>
          </a:xfrm>
          <a:prstGeom prst="rect">
            <a:avLst/>
          </a:prstGeom>
        </p:spPr>
      </p:pic>
      <p:pic>
        <p:nvPicPr>
          <p:cNvPr id="7" name="图片 6"/>
          <p:cNvPicPr>
            <a:picLocks noChangeAspect="1"/>
          </p:cNvPicPr>
          <p:nvPr/>
        </p:nvPicPr>
        <p:blipFill>
          <a:blip r:embed="rId3"/>
          <a:stretch>
            <a:fillRect/>
          </a:stretch>
        </p:blipFill>
        <p:spPr>
          <a:xfrm>
            <a:off x="6391203" y="3606246"/>
            <a:ext cx="1870573" cy="1943379"/>
          </a:xfrm>
          <a:prstGeom prst="rect">
            <a:avLst/>
          </a:prstGeom>
        </p:spPr>
      </p:pic>
      <p:pic>
        <p:nvPicPr>
          <p:cNvPr id="8" name="图片 7"/>
          <p:cNvPicPr>
            <a:picLocks noChangeAspect="1"/>
          </p:cNvPicPr>
          <p:nvPr/>
        </p:nvPicPr>
        <p:blipFill>
          <a:blip r:embed="rId4"/>
          <a:stretch>
            <a:fillRect/>
          </a:stretch>
        </p:blipFill>
        <p:spPr>
          <a:xfrm>
            <a:off x="8656374" y="3659533"/>
            <a:ext cx="1456325" cy="1298260"/>
          </a:xfrm>
          <a:prstGeom prst="rect">
            <a:avLst/>
          </a:prstGeom>
        </p:spPr>
      </p:pic>
      <p:pic>
        <p:nvPicPr>
          <p:cNvPr id="9" name="图片 8"/>
          <p:cNvPicPr>
            <a:picLocks noChangeAspect="1"/>
          </p:cNvPicPr>
          <p:nvPr/>
        </p:nvPicPr>
        <p:blipFill>
          <a:blip r:embed="rId5"/>
          <a:stretch>
            <a:fillRect/>
          </a:stretch>
        </p:blipFill>
        <p:spPr>
          <a:xfrm>
            <a:off x="10773356" y="3726241"/>
            <a:ext cx="1162084" cy="1218771"/>
          </a:xfrm>
          <a:prstGeom prst="rect">
            <a:avLst/>
          </a:prstGeom>
        </p:spPr>
      </p:pic>
      <p:sp>
        <p:nvSpPr>
          <p:cNvPr id="10" name="矩形 9"/>
          <p:cNvSpPr/>
          <p:nvPr/>
        </p:nvSpPr>
        <p:spPr>
          <a:xfrm>
            <a:off x="516322" y="2975407"/>
            <a:ext cx="1107996" cy="396134"/>
          </a:xfrm>
          <a:prstGeom prst="rect">
            <a:avLst/>
          </a:prstGeom>
        </p:spPr>
        <p:txBody>
          <a:bodyPr wrap="none">
            <a:spAutoFit/>
          </a:bodyPr>
          <a:lstStyle/>
          <a:p>
            <a:pPr>
              <a:lnSpc>
                <a:spcPct val="120000"/>
              </a:lnSpc>
            </a:pPr>
            <a:r>
              <a:rPr lang="zh-CN" altLang="en-US" dirty="0">
                <a:cs typeface="+mn-ea"/>
                <a:sym typeface="+mn-lt"/>
              </a:rPr>
              <a:t>家庭网络</a:t>
            </a:r>
            <a:endParaRPr lang="zh-CN" altLang="en-US" dirty="0">
              <a:cs typeface="+mn-ea"/>
              <a:sym typeface="+mn-lt"/>
            </a:endParaRPr>
          </a:p>
        </p:txBody>
      </p:sp>
      <p:pic>
        <p:nvPicPr>
          <p:cNvPr id="11" name="图片 10"/>
          <p:cNvPicPr>
            <a:picLocks noChangeAspect="1"/>
          </p:cNvPicPr>
          <p:nvPr/>
        </p:nvPicPr>
        <p:blipFill>
          <a:blip r:embed="rId6"/>
          <a:stretch>
            <a:fillRect/>
          </a:stretch>
        </p:blipFill>
        <p:spPr>
          <a:xfrm>
            <a:off x="320972" y="3829527"/>
            <a:ext cx="1396105" cy="1676545"/>
          </a:xfrm>
          <a:prstGeom prst="rect">
            <a:avLst/>
          </a:prstGeom>
        </p:spPr>
      </p:pic>
      <p:sp>
        <p:nvSpPr>
          <p:cNvPr id="12" name="矩形 11"/>
          <p:cNvSpPr/>
          <p:nvPr/>
        </p:nvSpPr>
        <p:spPr>
          <a:xfrm>
            <a:off x="2543125" y="2975407"/>
            <a:ext cx="1107996" cy="396134"/>
          </a:xfrm>
          <a:prstGeom prst="rect">
            <a:avLst/>
          </a:prstGeom>
        </p:spPr>
        <p:txBody>
          <a:bodyPr wrap="none">
            <a:spAutoFit/>
          </a:bodyPr>
          <a:lstStyle/>
          <a:p>
            <a:pPr>
              <a:lnSpc>
                <a:spcPct val="120000"/>
              </a:lnSpc>
            </a:pPr>
            <a:r>
              <a:rPr lang="zh-CN" altLang="en-US" dirty="0">
                <a:cs typeface="+mn-ea"/>
                <a:sym typeface="+mn-lt"/>
              </a:rPr>
              <a:t>园区网络</a:t>
            </a:r>
            <a:endParaRPr lang="zh-CN" altLang="en-US" dirty="0">
              <a:cs typeface="+mn-ea"/>
              <a:sym typeface="+mn-lt"/>
            </a:endParaRPr>
          </a:p>
        </p:txBody>
      </p:sp>
      <p:sp>
        <p:nvSpPr>
          <p:cNvPr id="13" name="矩形 12"/>
          <p:cNvSpPr/>
          <p:nvPr/>
        </p:nvSpPr>
        <p:spPr>
          <a:xfrm>
            <a:off x="4569928" y="2975407"/>
            <a:ext cx="979755" cy="396134"/>
          </a:xfrm>
          <a:prstGeom prst="rect">
            <a:avLst/>
          </a:prstGeom>
        </p:spPr>
        <p:txBody>
          <a:bodyPr wrap="none">
            <a:spAutoFit/>
          </a:bodyPr>
          <a:lstStyle/>
          <a:p>
            <a:pPr>
              <a:lnSpc>
                <a:spcPct val="120000"/>
              </a:lnSpc>
            </a:pPr>
            <a:r>
              <a:rPr lang="en-US" altLang="zh-CN" dirty="0">
                <a:cs typeface="+mn-ea"/>
                <a:sym typeface="+mn-lt"/>
              </a:rPr>
              <a:t>DC</a:t>
            </a:r>
            <a:r>
              <a:rPr lang="zh-CN" altLang="en-US" dirty="0">
                <a:cs typeface="+mn-ea"/>
                <a:sym typeface="+mn-lt"/>
              </a:rPr>
              <a:t>网络</a:t>
            </a:r>
            <a:endParaRPr lang="zh-CN" altLang="en-US" dirty="0">
              <a:cs typeface="+mn-ea"/>
              <a:sym typeface="+mn-lt"/>
            </a:endParaRPr>
          </a:p>
        </p:txBody>
      </p:sp>
      <p:sp>
        <p:nvSpPr>
          <p:cNvPr id="14" name="矩形 13"/>
          <p:cNvSpPr/>
          <p:nvPr/>
        </p:nvSpPr>
        <p:spPr>
          <a:xfrm>
            <a:off x="8718113" y="2975407"/>
            <a:ext cx="1338828" cy="396134"/>
          </a:xfrm>
          <a:prstGeom prst="rect">
            <a:avLst/>
          </a:prstGeom>
        </p:spPr>
        <p:txBody>
          <a:bodyPr wrap="none">
            <a:spAutoFit/>
          </a:bodyPr>
          <a:lstStyle/>
          <a:p>
            <a:pPr>
              <a:lnSpc>
                <a:spcPct val="120000"/>
              </a:lnSpc>
            </a:pPr>
            <a:r>
              <a:rPr lang="zh-CN" altLang="en-US" dirty="0">
                <a:cs typeface="+mn-ea"/>
                <a:sym typeface="+mn-lt"/>
              </a:rPr>
              <a:t>工业物联网</a:t>
            </a:r>
            <a:endParaRPr lang="zh-CN" altLang="en-US" dirty="0">
              <a:cs typeface="+mn-ea"/>
              <a:sym typeface="+mn-lt"/>
            </a:endParaRPr>
          </a:p>
        </p:txBody>
      </p:sp>
      <p:sp>
        <p:nvSpPr>
          <p:cNvPr id="15" name="矩形 14"/>
          <p:cNvSpPr/>
          <p:nvPr/>
        </p:nvSpPr>
        <p:spPr>
          <a:xfrm>
            <a:off x="6486125" y="2975407"/>
            <a:ext cx="1338828" cy="396134"/>
          </a:xfrm>
          <a:prstGeom prst="rect">
            <a:avLst/>
          </a:prstGeom>
        </p:spPr>
        <p:txBody>
          <a:bodyPr wrap="none">
            <a:spAutoFit/>
          </a:bodyPr>
          <a:lstStyle/>
          <a:p>
            <a:pPr>
              <a:lnSpc>
                <a:spcPct val="120000"/>
              </a:lnSpc>
            </a:pPr>
            <a:r>
              <a:rPr lang="zh-CN" altLang="en-US" dirty="0">
                <a:cs typeface="+mn-ea"/>
                <a:sym typeface="+mn-lt"/>
              </a:rPr>
              <a:t>运营商网络</a:t>
            </a:r>
            <a:endParaRPr lang="zh-CN" altLang="en-US" dirty="0">
              <a:cs typeface="+mn-ea"/>
              <a:sym typeface="+mn-lt"/>
            </a:endParaRPr>
          </a:p>
        </p:txBody>
      </p:sp>
      <p:sp>
        <p:nvSpPr>
          <p:cNvPr id="16" name="矩形 15"/>
          <p:cNvSpPr/>
          <p:nvPr/>
        </p:nvSpPr>
        <p:spPr>
          <a:xfrm>
            <a:off x="10632386" y="2996514"/>
            <a:ext cx="1338828" cy="396134"/>
          </a:xfrm>
          <a:prstGeom prst="rect">
            <a:avLst/>
          </a:prstGeom>
        </p:spPr>
        <p:txBody>
          <a:bodyPr wrap="none">
            <a:spAutoFit/>
          </a:bodyPr>
          <a:lstStyle/>
          <a:p>
            <a:pPr>
              <a:lnSpc>
                <a:spcPct val="120000"/>
              </a:lnSpc>
            </a:pPr>
            <a:r>
              <a:rPr lang="zh-CN" altLang="en-US" dirty="0">
                <a:cs typeface="+mn-ea"/>
                <a:sym typeface="+mn-lt"/>
              </a:rPr>
              <a:t>车载以太网</a:t>
            </a:r>
            <a:endParaRPr lang="zh-CN" altLang="en-US" dirty="0">
              <a:cs typeface="+mn-ea"/>
              <a:sym typeface="+mn-lt"/>
            </a:endParaRPr>
          </a:p>
        </p:txBody>
      </p:sp>
      <p:sp>
        <p:nvSpPr>
          <p:cNvPr id="18" name="灯片编号占位符 17"/>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20000"/>
              </a:lnSpc>
            </a:pPr>
            <a:r>
              <a:rPr lang="zh-CN" altLang="en-US" dirty="0">
                <a:latin typeface="+mn-lt"/>
                <a:ea typeface="+mn-ea"/>
                <a:cs typeface="+mn-ea"/>
                <a:sym typeface="+mn-lt"/>
              </a:rPr>
              <a:t>以太网络各速率应用场景</a:t>
            </a:r>
            <a:endParaRPr lang="zh-CN" altLang="en-US" dirty="0">
              <a:latin typeface="+mn-lt"/>
              <a:ea typeface="+mn-ea"/>
              <a:cs typeface="+mn-ea"/>
              <a:sym typeface="+mn-lt"/>
            </a:endParaRPr>
          </a:p>
        </p:txBody>
      </p:sp>
      <p:graphicFrame>
        <p:nvGraphicFramePr>
          <p:cNvPr id="8" name="内容占位符 7"/>
          <p:cNvGraphicFramePr>
            <a:graphicFrameLocks noGrp="1"/>
          </p:cNvGraphicFramePr>
          <p:nvPr>
            <p:ph idx="1"/>
          </p:nvPr>
        </p:nvGraphicFramePr>
        <p:xfrm>
          <a:off x="731838" y="1484313"/>
          <a:ext cx="10728326" cy="4398951"/>
        </p:xfrm>
        <a:graphic>
          <a:graphicData uri="http://schemas.openxmlformats.org/drawingml/2006/table">
            <a:tbl>
              <a:tblPr firstRow="1" bandRow="1">
                <a:tableStyleId>{72833802-FEF1-4C79-8D5D-14CF1EAF98D9}</a:tableStyleId>
              </a:tblPr>
              <a:tblGrid>
                <a:gridCol w="2757805"/>
                <a:gridCol w="7970521"/>
              </a:tblGrid>
              <a:tr h="534194">
                <a:tc>
                  <a:txBody>
                    <a:bodyPr/>
                    <a:lstStyle/>
                    <a:p>
                      <a:pPr algn="ctr">
                        <a:lnSpc>
                          <a:spcPct val="120000"/>
                        </a:lnSpc>
                        <a:spcBef>
                          <a:spcPts val="0"/>
                        </a:spcBef>
                        <a:spcAft>
                          <a:spcPts val="0"/>
                        </a:spcAft>
                      </a:pPr>
                      <a:r>
                        <a:rPr lang="zh-CN" altLang="en-US" b="1" dirty="0">
                          <a:solidFill>
                            <a:schemeClr val="tx1"/>
                          </a:solidFill>
                          <a:latin typeface="+mn-ea"/>
                          <a:ea typeface="+mn-ea"/>
                          <a:cs typeface="+mn-ea"/>
                          <a:sym typeface="+mn-lt"/>
                        </a:rPr>
                        <a:t>速率</a:t>
                      </a:r>
                      <a:endParaRPr lang="zh-CN" altLang="en-US" b="1" dirty="0">
                        <a:solidFill>
                          <a:schemeClr val="tx1"/>
                        </a:solidFill>
                        <a:latin typeface="+mn-ea"/>
                        <a:ea typeface="+mn-ea"/>
                        <a:cs typeface="+mn-ea"/>
                        <a:sym typeface="+mn-lt"/>
                      </a:endParaRPr>
                    </a:p>
                  </a:txBody>
                  <a:tcPr>
                    <a:solidFill>
                      <a:srgbClr val="6697F0"/>
                    </a:solidFill>
                  </a:tcPr>
                </a:tc>
                <a:tc>
                  <a:txBody>
                    <a:bodyPr/>
                    <a:lstStyle/>
                    <a:p>
                      <a:pPr algn="ctr">
                        <a:lnSpc>
                          <a:spcPct val="120000"/>
                        </a:lnSpc>
                        <a:spcBef>
                          <a:spcPts val="0"/>
                        </a:spcBef>
                        <a:spcAft>
                          <a:spcPts val="0"/>
                        </a:spcAft>
                      </a:pPr>
                      <a:r>
                        <a:rPr lang="zh-CN" altLang="en-US" b="1" dirty="0">
                          <a:solidFill>
                            <a:schemeClr val="tx1"/>
                          </a:solidFill>
                          <a:latin typeface="+mn-ea"/>
                          <a:ea typeface="+mn-ea"/>
                          <a:cs typeface="+mn-ea"/>
                          <a:sym typeface="+mn-lt"/>
                        </a:rPr>
                        <a:t>场景说明</a:t>
                      </a:r>
                      <a:endParaRPr lang="zh-CN" altLang="en-US" b="1" dirty="0">
                        <a:solidFill>
                          <a:schemeClr val="tx1"/>
                        </a:solidFill>
                        <a:latin typeface="+mn-ea"/>
                        <a:ea typeface="+mn-ea"/>
                        <a:cs typeface="+mn-ea"/>
                        <a:sym typeface="+mn-lt"/>
                      </a:endParaRPr>
                    </a:p>
                  </a:txBody>
                  <a:tcPr>
                    <a:solidFill>
                      <a:srgbClr val="6697F0"/>
                    </a:solidFill>
                  </a:tcPr>
                </a:tc>
              </a:tr>
              <a:tr h="534194">
                <a:tc>
                  <a:txBody>
                    <a:bodyPr/>
                    <a:lstStyle/>
                    <a:p>
                      <a:pPr>
                        <a:lnSpc>
                          <a:spcPct val="120000"/>
                        </a:lnSpc>
                        <a:spcBef>
                          <a:spcPts val="0"/>
                        </a:spcBef>
                        <a:spcAft>
                          <a:spcPts val="0"/>
                        </a:spcAft>
                      </a:pP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100M</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GE</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txBody>
                  <a:tcPr>
                    <a:solidFill>
                      <a:schemeClr val="accent5">
                        <a:lumMod val="90000"/>
                        <a:alpha val="27000"/>
                      </a:schemeClr>
                    </a:solidFill>
                  </a:tcPr>
                </a:tc>
                <a:tc>
                  <a:txBody>
                    <a:bodyPr/>
                    <a:lstStyle/>
                    <a:p>
                      <a:pPr>
                        <a:lnSpc>
                          <a:spcPct val="120000"/>
                        </a:lnSpc>
                        <a:spcBef>
                          <a:spcPts val="0"/>
                        </a:spcBef>
                        <a:spcAft>
                          <a:spcPts val="0"/>
                        </a:spcAft>
                      </a:pPr>
                      <a:r>
                        <a:rPr lang="zh-CN" altLang="en-US" b="1" dirty="0">
                          <a:latin typeface="微软雅黑 Light" panose="020B0502040204020203" pitchFamily="34" charset="-122"/>
                          <a:ea typeface="微软雅黑 Light" panose="020B0502040204020203" pitchFamily="34" charset="-122"/>
                          <a:cs typeface="+mn-ea"/>
                          <a:sym typeface="+mn-lt"/>
                        </a:rPr>
                        <a:t>一般应用在桌面办公领域</a:t>
                      </a:r>
                      <a:endParaRPr lang="zh-CN" altLang="en-US" b="1" dirty="0">
                        <a:latin typeface="微软雅黑 Light" panose="020B0502040204020203" pitchFamily="34" charset="-122"/>
                        <a:ea typeface="微软雅黑 Light" panose="020B0502040204020203" pitchFamily="34" charset="-122"/>
                        <a:cs typeface="+mn-ea"/>
                        <a:sym typeface="+mn-lt"/>
                      </a:endParaRPr>
                    </a:p>
                  </a:txBody>
                  <a:tcPr>
                    <a:solidFill>
                      <a:schemeClr val="accent5">
                        <a:lumMod val="90000"/>
                        <a:alpha val="27000"/>
                      </a:schemeClr>
                    </a:solidFill>
                  </a:tcPr>
                </a:tc>
              </a:tr>
              <a:tr h="534194">
                <a:tc>
                  <a:txBody>
                    <a:bodyPr/>
                    <a:lstStyle/>
                    <a:p>
                      <a:pPr>
                        <a:lnSpc>
                          <a:spcPct val="120000"/>
                        </a:lnSpc>
                        <a:spcBef>
                          <a:spcPts val="0"/>
                        </a:spcBef>
                        <a:spcAft>
                          <a:spcPts val="0"/>
                        </a:spcAft>
                      </a:pPr>
                      <a:r>
                        <a:rPr lang="en-US" altLang="zh-CN" b="1" dirty="0">
                          <a:latin typeface="微软雅黑 Light" panose="020B0502040204020203" pitchFamily="34" charset="-122"/>
                          <a:ea typeface="微软雅黑 Light" panose="020B0502040204020203" pitchFamily="34" charset="-122"/>
                          <a:cs typeface="+mn-ea"/>
                          <a:sym typeface="+mn-lt"/>
                        </a:rPr>
                        <a:t>1000BASE-T1</a:t>
                      </a:r>
                      <a:endParaRPr lang="en-US" altLang="zh-CN" b="1" dirty="0">
                        <a:latin typeface="微软雅黑 Light" panose="020B0502040204020203" pitchFamily="34" charset="-122"/>
                        <a:ea typeface="微软雅黑 Light" panose="020B0502040204020203" pitchFamily="34" charset="-122"/>
                        <a:cs typeface="+mn-ea"/>
                        <a:sym typeface="+mn-lt"/>
                      </a:endParaRPr>
                    </a:p>
                  </a:txBody>
                  <a:tcPr>
                    <a:solidFill>
                      <a:schemeClr val="accent5">
                        <a:lumMod val="90000"/>
                        <a:alpha val="27000"/>
                      </a:schemeClr>
                    </a:solidFill>
                  </a:tcPr>
                </a:tc>
                <a:tc>
                  <a:txBody>
                    <a:bodyPr/>
                    <a:lstStyle/>
                    <a:p>
                      <a:pPr>
                        <a:lnSpc>
                          <a:spcPct val="120000"/>
                        </a:lnSpc>
                        <a:spcBef>
                          <a:spcPts val="0"/>
                        </a:spcBef>
                        <a:spcAft>
                          <a:spcPts val="0"/>
                        </a:spcAft>
                      </a:pP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单对双绞线</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1000M</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以太网络主要应用在车载领域</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txBody>
                  <a:tcPr>
                    <a:solidFill>
                      <a:schemeClr val="accent5">
                        <a:lumMod val="90000"/>
                        <a:alpha val="27000"/>
                      </a:schemeClr>
                    </a:solidFill>
                  </a:tcPr>
                </a:tc>
              </a:tr>
              <a:tr h="534194">
                <a:tc>
                  <a:txBody>
                    <a:bodyPr/>
                    <a:lstStyle/>
                    <a:p>
                      <a:pPr>
                        <a:lnSpc>
                          <a:spcPct val="120000"/>
                        </a:lnSpc>
                        <a:spcBef>
                          <a:spcPts val="0"/>
                        </a:spcBef>
                        <a:spcAft>
                          <a:spcPts val="0"/>
                        </a:spcAft>
                      </a:pP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2.5GE</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5GE</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25GE</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txBody>
                  <a:tcPr>
                    <a:solidFill>
                      <a:schemeClr val="accent5">
                        <a:lumMod val="90000"/>
                        <a:alpha val="27000"/>
                      </a:schemeClr>
                    </a:solidFill>
                  </a:tcPr>
                </a:tc>
                <a:tc>
                  <a:txBody>
                    <a:bodyPr/>
                    <a:lstStyle/>
                    <a:p>
                      <a:pPr>
                        <a:lnSpc>
                          <a:spcPct val="120000"/>
                        </a:lnSpc>
                        <a:spcBef>
                          <a:spcPts val="0"/>
                        </a:spcBef>
                        <a:spcAft>
                          <a:spcPts val="0"/>
                        </a:spcAft>
                      </a:pPr>
                      <a:r>
                        <a:rPr lang="zh-CN" altLang="en-US" b="1" dirty="0">
                          <a:latin typeface="微软雅黑 Light" panose="020B0502040204020203" pitchFamily="34" charset="-122"/>
                          <a:ea typeface="微软雅黑 Light" panose="020B0502040204020203" pitchFamily="34" charset="-122"/>
                          <a:cs typeface="+mn-ea"/>
                          <a:sym typeface="+mn-lt"/>
                        </a:rPr>
                        <a:t>一般应用在服务器领域，或者高端计算领域</a:t>
                      </a:r>
                      <a:endParaRPr lang="zh-CN" altLang="en-US" b="1" dirty="0">
                        <a:latin typeface="微软雅黑 Light" panose="020B0502040204020203" pitchFamily="34" charset="-122"/>
                        <a:ea typeface="微软雅黑 Light" panose="020B0502040204020203" pitchFamily="34" charset="-122"/>
                        <a:cs typeface="+mn-ea"/>
                        <a:sym typeface="+mn-lt"/>
                      </a:endParaRPr>
                    </a:p>
                  </a:txBody>
                  <a:tcPr>
                    <a:solidFill>
                      <a:schemeClr val="accent5">
                        <a:lumMod val="90000"/>
                        <a:alpha val="27000"/>
                      </a:schemeClr>
                    </a:solidFill>
                  </a:tcPr>
                </a:tc>
              </a:tr>
              <a:tr h="805945">
                <a:tc>
                  <a:txBody>
                    <a:bodyPr/>
                    <a:lstStyle/>
                    <a:p>
                      <a:pPr>
                        <a:lnSpc>
                          <a:spcPct val="120000"/>
                        </a:lnSpc>
                        <a:spcBef>
                          <a:spcPts val="0"/>
                        </a:spcBef>
                        <a:spcAft>
                          <a:spcPts val="0"/>
                        </a:spcAft>
                      </a:pP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40GE</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50GE</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100GE</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txBody>
                  <a:tcPr>
                    <a:solidFill>
                      <a:schemeClr val="accent5">
                        <a:lumMod val="90000"/>
                        <a:alpha val="27000"/>
                      </a:schemeClr>
                    </a:solidFill>
                  </a:tcPr>
                </a:tc>
                <a:tc>
                  <a:txBody>
                    <a:bodyPr/>
                    <a:lstStyle/>
                    <a:p>
                      <a:pPr>
                        <a:lnSpc>
                          <a:spcPct val="120000"/>
                        </a:lnSpc>
                        <a:spcBef>
                          <a:spcPts val="0"/>
                        </a:spcBef>
                        <a:spcAft>
                          <a:spcPts val="0"/>
                        </a:spcAft>
                      </a:pP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主要有</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3</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个主要场景：</a:t>
                      </a:r>
                      <a:endPar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a:lnSpc>
                          <a:spcPct val="120000"/>
                        </a:lnSpc>
                        <a:spcBef>
                          <a:spcPts val="0"/>
                        </a:spcBef>
                        <a:spcAft>
                          <a:spcPts val="0"/>
                        </a:spcAft>
                      </a:pP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、超高端服务器或者计算领域；</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、城域网络或传输；</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3</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、数据中心交换机</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txBody>
                  <a:tcPr>
                    <a:solidFill>
                      <a:schemeClr val="accent5">
                        <a:lumMod val="90000"/>
                        <a:alpha val="27000"/>
                      </a:schemeClr>
                    </a:solidFill>
                  </a:tcPr>
                </a:tc>
              </a:tr>
              <a:tr h="922036">
                <a:tc>
                  <a:txBody>
                    <a:bodyPr/>
                    <a:lstStyle/>
                    <a:p>
                      <a:pPr>
                        <a:lnSpc>
                          <a:spcPct val="120000"/>
                        </a:lnSpc>
                        <a:spcBef>
                          <a:spcPts val="0"/>
                        </a:spcBef>
                        <a:spcAft>
                          <a:spcPts val="0"/>
                        </a:spcAft>
                      </a:pP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200GE</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400GE</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txBody>
                  <a:tcPr>
                    <a:solidFill>
                      <a:schemeClr val="accent5">
                        <a:lumMod val="90000"/>
                        <a:alpha val="27000"/>
                      </a:schemeClr>
                    </a:solidFill>
                  </a:tcPr>
                </a:tc>
                <a:tc>
                  <a:txBody>
                    <a:bodyPr/>
                    <a:lstStyle/>
                    <a:p>
                      <a:pPr>
                        <a:lnSpc>
                          <a:spcPct val="120000"/>
                        </a:lnSpc>
                        <a:spcBef>
                          <a:spcPts val="0"/>
                        </a:spcBef>
                        <a:spcAft>
                          <a:spcPts val="0"/>
                        </a:spcAft>
                      </a:pP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主要有</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个场景：</a:t>
                      </a:r>
                      <a:endPar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a:lnSpc>
                          <a:spcPct val="120000"/>
                        </a:lnSpc>
                        <a:spcBef>
                          <a:spcPts val="0"/>
                        </a:spcBef>
                        <a:spcAft>
                          <a:spcPts val="0"/>
                        </a:spcAft>
                      </a:pP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、城域网络或者传输网络；</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、核心交换机</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txBody>
                  <a:tcPr>
                    <a:solidFill>
                      <a:schemeClr val="accent5">
                        <a:lumMod val="90000"/>
                        <a:alpha val="27000"/>
                      </a:schemeClr>
                    </a:solidFill>
                  </a:tcPr>
                </a:tc>
              </a:tr>
              <a:tr h="534194">
                <a:tc>
                  <a:txBody>
                    <a:bodyPr/>
                    <a:lstStyle/>
                    <a:p>
                      <a:pPr>
                        <a:lnSpc>
                          <a:spcPct val="120000"/>
                        </a:lnSpc>
                        <a:spcBef>
                          <a:spcPts val="0"/>
                        </a:spcBef>
                        <a:spcAft>
                          <a:spcPts val="0"/>
                        </a:spcAft>
                      </a:pP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800GE</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TE</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txBody>
                  <a:tcPr>
                    <a:solidFill>
                      <a:schemeClr val="accent5">
                        <a:lumMod val="90000"/>
                        <a:alpha val="27000"/>
                      </a:schemeClr>
                    </a:solidFill>
                  </a:tcPr>
                </a:tc>
                <a:tc>
                  <a:txBody>
                    <a:bodyPr/>
                    <a:lstStyle/>
                    <a:p>
                      <a:pPr>
                        <a:lnSpc>
                          <a:spcPct val="120000"/>
                        </a:lnSpc>
                        <a:spcBef>
                          <a:spcPts val="0"/>
                        </a:spcBef>
                        <a:spcAft>
                          <a:spcPts val="0"/>
                        </a:spcAft>
                      </a:pP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、数据中心核心交换机；</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、核心网络</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txBody>
                  <a:tcPr>
                    <a:solidFill>
                      <a:schemeClr val="accent5">
                        <a:lumMod val="90000"/>
                        <a:alpha val="27000"/>
                      </a:schemeClr>
                    </a:solidFill>
                  </a:tcPr>
                </a:tc>
              </a:tr>
            </a:tbl>
          </a:graphicData>
        </a:graphic>
      </p:graphicFrame>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5280" y="1119505"/>
            <a:ext cx="11317605" cy="5008245"/>
          </a:xfrm>
        </p:spPr>
        <p:txBody>
          <a:bodyPr>
            <a:normAutofit/>
          </a:bodyPr>
          <a:lstStyle/>
          <a:p>
            <a:pPr marL="342900" indent="-342900" algn="l" eaLnBrk="1" latinLnBrk="0" hangingPunct="1">
              <a:lnSpc>
                <a:spcPct val="100000"/>
              </a:lnSpc>
              <a:spcBef>
                <a:spcPct val="20000"/>
              </a:spcBef>
            </a:pPr>
            <a:r>
              <a:rPr lang="zh-CN" altLang="en-US" sz="2800" dirty="0">
                <a:solidFill>
                  <a:schemeClr val="tx1"/>
                </a:solidFill>
                <a:ea typeface="微软雅黑 Light" panose="020B0502040204020203" pitchFamily="34" charset="-122"/>
                <a:sym typeface="+mn-lt"/>
              </a:rPr>
              <a:t>无线局域网 WLAN (Wireless Local Area Network) 是采用无线通信技术覆盖局部地理范围的局域网络</a:t>
            </a:r>
            <a:endParaRPr lang="zh-CN" altLang="en-US" sz="2800" dirty="0">
              <a:solidFill>
                <a:schemeClr val="tx1"/>
              </a:solidFill>
              <a:ea typeface="微软雅黑 Light" panose="020B0502040204020203" pitchFamily="34" charset="-122"/>
              <a:sym typeface="+mn-lt"/>
            </a:endParaRPr>
          </a:p>
          <a:p>
            <a:pPr marL="342900" indent="-342900" algn="l" eaLnBrk="0" latinLnBrk="0" hangingPunct="0">
              <a:lnSpc>
                <a:spcPct val="100000"/>
              </a:lnSpc>
              <a:spcBef>
                <a:spcPts val="0"/>
              </a:spcBef>
            </a:pPr>
            <a:r>
              <a:rPr lang="zh-CN" altLang="en-US" sz="2800" dirty="0">
                <a:solidFill>
                  <a:schemeClr val="tx1"/>
                </a:solidFill>
                <a:ea typeface="微软雅黑 Light" panose="020B0502040204020203" pitchFamily="34" charset="-122"/>
                <a:sym typeface="+mn-lt"/>
              </a:rPr>
              <a:t>WLAN 可分为两大类：</a:t>
            </a:r>
            <a:endParaRPr lang="en-US" altLang="zh-CN" sz="3100" dirty="0">
              <a:solidFill>
                <a:schemeClr val="tx1"/>
              </a:solidFill>
              <a:ea typeface="微软雅黑 Light" panose="020B0502040204020203" pitchFamily="34" charset="-122"/>
              <a:sym typeface="+mn-lt"/>
            </a:endParaRPr>
          </a:p>
          <a:p>
            <a:pPr marL="742950" lvl="1" indent="-285750" algn="l" eaLnBrk="1" latinLnBrk="0" hangingPunct="1">
              <a:lnSpc>
                <a:spcPct val="100000"/>
              </a:lnSpc>
              <a:spcBef>
                <a:spcPts val="0"/>
              </a:spcBef>
              <a:buFont typeface="Wingdings" panose="05000000000000000000" pitchFamily="2" charset="2"/>
              <a:buChar char="n"/>
            </a:pPr>
            <a:r>
              <a:rPr lang="zh-CN" altLang="en-US" sz="2700" dirty="0">
                <a:solidFill>
                  <a:schemeClr val="tx1"/>
                </a:solidFill>
                <a:ea typeface="微软雅黑 Light" panose="020B0502040204020203" pitchFamily="34" charset="-122"/>
                <a:sym typeface="+mn-lt"/>
              </a:rPr>
              <a:t>有固定基站的 WLAN</a:t>
            </a:r>
            <a:endParaRPr lang="zh-CN" altLang="en-US" sz="2700" dirty="0">
              <a:solidFill>
                <a:schemeClr val="tx1"/>
              </a:solidFill>
              <a:ea typeface="微软雅黑 Light" panose="020B0502040204020203" pitchFamily="34" charset="-122"/>
              <a:sym typeface="+mn-lt"/>
            </a:endParaRPr>
          </a:p>
          <a:p>
            <a:pPr marL="742950" lvl="1" indent="-285750" algn="l" eaLnBrk="1" latinLnBrk="0" hangingPunct="1">
              <a:lnSpc>
                <a:spcPct val="100000"/>
              </a:lnSpc>
              <a:spcBef>
                <a:spcPts val="0"/>
              </a:spcBef>
              <a:buFont typeface="Wingdings" panose="05000000000000000000" pitchFamily="2" charset="2"/>
              <a:buChar char="n"/>
            </a:pPr>
            <a:r>
              <a:rPr lang="zh-CN" altLang="en-US" sz="2700" dirty="0">
                <a:solidFill>
                  <a:schemeClr val="tx1"/>
                </a:solidFill>
                <a:ea typeface="微软雅黑 Light" panose="020B0502040204020203" pitchFamily="34" charset="-122"/>
                <a:sym typeface="+mn-lt"/>
              </a:rPr>
              <a:t>无固定基站的 WLAN</a:t>
            </a:r>
            <a:endParaRPr lang="zh-CN" altLang="en-US" sz="2700" dirty="0">
              <a:solidFill>
                <a:schemeClr val="tx1"/>
              </a:solidFill>
              <a:ea typeface="微软雅黑 Light" panose="020B0502040204020203" pitchFamily="34" charset="-122"/>
              <a:sym typeface="+mn-lt"/>
            </a:endParaRPr>
          </a:p>
          <a:p>
            <a:pPr marL="342900" indent="-342900" algn="l" eaLnBrk="0" latinLnBrk="0" hangingPunct="0">
              <a:lnSpc>
                <a:spcPct val="100000"/>
              </a:lnSpc>
              <a:spcBef>
                <a:spcPts val="0"/>
              </a:spcBef>
            </a:pPr>
            <a:r>
              <a:rPr lang="zh-CN" altLang="en-US" sz="2800" dirty="0">
                <a:solidFill>
                  <a:schemeClr val="tx1"/>
                </a:solidFill>
                <a:ea typeface="微软雅黑 Light" panose="020B0502040204020203" pitchFamily="34" charset="-122"/>
                <a:sym typeface="+mn-lt"/>
              </a:rPr>
              <a:t>802.11x 是 IEEE 802 标准组织为 WLAN 制定的媒体访问控制层和物理层协议簇，在有固定基站下使用 900 MHz、2.4G、3.6G、5G、60G 频段的WLAN的系列化标准</a:t>
            </a:r>
            <a:endParaRPr lang="zh-CN" altLang="en-US" sz="2800" dirty="0">
              <a:solidFill>
                <a:schemeClr val="tx1"/>
              </a:solidFill>
              <a:ea typeface="微软雅黑 Light" panose="020B0502040204020203" pitchFamily="34" charset="-122"/>
              <a:sym typeface="+mn-lt"/>
            </a:endParaRPr>
          </a:p>
          <a:p>
            <a:pPr marL="342900" indent="-342900" algn="l" eaLnBrk="0" latinLnBrk="0" hangingPunct="0">
              <a:lnSpc>
                <a:spcPct val="100000"/>
              </a:lnSpc>
              <a:spcBef>
                <a:spcPts val="0"/>
              </a:spcBef>
            </a:pPr>
            <a:r>
              <a:rPr lang="zh-CN" altLang="en-US" sz="2800" dirty="0">
                <a:solidFill>
                  <a:schemeClr val="tx1"/>
                </a:solidFill>
                <a:ea typeface="微软雅黑 Light" panose="020B0502040204020203" pitchFamily="34" charset="-122"/>
                <a:sym typeface="+mn-lt"/>
              </a:rPr>
              <a:t>Wi-Fi 联盟将 Wi-Fi 定义为基于802.11协议，可以通过无线接入的产品</a:t>
            </a:r>
            <a:endParaRPr lang="zh-CN" altLang="en-US" sz="2800" dirty="0">
              <a:solidFill>
                <a:schemeClr val="tx1"/>
              </a:solidFill>
              <a:ea typeface="微软雅黑 Light" panose="020B0502040204020203" pitchFamily="34" charset="-122"/>
              <a:sym typeface="+mn-lt"/>
            </a:endParaRPr>
          </a:p>
          <a:p>
            <a:pPr marL="342900" indent="-342900" algn="l" eaLnBrk="0" latinLnBrk="0" hangingPunct="0">
              <a:lnSpc>
                <a:spcPct val="100000"/>
              </a:lnSpc>
              <a:spcBef>
                <a:spcPts val="0"/>
              </a:spcBef>
            </a:pPr>
            <a:r>
              <a:rPr lang="zh-CN" altLang="en-US" sz="2800" dirty="0">
                <a:solidFill>
                  <a:schemeClr val="tx1"/>
                </a:solidFill>
                <a:ea typeface="微软雅黑 Light" panose="020B0502040204020203" pitchFamily="34" charset="-122"/>
                <a:sym typeface="+mn-lt"/>
              </a:rPr>
              <a:t>Wi-Fi  和 WLAN 意义是相同的，其名称可以互用</a:t>
            </a:r>
            <a:endParaRPr lang="zh-CN" altLang="en-US" sz="2800" dirty="0">
              <a:solidFill>
                <a:schemeClr val="tx1"/>
              </a:solidFill>
              <a:ea typeface="微软雅黑 Light" panose="020B0502040204020203" pitchFamily="34" charset="-122"/>
              <a:sym typeface="+mn-lt"/>
            </a:endParaRPr>
          </a:p>
          <a:p>
            <a:pPr marL="342900" indent="-342900" algn="l">
              <a:lnSpc>
                <a:spcPct val="120000"/>
              </a:lnSpc>
              <a:spcBef>
                <a:spcPct val="20000"/>
              </a:spcBef>
            </a:pPr>
            <a:endParaRPr lang="en-US" altLang="zh-CN" sz="3100" dirty="0">
              <a:solidFill>
                <a:schemeClr val="tx1"/>
              </a:solidFill>
              <a:ea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标题 1"/>
          <p:cNvSpPr>
            <a:spLocks noGrp="1"/>
          </p:cNvSpPr>
          <p:nvPr>
            <p:custDataLst>
              <p:tags r:id="rId1"/>
            </p:custDataLst>
          </p:nvPr>
        </p:nvSpPr>
        <p:spPr>
          <a:xfrm>
            <a:off x="431800" y="71438"/>
            <a:ext cx="11328400" cy="765175"/>
          </a:xfrm>
          <a:prstGeom prst="rect">
            <a:avLst/>
          </a:prstGeom>
          <a:noFill/>
          <a:ln>
            <a:noFill/>
          </a:ln>
          <a:effectLst/>
        </p:spPr>
        <p:txBody>
          <a:bodyPr vert="horz" wrap="square" lIns="91440" tIns="45720" rIns="91440" bIns="45720" numCol="1" anchor="ctr" anchorCtr="0" compatLnSpc="1">
            <a:normAutofit/>
          </a:bodyPr>
          <a:lstStyle>
            <a:lvl1pPr algn="l" rtl="0" eaLnBrk="0" fontAlgn="base" hangingPunct="0">
              <a:spcBef>
                <a:spcPct val="0"/>
              </a:spcBef>
              <a:spcAft>
                <a:spcPct val="0"/>
              </a:spcAft>
              <a:defRPr lang="en-US" altLang="zh-CN" sz="3200" baseline="0" dirty="0">
                <a:solidFill>
                  <a:schemeClr val="tx1"/>
                </a:solidFill>
                <a:latin typeface="+mj-ea"/>
                <a:ea typeface="+mj-ea"/>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l">
              <a:buClrTx/>
              <a:buSzTx/>
              <a:buFontTx/>
            </a:pPr>
            <a:r>
              <a:rPr lang="zh-CN" altLang="en-US">
                <a:latin typeface="微软雅黑" panose="020B0503020204020204" pitchFamily="34" charset="-122"/>
                <a:ea typeface="微软雅黑" panose="020B0503020204020204" pitchFamily="34" charset="-122"/>
                <a:cs typeface="+mn-ea"/>
                <a:sym typeface="+mn-lt"/>
              </a:rPr>
              <a:t>无线局域网概述</a:t>
            </a:r>
            <a:endParaRPr lang="zh-CN" altLang="en-US">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ectangle 2"/>
          <p:cNvSpPr txBox="1">
            <a:spLocks noChangeArrowheads="1"/>
          </p:cNvSpPr>
          <p:nvPr/>
        </p:nvSpPr>
        <p:spPr>
          <a:xfrm>
            <a:off x="70145" y="5637974"/>
            <a:ext cx="7632700" cy="64807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a:lnSpc>
                <a:spcPct val="120000"/>
              </a:lnSpc>
            </a:pPr>
            <a:endParaRPr lang="zh-CN" altLang="en-US" sz="3200" dirty="0">
              <a:latin typeface="+mn-lt"/>
              <a:ea typeface="+mn-ea"/>
              <a:cs typeface="+mn-ea"/>
              <a:sym typeface="+mn-lt"/>
            </a:endParaRPr>
          </a:p>
        </p:txBody>
      </p:sp>
      <p:sp>
        <p:nvSpPr>
          <p:cNvPr id="149" name="圆角矩形 4"/>
          <p:cNvSpPr/>
          <p:nvPr/>
        </p:nvSpPr>
        <p:spPr bwMode="auto">
          <a:xfrm>
            <a:off x="433114" y="5174811"/>
            <a:ext cx="1127483" cy="324526"/>
          </a:xfrm>
          <a:prstGeom prst="roundRect">
            <a:avLst/>
          </a:prstGeom>
          <a:solidFill>
            <a:schemeClr val="bg2">
              <a:lumMod val="60000"/>
              <a:lumOff val="40000"/>
            </a:schemeClr>
          </a:solidFill>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20000"/>
              </a:lnSpc>
              <a:spcBef>
                <a:spcPct val="0"/>
              </a:spcBef>
              <a:spcAft>
                <a:spcPct val="0"/>
              </a:spcAft>
              <a:buClr>
                <a:srgbClr val="CC9900"/>
              </a:buClr>
              <a:buSzTx/>
            </a:pPr>
            <a:r>
              <a:rPr kumimoji="0" lang="en-US" altLang="zh-CN" sz="1050" b="0" i="0" u="none" strike="noStrike" cap="none" normalizeH="0" baseline="0" dirty="0">
                <a:ln>
                  <a:noFill/>
                </a:ln>
                <a:solidFill>
                  <a:schemeClr val="tx1"/>
                </a:solidFill>
                <a:effectLst/>
                <a:cs typeface="+mn-ea"/>
                <a:sym typeface="+mn-lt"/>
              </a:rPr>
              <a:t>1</a:t>
            </a:r>
            <a:r>
              <a:rPr lang="en-US" altLang="zh-CN" sz="1050" baseline="30000" dirty="0">
                <a:solidFill>
                  <a:schemeClr val="tx1"/>
                </a:solidFill>
                <a:cs typeface="+mn-ea"/>
                <a:sym typeface="+mn-lt"/>
              </a:rPr>
              <a:t>st</a:t>
            </a:r>
            <a:r>
              <a:rPr lang="en-US" altLang="zh-CN" sz="1050" dirty="0">
                <a:solidFill>
                  <a:schemeClr val="tx1"/>
                </a:solidFill>
                <a:cs typeface="+mn-ea"/>
                <a:sym typeface="+mn-lt"/>
              </a:rPr>
              <a:t> 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0" name="矩形 149"/>
          <p:cNvSpPr/>
          <p:nvPr/>
        </p:nvSpPr>
        <p:spPr bwMode="auto">
          <a:xfrm>
            <a:off x="634074" y="4006024"/>
            <a:ext cx="1043546" cy="922337"/>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SzPct val="60000"/>
            </a:pPr>
            <a:r>
              <a:rPr lang="en-US" altLang="zh-CN" sz="1600" b="1" dirty="0">
                <a:solidFill>
                  <a:schemeClr val="bg1">
                    <a:lumMod val="50000"/>
                  </a:schemeClr>
                </a:solidFill>
                <a:cs typeface="+mn-ea"/>
                <a:sym typeface="+mn-lt"/>
              </a:rPr>
              <a:t>802.11</a:t>
            </a:r>
            <a:endParaRPr lang="en-US" altLang="zh-CN" sz="1600" b="1" dirty="0">
              <a:solidFill>
                <a:schemeClr val="bg1">
                  <a:lumMod val="50000"/>
                </a:schemeClr>
              </a:solidFill>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kumimoji="0" lang="en-US" altLang="zh-CN" sz="1600" b="0" i="0" u="none" strike="noStrike" cap="none" normalizeH="0" dirty="0">
                <a:ln>
                  <a:noFill/>
                </a:ln>
                <a:solidFill>
                  <a:schemeClr val="bg1">
                    <a:lumMod val="50000"/>
                  </a:schemeClr>
                </a:solidFill>
                <a:effectLst/>
                <a:cs typeface="+mn-ea"/>
                <a:sym typeface="+mn-lt"/>
              </a:rPr>
              <a:t> 2Mbps</a:t>
            </a:r>
            <a:endParaRPr kumimoji="0" lang="en-US" altLang="zh-CN" sz="1600" b="0" i="0" u="none" strike="noStrike" cap="none" normalizeH="0" dirty="0">
              <a:ln>
                <a:noFill/>
              </a:ln>
              <a:solidFill>
                <a:schemeClr val="bg1">
                  <a:lumMod val="50000"/>
                </a:schemeClr>
              </a:solidFill>
              <a:effectLst/>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chemeClr val="bg1">
                    <a:lumMod val="50000"/>
                  </a:schemeClr>
                </a:solidFill>
                <a:cs typeface="+mn-ea"/>
                <a:sym typeface="+mn-lt"/>
              </a:rPr>
              <a:t> 2.4GHz</a:t>
            </a:r>
            <a:endParaRPr kumimoji="0" lang="en-US" altLang="zh-CN" sz="1600" b="0" i="0" u="none" strike="noStrike" cap="none" normalizeH="0" dirty="0">
              <a:ln>
                <a:noFill/>
              </a:ln>
              <a:solidFill>
                <a:schemeClr val="bg1">
                  <a:lumMod val="50000"/>
                </a:schemeClr>
              </a:solidFill>
              <a:effectLst/>
              <a:cs typeface="+mn-ea"/>
              <a:sym typeface="+mn-lt"/>
            </a:endParaRPr>
          </a:p>
        </p:txBody>
      </p:sp>
      <p:sp>
        <p:nvSpPr>
          <p:cNvPr id="151" name="圆角矩形 6"/>
          <p:cNvSpPr/>
          <p:nvPr/>
        </p:nvSpPr>
        <p:spPr bwMode="auto">
          <a:xfrm>
            <a:off x="1964757" y="5190542"/>
            <a:ext cx="1127483" cy="272674"/>
          </a:xfrm>
          <a:prstGeom prst="roundRect">
            <a:avLst/>
          </a:prstGeom>
          <a:solidFill>
            <a:schemeClr val="bg2">
              <a:lumMod val="60000"/>
              <a:lumOff val="40000"/>
            </a:schemeClr>
          </a:solidFill>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20000"/>
              </a:lnSpc>
              <a:spcBef>
                <a:spcPct val="0"/>
              </a:spcBef>
              <a:spcAft>
                <a:spcPct val="0"/>
              </a:spcAft>
              <a:buClr>
                <a:srgbClr val="CC9900"/>
              </a:buClr>
              <a:buSzTx/>
            </a:pPr>
            <a:r>
              <a:rPr kumimoji="0" lang="en-US" altLang="zh-CN" sz="1050" b="0" i="0" u="none" strike="noStrike" cap="none" normalizeH="0" baseline="0" dirty="0">
                <a:ln>
                  <a:noFill/>
                </a:ln>
                <a:solidFill>
                  <a:schemeClr val="tx1"/>
                </a:solidFill>
                <a:effectLst/>
                <a:cs typeface="+mn-ea"/>
                <a:sym typeface="+mn-lt"/>
              </a:rPr>
              <a:t>2</a:t>
            </a:r>
            <a:r>
              <a:rPr kumimoji="0" lang="en-US" altLang="zh-CN" sz="1050" b="0" i="0" u="none" strike="noStrike" cap="none" normalizeH="0" baseline="30000" dirty="0">
                <a:ln>
                  <a:noFill/>
                </a:ln>
                <a:solidFill>
                  <a:schemeClr val="tx1"/>
                </a:solidFill>
                <a:effectLst/>
                <a:cs typeface="+mn-ea"/>
                <a:sym typeface="+mn-lt"/>
              </a:rPr>
              <a:t>nd</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2" name="圆角矩形 7"/>
          <p:cNvSpPr/>
          <p:nvPr/>
        </p:nvSpPr>
        <p:spPr bwMode="auto">
          <a:xfrm>
            <a:off x="3587100" y="5196956"/>
            <a:ext cx="1151374" cy="280237"/>
          </a:xfrm>
          <a:prstGeom prst="roundRect">
            <a:avLst/>
          </a:prstGeom>
          <a:solidFill>
            <a:schemeClr val="bg2">
              <a:lumMod val="60000"/>
              <a:lumOff val="40000"/>
            </a:schemeClr>
          </a:solidFill>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20000"/>
              </a:lnSpc>
              <a:spcBef>
                <a:spcPct val="0"/>
              </a:spcBef>
              <a:spcAft>
                <a:spcPct val="0"/>
              </a:spcAft>
              <a:buClr>
                <a:srgbClr val="CC9900"/>
              </a:buClr>
              <a:buSzTx/>
            </a:pPr>
            <a:r>
              <a:rPr kumimoji="0" lang="en-US" altLang="zh-CN" sz="1050" b="0" i="0" u="none" strike="noStrike" cap="none" normalizeH="0" baseline="0" dirty="0">
                <a:ln>
                  <a:noFill/>
                </a:ln>
                <a:solidFill>
                  <a:schemeClr val="tx1"/>
                </a:solidFill>
                <a:effectLst/>
                <a:cs typeface="+mn-ea"/>
                <a:sym typeface="+mn-lt"/>
              </a:rPr>
              <a:t>3</a:t>
            </a:r>
            <a:r>
              <a:rPr kumimoji="0" lang="en-US" altLang="zh-CN" sz="1050" b="0" i="0" u="none" strike="noStrike" cap="none" normalizeH="0" baseline="30000" dirty="0">
                <a:ln>
                  <a:noFill/>
                </a:ln>
                <a:solidFill>
                  <a:schemeClr val="tx1"/>
                </a:solidFill>
                <a:effectLst/>
                <a:cs typeface="+mn-ea"/>
                <a:sym typeface="+mn-lt"/>
              </a:rPr>
              <a:t>rd</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3" name="圆角矩形 8"/>
          <p:cNvSpPr/>
          <p:nvPr/>
        </p:nvSpPr>
        <p:spPr bwMode="auto">
          <a:xfrm>
            <a:off x="5564067" y="5173964"/>
            <a:ext cx="1174584" cy="299148"/>
          </a:xfrm>
          <a:prstGeom prst="roundRect">
            <a:avLst/>
          </a:prstGeom>
          <a:solidFill>
            <a:schemeClr val="bg2">
              <a:lumMod val="60000"/>
              <a:lumOff val="40000"/>
            </a:schemeClr>
          </a:solidFill>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20000"/>
              </a:lnSpc>
              <a:spcBef>
                <a:spcPct val="0"/>
              </a:spcBef>
              <a:spcAft>
                <a:spcPct val="0"/>
              </a:spcAft>
              <a:buClr>
                <a:srgbClr val="CC9900"/>
              </a:buClr>
              <a:buSzTx/>
            </a:pPr>
            <a:r>
              <a:rPr kumimoji="0" lang="en-US" altLang="zh-CN" sz="1050" b="0" i="0" u="none" strike="noStrike" cap="none" normalizeH="0" baseline="0" dirty="0">
                <a:ln>
                  <a:noFill/>
                </a:ln>
                <a:solidFill>
                  <a:schemeClr val="tx1"/>
                </a:solidFill>
                <a:effectLst/>
                <a:cs typeface="+mn-ea"/>
                <a:sym typeface="+mn-lt"/>
              </a:rPr>
              <a:t>4</a:t>
            </a:r>
            <a:r>
              <a:rPr kumimoji="0" lang="en-US" altLang="zh-CN" sz="1050" b="0" i="0" u="none" strike="noStrike" cap="none" normalizeH="0" baseline="30000" dirty="0">
                <a:ln>
                  <a:noFill/>
                </a:ln>
                <a:solidFill>
                  <a:schemeClr val="tx1"/>
                </a:solidFill>
                <a:effectLst/>
                <a:cs typeface="+mn-ea"/>
                <a:sym typeface="+mn-lt"/>
              </a:rPr>
              <a:t>th</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4" name="圆角矩形 9"/>
          <p:cNvSpPr/>
          <p:nvPr/>
        </p:nvSpPr>
        <p:spPr bwMode="auto">
          <a:xfrm>
            <a:off x="7478449" y="5166754"/>
            <a:ext cx="1207427" cy="283535"/>
          </a:xfrm>
          <a:prstGeom prst="roundRect">
            <a:avLst/>
          </a:prstGeom>
          <a:solidFill>
            <a:schemeClr val="bg2">
              <a:lumMod val="60000"/>
              <a:lumOff val="40000"/>
            </a:schemeClr>
          </a:solidFill>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20000"/>
              </a:lnSpc>
              <a:spcBef>
                <a:spcPct val="0"/>
              </a:spcBef>
              <a:spcAft>
                <a:spcPct val="0"/>
              </a:spcAft>
              <a:buClr>
                <a:srgbClr val="CC9900"/>
              </a:buClr>
              <a:buSzTx/>
            </a:pPr>
            <a:r>
              <a:rPr kumimoji="0" lang="en-US" altLang="zh-CN" sz="1050" b="0" i="0" u="none" strike="noStrike" cap="none" normalizeH="0" baseline="0" dirty="0">
                <a:ln>
                  <a:noFill/>
                </a:ln>
                <a:solidFill>
                  <a:schemeClr val="tx1"/>
                </a:solidFill>
                <a:effectLst/>
                <a:cs typeface="+mn-ea"/>
                <a:sym typeface="+mn-lt"/>
              </a:rPr>
              <a:t>5</a:t>
            </a:r>
            <a:r>
              <a:rPr kumimoji="0" lang="en-US" altLang="zh-CN" sz="1050" b="0" i="0" u="none" strike="noStrike" cap="none" normalizeH="0" baseline="30000" dirty="0">
                <a:ln>
                  <a:noFill/>
                </a:ln>
                <a:solidFill>
                  <a:schemeClr val="tx1"/>
                </a:solidFill>
                <a:effectLst/>
                <a:cs typeface="+mn-ea"/>
                <a:sym typeface="+mn-lt"/>
              </a:rPr>
              <a:t>th</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59" name="TextBox 71"/>
          <p:cNvSpPr txBox="1"/>
          <p:nvPr/>
        </p:nvSpPr>
        <p:spPr>
          <a:xfrm>
            <a:off x="1560597" y="4983342"/>
            <a:ext cx="517452" cy="328551"/>
          </a:xfrm>
          <a:prstGeom prst="rect">
            <a:avLst/>
          </a:prstGeom>
          <a:noFill/>
        </p:spPr>
        <p:txBody>
          <a:bodyPr wrap="square" rtlCol="0">
            <a:spAutoFit/>
          </a:bodyPr>
          <a:lstStyle/>
          <a:p>
            <a:pPr>
              <a:lnSpc>
                <a:spcPct val="120000"/>
              </a:lnSpc>
            </a:pPr>
            <a:r>
              <a:rPr lang="en-US" altLang="zh-CN" sz="1400" dirty="0">
                <a:solidFill>
                  <a:schemeClr val="tx1"/>
                </a:solidFill>
                <a:cs typeface="+mn-ea"/>
                <a:sym typeface="+mn-lt"/>
              </a:rPr>
              <a:t>2</a:t>
            </a:r>
            <a:r>
              <a:rPr lang="zh-CN" altLang="en-US" sz="1400" dirty="0">
                <a:solidFill>
                  <a:schemeClr val="tx1"/>
                </a:solidFill>
                <a:cs typeface="+mn-ea"/>
                <a:sym typeface="+mn-lt"/>
              </a:rPr>
              <a:t>年</a:t>
            </a:r>
            <a:endParaRPr lang="zh-CN" altLang="en-US" sz="1400" dirty="0">
              <a:solidFill>
                <a:schemeClr val="tx1"/>
              </a:solidFill>
              <a:cs typeface="+mn-ea"/>
              <a:sym typeface="+mn-lt"/>
            </a:endParaRPr>
          </a:p>
        </p:txBody>
      </p:sp>
      <p:sp>
        <p:nvSpPr>
          <p:cNvPr id="160" name="TextBox 72"/>
          <p:cNvSpPr txBox="1"/>
          <p:nvPr/>
        </p:nvSpPr>
        <p:spPr>
          <a:xfrm>
            <a:off x="3080944" y="4977515"/>
            <a:ext cx="517452" cy="328551"/>
          </a:xfrm>
          <a:prstGeom prst="rect">
            <a:avLst/>
          </a:prstGeom>
          <a:noFill/>
        </p:spPr>
        <p:txBody>
          <a:bodyPr wrap="square" rtlCol="0">
            <a:spAutoFit/>
          </a:bodyPr>
          <a:lstStyle/>
          <a:p>
            <a:pPr>
              <a:lnSpc>
                <a:spcPct val="120000"/>
              </a:lnSpc>
            </a:pPr>
            <a:r>
              <a:rPr lang="en-US" altLang="zh-CN" sz="1400" dirty="0">
                <a:solidFill>
                  <a:schemeClr val="tx1"/>
                </a:solidFill>
                <a:cs typeface="+mn-ea"/>
                <a:sym typeface="+mn-lt"/>
              </a:rPr>
              <a:t>3</a:t>
            </a:r>
            <a:r>
              <a:rPr lang="zh-CN" altLang="en-US" sz="1400" dirty="0">
                <a:solidFill>
                  <a:schemeClr val="tx1"/>
                </a:solidFill>
                <a:cs typeface="+mn-ea"/>
                <a:sym typeface="+mn-lt"/>
              </a:rPr>
              <a:t>年</a:t>
            </a:r>
            <a:endParaRPr lang="zh-CN" altLang="en-US" sz="1400" dirty="0">
              <a:solidFill>
                <a:schemeClr val="tx1"/>
              </a:solidFill>
              <a:cs typeface="+mn-ea"/>
              <a:sym typeface="+mn-lt"/>
            </a:endParaRPr>
          </a:p>
        </p:txBody>
      </p:sp>
      <p:sp>
        <p:nvSpPr>
          <p:cNvPr id="161" name="TextBox 73"/>
          <p:cNvSpPr txBox="1"/>
          <p:nvPr/>
        </p:nvSpPr>
        <p:spPr>
          <a:xfrm>
            <a:off x="4897309" y="4985952"/>
            <a:ext cx="517452" cy="328551"/>
          </a:xfrm>
          <a:prstGeom prst="rect">
            <a:avLst/>
          </a:prstGeom>
          <a:noFill/>
        </p:spPr>
        <p:txBody>
          <a:bodyPr wrap="square" rtlCol="0">
            <a:spAutoFit/>
          </a:bodyPr>
          <a:lstStyle/>
          <a:p>
            <a:pPr>
              <a:lnSpc>
                <a:spcPct val="120000"/>
              </a:lnSpc>
            </a:pPr>
            <a:r>
              <a:rPr lang="en-US" altLang="zh-CN" sz="1400" dirty="0">
                <a:cs typeface="+mn-ea"/>
                <a:sym typeface="+mn-lt"/>
              </a:rPr>
              <a:t>5</a:t>
            </a:r>
            <a:r>
              <a:rPr lang="zh-CN" altLang="en-US" sz="1400" dirty="0">
                <a:solidFill>
                  <a:schemeClr val="tx1"/>
                </a:solidFill>
                <a:cs typeface="+mn-ea"/>
                <a:sym typeface="+mn-lt"/>
              </a:rPr>
              <a:t>年</a:t>
            </a:r>
            <a:endParaRPr lang="zh-CN" altLang="en-US" sz="1400" dirty="0">
              <a:solidFill>
                <a:schemeClr val="tx1"/>
              </a:solidFill>
              <a:cs typeface="+mn-ea"/>
              <a:sym typeface="+mn-lt"/>
            </a:endParaRPr>
          </a:p>
        </p:txBody>
      </p:sp>
      <p:sp>
        <p:nvSpPr>
          <p:cNvPr id="162" name="TextBox 74"/>
          <p:cNvSpPr txBox="1"/>
          <p:nvPr/>
        </p:nvSpPr>
        <p:spPr>
          <a:xfrm>
            <a:off x="6866805" y="5003555"/>
            <a:ext cx="517452" cy="328551"/>
          </a:xfrm>
          <a:prstGeom prst="rect">
            <a:avLst/>
          </a:prstGeom>
          <a:noFill/>
        </p:spPr>
        <p:txBody>
          <a:bodyPr wrap="square" rtlCol="0">
            <a:spAutoFit/>
          </a:bodyPr>
          <a:lstStyle/>
          <a:p>
            <a:pPr>
              <a:lnSpc>
                <a:spcPct val="120000"/>
              </a:lnSpc>
            </a:pPr>
            <a:r>
              <a:rPr lang="en-US" altLang="zh-CN" sz="1400" dirty="0">
                <a:cs typeface="+mn-ea"/>
                <a:sym typeface="+mn-lt"/>
              </a:rPr>
              <a:t>5</a:t>
            </a:r>
            <a:r>
              <a:rPr lang="zh-CN" altLang="en-US" sz="1400" dirty="0">
                <a:solidFill>
                  <a:schemeClr val="tx1"/>
                </a:solidFill>
                <a:cs typeface="+mn-ea"/>
                <a:sym typeface="+mn-lt"/>
              </a:rPr>
              <a:t>年</a:t>
            </a:r>
            <a:endParaRPr lang="zh-CN" altLang="en-US" sz="1400" dirty="0">
              <a:solidFill>
                <a:schemeClr val="tx1"/>
              </a:solidFill>
              <a:cs typeface="+mn-ea"/>
              <a:sym typeface="+mn-lt"/>
            </a:endParaRPr>
          </a:p>
        </p:txBody>
      </p:sp>
      <p:sp>
        <p:nvSpPr>
          <p:cNvPr id="169" name="矩形 168"/>
          <p:cNvSpPr/>
          <p:nvPr/>
        </p:nvSpPr>
        <p:spPr bwMode="auto">
          <a:xfrm>
            <a:off x="727810" y="5996791"/>
            <a:ext cx="11118846" cy="817245"/>
          </a:xfrm>
          <a:prstGeom prst="rect">
            <a:avLst/>
          </a:prstGeom>
          <a:noFill/>
          <a:ln w="9525" cap="flat" cmpd="sng" algn="ctr">
            <a:noFill/>
            <a:prstDash val="solid"/>
            <a:round/>
            <a:headEnd type="none" w="med" len="med"/>
            <a:tailEnd type="none" w="med" len="med"/>
          </a:ln>
          <a:effectLst/>
        </p:spPr>
        <p:txBody>
          <a:bodyPr vert="horz" wrap="square" lIns="79200" tIns="39600" rIns="79200" bIns="39600" numCol="1" rtlCol="0" anchor="t" anchorCtr="0" compatLnSpc="1">
            <a:spAutoFit/>
          </a:bodyPr>
          <a:lstStyle/>
          <a:p>
            <a:pPr marL="285750" indent="-285750" defTabSz="802005" fontAlgn="base">
              <a:lnSpc>
                <a:spcPct val="120000"/>
              </a:lnSpc>
              <a:spcBef>
                <a:spcPct val="0"/>
              </a:spcBef>
              <a:spcAft>
                <a:spcPct val="0"/>
              </a:spcAft>
              <a:buFont typeface="Wingdings" panose="05000000000000000000" pitchFamily="2" charset="2"/>
              <a:buChar char="Ø"/>
            </a:pPr>
            <a:r>
              <a:rPr lang="en-US" altLang="zh-CN" dirty="0" err="1">
                <a:latin typeface="微软雅黑 Light" panose="020B0502040204020203" pitchFamily="34" charset="-122"/>
                <a:ea typeface="微软雅黑 Light" panose="020B0502040204020203" pitchFamily="34" charset="-122"/>
                <a:cs typeface="微软雅黑 Light" panose="020B0502040204020203" pitchFamily="34" charset="-122"/>
                <a:sym typeface="+mn-lt"/>
              </a:rPr>
              <a:t>Wi-Fi</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技术和产品一直在发展中，从</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802.11</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演进到</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802.11ax</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Wi-Fi6</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endPar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marL="285750" indent="-285750" defTabSz="802005" fontAlgn="base">
              <a:lnSpc>
                <a:spcPct val="120000"/>
              </a:lnSpc>
              <a:spcBef>
                <a:spcPct val="0"/>
              </a:spcBef>
              <a:spcAft>
                <a:spcPct val="0"/>
              </a:spcAft>
              <a:buFont typeface="Wingdings" panose="05000000000000000000" pitchFamily="2" charset="2"/>
              <a:buChar char="Ø"/>
            </a:pPr>
            <a:r>
              <a:rPr kumimoji="0" lang="en-US" altLang="zh-CN" i="0" u="none" strike="noStrike" cap="none" normalizeH="0" baseline="0" dirty="0">
                <a:ln>
                  <a:noFill/>
                </a:ln>
                <a:effectLst/>
                <a:latin typeface="微软雅黑 Light" panose="020B0502040204020203" pitchFamily="34" charset="-122"/>
                <a:ea typeface="微软雅黑 Light" panose="020B0502040204020203" pitchFamily="34" charset="-122"/>
                <a:cs typeface="微软雅黑 Light" panose="020B0502040204020203" pitchFamily="34" charset="-122"/>
                <a:sym typeface="+mn-lt"/>
              </a:rPr>
              <a:t>802.11ad </a:t>
            </a:r>
            <a:r>
              <a:rPr kumimoji="0" lang="zh-CN" altLang="en-US" i="0" u="none" strike="noStrike" cap="none" normalizeH="0" baseline="0" dirty="0">
                <a:ln>
                  <a:noFill/>
                </a:ln>
                <a:effectLst/>
                <a:latin typeface="微软雅黑 Light" panose="020B0502040204020203" pitchFamily="34" charset="-122"/>
                <a:ea typeface="微软雅黑 Light" panose="020B0502040204020203" pitchFamily="34" charset="-122"/>
                <a:cs typeface="微软雅黑 Light" panose="020B0502040204020203" pitchFamily="34" charset="-122"/>
                <a:sym typeface="+mn-lt"/>
              </a:rPr>
              <a:t>引入</a:t>
            </a:r>
            <a:r>
              <a:rPr kumimoji="0" lang="en-US" altLang="zh-CN" i="0" u="none" strike="noStrike" cap="none" normalizeH="0" baseline="0" dirty="0">
                <a:ln>
                  <a:noFill/>
                </a:ln>
                <a:effectLst/>
                <a:latin typeface="微软雅黑 Light" panose="020B0502040204020203" pitchFamily="34" charset="-122"/>
                <a:ea typeface="微软雅黑 Light" panose="020B0502040204020203" pitchFamily="34" charset="-122"/>
                <a:cs typeface="微软雅黑 Light" panose="020B0502040204020203" pitchFamily="34" charset="-122"/>
                <a:sym typeface="+mn-lt"/>
              </a:rPr>
              <a:t>60G</a:t>
            </a:r>
            <a:r>
              <a:rPr kumimoji="0" lang="zh-CN" altLang="en-US" i="0" u="none" strike="noStrike" cap="none" normalizeH="0" baseline="0" dirty="0">
                <a:ln>
                  <a:noFill/>
                </a:ln>
                <a:effectLst/>
                <a:latin typeface="微软雅黑 Light" panose="020B0502040204020203" pitchFamily="34" charset="-122"/>
                <a:ea typeface="微软雅黑 Light" panose="020B0502040204020203" pitchFamily="34" charset="-122"/>
                <a:cs typeface="微软雅黑 Light" panose="020B0502040204020203" pitchFamily="34" charset="-122"/>
                <a:sym typeface="+mn-lt"/>
              </a:rPr>
              <a:t>频段，提升</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短距</a:t>
            </a:r>
            <a:r>
              <a:rPr kumimoji="0" lang="zh-CN" altLang="en-US" i="0" u="none" strike="noStrike" cap="none" normalizeH="0" baseline="0" dirty="0">
                <a:ln>
                  <a:noFill/>
                </a:ln>
                <a:effectLst/>
                <a:latin typeface="微软雅黑 Light" panose="020B0502040204020203" pitchFamily="34" charset="-122"/>
                <a:ea typeface="微软雅黑 Light" panose="020B0502040204020203" pitchFamily="34" charset="-122"/>
                <a:cs typeface="微软雅黑 Light" panose="020B0502040204020203" pitchFamily="34" charset="-122"/>
                <a:sym typeface="+mn-lt"/>
              </a:rPr>
              <a:t>带宽；</a:t>
            </a:r>
            <a:r>
              <a:rPr kumimoji="0" lang="en-US" altLang="zh-CN" i="0" u="none" strike="noStrike" cap="none" normalizeH="0" baseline="0" dirty="0">
                <a:ln>
                  <a:noFill/>
                </a:ln>
                <a:effectLst/>
                <a:latin typeface="微软雅黑 Light" panose="020B0502040204020203" pitchFamily="34" charset="-122"/>
                <a:ea typeface="微软雅黑 Light" panose="020B0502040204020203" pitchFamily="34" charset="-122"/>
                <a:cs typeface="微软雅黑 Light" panose="020B0502040204020203" pitchFamily="34" charset="-122"/>
                <a:sym typeface="+mn-lt"/>
              </a:rPr>
              <a:t>802.11</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ac </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演进到</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802.11ax</a:t>
            </a:r>
            <a:r>
              <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，带宽提升到</a:t>
            </a:r>
            <a:r>
              <a:rPr lang="en-US" altLang="zh-CN"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10Gbps</a:t>
            </a:r>
            <a:endParaRPr kumimoji="0" lang="zh-CN" altLang="en-US" sz="2000" i="0" u="none" strike="noStrike" cap="none" normalizeH="0" baseline="0" dirty="0">
              <a:ln>
                <a:noFill/>
              </a:ln>
              <a:effectLst/>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sp>
        <p:nvSpPr>
          <p:cNvPr id="170" name="Freeform 70"/>
          <p:cNvSpPr>
            <a:spLocks noEditPoints="1"/>
          </p:cNvSpPr>
          <p:nvPr/>
        </p:nvSpPr>
        <p:spPr bwMode="auto">
          <a:xfrm>
            <a:off x="310124" y="5605307"/>
            <a:ext cx="11422711" cy="45719"/>
          </a:xfrm>
          <a:custGeom>
            <a:avLst/>
            <a:gdLst>
              <a:gd name="T0" fmla="*/ 0 w 5372"/>
              <a:gd name="T1" fmla="*/ 2147483647 h 106"/>
              <a:gd name="T2" fmla="*/ 2147483647 w 5372"/>
              <a:gd name="T3" fmla="*/ 2147483647 h 106"/>
              <a:gd name="T4" fmla="*/ 2147483647 w 5372"/>
              <a:gd name="T5" fmla="*/ 2147483647 h 106"/>
              <a:gd name="T6" fmla="*/ 0 w 5372"/>
              <a:gd name="T7" fmla="*/ 2147483647 h 106"/>
              <a:gd name="T8" fmla="*/ 0 w 5372"/>
              <a:gd name="T9" fmla="*/ 2147483647 h 106"/>
              <a:gd name="T10" fmla="*/ 2147483647 w 5372"/>
              <a:gd name="T11" fmla="*/ 2147483647 h 106"/>
              <a:gd name="T12" fmla="*/ 2147483647 w 5372"/>
              <a:gd name="T13" fmla="*/ 0 h 106"/>
              <a:gd name="T14" fmla="*/ 2147483647 w 5372"/>
              <a:gd name="T15" fmla="*/ 2147483647 h 106"/>
              <a:gd name="T16" fmla="*/ 2147483647 w 5372"/>
              <a:gd name="T17" fmla="*/ 2147483647 h 106"/>
              <a:gd name="T18" fmla="*/ 2147483647 w 5372"/>
              <a:gd name="T19" fmla="*/ 2147483647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72"/>
              <a:gd name="T31" fmla="*/ 0 h 106"/>
              <a:gd name="T32" fmla="*/ 5372 w 5372"/>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72" h="106">
                <a:moveTo>
                  <a:pt x="0" y="42"/>
                </a:moveTo>
                <a:lnTo>
                  <a:pt x="5299" y="42"/>
                </a:lnTo>
                <a:lnTo>
                  <a:pt x="5299" y="64"/>
                </a:lnTo>
                <a:lnTo>
                  <a:pt x="0" y="64"/>
                </a:lnTo>
                <a:lnTo>
                  <a:pt x="0" y="42"/>
                </a:lnTo>
                <a:close/>
                <a:moveTo>
                  <a:pt x="5299" y="53"/>
                </a:moveTo>
                <a:lnTo>
                  <a:pt x="5250" y="0"/>
                </a:lnTo>
                <a:lnTo>
                  <a:pt x="5372" y="53"/>
                </a:lnTo>
                <a:lnTo>
                  <a:pt x="5250" y="106"/>
                </a:lnTo>
                <a:lnTo>
                  <a:pt x="5299" y="53"/>
                </a:lnTo>
                <a:close/>
              </a:path>
            </a:pathLst>
          </a:custGeom>
          <a:solidFill>
            <a:srgbClr val="FF0000"/>
          </a:solidFill>
          <a:ln w="9525">
            <a:solidFill>
              <a:srgbClr val="FF0000"/>
            </a:solidFill>
            <a:prstDash val="solid"/>
            <a:round/>
          </a:ln>
        </p:spPr>
        <p:txBody>
          <a:bodyPr lIns="91394" tIns="45696" rIns="91394" bIns="45696"/>
          <a:lstStyle/>
          <a:p>
            <a:pPr algn="ctr">
              <a:lnSpc>
                <a:spcPct val="120000"/>
              </a:lnSpc>
            </a:pPr>
            <a:endParaRPr lang="zh-CN" altLang="en-US">
              <a:solidFill>
                <a:srgbClr val="FFFFFF"/>
              </a:solidFill>
              <a:cs typeface="+mn-ea"/>
              <a:sym typeface="+mn-lt"/>
            </a:endParaRPr>
          </a:p>
        </p:txBody>
      </p:sp>
      <p:sp>
        <p:nvSpPr>
          <p:cNvPr id="171" name="Freeform 7"/>
          <p:cNvSpPr>
            <a:spLocks noEditPoints="1"/>
          </p:cNvSpPr>
          <p:nvPr/>
        </p:nvSpPr>
        <p:spPr bwMode="auto">
          <a:xfrm flipH="1">
            <a:off x="282940" y="861723"/>
            <a:ext cx="45719" cy="4766443"/>
          </a:xfrm>
          <a:custGeom>
            <a:avLst/>
            <a:gdLst>
              <a:gd name="T0" fmla="*/ 2147483647 w 122"/>
              <a:gd name="T1" fmla="*/ 2147483647 h 3148"/>
              <a:gd name="T2" fmla="*/ 2147483647 w 122"/>
              <a:gd name="T3" fmla="*/ 2147483647 h 3148"/>
              <a:gd name="T4" fmla="*/ 2147483647 w 122"/>
              <a:gd name="T5" fmla="*/ 2147483647 h 3148"/>
              <a:gd name="T6" fmla="*/ 2147483647 w 122"/>
              <a:gd name="T7" fmla="*/ 2147483647 h 3148"/>
              <a:gd name="T8" fmla="*/ 2147483647 w 122"/>
              <a:gd name="T9" fmla="*/ 2147483647 h 3148"/>
              <a:gd name="T10" fmla="*/ 2147483647 w 122"/>
              <a:gd name="T11" fmla="*/ 2147483647 h 3148"/>
              <a:gd name="T12" fmla="*/ 0 w 122"/>
              <a:gd name="T13" fmla="*/ 2147483647 h 3148"/>
              <a:gd name="T14" fmla="*/ 2147483647 w 122"/>
              <a:gd name="T15" fmla="*/ 0 h 3148"/>
              <a:gd name="T16" fmla="*/ 2147483647 w 122"/>
              <a:gd name="T17" fmla="*/ 2147483647 h 3148"/>
              <a:gd name="T18" fmla="*/ 2147483647 w 122"/>
              <a:gd name="T19" fmla="*/ 2147483647 h 314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
              <a:gd name="T31" fmla="*/ 0 h 3148"/>
              <a:gd name="T32" fmla="*/ 122 w 122"/>
              <a:gd name="T33" fmla="*/ 3148 h 314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 h="3148">
                <a:moveTo>
                  <a:pt x="31" y="3148"/>
                </a:moveTo>
                <a:lnTo>
                  <a:pt x="49" y="64"/>
                </a:lnTo>
                <a:lnTo>
                  <a:pt x="73" y="64"/>
                </a:lnTo>
                <a:lnTo>
                  <a:pt x="55" y="3148"/>
                </a:lnTo>
                <a:lnTo>
                  <a:pt x="31" y="3148"/>
                </a:lnTo>
                <a:close/>
                <a:moveTo>
                  <a:pt x="61" y="64"/>
                </a:moveTo>
                <a:lnTo>
                  <a:pt x="0" y="106"/>
                </a:lnTo>
                <a:lnTo>
                  <a:pt x="67" y="0"/>
                </a:lnTo>
                <a:lnTo>
                  <a:pt x="122" y="106"/>
                </a:lnTo>
                <a:lnTo>
                  <a:pt x="61" y="64"/>
                </a:lnTo>
                <a:close/>
              </a:path>
            </a:pathLst>
          </a:custGeom>
          <a:solidFill>
            <a:srgbClr val="FF0000"/>
          </a:solidFill>
          <a:ln w="9525">
            <a:solidFill>
              <a:srgbClr val="FF0000"/>
            </a:solidFill>
            <a:prstDash val="solid"/>
            <a:round/>
          </a:ln>
        </p:spPr>
        <p:txBody>
          <a:bodyPr lIns="91394" tIns="45696" rIns="91394" bIns="45696"/>
          <a:lstStyle/>
          <a:p>
            <a:pPr algn="ctr">
              <a:lnSpc>
                <a:spcPct val="120000"/>
              </a:lnSpc>
            </a:pPr>
            <a:endParaRPr lang="zh-CN" altLang="en-US">
              <a:solidFill>
                <a:srgbClr val="FFFFFF"/>
              </a:solidFill>
              <a:cs typeface="+mn-ea"/>
              <a:sym typeface="+mn-lt"/>
            </a:endParaRPr>
          </a:p>
        </p:txBody>
      </p:sp>
      <p:sp>
        <p:nvSpPr>
          <p:cNvPr id="172" name="TextBox 100"/>
          <p:cNvSpPr txBox="1">
            <a:spLocks noChangeArrowheads="1"/>
          </p:cNvSpPr>
          <p:nvPr/>
        </p:nvSpPr>
        <p:spPr bwMode="auto">
          <a:xfrm>
            <a:off x="634075" y="5662209"/>
            <a:ext cx="864096" cy="394162"/>
          </a:xfrm>
          <a:prstGeom prst="rect">
            <a:avLst/>
          </a:prstGeom>
          <a:noFill/>
          <a:ln w="9525">
            <a:noFill/>
            <a:miter lim="800000"/>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1997</a:t>
            </a:r>
            <a:endParaRPr lang="zh-CN" altLang="en-US" b="1" dirty="0">
              <a:solidFill>
                <a:srgbClr val="000000"/>
              </a:solidFill>
              <a:cs typeface="+mn-ea"/>
              <a:sym typeface="+mn-lt"/>
            </a:endParaRPr>
          </a:p>
        </p:txBody>
      </p:sp>
      <p:sp>
        <p:nvSpPr>
          <p:cNvPr id="173" name="TextBox 100"/>
          <p:cNvSpPr txBox="1">
            <a:spLocks noChangeArrowheads="1"/>
          </p:cNvSpPr>
          <p:nvPr/>
        </p:nvSpPr>
        <p:spPr bwMode="auto">
          <a:xfrm>
            <a:off x="2002227" y="5662209"/>
            <a:ext cx="864096" cy="394162"/>
          </a:xfrm>
          <a:prstGeom prst="rect">
            <a:avLst/>
          </a:prstGeom>
          <a:noFill/>
          <a:ln w="9525">
            <a:noFill/>
            <a:miter lim="800000"/>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1999</a:t>
            </a:r>
            <a:endParaRPr lang="zh-CN" altLang="en-US" b="1" dirty="0">
              <a:solidFill>
                <a:srgbClr val="000000"/>
              </a:solidFill>
              <a:cs typeface="+mn-ea"/>
              <a:sym typeface="+mn-lt"/>
            </a:endParaRPr>
          </a:p>
        </p:txBody>
      </p:sp>
      <p:sp>
        <p:nvSpPr>
          <p:cNvPr id="174" name="TextBox 100"/>
          <p:cNvSpPr txBox="1">
            <a:spLocks noChangeArrowheads="1"/>
          </p:cNvSpPr>
          <p:nvPr/>
        </p:nvSpPr>
        <p:spPr bwMode="auto">
          <a:xfrm>
            <a:off x="3454447" y="5652363"/>
            <a:ext cx="864096" cy="394162"/>
          </a:xfrm>
          <a:prstGeom prst="rect">
            <a:avLst/>
          </a:prstGeom>
          <a:noFill/>
          <a:ln w="9525">
            <a:noFill/>
            <a:miter lim="800000"/>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2002</a:t>
            </a:r>
            <a:endParaRPr lang="zh-CN" altLang="en-US" b="1" dirty="0">
              <a:solidFill>
                <a:srgbClr val="000000"/>
              </a:solidFill>
              <a:cs typeface="+mn-ea"/>
              <a:sym typeface="+mn-lt"/>
            </a:endParaRPr>
          </a:p>
        </p:txBody>
      </p:sp>
      <p:sp>
        <p:nvSpPr>
          <p:cNvPr id="175" name="TextBox 100"/>
          <p:cNvSpPr txBox="1">
            <a:spLocks noChangeArrowheads="1"/>
          </p:cNvSpPr>
          <p:nvPr/>
        </p:nvSpPr>
        <p:spPr bwMode="auto">
          <a:xfrm>
            <a:off x="5156036" y="5643153"/>
            <a:ext cx="864096" cy="394162"/>
          </a:xfrm>
          <a:prstGeom prst="rect">
            <a:avLst/>
          </a:prstGeom>
          <a:noFill/>
          <a:ln w="9525">
            <a:noFill/>
            <a:miter lim="800000"/>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2007</a:t>
            </a:r>
            <a:endParaRPr lang="zh-CN" altLang="en-US" b="1" dirty="0">
              <a:solidFill>
                <a:srgbClr val="000000"/>
              </a:solidFill>
              <a:cs typeface="+mn-ea"/>
              <a:sym typeface="+mn-lt"/>
            </a:endParaRPr>
          </a:p>
        </p:txBody>
      </p:sp>
      <p:sp>
        <p:nvSpPr>
          <p:cNvPr id="176" name="TextBox 100"/>
          <p:cNvSpPr txBox="1">
            <a:spLocks noChangeArrowheads="1"/>
          </p:cNvSpPr>
          <p:nvPr/>
        </p:nvSpPr>
        <p:spPr bwMode="auto">
          <a:xfrm>
            <a:off x="7039261" y="5619930"/>
            <a:ext cx="864096" cy="394162"/>
          </a:xfrm>
          <a:prstGeom prst="rect">
            <a:avLst/>
          </a:prstGeom>
          <a:noFill/>
          <a:ln w="9525">
            <a:noFill/>
            <a:miter lim="800000"/>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2012</a:t>
            </a:r>
            <a:endParaRPr lang="zh-CN" altLang="en-US" b="1" dirty="0">
              <a:solidFill>
                <a:srgbClr val="000000"/>
              </a:solidFill>
              <a:cs typeface="+mn-ea"/>
              <a:sym typeface="+mn-lt"/>
            </a:endParaRPr>
          </a:p>
        </p:txBody>
      </p:sp>
      <p:sp>
        <p:nvSpPr>
          <p:cNvPr id="177" name="矩形 176"/>
          <p:cNvSpPr/>
          <p:nvPr/>
        </p:nvSpPr>
        <p:spPr bwMode="auto">
          <a:xfrm>
            <a:off x="2002226" y="3995038"/>
            <a:ext cx="1148499" cy="883753"/>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SzPct val="60000"/>
            </a:pPr>
            <a:r>
              <a:rPr lang="en-US" altLang="zh-CN" sz="1600" b="1" dirty="0">
                <a:solidFill>
                  <a:schemeClr val="bg1">
                    <a:lumMod val="50000"/>
                  </a:schemeClr>
                </a:solidFill>
                <a:cs typeface="+mn-ea"/>
                <a:sym typeface="+mn-lt"/>
              </a:rPr>
              <a:t>802.11b</a:t>
            </a:r>
            <a:endParaRPr lang="en-US" altLang="zh-CN" sz="1600" b="1" dirty="0">
              <a:solidFill>
                <a:schemeClr val="bg1">
                  <a:lumMod val="50000"/>
                </a:schemeClr>
              </a:solidFill>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chemeClr val="bg1">
                    <a:lumMod val="50000"/>
                  </a:schemeClr>
                </a:solidFill>
                <a:cs typeface="+mn-ea"/>
                <a:sym typeface="+mn-lt"/>
              </a:rPr>
              <a:t> 11</a:t>
            </a:r>
            <a:r>
              <a:rPr kumimoji="0" lang="en-US" altLang="zh-CN" sz="1600" b="0" i="0" u="none" strike="noStrike" cap="none" normalizeH="0" dirty="0">
                <a:ln>
                  <a:noFill/>
                </a:ln>
                <a:solidFill>
                  <a:schemeClr val="bg1">
                    <a:lumMod val="50000"/>
                  </a:schemeClr>
                </a:solidFill>
                <a:effectLst/>
                <a:cs typeface="+mn-ea"/>
                <a:sym typeface="+mn-lt"/>
              </a:rPr>
              <a:t>Mbps</a:t>
            </a:r>
            <a:endParaRPr kumimoji="0" lang="en-US" altLang="zh-CN" sz="1600" b="0" i="0" u="none" strike="noStrike" cap="none" normalizeH="0" dirty="0">
              <a:ln>
                <a:noFill/>
              </a:ln>
              <a:solidFill>
                <a:schemeClr val="bg1">
                  <a:lumMod val="50000"/>
                </a:schemeClr>
              </a:solidFill>
              <a:effectLst/>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chemeClr val="bg1">
                    <a:lumMod val="50000"/>
                  </a:schemeClr>
                </a:solidFill>
                <a:cs typeface="+mn-ea"/>
                <a:sym typeface="+mn-lt"/>
              </a:rPr>
              <a:t>  2.4GHz</a:t>
            </a:r>
            <a:endParaRPr kumimoji="0" lang="en-US" altLang="zh-CN" sz="1600" b="0" i="0" u="none" strike="noStrike" cap="none" normalizeH="0" dirty="0">
              <a:ln>
                <a:noFill/>
              </a:ln>
              <a:solidFill>
                <a:schemeClr val="bg1">
                  <a:lumMod val="50000"/>
                </a:schemeClr>
              </a:solidFill>
              <a:effectLst/>
              <a:cs typeface="+mn-ea"/>
              <a:sym typeface="+mn-lt"/>
            </a:endParaRPr>
          </a:p>
        </p:txBody>
      </p:sp>
      <p:sp>
        <p:nvSpPr>
          <p:cNvPr id="178" name="矩形 177"/>
          <p:cNvSpPr/>
          <p:nvPr/>
        </p:nvSpPr>
        <p:spPr bwMode="auto">
          <a:xfrm>
            <a:off x="3404654" y="3857886"/>
            <a:ext cx="1508008" cy="929811"/>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SzPct val="60000"/>
            </a:pPr>
            <a:r>
              <a:rPr lang="en-US" altLang="zh-CN" sz="1600" dirty="0">
                <a:solidFill>
                  <a:schemeClr val="bg1">
                    <a:lumMod val="50000"/>
                  </a:schemeClr>
                </a:solidFill>
                <a:cs typeface="+mn-ea"/>
                <a:sym typeface="+mn-lt"/>
              </a:rPr>
              <a:t>802.11g-2.4G</a:t>
            </a:r>
            <a:endParaRPr lang="en-US" altLang="zh-CN" sz="1600" dirty="0">
              <a:solidFill>
                <a:schemeClr val="bg1">
                  <a:lumMod val="50000"/>
                </a:schemeClr>
              </a:solidFill>
              <a:cs typeface="+mn-ea"/>
              <a:sym typeface="+mn-lt"/>
            </a:endParaRPr>
          </a:p>
          <a:p>
            <a:pPr marL="0" marR="0" indent="0" algn="l" defTabSz="914400" rtl="0" eaLnBrk="1" fontAlgn="base" latinLnBrk="0" hangingPunct="1">
              <a:lnSpc>
                <a:spcPct val="120000"/>
              </a:lnSpc>
              <a:spcBef>
                <a:spcPct val="0"/>
              </a:spcBef>
              <a:spcAft>
                <a:spcPct val="0"/>
              </a:spcAft>
              <a:buSzPct val="60000"/>
            </a:pPr>
            <a:r>
              <a:rPr lang="en-US" altLang="zh-CN" sz="1600" dirty="0">
                <a:solidFill>
                  <a:schemeClr val="bg1">
                    <a:lumMod val="50000"/>
                  </a:schemeClr>
                </a:solidFill>
                <a:cs typeface="+mn-ea"/>
                <a:sym typeface="+mn-lt"/>
              </a:rPr>
              <a:t>802.11a-5GHz</a:t>
            </a:r>
            <a:endParaRPr lang="en-US" altLang="zh-CN" sz="1600" dirty="0">
              <a:solidFill>
                <a:schemeClr val="bg1">
                  <a:lumMod val="50000"/>
                </a:schemeClr>
              </a:solidFill>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chemeClr val="bg1">
                    <a:lumMod val="50000"/>
                  </a:schemeClr>
                </a:solidFill>
                <a:cs typeface="+mn-ea"/>
                <a:sym typeface="+mn-lt"/>
              </a:rPr>
              <a:t> 54</a:t>
            </a:r>
            <a:r>
              <a:rPr kumimoji="0" lang="en-US" altLang="zh-CN" sz="1600" b="0" i="0" u="none" strike="noStrike" cap="none" normalizeH="0" dirty="0">
                <a:ln>
                  <a:noFill/>
                </a:ln>
                <a:solidFill>
                  <a:schemeClr val="bg1">
                    <a:lumMod val="50000"/>
                  </a:schemeClr>
                </a:solidFill>
                <a:effectLst/>
                <a:cs typeface="+mn-ea"/>
                <a:sym typeface="+mn-lt"/>
              </a:rPr>
              <a:t>Mbps</a:t>
            </a:r>
            <a:endParaRPr kumimoji="0" lang="en-US" altLang="zh-CN" sz="1600" b="0" i="0" u="none" strike="noStrike" cap="none" normalizeH="0" dirty="0">
              <a:ln>
                <a:noFill/>
              </a:ln>
              <a:solidFill>
                <a:schemeClr val="bg1">
                  <a:lumMod val="50000"/>
                </a:schemeClr>
              </a:solidFill>
              <a:effectLst/>
              <a:cs typeface="+mn-ea"/>
              <a:sym typeface="+mn-lt"/>
            </a:endParaRPr>
          </a:p>
        </p:txBody>
      </p:sp>
      <p:sp>
        <p:nvSpPr>
          <p:cNvPr id="179" name="矩形 178"/>
          <p:cNvSpPr/>
          <p:nvPr/>
        </p:nvSpPr>
        <p:spPr bwMode="auto">
          <a:xfrm>
            <a:off x="5183164" y="3388406"/>
            <a:ext cx="1508008" cy="1195504"/>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SzPct val="60000"/>
            </a:pPr>
            <a:r>
              <a:rPr lang="en-US" altLang="zh-CN" sz="1600" b="1" dirty="0">
                <a:solidFill>
                  <a:srgbClr val="C00000"/>
                </a:solidFill>
                <a:cs typeface="+mn-ea"/>
                <a:sym typeface="+mn-lt"/>
              </a:rPr>
              <a:t>802.11n</a:t>
            </a:r>
            <a:endParaRPr lang="en-US" altLang="zh-CN" sz="1600" b="1" dirty="0">
              <a:solidFill>
                <a:srgbClr val="C00000"/>
              </a:solidFill>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rgbClr val="C00000"/>
                </a:solidFill>
                <a:cs typeface="+mn-ea"/>
                <a:sym typeface="+mn-lt"/>
              </a:rPr>
              <a:t> 65</a:t>
            </a:r>
            <a:r>
              <a:rPr kumimoji="0" lang="en-US" altLang="zh-CN" sz="1600" b="0" i="0" u="none" strike="noStrike" cap="none" normalizeH="0" dirty="0">
                <a:ln>
                  <a:noFill/>
                </a:ln>
                <a:solidFill>
                  <a:srgbClr val="C00000"/>
                </a:solidFill>
                <a:effectLst/>
                <a:cs typeface="+mn-ea"/>
                <a:sym typeface="+mn-lt"/>
              </a:rPr>
              <a:t>Mbps</a:t>
            </a:r>
            <a:r>
              <a:rPr lang="en-US" altLang="zh-CN" sz="1600" dirty="0">
                <a:solidFill>
                  <a:srgbClr val="C00000"/>
                </a:solidFill>
                <a:cs typeface="+mn-ea"/>
                <a:sym typeface="+mn-lt"/>
              </a:rPr>
              <a:t>~</a:t>
            </a:r>
            <a:endParaRPr lang="en-US" altLang="zh-CN" sz="1600" dirty="0">
              <a:solidFill>
                <a:srgbClr val="C00000"/>
              </a:solidFill>
              <a:cs typeface="+mn-ea"/>
              <a:sym typeface="+mn-lt"/>
            </a:endParaRPr>
          </a:p>
          <a:p>
            <a:pPr marL="0" marR="0" indent="0" algn="l" defTabSz="914400" rtl="0" eaLnBrk="1" fontAlgn="base" latinLnBrk="0" hangingPunct="1">
              <a:lnSpc>
                <a:spcPct val="120000"/>
              </a:lnSpc>
              <a:spcBef>
                <a:spcPct val="0"/>
              </a:spcBef>
              <a:spcAft>
                <a:spcPct val="0"/>
              </a:spcAft>
              <a:buSzPct val="60000"/>
            </a:pPr>
            <a:r>
              <a:rPr kumimoji="0" lang="en-US" altLang="zh-CN" sz="1600" b="0" i="0" u="none" strike="noStrike" cap="none" normalizeH="0" dirty="0">
                <a:ln>
                  <a:noFill/>
                </a:ln>
                <a:solidFill>
                  <a:srgbClr val="C00000"/>
                </a:solidFill>
                <a:effectLst/>
                <a:cs typeface="+mn-ea"/>
                <a:sym typeface="+mn-lt"/>
              </a:rPr>
              <a:t>  600Mbps</a:t>
            </a:r>
            <a:endParaRPr kumimoji="0" lang="en-US" altLang="zh-CN" sz="1600" b="0" i="0" u="none" strike="noStrike" cap="none" normalizeH="0" dirty="0">
              <a:ln>
                <a:noFill/>
              </a:ln>
              <a:solidFill>
                <a:srgbClr val="C00000"/>
              </a:solidFill>
              <a:effectLst/>
              <a:cs typeface="+mn-ea"/>
              <a:sym typeface="+mn-lt"/>
            </a:endParaRPr>
          </a:p>
          <a:p>
            <a:pPr>
              <a:lnSpc>
                <a:spcPct val="120000"/>
              </a:lnSpc>
              <a:spcBef>
                <a:spcPct val="0"/>
              </a:spcBef>
              <a:spcAft>
                <a:spcPct val="0"/>
              </a:spcAft>
              <a:buSzPct val="60000"/>
              <a:buFont typeface="Wingdings" panose="05000000000000000000" pitchFamily="2" charset="2"/>
              <a:buChar char="l"/>
            </a:pPr>
            <a:r>
              <a:rPr lang="en-US" altLang="zh-CN" sz="1600" dirty="0">
                <a:solidFill>
                  <a:srgbClr val="C00000"/>
                </a:solidFill>
                <a:cs typeface="+mn-ea"/>
                <a:sym typeface="+mn-lt"/>
              </a:rPr>
              <a:t> 2.4G/5GHz</a:t>
            </a:r>
            <a:endParaRPr lang="en-US" altLang="zh-CN" sz="1600" dirty="0">
              <a:solidFill>
                <a:srgbClr val="C00000"/>
              </a:solidFill>
              <a:cs typeface="+mn-ea"/>
              <a:sym typeface="+mn-lt"/>
            </a:endParaRPr>
          </a:p>
        </p:txBody>
      </p:sp>
      <p:sp>
        <p:nvSpPr>
          <p:cNvPr id="180" name="矩形 179"/>
          <p:cNvSpPr/>
          <p:nvPr/>
        </p:nvSpPr>
        <p:spPr bwMode="auto">
          <a:xfrm>
            <a:off x="6925410" y="2930499"/>
            <a:ext cx="2101629" cy="906289"/>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SzPct val="60000"/>
            </a:pPr>
            <a:r>
              <a:rPr lang="en-US" altLang="zh-CN" sz="1600" b="1" dirty="0">
                <a:solidFill>
                  <a:srgbClr val="C00000"/>
                </a:solidFill>
                <a:cs typeface="+mn-ea"/>
                <a:sym typeface="+mn-lt"/>
              </a:rPr>
              <a:t> 802.11ac</a:t>
            </a:r>
            <a:endParaRPr lang="en-US" altLang="zh-CN" sz="1600" b="1" dirty="0">
              <a:solidFill>
                <a:srgbClr val="C00000"/>
              </a:solidFill>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rgbClr val="C00000"/>
                </a:solidFill>
                <a:cs typeface="+mn-ea"/>
                <a:sym typeface="+mn-lt"/>
              </a:rPr>
              <a:t> 433Mbps~3.2Gbps</a:t>
            </a:r>
            <a:endParaRPr kumimoji="0" lang="en-US" altLang="zh-CN" sz="1600" b="0" i="0" u="none" strike="noStrike" cap="none" normalizeH="0" dirty="0">
              <a:ln>
                <a:noFill/>
              </a:ln>
              <a:solidFill>
                <a:srgbClr val="C00000"/>
              </a:solidFill>
              <a:effectLst/>
              <a:cs typeface="+mn-ea"/>
              <a:sym typeface="+mn-lt"/>
            </a:endParaRPr>
          </a:p>
          <a:p>
            <a:pPr>
              <a:lnSpc>
                <a:spcPct val="120000"/>
              </a:lnSpc>
              <a:spcBef>
                <a:spcPct val="0"/>
              </a:spcBef>
              <a:spcAft>
                <a:spcPct val="0"/>
              </a:spcAft>
              <a:buSzPct val="60000"/>
              <a:buFont typeface="Wingdings" panose="05000000000000000000" pitchFamily="2" charset="2"/>
              <a:buChar char="l"/>
            </a:pPr>
            <a:r>
              <a:rPr lang="en-US" altLang="zh-CN" sz="1600" dirty="0">
                <a:solidFill>
                  <a:srgbClr val="C00000"/>
                </a:solidFill>
                <a:cs typeface="+mn-ea"/>
                <a:sym typeface="+mn-lt"/>
              </a:rPr>
              <a:t> 5GHz</a:t>
            </a:r>
            <a:endParaRPr lang="en-US" altLang="zh-CN" sz="1600" dirty="0">
              <a:solidFill>
                <a:srgbClr val="C00000"/>
              </a:solidFill>
              <a:cs typeface="+mn-ea"/>
              <a:sym typeface="+mn-lt"/>
            </a:endParaRPr>
          </a:p>
        </p:txBody>
      </p:sp>
      <p:sp>
        <p:nvSpPr>
          <p:cNvPr id="181" name="TextBox 101"/>
          <p:cNvSpPr txBox="1"/>
          <p:nvPr/>
        </p:nvSpPr>
        <p:spPr>
          <a:xfrm>
            <a:off x="2074235" y="3718394"/>
            <a:ext cx="792088" cy="360612"/>
          </a:xfrm>
          <a:prstGeom prst="rect">
            <a:avLst/>
          </a:prstGeom>
          <a:noFill/>
        </p:spPr>
        <p:txBody>
          <a:bodyPr wrap="square" rtlCol="0">
            <a:spAutoFit/>
          </a:bodyPr>
          <a:lstStyle/>
          <a:p>
            <a:pPr>
              <a:lnSpc>
                <a:spcPct val="120000"/>
              </a:lnSpc>
            </a:pPr>
            <a:r>
              <a:rPr lang="en-US" altLang="zh-CN" sz="1600" dirty="0">
                <a:cs typeface="+mn-ea"/>
                <a:sym typeface="+mn-lt"/>
              </a:rPr>
              <a:t>DSSS</a:t>
            </a:r>
            <a:endParaRPr lang="zh-CN" altLang="en-US" sz="1600" dirty="0">
              <a:cs typeface="+mn-ea"/>
              <a:sym typeface="+mn-lt"/>
            </a:endParaRPr>
          </a:p>
        </p:txBody>
      </p:sp>
      <p:sp>
        <p:nvSpPr>
          <p:cNvPr id="182" name="TextBox 102"/>
          <p:cNvSpPr txBox="1"/>
          <p:nvPr/>
        </p:nvSpPr>
        <p:spPr>
          <a:xfrm>
            <a:off x="3741687" y="3556112"/>
            <a:ext cx="936104" cy="360612"/>
          </a:xfrm>
          <a:prstGeom prst="rect">
            <a:avLst/>
          </a:prstGeom>
          <a:noFill/>
        </p:spPr>
        <p:txBody>
          <a:bodyPr wrap="square" rtlCol="0">
            <a:spAutoFit/>
          </a:bodyPr>
          <a:lstStyle/>
          <a:p>
            <a:pPr>
              <a:lnSpc>
                <a:spcPct val="120000"/>
              </a:lnSpc>
            </a:pPr>
            <a:r>
              <a:rPr lang="en-US" altLang="zh-CN" sz="1600" dirty="0">
                <a:cs typeface="+mn-ea"/>
                <a:sym typeface="+mn-lt"/>
              </a:rPr>
              <a:t>OFDM</a:t>
            </a:r>
            <a:endParaRPr lang="zh-CN" altLang="en-US" sz="1600" dirty="0">
              <a:cs typeface="+mn-ea"/>
              <a:sym typeface="+mn-lt"/>
            </a:endParaRPr>
          </a:p>
        </p:txBody>
      </p:sp>
      <p:sp>
        <p:nvSpPr>
          <p:cNvPr id="183" name="TextBox 103"/>
          <p:cNvSpPr txBox="1"/>
          <p:nvPr/>
        </p:nvSpPr>
        <p:spPr>
          <a:xfrm>
            <a:off x="5144770" y="2120900"/>
            <a:ext cx="1653540" cy="1200785"/>
          </a:xfrm>
          <a:prstGeom prst="rect">
            <a:avLst/>
          </a:prstGeom>
          <a:noFill/>
        </p:spPr>
        <p:txBody>
          <a:bodyPr wrap="square" rtlCol="0">
            <a:noAutofit/>
          </a:bodyPr>
          <a:lstStyle/>
          <a:p>
            <a:pPr>
              <a:lnSpc>
                <a:spcPct val="120000"/>
              </a:lnSpc>
            </a:pPr>
            <a:r>
              <a:rPr lang="en-US" altLang="zh-CN" sz="1600" dirty="0">
                <a:cs typeface="+mn-ea"/>
                <a:sym typeface="+mn-lt"/>
              </a:rPr>
              <a:t>MIMO(4x4 max)</a:t>
            </a:r>
            <a:endParaRPr lang="en-US" altLang="zh-CN" sz="1600" dirty="0">
              <a:cs typeface="+mn-ea"/>
              <a:sym typeface="+mn-lt"/>
            </a:endParaRPr>
          </a:p>
          <a:p>
            <a:pPr>
              <a:lnSpc>
                <a:spcPct val="120000"/>
              </a:lnSpc>
            </a:pPr>
            <a:r>
              <a:rPr lang="en-US" altLang="zh-CN" sz="1600" dirty="0">
                <a:cs typeface="+mn-ea"/>
                <a:sym typeface="+mn-lt"/>
              </a:rPr>
              <a:t>20/40MHz</a:t>
            </a:r>
            <a:r>
              <a:rPr lang="zh-CN" altLang="en-US" sz="1600" dirty="0">
                <a:cs typeface="+mn-ea"/>
                <a:sym typeface="+mn-lt"/>
              </a:rPr>
              <a:t>频宽</a:t>
            </a:r>
            <a:endParaRPr lang="en-US" altLang="zh-CN" sz="1600" dirty="0">
              <a:cs typeface="+mn-ea"/>
              <a:sym typeface="+mn-lt"/>
            </a:endParaRPr>
          </a:p>
          <a:p>
            <a:pPr>
              <a:lnSpc>
                <a:spcPct val="120000"/>
              </a:lnSpc>
            </a:pPr>
            <a:r>
              <a:rPr lang="en-US" altLang="zh-CN" sz="1600" dirty="0">
                <a:cs typeface="+mn-ea"/>
                <a:sym typeface="+mn-lt"/>
              </a:rPr>
              <a:t>Block ACK</a:t>
            </a:r>
            <a:endParaRPr lang="zh-CN" altLang="en-US" sz="1600" dirty="0">
              <a:cs typeface="+mn-ea"/>
              <a:sym typeface="+mn-lt"/>
            </a:endParaRPr>
          </a:p>
          <a:p>
            <a:pPr>
              <a:lnSpc>
                <a:spcPct val="120000"/>
              </a:lnSpc>
            </a:pPr>
            <a:r>
              <a:rPr lang="en-US" altLang="zh-CN" sz="1600" dirty="0">
                <a:cs typeface="+mn-ea"/>
                <a:sym typeface="+mn-lt"/>
              </a:rPr>
              <a:t>64QAM</a:t>
            </a:r>
            <a:endParaRPr lang="en-US" altLang="zh-CN" sz="1600" dirty="0">
              <a:cs typeface="+mn-ea"/>
              <a:sym typeface="+mn-lt"/>
            </a:endParaRPr>
          </a:p>
        </p:txBody>
      </p:sp>
      <p:sp>
        <p:nvSpPr>
          <p:cNvPr id="184" name="TextBox 104"/>
          <p:cNvSpPr txBox="1"/>
          <p:nvPr/>
        </p:nvSpPr>
        <p:spPr>
          <a:xfrm>
            <a:off x="6875290" y="1729182"/>
            <a:ext cx="1838468" cy="1247008"/>
          </a:xfrm>
          <a:prstGeom prst="rect">
            <a:avLst/>
          </a:prstGeom>
          <a:noFill/>
        </p:spPr>
        <p:txBody>
          <a:bodyPr wrap="square" rtlCol="0">
            <a:spAutoFit/>
          </a:bodyPr>
          <a:lstStyle/>
          <a:p>
            <a:pPr>
              <a:lnSpc>
                <a:spcPct val="120000"/>
              </a:lnSpc>
            </a:pPr>
            <a:r>
              <a:rPr lang="en-US" altLang="zh-CN" sz="1600" dirty="0">
                <a:cs typeface="+mn-ea"/>
                <a:sym typeface="+mn-lt"/>
              </a:rPr>
              <a:t>MIMO(8x8 max)</a:t>
            </a:r>
            <a:endParaRPr lang="en-US" altLang="zh-CN" sz="1600" dirty="0">
              <a:cs typeface="+mn-ea"/>
              <a:sym typeface="+mn-lt"/>
            </a:endParaRPr>
          </a:p>
          <a:p>
            <a:pPr>
              <a:lnSpc>
                <a:spcPct val="120000"/>
              </a:lnSpc>
            </a:pPr>
            <a:r>
              <a:rPr lang="en-US" altLang="zh-CN" sz="1600" dirty="0">
                <a:cs typeface="+mn-ea"/>
                <a:sym typeface="+mn-lt"/>
              </a:rPr>
              <a:t>20/40/80/160M</a:t>
            </a:r>
            <a:r>
              <a:rPr lang="zh-CN" altLang="en-US" sz="1600" dirty="0">
                <a:cs typeface="+mn-ea"/>
                <a:sym typeface="+mn-lt"/>
              </a:rPr>
              <a:t>频宽，</a:t>
            </a:r>
            <a:r>
              <a:rPr lang="en-US" altLang="zh-CN" sz="1600" dirty="0">
                <a:cs typeface="+mn-ea"/>
                <a:sym typeface="+mn-lt"/>
              </a:rPr>
              <a:t>MU-MIMO</a:t>
            </a:r>
            <a:r>
              <a:rPr lang="zh-CN" altLang="en-US" sz="1600" dirty="0">
                <a:cs typeface="+mn-ea"/>
                <a:sym typeface="+mn-lt"/>
              </a:rPr>
              <a:t>，</a:t>
            </a:r>
            <a:endParaRPr lang="zh-CN" altLang="en-US" sz="1600" dirty="0">
              <a:cs typeface="+mn-ea"/>
              <a:sym typeface="+mn-lt"/>
            </a:endParaRPr>
          </a:p>
          <a:p>
            <a:pPr>
              <a:lnSpc>
                <a:spcPct val="120000"/>
              </a:lnSpc>
            </a:pPr>
            <a:r>
              <a:rPr lang="en-US" altLang="zh-CN" sz="1600" dirty="0">
                <a:cs typeface="+mn-ea"/>
                <a:sym typeface="+mn-lt"/>
              </a:rPr>
              <a:t>256QAM</a:t>
            </a:r>
            <a:endParaRPr lang="en-US" altLang="zh-CN" sz="1600" dirty="0">
              <a:cs typeface="+mn-ea"/>
              <a:sym typeface="+mn-lt"/>
            </a:endParaRPr>
          </a:p>
        </p:txBody>
      </p:sp>
      <p:sp>
        <p:nvSpPr>
          <p:cNvPr id="185" name="TextBox 100"/>
          <p:cNvSpPr txBox="1">
            <a:spLocks noChangeArrowheads="1"/>
          </p:cNvSpPr>
          <p:nvPr/>
        </p:nvSpPr>
        <p:spPr bwMode="auto">
          <a:xfrm>
            <a:off x="8909208" y="5651026"/>
            <a:ext cx="864096" cy="394162"/>
          </a:xfrm>
          <a:prstGeom prst="rect">
            <a:avLst/>
          </a:prstGeom>
          <a:noFill/>
          <a:ln w="9525">
            <a:noFill/>
            <a:miter lim="800000"/>
          </a:ln>
        </p:spPr>
        <p:txBody>
          <a:bodyPr wrap="square" lIns="91394" tIns="45696" rIns="91394" bIns="45696">
            <a:spAutoFit/>
          </a:bodyPr>
          <a:lstStyle/>
          <a:p>
            <a:pPr algn="ctr">
              <a:lnSpc>
                <a:spcPct val="120000"/>
              </a:lnSpc>
            </a:pPr>
            <a:r>
              <a:rPr lang="en-US" altLang="zh-CN" b="1" dirty="0">
                <a:solidFill>
                  <a:srgbClr val="000000"/>
                </a:solidFill>
                <a:cs typeface="+mn-ea"/>
                <a:sym typeface="+mn-lt"/>
              </a:rPr>
              <a:t>2017</a:t>
            </a:r>
            <a:endParaRPr lang="zh-CN" altLang="en-US" b="1" dirty="0">
              <a:solidFill>
                <a:srgbClr val="000000"/>
              </a:solidFill>
              <a:cs typeface="+mn-ea"/>
              <a:sym typeface="+mn-lt"/>
            </a:endParaRPr>
          </a:p>
        </p:txBody>
      </p:sp>
      <p:sp>
        <p:nvSpPr>
          <p:cNvPr id="187" name="右箭头 42"/>
          <p:cNvSpPr/>
          <p:nvPr/>
        </p:nvSpPr>
        <p:spPr bwMode="auto">
          <a:xfrm>
            <a:off x="8724396" y="5206258"/>
            <a:ext cx="95296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indent="0" algn="l" defTabSz="802005" rtl="0" eaLnBrk="1" fontAlgn="base" latinLnBrk="0" hangingPunct="1">
              <a:lnSpc>
                <a:spcPct val="120000"/>
              </a:lnSpc>
              <a:spcBef>
                <a:spcPct val="0"/>
              </a:spcBef>
              <a:spcAft>
                <a:spcPct val="0"/>
              </a:spcAft>
              <a:buClrTx/>
              <a:buSzTx/>
              <a:buFontTx/>
              <a:buNone/>
            </a:pPr>
            <a:endParaRPr kumimoji="0" lang="zh-CN" altLang="en-US" sz="300" b="0" i="0" u="none" strike="noStrike" cap="none" normalizeH="0" baseline="0">
              <a:ln>
                <a:noFill/>
              </a:ln>
              <a:solidFill>
                <a:schemeClr val="bg1"/>
              </a:solidFill>
              <a:effectLst/>
              <a:cs typeface="+mn-ea"/>
              <a:sym typeface="+mn-lt"/>
            </a:endParaRPr>
          </a:p>
        </p:txBody>
      </p:sp>
      <p:sp>
        <p:nvSpPr>
          <p:cNvPr id="188" name="TextBox 41"/>
          <p:cNvSpPr txBox="1"/>
          <p:nvPr/>
        </p:nvSpPr>
        <p:spPr>
          <a:xfrm>
            <a:off x="8940505" y="4981324"/>
            <a:ext cx="517452" cy="328551"/>
          </a:xfrm>
          <a:prstGeom prst="rect">
            <a:avLst/>
          </a:prstGeom>
          <a:noFill/>
        </p:spPr>
        <p:txBody>
          <a:bodyPr wrap="square" rtlCol="0">
            <a:spAutoFit/>
          </a:bodyPr>
          <a:lstStyle/>
          <a:p>
            <a:pPr>
              <a:lnSpc>
                <a:spcPct val="120000"/>
              </a:lnSpc>
            </a:pPr>
            <a:r>
              <a:rPr lang="en-US" altLang="zh-CN" sz="1400" dirty="0">
                <a:cs typeface="+mn-ea"/>
                <a:sym typeface="+mn-lt"/>
              </a:rPr>
              <a:t>5</a:t>
            </a:r>
            <a:r>
              <a:rPr lang="zh-CN" altLang="en-US" sz="1400" dirty="0">
                <a:solidFill>
                  <a:schemeClr val="tx1"/>
                </a:solidFill>
                <a:cs typeface="+mn-ea"/>
                <a:sym typeface="+mn-lt"/>
              </a:rPr>
              <a:t>年</a:t>
            </a:r>
            <a:endParaRPr lang="zh-CN" altLang="en-US" sz="1400" dirty="0">
              <a:solidFill>
                <a:schemeClr val="tx1"/>
              </a:solidFill>
              <a:cs typeface="+mn-ea"/>
              <a:sym typeface="+mn-lt"/>
            </a:endParaRPr>
          </a:p>
        </p:txBody>
      </p:sp>
      <p:sp>
        <p:nvSpPr>
          <p:cNvPr id="189" name="矩形 188"/>
          <p:cNvSpPr/>
          <p:nvPr/>
        </p:nvSpPr>
        <p:spPr bwMode="auto">
          <a:xfrm>
            <a:off x="8737543" y="1813912"/>
            <a:ext cx="1207427" cy="917785"/>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SzPct val="60000"/>
            </a:pPr>
            <a:r>
              <a:rPr lang="en-US" altLang="zh-CN" sz="1600" b="1" dirty="0">
                <a:solidFill>
                  <a:srgbClr val="FF0000"/>
                </a:solidFill>
                <a:cs typeface="+mn-ea"/>
                <a:sym typeface="+mn-lt"/>
              </a:rPr>
              <a:t>802.11ad</a:t>
            </a:r>
            <a:endParaRPr lang="en-US" altLang="zh-CN" sz="1600" b="1" dirty="0">
              <a:solidFill>
                <a:srgbClr val="FF0000"/>
              </a:solidFill>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rgbClr val="FF0000"/>
                </a:solidFill>
                <a:cs typeface="+mn-ea"/>
                <a:sym typeface="+mn-lt"/>
              </a:rPr>
              <a:t> 7G</a:t>
            </a:r>
            <a:r>
              <a:rPr kumimoji="0" lang="en-US" altLang="zh-CN" sz="1600" b="0" i="0" u="none" strike="noStrike" cap="none" normalizeH="0" dirty="0">
                <a:ln>
                  <a:noFill/>
                </a:ln>
                <a:solidFill>
                  <a:srgbClr val="FF0000"/>
                </a:solidFill>
                <a:effectLst/>
                <a:cs typeface="+mn-ea"/>
                <a:sym typeface="+mn-lt"/>
              </a:rPr>
              <a:t>bps</a:t>
            </a:r>
            <a:endParaRPr kumimoji="0" lang="en-US" altLang="zh-CN" sz="1600" b="0" i="0" u="none" strike="noStrike" cap="none" normalizeH="0" dirty="0">
              <a:ln>
                <a:noFill/>
              </a:ln>
              <a:solidFill>
                <a:srgbClr val="FF0000"/>
              </a:solidFill>
              <a:effectLst/>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rgbClr val="FF0000"/>
                </a:solidFill>
                <a:cs typeface="+mn-ea"/>
                <a:sym typeface="+mn-lt"/>
              </a:rPr>
              <a:t> 60GHz</a:t>
            </a:r>
            <a:endParaRPr lang="en-US" altLang="zh-CN" sz="1600" dirty="0">
              <a:solidFill>
                <a:srgbClr val="FF0000"/>
              </a:solidFill>
              <a:cs typeface="+mn-ea"/>
              <a:sym typeface="+mn-lt"/>
            </a:endParaRPr>
          </a:p>
        </p:txBody>
      </p:sp>
      <p:sp>
        <p:nvSpPr>
          <p:cNvPr id="190" name="TextBox 43"/>
          <p:cNvSpPr txBox="1"/>
          <p:nvPr/>
        </p:nvSpPr>
        <p:spPr>
          <a:xfrm>
            <a:off x="8631809" y="1428709"/>
            <a:ext cx="1450130" cy="362343"/>
          </a:xfrm>
          <a:prstGeom prst="rect">
            <a:avLst/>
          </a:prstGeom>
          <a:noFill/>
        </p:spPr>
        <p:txBody>
          <a:bodyPr wrap="square" rtlCol="0">
            <a:spAutoFit/>
          </a:bodyPr>
          <a:lstStyle/>
          <a:p>
            <a:pPr>
              <a:lnSpc>
                <a:spcPct val="120000"/>
              </a:lnSpc>
            </a:pPr>
            <a:r>
              <a:rPr lang="en-US" altLang="zh-CN" sz="1600" dirty="0">
                <a:cs typeface="+mn-ea"/>
                <a:sym typeface="+mn-lt"/>
              </a:rPr>
              <a:t>2GHz</a:t>
            </a:r>
            <a:r>
              <a:rPr lang="zh-CN" altLang="en-US" sz="1600" dirty="0">
                <a:cs typeface="+mn-ea"/>
                <a:sym typeface="+mn-lt"/>
              </a:rPr>
              <a:t>频宽</a:t>
            </a:r>
            <a:endParaRPr lang="en-US" altLang="zh-CN" sz="1600" dirty="0">
              <a:cs typeface="+mn-ea"/>
              <a:sym typeface="+mn-lt"/>
            </a:endParaRPr>
          </a:p>
        </p:txBody>
      </p:sp>
      <p:sp>
        <p:nvSpPr>
          <p:cNvPr id="191" name="矩形 190"/>
          <p:cNvSpPr/>
          <p:nvPr/>
        </p:nvSpPr>
        <p:spPr bwMode="auto">
          <a:xfrm>
            <a:off x="10368480" y="1432182"/>
            <a:ext cx="1109661" cy="898084"/>
          </a:xfrm>
          <a:prstGeom prst="rect">
            <a:avLst/>
          </a:prstGeom>
          <a:ln w="3175"/>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20000"/>
              </a:lnSpc>
              <a:spcBef>
                <a:spcPct val="0"/>
              </a:spcBef>
              <a:spcAft>
                <a:spcPct val="0"/>
              </a:spcAft>
              <a:buSzPct val="60000"/>
            </a:pPr>
            <a:r>
              <a:rPr lang="en-US" altLang="zh-CN" sz="1600" b="1" dirty="0">
                <a:solidFill>
                  <a:srgbClr val="FF0000"/>
                </a:solidFill>
                <a:cs typeface="+mn-ea"/>
                <a:sym typeface="+mn-lt"/>
              </a:rPr>
              <a:t>802.11ax</a:t>
            </a:r>
            <a:endParaRPr lang="en-US" altLang="zh-CN" sz="1600" b="1" dirty="0">
              <a:solidFill>
                <a:srgbClr val="FF0000"/>
              </a:solidFill>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rgbClr val="FF0000"/>
                </a:solidFill>
                <a:cs typeface="+mn-ea"/>
                <a:sym typeface="+mn-lt"/>
              </a:rPr>
              <a:t> 10G</a:t>
            </a:r>
            <a:r>
              <a:rPr kumimoji="0" lang="en-US" altLang="zh-CN" sz="1600" b="0" i="0" u="none" strike="noStrike" cap="none" normalizeH="0" dirty="0">
                <a:ln>
                  <a:noFill/>
                </a:ln>
                <a:solidFill>
                  <a:srgbClr val="FF0000"/>
                </a:solidFill>
                <a:effectLst/>
                <a:cs typeface="+mn-ea"/>
                <a:sym typeface="+mn-lt"/>
              </a:rPr>
              <a:t>bps</a:t>
            </a:r>
            <a:endParaRPr kumimoji="0" lang="en-US" altLang="zh-CN" sz="1600" b="0" i="0" u="none" strike="noStrike" cap="none" normalizeH="0" dirty="0">
              <a:ln>
                <a:noFill/>
              </a:ln>
              <a:solidFill>
                <a:srgbClr val="FF0000"/>
              </a:solidFill>
              <a:effectLst/>
              <a:cs typeface="+mn-ea"/>
              <a:sym typeface="+mn-lt"/>
            </a:endParaRPr>
          </a:p>
          <a:p>
            <a:pPr marL="0" marR="0" indent="0" algn="l" defTabSz="914400" rtl="0" eaLnBrk="1" fontAlgn="base" latinLnBrk="0" hangingPunct="1">
              <a:lnSpc>
                <a:spcPct val="120000"/>
              </a:lnSpc>
              <a:spcBef>
                <a:spcPct val="0"/>
              </a:spcBef>
              <a:spcAft>
                <a:spcPct val="0"/>
              </a:spcAft>
              <a:buSzPct val="60000"/>
              <a:buFont typeface="Wingdings" panose="05000000000000000000" pitchFamily="2" charset="2"/>
              <a:buChar char="l"/>
            </a:pPr>
            <a:r>
              <a:rPr lang="en-US" altLang="zh-CN" sz="1600" dirty="0">
                <a:solidFill>
                  <a:srgbClr val="FF0000"/>
                </a:solidFill>
                <a:cs typeface="+mn-ea"/>
                <a:sym typeface="+mn-lt"/>
              </a:rPr>
              <a:t> 5GHz</a:t>
            </a:r>
            <a:endParaRPr lang="en-US" altLang="zh-CN" sz="1600" dirty="0">
              <a:solidFill>
                <a:srgbClr val="FF0000"/>
              </a:solidFill>
              <a:cs typeface="+mn-ea"/>
              <a:sym typeface="+mn-lt"/>
            </a:endParaRPr>
          </a:p>
        </p:txBody>
      </p:sp>
      <p:sp>
        <p:nvSpPr>
          <p:cNvPr id="192" name="TextBox 46"/>
          <p:cNvSpPr txBox="1"/>
          <p:nvPr/>
        </p:nvSpPr>
        <p:spPr>
          <a:xfrm>
            <a:off x="10251728" y="1083739"/>
            <a:ext cx="1080120" cy="360612"/>
          </a:xfrm>
          <a:prstGeom prst="rect">
            <a:avLst/>
          </a:prstGeom>
          <a:noFill/>
        </p:spPr>
        <p:txBody>
          <a:bodyPr wrap="square" rtlCol="0">
            <a:spAutoFit/>
          </a:bodyPr>
          <a:lstStyle/>
          <a:p>
            <a:pPr>
              <a:lnSpc>
                <a:spcPct val="120000"/>
              </a:lnSpc>
            </a:pPr>
            <a:r>
              <a:rPr lang="en-US" altLang="zh-CN" sz="1600" dirty="0">
                <a:cs typeface="+mn-ea"/>
                <a:sym typeface="+mn-lt"/>
              </a:rPr>
              <a:t>OFDMA</a:t>
            </a:r>
            <a:endParaRPr lang="en-US" altLang="zh-CN" sz="1600" dirty="0">
              <a:cs typeface="+mn-ea"/>
              <a:sym typeface="+mn-lt"/>
            </a:endParaRPr>
          </a:p>
        </p:txBody>
      </p:sp>
      <p:grpSp>
        <p:nvGrpSpPr>
          <p:cNvPr id="193" name="组合 55"/>
          <p:cNvGrpSpPr/>
          <p:nvPr/>
        </p:nvGrpSpPr>
        <p:grpSpPr>
          <a:xfrm>
            <a:off x="328659" y="934792"/>
            <a:ext cx="4897477" cy="2624643"/>
            <a:chOff x="385908" y="1036967"/>
            <a:chExt cx="4067204" cy="1928771"/>
          </a:xfrm>
        </p:grpSpPr>
        <p:pic>
          <p:nvPicPr>
            <p:cNvPr id="194" name="Picture 1"/>
            <p:cNvPicPr>
              <a:picLocks noChangeAspect="1" noChangeArrowheads="1"/>
            </p:cNvPicPr>
            <p:nvPr/>
          </p:nvPicPr>
          <p:blipFill>
            <a:blip r:embed="rId1" cstate="print"/>
            <a:srcRect/>
            <a:stretch>
              <a:fillRect/>
            </a:stretch>
          </p:blipFill>
          <p:spPr bwMode="auto">
            <a:xfrm>
              <a:off x="385908" y="1036967"/>
              <a:ext cx="3802579" cy="1928771"/>
            </a:xfrm>
            <a:prstGeom prst="rect">
              <a:avLst/>
            </a:prstGeom>
            <a:noFill/>
            <a:ln w="9525">
              <a:noFill/>
              <a:miter lim="800000"/>
              <a:headEnd/>
              <a:tailEnd/>
            </a:ln>
          </p:spPr>
        </p:pic>
        <p:sp>
          <p:nvSpPr>
            <p:cNvPr id="195" name="左大括号 194"/>
            <p:cNvSpPr/>
            <p:nvPr/>
          </p:nvSpPr>
          <p:spPr bwMode="auto">
            <a:xfrm>
              <a:off x="4165080" y="1098783"/>
              <a:ext cx="288032" cy="1584176"/>
            </a:xfrm>
            <a:prstGeom prst="leftBrace">
              <a:avLst/>
            </a:prstGeom>
            <a:noFill/>
            <a:ln w="22225">
              <a:solidFill>
                <a:schemeClr val="tx1"/>
              </a:solidFill>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lnSpc>
                  <a:spcPct val="120000"/>
                </a:lnSpc>
              </a:pPr>
              <a:endParaRPr lang="zh-CN" altLang="en-US" sz="2400">
                <a:cs typeface="+mn-ea"/>
                <a:sym typeface="+mn-lt"/>
              </a:endParaRPr>
            </a:p>
          </p:txBody>
        </p:sp>
      </p:grpSp>
      <p:sp>
        <p:nvSpPr>
          <p:cNvPr id="196" name="圆角矩形 9"/>
          <p:cNvSpPr/>
          <p:nvPr/>
        </p:nvSpPr>
        <p:spPr bwMode="auto">
          <a:xfrm>
            <a:off x="9715884" y="5128591"/>
            <a:ext cx="1207427" cy="308579"/>
          </a:xfrm>
          <a:prstGeom prst="roundRect">
            <a:avLst/>
          </a:prstGeom>
          <a:solidFill>
            <a:schemeClr val="bg2">
              <a:lumMod val="60000"/>
              <a:lumOff val="40000"/>
            </a:schemeClr>
          </a:solidFill>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20000"/>
              </a:lnSpc>
              <a:spcBef>
                <a:spcPct val="0"/>
              </a:spcBef>
              <a:spcAft>
                <a:spcPct val="0"/>
              </a:spcAft>
              <a:buClr>
                <a:srgbClr val="CC9900"/>
              </a:buClr>
              <a:buSzTx/>
            </a:pPr>
            <a:r>
              <a:rPr kumimoji="0" lang="en-US" altLang="zh-CN" sz="1050" b="0" i="0" u="none" strike="noStrike" cap="none" normalizeH="0" baseline="0" dirty="0">
                <a:ln>
                  <a:noFill/>
                </a:ln>
                <a:solidFill>
                  <a:schemeClr val="tx1"/>
                </a:solidFill>
                <a:effectLst/>
                <a:cs typeface="+mn-ea"/>
                <a:sym typeface="+mn-lt"/>
              </a:rPr>
              <a:t>6</a:t>
            </a:r>
            <a:r>
              <a:rPr kumimoji="0" lang="en-US" altLang="zh-CN" sz="1050" b="0" i="0" u="none" strike="noStrike" cap="none" normalizeH="0" baseline="30000" dirty="0">
                <a:ln>
                  <a:noFill/>
                </a:ln>
                <a:solidFill>
                  <a:schemeClr val="tx1"/>
                </a:solidFill>
                <a:effectLst/>
                <a:cs typeface="+mn-ea"/>
                <a:sym typeface="+mn-lt"/>
              </a:rPr>
              <a:t>th</a:t>
            </a:r>
            <a:r>
              <a:rPr kumimoji="0" lang="en-US" altLang="zh-CN" sz="1050" b="0" i="0" u="none" strike="noStrike" cap="none" normalizeH="0" baseline="0" dirty="0">
                <a:ln>
                  <a:noFill/>
                </a:ln>
                <a:solidFill>
                  <a:schemeClr val="tx1"/>
                </a:solidFill>
                <a:effectLst/>
                <a:cs typeface="+mn-ea"/>
                <a:sym typeface="+mn-lt"/>
              </a:rPr>
              <a:t>  </a:t>
            </a:r>
            <a:r>
              <a:rPr lang="en-US" altLang="zh-CN" sz="1050" dirty="0">
                <a:solidFill>
                  <a:schemeClr val="tx1"/>
                </a:solidFill>
                <a:cs typeface="+mn-ea"/>
                <a:sym typeface="+mn-lt"/>
              </a:rPr>
              <a:t>Generation</a:t>
            </a:r>
            <a:endParaRPr kumimoji="0" lang="zh-CN" altLang="en-US" sz="1050" b="0" i="0" u="none" strike="noStrike" cap="none" normalizeH="0" baseline="0" dirty="0">
              <a:ln>
                <a:noFill/>
              </a:ln>
              <a:solidFill>
                <a:schemeClr val="tx1"/>
              </a:solidFill>
              <a:effectLst/>
              <a:cs typeface="+mn-ea"/>
              <a:sym typeface="+mn-lt"/>
            </a:endParaRPr>
          </a:p>
        </p:txBody>
      </p:sp>
      <p:sp>
        <p:nvSpPr>
          <p:cNvPr id="197" name="右箭头 42"/>
          <p:cNvSpPr/>
          <p:nvPr/>
        </p:nvSpPr>
        <p:spPr bwMode="auto">
          <a:xfrm>
            <a:off x="3085768" y="5237159"/>
            <a:ext cx="51262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indent="0" algn="l" defTabSz="802005" rtl="0" eaLnBrk="1" fontAlgn="base" latinLnBrk="0" hangingPunct="1">
              <a:lnSpc>
                <a:spcPct val="120000"/>
              </a:lnSpc>
              <a:spcBef>
                <a:spcPct val="0"/>
              </a:spcBef>
              <a:spcAft>
                <a:spcPct val="0"/>
              </a:spcAft>
              <a:buClrTx/>
              <a:buSzTx/>
              <a:buFontTx/>
              <a:buNone/>
            </a:pPr>
            <a:endParaRPr kumimoji="0" lang="zh-CN" altLang="en-US" sz="300" b="0" i="0" u="none" strike="noStrike" cap="none" normalizeH="0" baseline="0">
              <a:ln>
                <a:noFill/>
              </a:ln>
              <a:solidFill>
                <a:schemeClr val="bg1"/>
              </a:solidFill>
              <a:effectLst/>
              <a:cs typeface="+mn-ea"/>
              <a:sym typeface="+mn-lt"/>
            </a:endParaRPr>
          </a:p>
        </p:txBody>
      </p:sp>
      <p:sp>
        <p:nvSpPr>
          <p:cNvPr id="198" name="右箭头 42"/>
          <p:cNvSpPr/>
          <p:nvPr/>
        </p:nvSpPr>
        <p:spPr bwMode="auto">
          <a:xfrm>
            <a:off x="1574452" y="5240112"/>
            <a:ext cx="38430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indent="0" algn="l" defTabSz="802005" rtl="0" eaLnBrk="1" fontAlgn="base" latinLnBrk="0" hangingPunct="1">
              <a:lnSpc>
                <a:spcPct val="120000"/>
              </a:lnSpc>
              <a:spcBef>
                <a:spcPct val="0"/>
              </a:spcBef>
              <a:spcAft>
                <a:spcPct val="0"/>
              </a:spcAft>
              <a:buClrTx/>
              <a:buSzTx/>
              <a:buFontTx/>
              <a:buNone/>
            </a:pPr>
            <a:endParaRPr kumimoji="0" lang="zh-CN" altLang="en-US" sz="300" b="0" i="0" u="none" strike="noStrike" cap="none" normalizeH="0" baseline="0">
              <a:ln>
                <a:noFill/>
              </a:ln>
              <a:solidFill>
                <a:schemeClr val="bg1"/>
              </a:solidFill>
              <a:effectLst/>
              <a:cs typeface="+mn-ea"/>
              <a:sym typeface="+mn-lt"/>
            </a:endParaRPr>
          </a:p>
        </p:txBody>
      </p:sp>
      <p:sp>
        <p:nvSpPr>
          <p:cNvPr id="199" name="右箭头 42"/>
          <p:cNvSpPr/>
          <p:nvPr/>
        </p:nvSpPr>
        <p:spPr bwMode="auto">
          <a:xfrm>
            <a:off x="4720580" y="5243928"/>
            <a:ext cx="843487"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indent="0" algn="l" defTabSz="802005" rtl="0" eaLnBrk="1" fontAlgn="base" latinLnBrk="0" hangingPunct="1">
              <a:lnSpc>
                <a:spcPct val="120000"/>
              </a:lnSpc>
              <a:spcBef>
                <a:spcPct val="0"/>
              </a:spcBef>
              <a:spcAft>
                <a:spcPct val="0"/>
              </a:spcAft>
              <a:buClrTx/>
              <a:buSzTx/>
              <a:buFontTx/>
              <a:buNone/>
            </a:pPr>
            <a:endParaRPr kumimoji="0" lang="zh-CN" altLang="en-US" sz="300" b="0" i="0" u="none" strike="noStrike" cap="none" normalizeH="0" baseline="0">
              <a:ln>
                <a:noFill/>
              </a:ln>
              <a:solidFill>
                <a:schemeClr val="bg1"/>
              </a:solidFill>
              <a:effectLst/>
              <a:cs typeface="+mn-ea"/>
              <a:sym typeface="+mn-lt"/>
            </a:endParaRPr>
          </a:p>
        </p:txBody>
      </p:sp>
      <p:sp>
        <p:nvSpPr>
          <p:cNvPr id="200" name="右箭头 42"/>
          <p:cNvSpPr/>
          <p:nvPr/>
        </p:nvSpPr>
        <p:spPr bwMode="auto">
          <a:xfrm>
            <a:off x="6757911" y="5247519"/>
            <a:ext cx="720538" cy="258724"/>
          </a:xfrm>
          <a:prstGeom prst="rightArrow">
            <a:avLst/>
          </a:prstGeom>
          <a:noFill/>
          <a:ln w="9525" cap="flat" cmpd="sng" algn="ctr">
            <a:solidFill>
              <a:schemeClr val="tx1"/>
            </a:solidFill>
            <a:prstDash val="solid"/>
            <a:round/>
            <a:headEnd type="none" w="med" len="med"/>
            <a:tailEnd type="none" w="med" len="med"/>
          </a:ln>
          <a:effectLst/>
        </p:spPr>
        <p:txBody>
          <a:bodyPr vert="horz" wrap="square" lIns="79200" tIns="39600" rIns="79200" bIns="39600" numCol="1" rtlCol="0" anchor="t" anchorCtr="0" compatLnSpc="1">
            <a:spAutoFit/>
          </a:bodyPr>
          <a:lstStyle/>
          <a:p>
            <a:pPr marL="0" marR="0" indent="0" algn="l" defTabSz="802005" rtl="0" eaLnBrk="1" fontAlgn="base" latinLnBrk="0" hangingPunct="1">
              <a:lnSpc>
                <a:spcPct val="120000"/>
              </a:lnSpc>
              <a:spcBef>
                <a:spcPct val="0"/>
              </a:spcBef>
              <a:spcAft>
                <a:spcPct val="0"/>
              </a:spcAft>
              <a:buClrTx/>
              <a:buSzTx/>
              <a:buFontTx/>
              <a:buNone/>
            </a:pPr>
            <a:endParaRPr kumimoji="0" lang="zh-CN" altLang="en-US" sz="300" b="0" i="0" u="none" strike="noStrike" cap="none" normalizeH="0" baseline="0">
              <a:ln>
                <a:noFill/>
              </a:ln>
              <a:solidFill>
                <a:schemeClr val="bg1"/>
              </a:solidFill>
              <a:effectLst/>
              <a:cs typeface="+mn-ea"/>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标题 1"/>
          <p:cNvSpPr>
            <a:spLocks noGrp="1"/>
          </p:cNvSpPr>
          <p:nvPr>
            <p:custDataLst>
              <p:tags r:id="rId2"/>
            </p:custDataLst>
          </p:nvPr>
        </p:nvSpPr>
        <p:spPr>
          <a:xfrm>
            <a:off x="431800" y="71438"/>
            <a:ext cx="11328400" cy="765175"/>
          </a:xfrm>
          <a:prstGeom prst="rect">
            <a:avLst/>
          </a:prstGeom>
          <a:noFill/>
          <a:ln>
            <a:noFill/>
          </a:ln>
          <a:effectLst/>
        </p:spPr>
        <p:txBody>
          <a:bodyPr vert="horz" wrap="square" lIns="91440" tIns="45720" rIns="91440" bIns="45720" numCol="1" anchor="ctr" anchorCtr="0" compatLnSpc="1">
            <a:normAutofit/>
          </a:bodyPr>
          <a:lstStyle>
            <a:lvl1pPr algn="l" rtl="0" eaLnBrk="0" fontAlgn="base" hangingPunct="0">
              <a:spcBef>
                <a:spcPct val="0"/>
              </a:spcBef>
              <a:spcAft>
                <a:spcPct val="0"/>
              </a:spcAft>
              <a:defRPr lang="en-US" altLang="zh-CN" sz="3200" baseline="0" dirty="0">
                <a:solidFill>
                  <a:schemeClr val="tx1"/>
                </a:solidFill>
                <a:latin typeface="+mj-ea"/>
                <a:ea typeface="+mj-ea"/>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l">
              <a:buClrTx/>
              <a:buSzTx/>
              <a:buFontTx/>
            </a:pPr>
            <a:r>
              <a:rPr dirty="0" err="1">
                <a:latin typeface="+mn-lt"/>
                <a:ea typeface="+mn-ea"/>
                <a:cs typeface="+mn-ea"/>
                <a:sym typeface="+mn-lt"/>
              </a:rPr>
              <a:t>Wi-Fi</a:t>
            </a:r>
            <a:r>
              <a:rPr>
                <a:latin typeface="+mn-lt"/>
                <a:ea typeface="+mn-ea"/>
                <a:cs typeface="+mn-ea"/>
                <a:sym typeface="+mn-lt"/>
              </a:rPr>
              <a:t> </a:t>
            </a:r>
            <a:r>
              <a:rPr lang="zh-CN" altLang="en-US">
                <a:latin typeface="+mn-lt"/>
                <a:ea typeface="+mn-ea"/>
                <a:cs typeface="+mn-ea"/>
                <a:sym typeface="+mn-lt"/>
              </a:rPr>
              <a:t>技术与标准的发展历程（代际关系）</a:t>
            </a:r>
            <a:endParaRPr lang="zh-CN" altLang="en-US" dirty="0">
              <a:latin typeface="微软雅黑" panose="020B0503020204020204" pitchFamily="34" charset="-122"/>
              <a:ea typeface="微软雅黑" panose="020B0503020204020204" pitchFamily="34" charset="-122"/>
              <a:cs typeface="+mn-e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kern="1200">
                <a:latin typeface="微软雅黑" panose="020B0503020204020204" pitchFamily="34" charset="-122"/>
                <a:ea typeface="微软雅黑" panose="020B0503020204020204" pitchFamily="34" charset="-122"/>
                <a:cs typeface="+mn-ea"/>
              </a:rPr>
              <a:t>无线局域网标准</a:t>
            </a:r>
            <a:endParaRPr lang="zh-CN" altLang="en-US" kern="1200">
              <a:latin typeface="微软雅黑" panose="020B0503020204020204" pitchFamily="34" charset="-122"/>
              <a:ea typeface="微软雅黑" panose="020B0503020204020204" pitchFamily="34" charset="-122"/>
              <a:cs typeface="+mn-ea"/>
            </a:endParaRPr>
          </a:p>
        </p:txBody>
      </p:sp>
      <p:sp>
        <p:nvSpPr>
          <p:cNvPr id="3" name="内容占位符 2"/>
          <p:cNvSpPr>
            <a:spLocks noGrp="1"/>
          </p:cNvSpPr>
          <p:nvPr>
            <p:ph idx="1"/>
          </p:nvPr>
        </p:nvSpPr>
        <p:spPr>
          <a:xfrm>
            <a:off x="335280" y="1052830"/>
            <a:ext cx="11462385" cy="5404485"/>
          </a:xfrm>
        </p:spPr>
        <p:txBody>
          <a:bodyPr>
            <a:noAutofit/>
          </a:bodyPr>
          <a:lstStyle/>
          <a:p>
            <a:pPr marL="342900" lvl="1" indent="-342900" algn="l">
              <a:lnSpc>
                <a:spcPct val="120000"/>
              </a:lnSpc>
              <a:spcBef>
                <a:spcPct val="20000"/>
              </a:spcBef>
              <a:buClr>
                <a:srgbClr val="CC3300"/>
              </a:buClr>
              <a:buFont typeface="Wingdings" panose="05000000000000000000" pitchFamily="2" charset="2"/>
              <a:buChar char="n"/>
            </a:pPr>
            <a:r>
              <a:rPr lang="en-US" altLang="zh-CN" sz="2800" dirty="0">
                <a:solidFill>
                  <a:schemeClr val="tx1"/>
                </a:solidFill>
                <a:ea typeface="微软雅黑 Light" panose="020B0502040204020203" pitchFamily="34" charset="-122"/>
              </a:rPr>
              <a:t>IEEE 802.11标准定义了3种物理层介质：</a:t>
            </a:r>
            <a:endParaRPr lang="en-US" altLang="zh-CN" sz="2800" dirty="0">
              <a:solidFill>
                <a:schemeClr val="tx1"/>
              </a:solidFill>
              <a:ea typeface="微软雅黑 Light" panose="020B0502040204020203" pitchFamily="34" charset="-122"/>
            </a:endParaRPr>
          </a:p>
          <a:p>
            <a:pPr marL="742950" lvl="1" indent="-285750" algn="l" eaLnBrk="1" latinLnBrk="0" hangingPunct="1">
              <a:lnSpc>
                <a:spcPct val="100000"/>
              </a:lnSpc>
              <a:spcBef>
                <a:spcPts val="0"/>
              </a:spcBef>
              <a:buChar char="n"/>
            </a:pPr>
            <a:r>
              <a:rPr lang="zh-CN" altLang="en-US" sz="2400" dirty="0">
                <a:solidFill>
                  <a:schemeClr val="tx1"/>
                </a:solidFill>
                <a:ea typeface="微软雅黑 Light" panose="020B0502040204020203" pitchFamily="34" charset="-122"/>
              </a:rPr>
              <a:t>跳频扩展频谱FHSS</a:t>
            </a:r>
            <a:endParaRPr lang="zh-CN" altLang="en-US" sz="2400" dirty="0">
              <a:solidFill>
                <a:schemeClr val="tx1"/>
              </a:solidFill>
              <a:ea typeface="微软雅黑 Light" panose="020B0502040204020203" pitchFamily="34" charset="-122"/>
            </a:endParaRPr>
          </a:p>
          <a:p>
            <a:pPr marL="742950" lvl="1" indent="-285750" algn="l" eaLnBrk="1" latinLnBrk="0" hangingPunct="1">
              <a:lnSpc>
                <a:spcPct val="100000"/>
              </a:lnSpc>
              <a:spcBef>
                <a:spcPts val="0"/>
              </a:spcBef>
              <a:buChar char="n"/>
            </a:pPr>
            <a:r>
              <a:rPr lang="zh-CN" altLang="en-US" sz="2400" dirty="0">
                <a:solidFill>
                  <a:schemeClr val="tx1"/>
                </a:solidFill>
                <a:ea typeface="微软雅黑 Light" panose="020B0502040204020203" pitchFamily="34" charset="-122"/>
              </a:rPr>
              <a:t>直接序列扩展频谱DSSS</a:t>
            </a:r>
            <a:endParaRPr lang="zh-CN" altLang="en-US" sz="2400" dirty="0">
              <a:solidFill>
                <a:schemeClr val="tx1"/>
              </a:solidFill>
              <a:ea typeface="微软雅黑 Light" panose="020B0502040204020203" pitchFamily="34" charset="-122"/>
            </a:endParaRPr>
          </a:p>
          <a:p>
            <a:pPr marL="742950" lvl="1" indent="-285750" algn="l" eaLnBrk="1" latinLnBrk="0" hangingPunct="1">
              <a:lnSpc>
                <a:spcPct val="100000"/>
              </a:lnSpc>
              <a:spcBef>
                <a:spcPts val="0"/>
              </a:spcBef>
              <a:buChar char="n"/>
            </a:pPr>
            <a:r>
              <a:rPr lang="zh-CN" altLang="en-US" sz="2400" dirty="0">
                <a:solidFill>
                  <a:schemeClr val="tx1"/>
                </a:solidFill>
                <a:ea typeface="微软雅黑 Light" panose="020B0502040204020203" pitchFamily="34" charset="-122"/>
              </a:rPr>
              <a:t>红外线IR</a:t>
            </a:r>
            <a:endParaRPr lang="zh-CN" altLang="en-US" sz="2400" dirty="0">
              <a:solidFill>
                <a:schemeClr val="tx1"/>
              </a:solidFill>
              <a:ea typeface="微软雅黑 Light" panose="020B0502040204020203" pitchFamily="34" charset="-122"/>
            </a:endParaRPr>
          </a:p>
          <a:p>
            <a:pPr marL="342900" lvl="1" indent="-342900" algn="l" latinLnBrk="0">
              <a:lnSpc>
                <a:spcPct val="100000"/>
              </a:lnSpc>
              <a:spcBef>
                <a:spcPts val="0"/>
              </a:spcBef>
              <a:buClr>
                <a:srgbClr val="CC3300"/>
              </a:buClr>
              <a:buFont typeface="Wingdings" panose="05000000000000000000" pitchFamily="2" charset="2"/>
              <a:buChar char="n"/>
            </a:pPr>
            <a:r>
              <a:rPr lang="en-US" altLang="zh-CN" sz="2800" dirty="0">
                <a:solidFill>
                  <a:schemeClr val="tx1"/>
                </a:solidFill>
                <a:ea typeface="微软雅黑 Light" panose="020B0502040204020203" pitchFamily="34" charset="-122"/>
              </a:rPr>
              <a:t>正交频分复用OFDM用于802.11a/g</a:t>
            </a:r>
            <a:endParaRPr lang="en-US" altLang="zh-CN" sz="2800" dirty="0">
              <a:solidFill>
                <a:schemeClr val="tx1"/>
              </a:solidFill>
              <a:ea typeface="微软雅黑 Light" panose="020B0502040204020203" pitchFamily="34" charset="-122"/>
            </a:endParaRPr>
          </a:p>
          <a:p>
            <a:pPr marL="342900" lvl="1" indent="-342900" algn="l" latinLnBrk="0">
              <a:lnSpc>
                <a:spcPct val="100000"/>
              </a:lnSpc>
              <a:spcBef>
                <a:spcPts val="0"/>
              </a:spcBef>
              <a:buClr>
                <a:srgbClr val="CC3300"/>
              </a:buClr>
              <a:buFont typeface="Wingdings" panose="05000000000000000000" pitchFamily="2" charset="2"/>
              <a:buChar char="n"/>
            </a:pPr>
            <a:r>
              <a:rPr lang="en-US" altLang="zh-CN" sz="2800" dirty="0">
                <a:solidFill>
                  <a:schemeClr val="tx1"/>
                </a:solidFill>
                <a:ea typeface="微软雅黑 Light" panose="020B0502040204020203" pitchFamily="34" charset="-122"/>
              </a:rPr>
              <a:t>目前，已经标准化的有：</a:t>
            </a:r>
            <a:endParaRPr lang="en-US" altLang="zh-CN" sz="2800" dirty="0">
              <a:solidFill>
                <a:schemeClr val="tx1"/>
              </a:solidFill>
              <a:ea typeface="微软雅黑 Light" panose="020B0502040204020203" pitchFamily="34" charset="-122"/>
            </a:endParaRPr>
          </a:p>
          <a:p>
            <a:pPr marL="742950" lvl="1" indent="-285750" algn="l" eaLnBrk="1" hangingPunct="1">
              <a:lnSpc>
                <a:spcPct val="100000"/>
              </a:lnSpc>
              <a:spcBef>
                <a:spcPts val="0"/>
              </a:spcBef>
              <a:buChar char="n"/>
            </a:pPr>
            <a:r>
              <a:rPr lang="zh-CN" altLang="en-US" sz="2400" dirty="0">
                <a:solidFill>
                  <a:schemeClr val="tx1"/>
                </a:solidFill>
                <a:ea typeface="微软雅黑 Light" panose="020B0502040204020203" pitchFamily="34" charset="-122"/>
              </a:rPr>
              <a:t>802.11b(1999)</a:t>
            </a:r>
            <a:endParaRPr lang="zh-CN" altLang="en-US" sz="2400" dirty="0">
              <a:solidFill>
                <a:schemeClr val="tx1"/>
              </a:solidFill>
              <a:ea typeface="微软雅黑 Light" panose="020B0502040204020203" pitchFamily="34" charset="-122"/>
            </a:endParaRPr>
          </a:p>
          <a:p>
            <a:pPr marL="742950" lvl="1" indent="-285750" algn="l" eaLnBrk="1" hangingPunct="1">
              <a:lnSpc>
                <a:spcPct val="100000"/>
              </a:lnSpc>
              <a:spcBef>
                <a:spcPts val="0"/>
              </a:spcBef>
              <a:buChar char="n"/>
            </a:pPr>
            <a:r>
              <a:rPr lang="zh-CN" altLang="en-US" sz="2400" dirty="0">
                <a:solidFill>
                  <a:schemeClr val="tx1"/>
                </a:solidFill>
                <a:ea typeface="微软雅黑 Light" panose="020B0502040204020203" pitchFamily="34" charset="-122"/>
              </a:rPr>
              <a:t>802.11a(1999)</a:t>
            </a:r>
            <a:endParaRPr lang="zh-CN" altLang="en-US" sz="2400" dirty="0">
              <a:solidFill>
                <a:schemeClr val="tx1"/>
              </a:solidFill>
              <a:ea typeface="微软雅黑 Light" panose="020B0502040204020203" pitchFamily="34" charset="-122"/>
            </a:endParaRPr>
          </a:p>
          <a:p>
            <a:pPr marL="742950" lvl="1" indent="-285750" algn="l" eaLnBrk="1" hangingPunct="1">
              <a:lnSpc>
                <a:spcPct val="100000"/>
              </a:lnSpc>
              <a:spcBef>
                <a:spcPts val="0"/>
              </a:spcBef>
              <a:buChar char="n"/>
            </a:pPr>
            <a:r>
              <a:rPr lang="zh-CN" altLang="en-US" sz="2400" dirty="0">
                <a:solidFill>
                  <a:schemeClr val="tx1"/>
                </a:solidFill>
                <a:ea typeface="微软雅黑 Light" panose="020B0502040204020203" pitchFamily="34" charset="-122"/>
              </a:rPr>
              <a:t>802.11g(2003)</a:t>
            </a:r>
            <a:endParaRPr lang="zh-CN" altLang="en-US" sz="2400" dirty="0">
              <a:solidFill>
                <a:schemeClr val="tx1"/>
              </a:solidFill>
              <a:ea typeface="微软雅黑 Light" panose="020B0502040204020203" pitchFamily="34" charset="-122"/>
            </a:endParaRPr>
          </a:p>
          <a:p>
            <a:pPr marL="742950" lvl="1" indent="-285750" algn="l" eaLnBrk="1" hangingPunct="1">
              <a:lnSpc>
                <a:spcPct val="100000"/>
              </a:lnSpc>
              <a:spcBef>
                <a:spcPts val="0"/>
              </a:spcBef>
              <a:buChar char="n"/>
            </a:pPr>
            <a:r>
              <a:rPr lang="zh-CN" altLang="en-US" sz="2400" dirty="0">
                <a:solidFill>
                  <a:schemeClr val="tx1"/>
                </a:solidFill>
                <a:ea typeface="微软雅黑 Light" panose="020B0502040204020203" pitchFamily="34" charset="-122"/>
              </a:rPr>
              <a:t>802.11n(2009)</a:t>
            </a:r>
            <a:endParaRPr lang="zh-CN" altLang="en-US" sz="2400" dirty="0">
              <a:solidFill>
                <a:schemeClr val="tx1"/>
              </a:solidFill>
              <a:ea typeface="微软雅黑 Light" panose="020B0502040204020203" pitchFamily="34" charset="-122"/>
            </a:endParaRPr>
          </a:p>
          <a:p>
            <a:pPr marL="342900" lvl="1" indent="-342900" algn="l">
              <a:lnSpc>
                <a:spcPct val="100000"/>
              </a:lnSpc>
              <a:spcBef>
                <a:spcPts val="0"/>
              </a:spcBef>
              <a:buClr>
                <a:srgbClr val="CC3300"/>
              </a:buClr>
              <a:buFont typeface="Wingdings" panose="05000000000000000000" pitchFamily="2" charset="2"/>
              <a:buChar char="n"/>
            </a:pPr>
            <a:r>
              <a:rPr lang="en-US" altLang="zh-CN" sz="2800" dirty="0">
                <a:solidFill>
                  <a:schemeClr val="tx1"/>
                </a:solidFill>
                <a:ea typeface="微软雅黑 Light" panose="020B0502040204020203" pitchFamily="34" charset="-122"/>
              </a:rPr>
              <a:t>很多无线局域网适配器做成双模（802.11a/g)或三模(802.11a/b/g或802.11b/g/n)的</a:t>
            </a:r>
            <a:endParaRPr lang="en-US" altLang="zh-CN" sz="2800" dirty="0">
              <a:solidFill>
                <a:schemeClr val="tx1"/>
              </a:solidFill>
              <a:ea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3200" kern="1200">
                <a:solidFill>
                  <a:schemeClr val="tx1"/>
                </a:solidFill>
                <a:latin typeface="微软雅黑" panose="020B0503020204020204" pitchFamily="34" charset="-122"/>
                <a:ea typeface="微软雅黑" panose="020B0503020204020204" pitchFamily="34" charset="-122"/>
                <a:cs typeface="+mn-ea"/>
              </a:rPr>
              <a:t>各种标准比较</a:t>
            </a:r>
            <a:endParaRPr lang="zh-CN" altLang="en-US" kern="1200">
              <a:solidFill>
                <a:schemeClr val="tx1"/>
              </a:solidFill>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aphicFrame>
        <p:nvGraphicFramePr>
          <p:cNvPr id="5" name="Group 63"/>
          <p:cNvGraphicFramePr>
            <a:graphicFrameLocks noGrp="1"/>
          </p:cNvGraphicFramePr>
          <p:nvPr>
            <p:ph idx="1"/>
          </p:nvPr>
        </p:nvGraphicFramePr>
        <p:xfrm>
          <a:off x="1685757" y="1750594"/>
          <a:ext cx="8353425" cy="3702116"/>
        </p:xfrm>
        <a:graphic>
          <a:graphicData uri="http://schemas.openxmlformats.org/drawingml/2006/table">
            <a:tbl>
              <a:tblPr/>
              <a:tblGrid>
                <a:gridCol w="2089150"/>
                <a:gridCol w="2087562"/>
                <a:gridCol w="2089150"/>
                <a:gridCol w="2087563"/>
              </a:tblGrid>
              <a:tr h="609524">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mn-ea"/>
                          <a:ea typeface="+mn-ea"/>
                        </a:rPr>
                        <a:t>标准</a:t>
                      </a:r>
                      <a:endParaRPr kumimoji="0" lang="zh-CN" altLang="en-US"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802.11b</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802.11g</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802.11a</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609524">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ea"/>
                          <a:ea typeface="+mn-ea"/>
                        </a:rPr>
                        <a:t>MAC</a:t>
                      </a:r>
                      <a:r>
                        <a:rPr kumimoji="0" lang="zh-CN" altLang="en-US" sz="2000" b="0" i="0" u="none" strike="noStrike" cap="none" normalizeH="0" baseline="0">
                          <a:ln>
                            <a:noFill/>
                          </a:ln>
                          <a:solidFill>
                            <a:schemeClr val="tx1"/>
                          </a:solidFill>
                          <a:effectLst/>
                          <a:latin typeface="+mn-ea"/>
                          <a:ea typeface="+mn-ea"/>
                        </a:rPr>
                        <a:t>协议</a:t>
                      </a:r>
                      <a:endParaRPr kumimoji="0" lang="zh-CN" altLang="en-US" sz="2000" b="0" i="0" u="none" strike="noStrike" cap="none" normalizeH="0" baseline="0">
                        <a:ln>
                          <a:noFill/>
                        </a:ln>
                        <a:solidFill>
                          <a:schemeClr val="tx1"/>
                        </a:solidFill>
                        <a:effectLst/>
                        <a:latin typeface="+mn-ea"/>
                        <a:ea typeface="+mn-ea"/>
                      </a:endParaRP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CSMA/CA</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609524">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mn-ea"/>
                          <a:ea typeface="+mn-ea"/>
                        </a:rPr>
                        <a:t>工作频率</a:t>
                      </a:r>
                      <a:endParaRPr kumimoji="0" lang="zh-CN" altLang="en-US"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2.4GHz</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hMerge="1">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5GHz</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r h="1032255">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mn-ea"/>
                          <a:ea typeface="+mn-ea"/>
                        </a:rPr>
                        <a:t>物理编码</a:t>
                      </a:r>
                      <a:endParaRPr kumimoji="0" lang="zh-CN" altLang="en-US" sz="2000" b="0" i="0" u="none" strike="noStrike" cap="none" normalizeH="0" baseline="0">
                        <a:ln>
                          <a:noFill/>
                        </a:ln>
                        <a:solidFill>
                          <a:schemeClr val="tx1"/>
                        </a:solidFill>
                        <a:effectLst/>
                        <a:latin typeface="+mn-ea"/>
                        <a:ea typeface="+mn-ea"/>
                      </a:endParaRP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ea"/>
                          <a:ea typeface="+mn-ea"/>
                        </a:rPr>
                        <a:t>DSSS</a:t>
                      </a:r>
                      <a:endParaRPr kumimoji="0" lang="en-US" altLang="zh-CN" sz="2000" b="0" i="0" u="none" strike="noStrike" cap="none" normalizeH="0" baseline="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DSSS</a:t>
                      </a:r>
                      <a:endParaRPr kumimoji="0" lang="en-US" altLang="zh-CN" sz="2000" b="0" i="0" u="none" strike="noStrike" cap="none" normalizeH="0" baseline="0" dirty="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mn-ea"/>
                          <a:ea typeface="+mn-ea"/>
                        </a:rPr>
                        <a:t>或</a:t>
                      </a:r>
                      <a:r>
                        <a:rPr kumimoji="0" lang="en-US" altLang="zh-CN" sz="2000" b="0" i="0" u="none" strike="noStrike" cap="none" normalizeH="0" baseline="0" dirty="0">
                          <a:ln>
                            <a:noFill/>
                          </a:ln>
                          <a:solidFill>
                            <a:schemeClr val="tx1"/>
                          </a:solidFill>
                          <a:effectLst/>
                          <a:latin typeface="+mn-ea"/>
                          <a:ea typeface="+mn-ea"/>
                        </a:rPr>
                        <a:t>OFDM</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OFDM</a:t>
                      </a:r>
                      <a:endParaRPr kumimoji="0" lang="en-US" altLang="zh-CN" sz="2000" b="0" i="0" u="none" strike="noStrike" cap="none" normalizeH="0" baseline="0" dirty="0">
                        <a:ln>
                          <a:noFill/>
                        </a:ln>
                        <a:solidFill>
                          <a:schemeClr val="tx1"/>
                        </a:solidFill>
                        <a:effectLst/>
                        <a:latin typeface="+mn-ea"/>
                        <a:ea typeface="+mn-ea"/>
                      </a:endParaRPr>
                    </a:p>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a:t>
                      </a:r>
                      <a:r>
                        <a:rPr kumimoji="0" lang="zh-CN" altLang="en-US" sz="2000" b="0" i="0" u="none" strike="noStrike" cap="none" normalizeH="0" baseline="0" dirty="0">
                          <a:ln>
                            <a:noFill/>
                          </a:ln>
                          <a:solidFill>
                            <a:schemeClr val="tx1"/>
                          </a:solidFill>
                          <a:effectLst/>
                          <a:latin typeface="+mn-ea"/>
                          <a:ea typeface="+mn-ea"/>
                        </a:rPr>
                        <a:t>正交频分复用</a:t>
                      </a:r>
                      <a:r>
                        <a:rPr kumimoji="0" lang="en-US" altLang="zh-CN" sz="2000" b="0" i="0" u="none" strike="noStrike" cap="none" normalizeH="0" baseline="0" dirty="0">
                          <a:ln>
                            <a:noFill/>
                          </a:ln>
                          <a:solidFill>
                            <a:schemeClr val="tx1"/>
                          </a:solidFill>
                          <a:effectLst/>
                          <a:latin typeface="+mn-ea"/>
                          <a:ea typeface="+mn-ea"/>
                        </a:rPr>
                        <a:t>)</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524">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mn-ea"/>
                          <a:ea typeface="+mn-ea"/>
                        </a:rPr>
                        <a:t>最高速率</a:t>
                      </a:r>
                      <a:endParaRPr kumimoji="0" lang="zh-CN" altLang="en-US"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11Mbps</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54Mbps</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ea"/>
                          <a:ea typeface="+mn-ea"/>
                        </a:rPr>
                        <a:t>54Mbps</a:t>
                      </a:r>
                      <a:endParaRPr kumimoji="0" lang="en-US" altLang="zh-CN" sz="2000" b="0" i="0" u="none" strike="noStrike" cap="none" normalizeH="0" baseline="0" dirty="0">
                        <a:ln>
                          <a:noFill/>
                        </a:ln>
                        <a:solidFill>
                          <a:schemeClr val="tx1"/>
                        </a:solidFill>
                        <a:effectLst/>
                        <a:latin typeface="+mn-ea"/>
                        <a:ea typeface="+mn-ea"/>
                      </a:endParaRPr>
                    </a:p>
                  </a:txBody>
                  <a:tcPr marL="90000" marR="90000" marT="46794" marB="46794"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kern="1200">
                <a:latin typeface="微软雅黑" panose="020B0503020204020204" pitchFamily="34" charset="-122"/>
                <a:ea typeface="微软雅黑" panose="020B0503020204020204" pitchFamily="34" charset="-122"/>
                <a:cs typeface="+mn-ea"/>
              </a:rPr>
              <a:t>拓扑结构</a:t>
            </a:r>
            <a:endParaRPr lang="zh-CN" altLang="en-US" kern="1200">
              <a:latin typeface="微软雅黑" panose="020B0503020204020204" pitchFamily="34" charset="-122"/>
              <a:ea typeface="微软雅黑" panose="020B0503020204020204" pitchFamily="34" charset="-122"/>
              <a:cs typeface="+mn-ea"/>
            </a:endParaRPr>
          </a:p>
        </p:txBody>
      </p:sp>
      <p:sp>
        <p:nvSpPr>
          <p:cNvPr id="3" name="内容占位符 2"/>
          <p:cNvSpPr>
            <a:spLocks noGrp="1"/>
          </p:cNvSpPr>
          <p:nvPr>
            <p:ph idx="1"/>
          </p:nvPr>
        </p:nvSpPr>
        <p:spPr>
          <a:xfrm>
            <a:off x="335280" y="1124269"/>
            <a:ext cx="10858500" cy="1117931"/>
          </a:xfrm>
        </p:spPr>
        <p:txBody>
          <a:bodyPr/>
          <a:lstStyle/>
          <a:p>
            <a:pPr marL="342900" lvl="1" indent="-342900" algn="l">
              <a:lnSpc>
                <a:spcPct val="120000"/>
              </a:lnSpc>
              <a:spcBef>
                <a:spcPct val="20000"/>
              </a:spcBef>
              <a:buClr>
                <a:srgbClr val="CC3300"/>
              </a:buClr>
              <a:buChar char="n"/>
            </a:pPr>
            <a:r>
              <a:rPr lang="en-US" altLang="zh-CN" sz="2800" dirty="0">
                <a:solidFill>
                  <a:schemeClr val="tx1"/>
                </a:solidFill>
                <a:ea typeface="微软雅黑 Light" panose="020B0502040204020203" pitchFamily="34" charset="-122"/>
              </a:rPr>
              <a:t>WLAN的最小构成单位是基本服务集(Basic Service Set, BSS)，由运行相同MAC协议并竞争使用同一无线链路的站点组成</a:t>
            </a:r>
            <a:endParaRPr lang="en-US" altLang="zh-CN" sz="2800" dirty="0">
              <a:solidFill>
                <a:schemeClr val="tx1"/>
              </a:solidFill>
              <a:ea typeface="微软雅黑 Light" panose="020B0502040204020203" pitchFamily="34" charset="-122"/>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Oval 4"/>
          <p:cNvSpPr>
            <a:spLocks noChangeArrowheads="1"/>
          </p:cNvSpPr>
          <p:nvPr/>
        </p:nvSpPr>
        <p:spPr bwMode="auto">
          <a:xfrm>
            <a:off x="1186492" y="2278585"/>
            <a:ext cx="4248150" cy="3086100"/>
          </a:xfrm>
          <a:prstGeom prst="ellipse">
            <a:avLst/>
          </a:prstGeom>
          <a:solidFill>
            <a:srgbClr val="CCECFF">
              <a:alpha val="23921"/>
            </a:srgbClr>
          </a:solidFill>
          <a:ln w="9525">
            <a:solidFill>
              <a:schemeClr val="tx2"/>
            </a:solidFill>
            <a:prstDash val="dash"/>
            <a:rou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sz="2000"/>
          </a:p>
        </p:txBody>
      </p:sp>
      <p:sp>
        <p:nvSpPr>
          <p:cNvPr id="6" name="Text Box 5"/>
          <p:cNvSpPr txBox="1">
            <a:spLocks noChangeArrowheads="1"/>
          </p:cNvSpPr>
          <p:nvPr/>
        </p:nvSpPr>
        <p:spPr bwMode="auto">
          <a:xfrm>
            <a:off x="1545267" y="4007372"/>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A</a:t>
            </a:r>
            <a:endParaRPr kumimoji="1" lang="en-US" altLang="zh-CN" sz="2000">
              <a:solidFill>
                <a:srgbClr val="333399"/>
              </a:solidFill>
            </a:endParaRPr>
          </a:p>
        </p:txBody>
      </p:sp>
      <p:sp>
        <p:nvSpPr>
          <p:cNvPr id="7" name="Text Box 6"/>
          <p:cNvSpPr txBox="1">
            <a:spLocks noChangeArrowheads="1"/>
          </p:cNvSpPr>
          <p:nvPr/>
        </p:nvSpPr>
        <p:spPr bwMode="auto">
          <a:xfrm>
            <a:off x="2769230" y="2638947"/>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B</a:t>
            </a:r>
            <a:endParaRPr kumimoji="1" lang="en-US" altLang="zh-CN" sz="2000">
              <a:solidFill>
                <a:srgbClr val="333399"/>
              </a:solidFill>
            </a:endParaRPr>
          </a:p>
        </p:txBody>
      </p:sp>
      <p:sp>
        <p:nvSpPr>
          <p:cNvPr id="8" name="Text Box 7"/>
          <p:cNvSpPr txBox="1">
            <a:spLocks noChangeArrowheads="1"/>
          </p:cNvSpPr>
          <p:nvPr/>
        </p:nvSpPr>
        <p:spPr bwMode="auto">
          <a:xfrm>
            <a:off x="2697792" y="477413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C</a:t>
            </a:r>
            <a:endParaRPr kumimoji="1" lang="en-US" altLang="zh-CN" sz="2000">
              <a:solidFill>
                <a:srgbClr val="333399"/>
              </a:solidFill>
            </a:endParaRPr>
          </a:p>
        </p:txBody>
      </p:sp>
      <p:sp>
        <p:nvSpPr>
          <p:cNvPr id="9" name="Text Box 8"/>
          <p:cNvSpPr txBox="1">
            <a:spLocks noChangeArrowheads="1"/>
          </p:cNvSpPr>
          <p:nvPr/>
        </p:nvSpPr>
        <p:spPr bwMode="auto">
          <a:xfrm>
            <a:off x="4767892" y="4054997"/>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D</a:t>
            </a:r>
            <a:endParaRPr kumimoji="1" lang="en-US" altLang="zh-CN" sz="2000">
              <a:solidFill>
                <a:srgbClr val="333399"/>
              </a:solidFill>
            </a:endParaRPr>
          </a:p>
        </p:txBody>
      </p:sp>
      <p:grpSp>
        <p:nvGrpSpPr>
          <p:cNvPr id="10" name="Group 9"/>
          <p:cNvGrpSpPr/>
          <p:nvPr/>
        </p:nvGrpSpPr>
        <p:grpSpPr bwMode="auto">
          <a:xfrm>
            <a:off x="2986717" y="2423047"/>
            <a:ext cx="809625" cy="547688"/>
            <a:chOff x="762" y="2391"/>
            <a:chExt cx="423" cy="312"/>
          </a:xfrm>
        </p:grpSpPr>
        <p:grpSp>
          <p:nvGrpSpPr>
            <p:cNvPr id="11" name="Group 10"/>
            <p:cNvGrpSpPr/>
            <p:nvPr/>
          </p:nvGrpSpPr>
          <p:grpSpPr bwMode="auto">
            <a:xfrm>
              <a:off x="867" y="2432"/>
              <a:ext cx="318" cy="271"/>
              <a:chOff x="657" y="1570"/>
              <a:chExt cx="318" cy="311"/>
            </a:xfrm>
          </p:grpSpPr>
          <p:sp>
            <p:nvSpPr>
              <p:cNvPr id="19" name="Line 11"/>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0" name="Picture 12"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3"/>
            <p:cNvGrpSpPr/>
            <p:nvPr/>
          </p:nvGrpSpPr>
          <p:grpSpPr bwMode="auto">
            <a:xfrm>
              <a:off x="762" y="2391"/>
              <a:ext cx="306" cy="90"/>
              <a:chOff x="748" y="2251"/>
              <a:chExt cx="306" cy="90"/>
            </a:xfrm>
          </p:grpSpPr>
          <p:sp>
            <p:nvSpPr>
              <p:cNvPr id="13" name="AutoShape 14"/>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4" name="AutoShape 15"/>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5" name="AutoShape 16"/>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6" name="AutoShape 17"/>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7" name="AutoShape 18"/>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8" name="AutoShape 19"/>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21" name="Group 20"/>
          <p:cNvGrpSpPr/>
          <p:nvPr/>
        </p:nvGrpSpPr>
        <p:grpSpPr bwMode="auto">
          <a:xfrm>
            <a:off x="1329367" y="3502547"/>
            <a:ext cx="809625" cy="547688"/>
            <a:chOff x="762" y="2391"/>
            <a:chExt cx="423" cy="312"/>
          </a:xfrm>
        </p:grpSpPr>
        <p:grpSp>
          <p:nvGrpSpPr>
            <p:cNvPr id="22" name="Group 21"/>
            <p:cNvGrpSpPr/>
            <p:nvPr/>
          </p:nvGrpSpPr>
          <p:grpSpPr bwMode="auto">
            <a:xfrm>
              <a:off x="867" y="2432"/>
              <a:ext cx="318" cy="271"/>
              <a:chOff x="657" y="1570"/>
              <a:chExt cx="318" cy="311"/>
            </a:xfrm>
          </p:grpSpPr>
          <p:sp>
            <p:nvSpPr>
              <p:cNvPr id="30" name="Line 22"/>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1" name="Picture 23"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24"/>
            <p:cNvGrpSpPr/>
            <p:nvPr/>
          </p:nvGrpSpPr>
          <p:grpSpPr bwMode="auto">
            <a:xfrm>
              <a:off x="762" y="2391"/>
              <a:ext cx="306" cy="90"/>
              <a:chOff x="748" y="2251"/>
              <a:chExt cx="306" cy="90"/>
            </a:xfrm>
          </p:grpSpPr>
          <p:sp>
            <p:nvSpPr>
              <p:cNvPr id="24" name="AutoShape 2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5" name="AutoShape 2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6" name="AutoShape 2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7" name="AutoShape 2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8" name="AutoShape 2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29" name="AutoShape 3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32" name="Group 31"/>
          <p:cNvGrpSpPr/>
          <p:nvPr/>
        </p:nvGrpSpPr>
        <p:grpSpPr bwMode="auto">
          <a:xfrm>
            <a:off x="4551992" y="3431110"/>
            <a:ext cx="809625" cy="547687"/>
            <a:chOff x="762" y="2391"/>
            <a:chExt cx="423" cy="312"/>
          </a:xfrm>
        </p:grpSpPr>
        <p:grpSp>
          <p:nvGrpSpPr>
            <p:cNvPr id="33" name="Group 32"/>
            <p:cNvGrpSpPr/>
            <p:nvPr/>
          </p:nvGrpSpPr>
          <p:grpSpPr bwMode="auto">
            <a:xfrm>
              <a:off x="867" y="2432"/>
              <a:ext cx="318" cy="271"/>
              <a:chOff x="657" y="1570"/>
              <a:chExt cx="318" cy="311"/>
            </a:xfrm>
          </p:grpSpPr>
          <p:sp>
            <p:nvSpPr>
              <p:cNvPr id="41" name="Line 33"/>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2" name="Picture 34"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5"/>
            <p:cNvGrpSpPr/>
            <p:nvPr/>
          </p:nvGrpSpPr>
          <p:grpSpPr bwMode="auto">
            <a:xfrm>
              <a:off x="762" y="2391"/>
              <a:ext cx="306" cy="90"/>
              <a:chOff x="748" y="2251"/>
              <a:chExt cx="306" cy="90"/>
            </a:xfrm>
          </p:grpSpPr>
          <p:sp>
            <p:nvSpPr>
              <p:cNvPr id="35" name="AutoShape 3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6" name="AutoShape 3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7" name="AutoShape 3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8" name="AutoShape 3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39" name="AutoShape 4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0" name="AutoShape 4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43" name="Group 42"/>
          <p:cNvGrpSpPr/>
          <p:nvPr/>
        </p:nvGrpSpPr>
        <p:grpSpPr bwMode="auto">
          <a:xfrm>
            <a:off x="2913692" y="4582047"/>
            <a:ext cx="809625" cy="547688"/>
            <a:chOff x="762" y="2391"/>
            <a:chExt cx="423" cy="312"/>
          </a:xfrm>
        </p:grpSpPr>
        <p:grpSp>
          <p:nvGrpSpPr>
            <p:cNvPr id="44" name="Group 43"/>
            <p:cNvGrpSpPr/>
            <p:nvPr/>
          </p:nvGrpSpPr>
          <p:grpSpPr bwMode="auto">
            <a:xfrm>
              <a:off x="867" y="2432"/>
              <a:ext cx="318" cy="271"/>
              <a:chOff x="657" y="1570"/>
              <a:chExt cx="318" cy="311"/>
            </a:xfrm>
          </p:grpSpPr>
          <p:sp>
            <p:nvSpPr>
              <p:cNvPr id="52" name="Line 44"/>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3" name="Picture 45"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 name="Group 46"/>
            <p:cNvGrpSpPr/>
            <p:nvPr/>
          </p:nvGrpSpPr>
          <p:grpSpPr bwMode="auto">
            <a:xfrm>
              <a:off x="762" y="2391"/>
              <a:ext cx="306" cy="90"/>
              <a:chOff x="748" y="2251"/>
              <a:chExt cx="306" cy="90"/>
            </a:xfrm>
          </p:grpSpPr>
          <p:sp>
            <p:nvSpPr>
              <p:cNvPr id="46" name="AutoShape 4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7" name="AutoShape 4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8" name="AutoShape 4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9" name="AutoShape 5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0" name="AutoShape 5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51" name="AutoShape 5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sp>
        <p:nvSpPr>
          <p:cNvPr id="54" name="Line 53"/>
          <p:cNvSpPr>
            <a:spLocks noChangeShapeType="1"/>
          </p:cNvSpPr>
          <p:nvPr/>
        </p:nvSpPr>
        <p:spPr bwMode="auto">
          <a:xfrm flipV="1">
            <a:off x="2121530" y="2997722"/>
            <a:ext cx="936625" cy="720725"/>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 name="Line 54"/>
          <p:cNvSpPr>
            <a:spLocks noChangeShapeType="1"/>
          </p:cNvSpPr>
          <p:nvPr/>
        </p:nvSpPr>
        <p:spPr bwMode="auto">
          <a:xfrm flipV="1">
            <a:off x="3705855" y="4078810"/>
            <a:ext cx="936625" cy="720725"/>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6" name="Line 55"/>
          <p:cNvSpPr>
            <a:spLocks noChangeShapeType="1"/>
          </p:cNvSpPr>
          <p:nvPr/>
        </p:nvSpPr>
        <p:spPr bwMode="auto">
          <a:xfrm>
            <a:off x="3705855" y="2997722"/>
            <a:ext cx="863600" cy="649288"/>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7" name="Line 56"/>
          <p:cNvSpPr>
            <a:spLocks noChangeShapeType="1"/>
          </p:cNvSpPr>
          <p:nvPr/>
        </p:nvSpPr>
        <p:spPr bwMode="auto">
          <a:xfrm>
            <a:off x="2050092" y="4150247"/>
            <a:ext cx="863600" cy="649288"/>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8" name="Line 57"/>
          <p:cNvSpPr>
            <a:spLocks noChangeShapeType="1"/>
          </p:cNvSpPr>
          <p:nvPr/>
        </p:nvSpPr>
        <p:spPr bwMode="auto">
          <a:xfrm flipV="1">
            <a:off x="3345492" y="3286647"/>
            <a:ext cx="0" cy="1152525"/>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 name="Text Box 58"/>
          <p:cNvSpPr txBox="1">
            <a:spLocks noChangeArrowheads="1"/>
          </p:cNvSpPr>
          <p:nvPr/>
        </p:nvSpPr>
        <p:spPr bwMode="auto">
          <a:xfrm>
            <a:off x="2553330" y="5447235"/>
            <a:ext cx="148526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独立</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BSS</a:t>
            </a:r>
            <a:endPar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0" name="Oval 59"/>
          <p:cNvSpPr>
            <a:spLocks noChangeArrowheads="1"/>
          </p:cNvSpPr>
          <p:nvPr/>
        </p:nvSpPr>
        <p:spPr bwMode="auto">
          <a:xfrm>
            <a:off x="5614030" y="2350022"/>
            <a:ext cx="4248150" cy="3086100"/>
          </a:xfrm>
          <a:prstGeom prst="ellipse">
            <a:avLst/>
          </a:prstGeom>
          <a:solidFill>
            <a:srgbClr val="CCECFF">
              <a:alpha val="23921"/>
            </a:srgbClr>
          </a:solidFill>
          <a:ln w="9525">
            <a:solidFill>
              <a:schemeClr val="tx2"/>
            </a:solidFill>
            <a:prstDash val="dash"/>
            <a:rou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sz="2000"/>
          </a:p>
        </p:txBody>
      </p:sp>
      <p:sp>
        <p:nvSpPr>
          <p:cNvPr id="61" name="Text Box 60"/>
          <p:cNvSpPr txBox="1">
            <a:spLocks noChangeArrowheads="1"/>
          </p:cNvSpPr>
          <p:nvPr/>
        </p:nvSpPr>
        <p:spPr bwMode="auto">
          <a:xfrm>
            <a:off x="5972805" y="4078810"/>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A</a:t>
            </a:r>
            <a:endParaRPr kumimoji="1" lang="en-US" altLang="zh-CN" sz="2000">
              <a:solidFill>
                <a:srgbClr val="333399"/>
              </a:solidFill>
            </a:endParaRPr>
          </a:p>
        </p:txBody>
      </p:sp>
      <p:sp>
        <p:nvSpPr>
          <p:cNvPr id="62" name="Text Box 61"/>
          <p:cNvSpPr txBox="1">
            <a:spLocks noChangeArrowheads="1"/>
          </p:cNvSpPr>
          <p:nvPr/>
        </p:nvSpPr>
        <p:spPr bwMode="auto">
          <a:xfrm>
            <a:off x="6660192" y="4799535"/>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B</a:t>
            </a:r>
            <a:endParaRPr kumimoji="1" lang="en-US" altLang="zh-CN" sz="2000">
              <a:solidFill>
                <a:srgbClr val="333399"/>
              </a:solidFill>
            </a:endParaRPr>
          </a:p>
        </p:txBody>
      </p:sp>
      <p:sp>
        <p:nvSpPr>
          <p:cNvPr id="63" name="Text Box 62"/>
          <p:cNvSpPr txBox="1">
            <a:spLocks noChangeArrowheads="1"/>
          </p:cNvSpPr>
          <p:nvPr/>
        </p:nvSpPr>
        <p:spPr bwMode="auto">
          <a:xfrm>
            <a:off x="8244517" y="4726510"/>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C</a:t>
            </a:r>
            <a:endParaRPr kumimoji="1" lang="en-US" altLang="zh-CN" sz="2000">
              <a:solidFill>
                <a:srgbClr val="333399"/>
              </a:solidFill>
            </a:endParaRPr>
          </a:p>
        </p:txBody>
      </p:sp>
      <p:sp>
        <p:nvSpPr>
          <p:cNvPr id="64" name="Text Box 63"/>
          <p:cNvSpPr txBox="1">
            <a:spLocks noChangeArrowheads="1"/>
          </p:cNvSpPr>
          <p:nvPr/>
        </p:nvSpPr>
        <p:spPr bwMode="auto">
          <a:xfrm>
            <a:off x="9195430" y="412643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rPr>
              <a:t>D</a:t>
            </a:r>
            <a:endParaRPr kumimoji="1" lang="en-US" altLang="zh-CN" sz="2000">
              <a:solidFill>
                <a:srgbClr val="333399"/>
              </a:solidFill>
            </a:endParaRPr>
          </a:p>
        </p:txBody>
      </p:sp>
      <p:grpSp>
        <p:nvGrpSpPr>
          <p:cNvPr id="65" name="Group 64"/>
          <p:cNvGrpSpPr/>
          <p:nvPr/>
        </p:nvGrpSpPr>
        <p:grpSpPr bwMode="auto">
          <a:xfrm>
            <a:off x="6876092" y="4726510"/>
            <a:ext cx="809625" cy="547687"/>
            <a:chOff x="762" y="2391"/>
            <a:chExt cx="423" cy="312"/>
          </a:xfrm>
        </p:grpSpPr>
        <p:grpSp>
          <p:nvGrpSpPr>
            <p:cNvPr id="66" name="Group 65"/>
            <p:cNvGrpSpPr/>
            <p:nvPr/>
          </p:nvGrpSpPr>
          <p:grpSpPr bwMode="auto">
            <a:xfrm>
              <a:off x="867" y="2432"/>
              <a:ext cx="318" cy="271"/>
              <a:chOff x="657" y="1570"/>
              <a:chExt cx="318" cy="311"/>
            </a:xfrm>
          </p:grpSpPr>
          <p:sp>
            <p:nvSpPr>
              <p:cNvPr id="74" name="Line 66"/>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5" name="Picture 67"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8"/>
            <p:cNvGrpSpPr/>
            <p:nvPr/>
          </p:nvGrpSpPr>
          <p:grpSpPr bwMode="auto">
            <a:xfrm>
              <a:off x="762" y="2391"/>
              <a:ext cx="306" cy="90"/>
              <a:chOff x="748" y="2251"/>
              <a:chExt cx="306" cy="90"/>
            </a:xfrm>
          </p:grpSpPr>
          <p:sp>
            <p:nvSpPr>
              <p:cNvPr id="68" name="AutoShape 69"/>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69" name="AutoShape 70"/>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0" name="AutoShape 71"/>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1" name="AutoShape 72"/>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2" name="AutoShape 73"/>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73" name="AutoShape 74"/>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76" name="Group 75"/>
          <p:cNvGrpSpPr/>
          <p:nvPr/>
        </p:nvGrpSpPr>
        <p:grpSpPr bwMode="auto">
          <a:xfrm>
            <a:off x="5756905" y="3573985"/>
            <a:ext cx="809625" cy="547687"/>
            <a:chOff x="762" y="2391"/>
            <a:chExt cx="423" cy="312"/>
          </a:xfrm>
        </p:grpSpPr>
        <p:grpSp>
          <p:nvGrpSpPr>
            <p:cNvPr id="77" name="Group 76"/>
            <p:cNvGrpSpPr/>
            <p:nvPr/>
          </p:nvGrpSpPr>
          <p:grpSpPr bwMode="auto">
            <a:xfrm>
              <a:off x="867" y="2432"/>
              <a:ext cx="318" cy="271"/>
              <a:chOff x="657" y="1570"/>
              <a:chExt cx="318" cy="311"/>
            </a:xfrm>
          </p:grpSpPr>
          <p:sp>
            <p:nvSpPr>
              <p:cNvPr id="85" name="Line 77"/>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6" name="Picture 78"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Group 79"/>
            <p:cNvGrpSpPr/>
            <p:nvPr/>
          </p:nvGrpSpPr>
          <p:grpSpPr bwMode="auto">
            <a:xfrm>
              <a:off x="762" y="2391"/>
              <a:ext cx="306" cy="90"/>
              <a:chOff x="748" y="2251"/>
              <a:chExt cx="306" cy="90"/>
            </a:xfrm>
          </p:grpSpPr>
          <p:sp>
            <p:nvSpPr>
              <p:cNvPr id="79" name="AutoShape 80"/>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0" name="AutoShape 81"/>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1" name="AutoShape 82"/>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2" name="AutoShape 83"/>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3" name="AutoShape 84"/>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84" name="AutoShape 85"/>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87" name="Group 86"/>
          <p:cNvGrpSpPr/>
          <p:nvPr/>
        </p:nvGrpSpPr>
        <p:grpSpPr bwMode="auto">
          <a:xfrm>
            <a:off x="8979530" y="3502547"/>
            <a:ext cx="809625" cy="547688"/>
            <a:chOff x="762" y="2391"/>
            <a:chExt cx="423" cy="312"/>
          </a:xfrm>
        </p:grpSpPr>
        <p:grpSp>
          <p:nvGrpSpPr>
            <p:cNvPr id="88" name="Group 87"/>
            <p:cNvGrpSpPr/>
            <p:nvPr/>
          </p:nvGrpSpPr>
          <p:grpSpPr bwMode="auto">
            <a:xfrm>
              <a:off x="867" y="2432"/>
              <a:ext cx="318" cy="271"/>
              <a:chOff x="657" y="1570"/>
              <a:chExt cx="318" cy="311"/>
            </a:xfrm>
          </p:grpSpPr>
          <p:sp>
            <p:nvSpPr>
              <p:cNvPr id="96" name="Line 8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97" name="Picture 89"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90"/>
            <p:cNvGrpSpPr/>
            <p:nvPr/>
          </p:nvGrpSpPr>
          <p:grpSpPr bwMode="auto">
            <a:xfrm>
              <a:off x="762" y="2391"/>
              <a:ext cx="306" cy="90"/>
              <a:chOff x="748" y="2251"/>
              <a:chExt cx="306" cy="90"/>
            </a:xfrm>
          </p:grpSpPr>
          <p:sp>
            <p:nvSpPr>
              <p:cNvPr id="90" name="AutoShape 9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1" name="AutoShape 9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2" name="AutoShape 9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3" name="AutoShape 9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4" name="AutoShape 9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95" name="AutoShape 9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grpSp>
        <p:nvGrpSpPr>
          <p:cNvPr id="98" name="Group 97"/>
          <p:cNvGrpSpPr/>
          <p:nvPr/>
        </p:nvGrpSpPr>
        <p:grpSpPr bwMode="auto">
          <a:xfrm>
            <a:off x="8387392" y="4510610"/>
            <a:ext cx="809625" cy="547687"/>
            <a:chOff x="762" y="2391"/>
            <a:chExt cx="423" cy="312"/>
          </a:xfrm>
        </p:grpSpPr>
        <p:grpSp>
          <p:nvGrpSpPr>
            <p:cNvPr id="99" name="Group 98"/>
            <p:cNvGrpSpPr/>
            <p:nvPr/>
          </p:nvGrpSpPr>
          <p:grpSpPr bwMode="auto">
            <a:xfrm>
              <a:off x="867" y="2432"/>
              <a:ext cx="318" cy="271"/>
              <a:chOff x="657" y="1570"/>
              <a:chExt cx="318" cy="311"/>
            </a:xfrm>
          </p:grpSpPr>
          <p:sp>
            <p:nvSpPr>
              <p:cNvPr id="107" name="Line 99"/>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108" name="Picture 100"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 name="Group 101"/>
            <p:cNvGrpSpPr/>
            <p:nvPr/>
          </p:nvGrpSpPr>
          <p:grpSpPr bwMode="auto">
            <a:xfrm>
              <a:off x="762" y="2391"/>
              <a:ext cx="306" cy="90"/>
              <a:chOff x="748" y="2251"/>
              <a:chExt cx="306" cy="90"/>
            </a:xfrm>
          </p:grpSpPr>
          <p:sp>
            <p:nvSpPr>
              <p:cNvPr id="101" name="AutoShape 102"/>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2" name="AutoShape 103"/>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3" name="AutoShape 104"/>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4" name="AutoShape 105"/>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5" name="AutoShape 106"/>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106" name="AutoShape 107"/>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sp>
        <p:nvSpPr>
          <p:cNvPr id="109" name="Line 108"/>
          <p:cNvSpPr>
            <a:spLocks noChangeShapeType="1"/>
          </p:cNvSpPr>
          <p:nvPr/>
        </p:nvSpPr>
        <p:spPr bwMode="auto">
          <a:xfrm flipV="1">
            <a:off x="6371267" y="3215210"/>
            <a:ext cx="936625" cy="576262"/>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0" name="Line 110"/>
          <p:cNvSpPr>
            <a:spLocks noChangeShapeType="1"/>
          </p:cNvSpPr>
          <p:nvPr/>
        </p:nvSpPr>
        <p:spPr bwMode="auto">
          <a:xfrm>
            <a:off x="8171492" y="3215210"/>
            <a:ext cx="936625" cy="503237"/>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1" name="Line 112"/>
          <p:cNvSpPr>
            <a:spLocks noChangeShapeType="1"/>
          </p:cNvSpPr>
          <p:nvPr/>
        </p:nvSpPr>
        <p:spPr bwMode="auto">
          <a:xfrm flipV="1">
            <a:off x="7307892" y="3431110"/>
            <a:ext cx="288925" cy="1152525"/>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12" name="Text Box 113"/>
          <p:cNvSpPr txBox="1">
            <a:spLocks noChangeArrowheads="1"/>
          </p:cNvSpPr>
          <p:nvPr/>
        </p:nvSpPr>
        <p:spPr bwMode="auto">
          <a:xfrm>
            <a:off x="6815609" y="5518672"/>
            <a:ext cx="19354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有</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AP</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的</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BSS</a:t>
            </a:r>
            <a:endPar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13" name="Line 115"/>
          <p:cNvSpPr>
            <a:spLocks noChangeShapeType="1"/>
          </p:cNvSpPr>
          <p:nvPr/>
        </p:nvSpPr>
        <p:spPr bwMode="auto">
          <a:xfrm flipH="1" flipV="1">
            <a:off x="8028617" y="3431110"/>
            <a:ext cx="431800" cy="1008062"/>
          </a:xfrm>
          <a:prstGeom prst="line">
            <a:avLst/>
          </a:prstGeom>
          <a:noFill/>
          <a:ln w="38100">
            <a:solidFill>
              <a:srgbClr val="FF99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pic>
        <p:nvPicPr>
          <p:cNvPr id="114" name="Picture 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7892" y="2494485"/>
            <a:ext cx="790575"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kern="1200">
                <a:latin typeface="微软雅黑" panose="020B0503020204020204" pitchFamily="34" charset="-122"/>
                <a:ea typeface="微软雅黑" panose="020B0503020204020204" pitchFamily="34" charset="-122"/>
                <a:cs typeface="+mn-ea"/>
              </a:rPr>
              <a:t>协议栈</a:t>
            </a:r>
            <a:endParaRPr lang="zh-CN" altLang="en-US" kern="1200">
              <a:latin typeface="微软雅黑" panose="020B0503020204020204" pitchFamily="34" charset="-122"/>
              <a:ea typeface="微软雅黑" panose="020B0503020204020204" pitchFamily="34" charset="-122"/>
              <a:cs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28" name="Line 83"/>
          <p:cNvSpPr>
            <a:spLocks noChangeShapeType="1"/>
          </p:cNvSpPr>
          <p:nvPr/>
        </p:nvSpPr>
        <p:spPr bwMode="auto">
          <a:xfrm>
            <a:off x="4647315" y="2276475"/>
            <a:ext cx="403225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pic>
        <p:nvPicPr>
          <p:cNvPr id="29" name="Picture 103" descr="1"/>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5378" y="1628775"/>
            <a:ext cx="1957387"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 name="Group 76"/>
          <p:cNvGraphicFramePr>
            <a:graphicFrameLocks noGrp="1"/>
          </p:cNvGraphicFramePr>
          <p:nvPr>
            <p:ph idx="1"/>
          </p:nvPr>
        </p:nvGraphicFramePr>
        <p:xfrm>
          <a:off x="1407228" y="3284538"/>
          <a:ext cx="1657350" cy="2378076"/>
        </p:xfrm>
        <a:graphic>
          <a:graphicData uri="http://schemas.openxmlformats.org/drawingml/2006/table">
            <a:tbl>
              <a:tblPr/>
              <a:tblGrid>
                <a:gridCol w="1657350"/>
              </a:tblGrid>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应用</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TCP</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IP</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802.11MAC</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802.11PHY</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1" name="Group 75"/>
          <p:cNvGraphicFramePr>
            <a:graphicFrameLocks noGrp="1"/>
          </p:cNvGraphicFramePr>
          <p:nvPr/>
        </p:nvGraphicFramePr>
        <p:xfrm>
          <a:off x="7958840" y="3284538"/>
          <a:ext cx="1512888" cy="2378076"/>
        </p:xfrm>
        <a:graphic>
          <a:graphicData uri="http://schemas.openxmlformats.org/drawingml/2006/table">
            <a:tbl>
              <a:tblPr/>
              <a:tblGrid>
                <a:gridCol w="1512888"/>
              </a:tblGrid>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应用</a:t>
                      </a:r>
                      <a:endPar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TCP</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IP</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802.3MAC</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802.3PHY</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2" name="Group 78"/>
          <p:cNvGraphicFramePr>
            <a:graphicFrameLocks noGrp="1"/>
          </p:cNvGraphicFramePr>
          <p:nvPr/>
        </p:nvGraphicFramePr>
        <p:xfrm>
          <a:off x="3999615" y="4437063"/>
          <a:ext cx="3062732" cy="1189038"/>
        </p:xfrm>
        <a:graphic>
          <a:graphicData uri="http://schemas.openxmlformats.org/drawingml/2006/table">
            <a:tbl>
              <a:tblPr/>
              <a:tblGrid>
                <a:gridCol w="1514919"/>
                <a:gridCol w="1547813"/>
              </a:tblGrid>
              <a:tr h="396346">
                <a:tc gridSpan="2">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LLC</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802.11MAC</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802.3MAC</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802.11PHY</a:t>
                      </a:r>
                      <a:endParaRPr kumimoji="0"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802.3PHY</a:t>
                      </a:r>
                      <a:endPar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4" name="Text Box 84"/>
          <p:cNvSpPr txBox="1">
            <a:spLocks noChangeArrowheads="1"/>
          </p:cNvSpPr>
          <p:nvPr/>
        </p:nvSpPr>
        <p:spPr bwMode="auto">
          <a:xfrm>
            <a:off x="5871278" y="1916113"/>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800">
                <a:solidFill>
                  <a:srgbClr val="FF9900"/>
                </a:solidFill>
              </a:rPr>
              <a:t>有线网络</a:t>
            </a:r>
            <a:endParaRPr lang="zh-CN" altLang="en-US" sz="2800">
              <a:solidFill>
                <a:srgbClr val="FF9900"/>
              </a:solidFill>
            </a:endParaRPr>
          </a:p>
        </p:txBody>
      </p:sp>
      <p:pic>
        <p:nvPicPr>
          <p:cNvPr id="35" name="Picture 80" descr="wireless-network-new-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5153" y="1773238"/>
            <a:ext cx="87788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02"/>
          <p:cNvSpPr/>
          <p:nvPr/>
        </p:nvSpPr>
        <p:spPr bwMode="auto">
          <a:xfrm rot="-4248151">
            <a:off x="3031240" y="1731963"/>
            <a:ext cx="315913" cy="973137"/>
          </a:xfrm>
          <a:custGeom>
            <a:avLst/>
            <a:gdLst>
              <a:gd name="T0" fmla="*/ 315913 w 404"/>
              <a:gd name="T1" fmla="*/ 579821 h 1294"/>
              <a:gd name="T2" fmla="*/ 68031 w 404"/>
              <a:gd name="T3" fmla="*/ 0 h 1294"/>
              <a:gd name="T4" fmla="*/ 175160 w 404"/>
              <a:gd name="T5" fmla="*/ 431670 h 1294"/>
              <a:gd name="T6" fmla="*/ 0 w 404"/>
              <a:gd name="T7" fmla="*/ 350450 h 1294"/>
              <a:gd name="T8" fmla="*/ 235371 w 404"/>
              <a:gd name="T9" fmla="*/ 973137 h 1294"/>
              <a:gd name="T10" fmla="*/ 121204 w 404"/>
              <a:gd name="T11" fmla="*/ 515898 h 1294"/>
              <a:gd name="T12" fmla="*/ 315913 w 404"/>
              <a:gd name="T13" fmla="*/ 579821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Freeform 104"/>
          <p:cNvSpPr/>
          <p:nvPr/>
        </p:nvSpPr>
        <p:spPr bwMode="auto">
          <a:xfrm rot="-4248151">
            <a:off x="3391603" y="4972050"/>
            <a:ext cx="315912" cy="973138"/>
          </a:xfrm>
          <a:custGeom>
            <a:avLst/>
            <a:gdLst>
              <a:gd name="T0" fmla="*/ 315912 w 404"/>
              <a:gd name="T1" fmla="*/ 579822 h 1294"/>
              <a:gd name="T2" fmla="*/ 68031 w 404"/>
              <a:gd name="T3" fmla="*/ 0 h 1294"/>
              <a:gd name="T4" fmla="*/ 175159 w 404"/>
              <a:gd name="T5" fmla="*/ 431670 h 1294"/>
              <a:gd name="T6" fmla="*/ 0 w 404"/>
              <a:gd name="T7" fmla="*/ 350450 h 1294"/>
              <a:gd name="T8" fmla="*/ 235370 w 404"/>
              <a:gd name="T9" fmla="*/ 973138 h 1294"/>
              <a:gd name="T10" fmla="*/ 121204 w 404"/>
              <a:gd name="T11" fmla="*/ 515899 h 1294"/>
              <a:gd name="T12" fmla="*/ 315912 w 404"/>
              <a:gd name="T13" fmla="*/ 5798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105"/>
          <p:cNvSpPr>
            <a:spLocks noChangeShapeType="1"/>
          </p:cNvSpPr>
          <p:nvPr/>
        </p:nvSpPr>
        <p:spPr bwMode="auto">
          <a:xfrm>
            <a:off x="7095240" y="5445125"/>
            <a:ext cx="8636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9" name="Freeform 109"/>
          <p:cNvSpPr/>
          <p:nvPr/>
        </p:nvSpPr>
        <p:spPr bwMode="auto">
          <a:xfrm>
            <a:off x="3999615" y="2540000"/>
            <a:ext cx="3087688" cy="1892300"/>
          </a:xfrm>
          <a:custGeom>
            <a:avLst/>
            <a:gdLst>
              <a:gd name="T0" fmla="*/ 0 w 1945"/>
              <a:gd name="T1" fmla="*/ 1892300 h 1192"/>
              <a:gd name="T2" fmla="*/ 520700 w 1945"/>
              <a:gd name="T3" fmla="*/ 0 h 1192"/>
              <a:gd name="T4" fmla="*/ 3087688 w 1945"/>
              <a:gd name="T5" fmla="*/ 1884363 h 1192"/>
              <a:gd name="T6" fmla="*/ 0 60000 65536"/>
              <a:gd name="T7" fmla="*/ 0 60000 65536"/>
              <a:gd name="T8" fmla="*/ 0 60000 65536"/>
            </a:gdLst>
            <a:ahLst/>
            <a:cxnLst>
              <a:cxn ang="T6">
                <a:pos x="T0" y="T1"/>
              </a:cxn>
              <a:cxn ang="T7">
                <a:pos x="T2" y="T3"/>
              </a:cxn>
              <a:cxn ang="T8">
                <a:pos x="T4" y="T5"/>
              </a:cxn>
            </a:cxnLst>
            <a:rect l="0" t="0" r="r" b="b"/>
            <a:pathLst>
              <a:path w="1945" h="1192">
                <a:moveTo>
                  <a:pt x="0" y="1192"/>
                </a:moveTo>
                <a:lnTo>
                  <a:pt x="328" y="0"/>
                </a:lnTo>
                <a:lnTo>
                  <a:pt x="1945" y="1187"/>
                </a:lnTo>
              </a:path>
            </a:pathLst>
          </a:custGeom>
          <a:noFill/>
          <a:ln w="9525"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chemeClr val="accent2">
                    <a:alpha val="7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40" name="Group 110"/>
          <p:cNvGrpSpPr/>
          <p:nvPr/>
        </p:nvGrpSpPr>
        <p:grpSpPr bwMode="auto">
          <a:xfrm flipH="1">
            <a:off x="1839028" y="1916113"/>
            <a:ext cx="809625" cy="649287"/>
            <a:chOff x="762" y="2391"/>
            <a:chExt cx="423" cy="312"/>
          </a:xfrm>
        </p:grpSpPr>
        <p:grpSp>
          <p:nvGrpSpPr>
            <p:cNvPr id="41" name="Group 111"/>
            <p:cNvGrpSpPr/>
            <p:nvPr/>
          </p:nvGrpSpPr>
          <p:grpSpPr bwMode="auto">
            <a:xfrm>
              <a:off x="867" y="2432"/>
              <a:ext cx="318" cy="271"/>
              <a:chOff x="657" y="1570"/>
              <a:chExt cx="318" cy="311"/>
            </a:xfrm>
          </p:grpSpPr>
          <p:sp>
            <p:nvSpPr>
              <p:cNvPr id="49" name="Line 112"/>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0" name="Picture 113" descr="laptop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Group 114"/>
            <p:cNvGrpSpPr/>
            <p:nvPr/>
          </p:nvGrpSpPr>
          <p:grpSpPr bwMode="auto">
            <a:xfrm>
              <a:off x="762" y="2391"/>
              <a:ext cx="306" cy="90"/>
              <a:chOff x="748" y="2251"/>
              <a:chExt cx="306" cy="90"/>
            </a:xfrm>
          </p:grpSpPr>
          <p:sp>
            <p:nvSpPr>
              <p:cNvPr id="43" name="AutoShape 11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4" name="AutoShape 11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5" name="AutoShape 11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6" name="AutoShape 11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7" name="AutoShape 11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8" name="AutoShape 12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grpSp>
      <p:pic>
        <p:nvPicPr>
          <p:cNvPr id="51" name="图形 50"/>
          <p:cNvPicPr>
            <a:picLocks noChangeAspect="1"/>
          </p:cNvPicPr>
          <p:nvPr/>
        </p:nvPicPr>
        <p:blipFill>
          <a:blip r:embed="rId4"/>
          <a:stretch>
            <a:fillRect/>
          </a:stretch>
        </p:blipFill>
        <p:spPr>
          <a:xfrm>
            <a:off x="8679565" y="1909362"/>
            <a:ext cx="747621" cy="566056"/>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对话气泡: 圆角矩形 23"/>
          <p:cNvSpPr/>
          <p:nvPr/>
        </p:nvSpPr>
        <p:spPr>
          <a:xfrm flipH="1">
            <a:off x="2844165" y="574675"/>
            <a:ext cx="6756400" cy="960120"/>
          </a:xfrm>
          <a:prstGeom prst="wedgeRoundRectCallout">
            <a:avLst>
              <a:gd name="adj1" fmla="val -2031"/>
              <a:gd name="adj2" fmla="val 147169"/>
              <a:gd name="adj3" fmla="val 16667"/>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tIns="323850" rtlCol="0" anchor="ctr"/>
          <a:lstStyle/>
          <a:p>
            <a:pPr lvl="0" algn="ctr">
              <a:lnSpc>
                <a:spcPct val="100000"/>
              </a:lnSpc>
              <a:buClrTx/>
              <a:buSzTx/>
              <a:buNone/>
            </a:pPr>
            <a:r>
              <a:rPr kumimoji="1"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PCF 子层使用集中控制的接入算法把发送数据权</a:t>
            </a:r>
            <a:br>
              <a:rPr kumimoji="1"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br>
            <a:r>
              <a:rPr kumimoji="1"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轮流交给各个站从而避免了碰撞的产生 </a:t>
            </a:r>
            <a:endParaRPr kumimoji="1"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lvl="0" algn="ctr">
              <a:lnSpc>
                <a:spcPct val="100000"/>
              </a:lnSpc>
              <a:buClrTx/>
              <a:buSzTx/>
              <a:buNone/>
            </a:pPr>
            <a:endParaRPr kumimoji="1"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6" name="Line 3"/>
          <p:cNvSpPr>
            <a:spLocks noChangeShapeType="1"/>
          </p:cNvSpPr>
          <p:nvPr/>
        </p:nvSpPr>
        <p:spPr bwMode="auto">
          <a:xfrm>
            <a:off x="2137331" y="2472956"/>
            <a:ext cx="15761" cy="2834976"/>
          </a:xfrm>
          <a:prstGeom prst="line">
            <a:avLst/>
          </a:prstGeom>
          <a:noFill/>
          <a:ln w="2857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4"/>
          <p:cNvSpPr txBox="1">
            <a:spLocks noChangeArrowheads="1"/>
          </p:cNvSpPr>
          <p:nvPr/>
        </p:nvSpPr>
        <p:spPr bwMode="auto">
          <a:xfrm>
            <a:off x="1640444" y="3696918"/>
            <a:ext cx="1082675"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MAC </a:t>
            </a:r>
            <a:r>
              <a:rPr kumimoji="1" lang="zh-CN" altLang="en-US" sz="20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层</a:t>
            </a:r>
            <a:endParaRPr kumimoji="1" lang="zh-CN" altLang="en-US" sz="20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8" name="Text Box 5"/>
          <p:cNvSpPr txBox="1">
            <a:spLocks noChangeArrowheads="1"/>
          </p:cNvSpPr>
          <p:nvPr/>
        </p:nvSpPr>
        <p:spPr bwMode="auto">
          <a:xfrm>
            <a:off x="4281005" y="1771611"/>
            <a:ext cx="2016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2400" dirty="0">
                <a:solidFill>
                  <a:srgbClr val="333399"/>
                </a:solidFill>
                <a:latin typeface="微软雅黑 Light" panose="020B0502040204020203" pitchFamily="34" charset="-122"/>
                <a:ea typeface="微软雅黑 Light" panose="020B0502040204020203" pitchFamily="34" charset="-122"/>
              </a:rPr>
              <a:t>无争用服务</a:t>
            </a:r>
            <a:endParaRPr kumimoji="1" lang="zh-CN" altLang="en-US" sz="2400" dirty="0">
              <a:solidFill>
                <a:srgbClr val="333399"/>
              </a:solidFill>
              <a:latin typeface="微软雅黑 Light" panose="020B0502040204020203" pitchFamily="34" charset="-122"/>
              <a:ea typeface="微软雅黑 Light" panose="020B0502040204020203" pitchFamily="34" charset="-122"/>
            </a:endParaRPr>
          </a:p>
        </p:txBody>
      </p:sp>
      <p:sp>
        <p:nvSpPr>
          <p:cNvPr id="9" name="Rectangle 6"/>
          <p:cNvSpPr>
            <a:spLocks noChangeArrowheads="1"/>
          </p:cNvSpPr>
          <p:nvPr/>
        </p:nvSpPr>
        <p:spPr bwMode="auto">
          <a:xfrm>
            <a:off x="2722802" y="3830268"/>
            <a:ext cx="7704137" cy="2137366"/>
          </a:xfrm>
          <a:prstGeom prst="rect">
            <a:avLst/>
          </a:prstGeom>
          <a:solidFill>
            <a:srgbClr val="6697F0"/>
          </a:solidFill>
          <a:ln w="1587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10" name="Rectangle 7"/>
          <p:cNvSpPr>
            <a:spLocks noChangeArrowheads="1"/>
          </p:cNvSpPr>
          <p:nvPr/>
        </p:nvSpPr>
        <p:spPr bwMode="auto">
          <a:xfrm>
            <a:off x="2756457" y="3873130"/>
            <a:ext cx="7669212" cy="1412577"/>
          </a:xfrm>
          <a:prstGeom prst="rect">
            <a:avLst/>
          </a:prstGeom>
          <a:solidFill>
            <a:schemeClr val="accent5">
              <a:alpha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31800"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a:r>
              <a:rPr kumimoji="1"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分布协调功能 </a:t>
            </a:r>
            <a:r>
              <a:rPr kumimoji="1"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DCF</a:t>
            </a:r>
            <a:endParaRPr kumimoji="1"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ctr"/>
            <a:r>
              <a:rPr kumimoji="1"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(Distributed Coordination Function)</a:t>
            </a:r>
            <a:endParaRPr kumimoji="1"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ctr"/>
            <a:r>
              <a:rPr kumimoji="1"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(CSMA/CA)</a:t>
            </a:r>
            <a:endParaRPr kumimoji="1"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endParaRPr kumimoji="1"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1" name="Rectangle 8"/>
          <p:cNvSpPr>
            <a:spLocks noChangeArrowheads="1"/>
          </p:cNvSpPr>
          <p:nvPr/>
        </p:nvSpPr>
        <p:spPr bwMode="auto">
          <a:xfrm>
            <a:off x="2745344" y="2474543"/>
            <a:ext cx="4714875" cy="1355725"/>
          </a:xfrm>
          <a:prstGeom prst="rect">
            <a:avLst/>
          </a:prstGeom>
          <a:solidFill>
            <a:schemeClr val="accent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431800"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a:r>
              <a:rPr kumimoji="1"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点协调功能 </a:t>
            </a:r>
            <a:r>
              <a:rPr kumimoji="1"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PCF</a:t>
            </a:r>
            <a:endParaRPr kumimoji="1"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ctr"/>
            <a:r>
              <a:rPr kumimoji="1"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(Point Coordination Function)</a:t>
            </a:r>
            <a:endParaRPr kumimoji="1"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eaLnBrk="1" hangingPunct="1"/>
            <a:endParaRPr kumimoji="1"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2" name="Text Box 9"/>
          <p:cNvSpPr txBox="1">
            <a:spLocks noChangeArrowheads="1"/>
          </p:cNvSpPr>
          <p:nvPr/>
        </p:nvSpPr>
        <p:spPr bwMode="auto">
          <a:xfrm>
            <a:off x="8336224" y="261583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r>
              <a:rPr kumimoji="1" lang="zh-CN" altLang="en-US" sz="2400" dirty="0">
                <a:solidFill>
                  <a:srgbClr val="333399"/>
                </a:solidFill>
                <a:latin typeface="微软雅黑 Light" panose="020B0502040204020203" pitchFamily="34" charset="-122"/>
                <a:ea typeface="微软雅黑 Light" panose="020B0502040204020203" pitchFamily="34" charset="-122"/>
              </a:rPr>
              <a:t>争用服务</a:t>
            </a:r>
            <a:endParaRPr kumimoji="1" lang="zh-CN" altLang="en-US" sz="2400" dirty="0">
              <a:solidFill>
                <a:srgbClr val="333399"/>
              </a:solidFill>
              <a:latin typeface="微软雅黑 Light" panose="020B0502040204020203" pitchFamily="34" charset="-122"/>
              <a:ea typeface="微软雅黑 Light" panose="020B0502040204020203" pitchFamily="34" charset="-122"/>
            </a:endParaRPr>
          </a:p>
        </p:txBody>
      </p:sp>
      <p:sp>
        <p:nvSpPr>
          <p:cNvPr id="15" name="Rectangle 12"/>
          <p:cNvSpPr>
            <a:spLocks noChangeArrowheads="1"/>
          </p:cNvSpPr>
          <p:nvPr/>
        </p:nvSpPr>
        <p:spPr bwMode="auto">
          <a:xfrm>
            <a:off x="2721532" y="2472955"/>
            <a:ext cx="4745037" cy="1379538"/>
          </a:xfrm>
          <a:prstGeom prst="rect">
            <a:avLst/>
          </a:prstGeom>
          <a:noFill/>
          <a:ln w="28575">
            <a:solidFill>
              <a:schemeClr val="tx2"/>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16" name="Line 13"/>
          <p:cNvSpPr>
            <a:spLocks noChangeShapeType="1"/>
          </p:cNvSpPr>
          <p:nvPr/>
        </p:nvSpPr>
        <p:spPr bwMode="auto">
          <a:xfrm>
            <a:off x="1757919" y="2472955"/>
            <a:ext cx="812800"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Text Box 14"/>
          <p:cNvSpPr txBox="1">
            <a:spLocks noChangeArrowheads="1"/>
          </p:cNvSpPr>
          <p:nvPr/>
        </p:nvSpPr>
        <p:spPr bwMode="auto">
          <a:xfrm>
            <a:off x="5938326" y="5475432"/>
            <a:ext cx="1107996" cy="461665"/>
          </a:xfrm>
          <a:prstGeom prst="rect">
            <a:avLst/>
          </a:prstGeom>
          <a:solidFill>
            <a:srgbClr val="6697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a:r>
              <a:rPr kumimoji="1" lang="zh-CN" altLang="en-US" sz="2400" dirty="0">
                <a:solidFill>
                  <a:schemeClr val="tx1"/>
                </a:solidFill>
                <a:latin typeface="微软雅黑 Light" panose="020B0502040204020203" pitchFamily="34" charset="-122"/>
                <a:ea typeface="微软雅黑 Light" panose="020B0502040204020203" pitchFamily="34" charset="-122"/>
              </a:rPr>
              <a:t>物理层</a:t>
            </a:r>
            <a:endParaRPr kumimoji="1" lang="zh-CN" altLang="en-US" sz="2400" dirty="0">
              <a:solidFill>
                <a:schemeClr val="tx1"/>
              </a:solidFill>
              <a:latin typeface="微软雅黑 Light" panose="020B0502040204020203" pitchFamily="34" charset="-122"/>
              <a:ea typeface="微软雅黑 Light" panose="020B0502040204020203" pitchFamily="34" charset="-122"/>
            </a:endParaRPr>
          </a:p>
        </p:txBody>
      </p:sp>
      <p:sp>
        <p:nvSpPr>
          <p:cNvPr id="18" name="Line 15"/>
          <p:cNvSpPr>
            <a:spLocks noChangeShapeType="1"/>
          </p:cNvSpPr>
          <p:nvPr/>
        </p:nvSpPr>
        <p:spPr bwMode="auto">
          <a:xfrm>
            <a:off x="1779183" y="5311956"/>
            <a:ext cx="812800" cy="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7"/>
          <p:cNvSpPr>
            <a:spLocks noChangeShapeType="1"/>
          </p:cNvSpPr>
          <p:nvPr/>
        </p:nvSpPr>
        <p:spPr bwMode="auto">
          <a:xfrm flipV="1">
            <a:off x="2756457" y="5307932"/>
            <a:ext cx="7712075" cy="1588"/>
          </a:xfrm>
          <a:prstGeom prst="line">
            <a:avLst/>
          </a:prstGeom>
          <a:noFill/>
          <a:ln w="158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AutoShape 18"/>
          <p:cNvSpPr>
            <a:spLocks noChangeArrowheads="1"/>
          </p:cNvSpPr>
          <p:nvPr/>
        </p:nvSpPr>
        <p:spPr bwMode="auto">
          <a:xfrm>
            <a:off x="8698469" y="3049218"/>
            <a:ext cx="576263" cy="935037"/>
          </a:xfrm>
          <a:prstGeom prst="upArrow">
            <a:avLst>
              <a:gd name="adj1" fmla="val 50000"/>
              <a:gd name="adj2" fmla="val 40565"/>
            </a:avLst>
          </a:prstGeom>
          <a:solidFill>
            <a:schemeClr val="tx2">
              <a:lumMod val="20000"/>
              <a:lumOff val="80000"/>
            </a:schemeClr>
          </a:solidFill>
          <a:ln w="9525">
            <a:solidFill>
              <a:schemeClr val="tx1"/>
            </a:solidFill>
            <a:miter lim="800000"/>
          </a:ln>
          <a:effectLst/>
        </p:spPr>
        <p:txBody>
          <a:bodyPr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21" name="AutoShape 19"/>
          <p:cNvSpPr>
            <a:spLocks noChangeArrowheads="1"/>
          </p:cNvSpPr>
          <p:nvPr/>
        </p:nvSpPr>
        <p:spPr bwMode="auto">
          <a:xfrm>
            <a:off x="4809094" y="2184030"/>
            <a:ext cx="576263" cy="431800"/>
          </a:xfrm>
          <a:prstGeom prst="upArrow">
            <a:avLst>
              <a:gd name="adj1" fmla="val 50000"/>
              <a:gd name="adj2" fmla="val 25000"/>
            </a:avLst>
          </a:prstGeom>
          <a:solidFill>
            <a:schemeClr val="tx2">
              <a:lumMod val="20000"/>
              <a:lumOff val="80000"/>
            </a:schemeClr>
          </a:solidFill>
          <a:ln w="9525">
            <a:solidFill>
              <a:schemeClr val="tx1"/>
            </a:solidFill>
            <a:miter lim="800000"/>
          </a:ln>
          <a:effectLst/>
        </p:spPr>
        <p:txBody>
          <a:bodyPr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kern="1200">
                <a:latin typeface="微软雅黑" panose="020B0503020204020204" pitchFamily="34" charset="-122"/>
                <a:ea typeface="微软雅黑" panose="020B0503020204020204" pitchFamily="34" charset="-122"/>
                <a:cs typeface="+mn-ea"/>
              </a:rPr>
              <a:t>帧间间隔 IFS</a:t>
            </a:r>
            <a:endParaRPr lang="zh-CN" altLang="en-US" kern="1200">
              <a:latin typeface="微软雅黑" panose="020B0503020204020204" pitchFamily="34" charset="-122"/>
              <a:ea typeface="微软雅黑" panose="020B0503020204020204" pitchFamily="34" charset="-122"/>
              <a:cs typeface="+mn-ea"/>
            </a:endParaRPr>
          </a:p>
        </p:txBody>
      </p:sp>
      <p:sp>
        <p:nvSpPr>
          <p:cNvPr id="3" name="内容占位符 2"/>
          <p:cNvSpPr>
            <a:spLocks noGrp="1"/>
          </p:cNvSpPr>
          <p:nvPr>
            <p:ph idx="1"/>
          </p:nvPr>
        </p:nvSpPr>
        <p:spPr>
          <a:xfrm>
            <a:off x="335280" y="1119505"/>
            <a:ext cx="11423650" cy="5008245"/>
          </a:xfrm>
        </p:spPr>
        <p:txBody>
          <a:bodyPr/>
          <a:lstStyle/>
          <a:p>
            <a:pPr marL="342900" lvl="1" indent="-342900" algn="l" latinLnBrk="0">
              <a:lnSpc>
                <a:spcPct val="100000"/>
              </a:lnSpc>
              <a:spcBef>
                <a:spcPts val="0"/>
              </a:spcBef>
              <a:buClr>
                <a:srgbClr val="CC3300"/>
              </a:buClr>
              <a:buChar char="n"/>
            </a:pPr>
            <a:r>
              <a:rPr lang="en-US" altLang="zh-CN" sz="2800" dirty="0">
                <a:solidFill>
                  <a:schemeClr val="tx1"/>
                </a:solidFill>
                <a:ea typeface="微软雅黑 Light" panose="020B0502040204020203" pitchFamily="34" charset="-122"/>
              </a:rPr>
              <a:t>所有</a:t>
            </a:r>
            <a:r>
              <a:rPr lang="zh-CN" altLang="en-US" sz="2800" dirty="0">
                <a:solidFill>
                  <a:schemeClr val="tx1"/>
                </a:solidFill>
                <a:ea typeface="微软雅黑 Light" panose="020B0502040204020203" pitchFamily="34" charset="-122"/>
              </a:rPr>
              <a:t>站点</a:t>
            </a:r>
            <a:r>
              <a:rPr lang="en-US" altLang="zh-CN" sz="2800" dirty="0">
                <a:solidFill>
                  <a:schemeClr val="tx1"/>
                </a:solidFill>
                <a:ea typeface="微软雅黑 Light" panose="020B0502040204020203" pitchFamily="34" charset="-122"/>
              </a:rPr>
              <a:t>在完成发送后，必须再等待一段很短的时间（继续侦听）才能发送下一帧。这段时间的通称是帧间间隔 IFS (InterFrame Space)</a:t>
            </a:r>
            <a:endParaRPr lang="en-US" altLang="zh-CN" sz="2800" dirty="0">
              <a:solidFill>
                <a:schemeClr val="tx1"/>
              </a:solidFill>
              <a:ea typeface="微软雅黑 Light" panose="020B0502040204020203" pitchFamily="34" charset="-122"/>
            </a:endParaRPr>
          </a:p>
          <a:p>
            <a:pPr marL="742950" lvl="1" indent="-285750" algn="l" eaLnBrk="1" latinLnBrk="0" hangingPunct="1">
              <a:lnSpc>
                <a:spcPct val="120000"/>
              </a:lnSpc>
              <a:spcBef>
                <a:spcPts val="0"/>
              </a:spcBef>
              <a:buChar char="n"/>
            </a:pPr>
            <a:r>
              <a:rPr lang="zh-CN" altLang="en-US" sz="2400" dirty="0">
                <a:solidFill>
                  <a:schemeClr val="tx1"/>
                </a:solidFill>
                <a:ea typeface="微软雅黑 Light" panose="020B0502040204020203" pitchFamily="34" charset="-122"/>
              </a:rPr>
              <a:t>帧间间隔长度取决于该站欲发送的帧的类型</a:t>
            </a:r>
            <a:endParaRPr lang="zh-CN" altLang="en-US" sz="2400" dirty="0">
              <a:solidFill>
                <a:schemeClr val="tx1"/>
              </a:solidFill>
              <a:ea typeface="微软雅黑 Light" panose="020B0502040204020203" pitchFamily="34" charset="-122"/>
            </a:endParaRPr>
          </a:p>
          <a:p>
            <a:pPr marL="742950" lvl="1" indent="-285750" algn="l" eaLnBrk="1" latinLnBrk="0" hangingPunct="1">
              <a:lnSpc>
                <a:spcPct val="120000"/>
              </a:lnSpc>
              <a:spcBef>
                <a:spcPts val="0"/>
              </a:spcBef>
              <a:buChar char="n"/>
            </a:pPr>
            <a:r>
              <a:rPr lang="zh-CN" altLang="en-US" sz="2400" dirty="0">
                <a:solidFill>
                  <a:schemeClr val="tx1"/>
                </a:solidFill>
                <a:ea typeface="微软雅黑 Light" panose="020B0502040204020203" pitchFamily="34" charset="-122"/>
              </a:rPr>
              <a:t>高优先级帧需要等待的时间较短，因此可优先获得发送权</a:t>
            </a:r>
            <a:endParaRPr lang="zh-CN" altLang="en-US" sz="2400" dirty="0">
              <a:solidFill>
                <a:schemeClr val="tx1"/>
              </a:solidFill>
              <a:ea typeface="微软雅黑 Light" panose="020B0502040204020203" pitchFamily="34" charset="-122"/>
            </a:endParaRPr>
          </a:p>
          <a:p>
            <a:pPr marL="742950" lvl="1" indent="-285750" algn="l" eaLnBrk="1" latinLnBrk="0" hangingPunct="1">
              <a:lnSpc>
                <a:spcPct val="120000"/>
              </a:lnSpc>
              <a:spcBef>
                <a:spcPts val="0"/>
              </a:spcBef>
              <a:buChar char="n"/>
            </a:pPr>
            <a:r>
              <a:rPr lang="zh-CN" altLang="en-US" sz="2400" dirty="0">
                <a:solidFill>
                  <a:schemeClr val="tx1"/>
                </a:solidFill>
                <a:ea typeface="微软雅黑 Light" panose="020B0502040204020203" pitchFamily="34" charset="-122"/>
              </a:rPr>
              <a:t>若低优先级帧还没来得及发送而其他站的高优先级帧已发送到媒体，则媒体变为忙态，因而低优先级帧就只能再推迟发送。这样就减少了发生冲突的机会  </a:t>
            </a:r>
            <a:endParaRPr lang="zh-CN" altLang="en-US" sz="2400" dirty="0">
              <a:solidFill>
                <a:schemeClr val="tx1"/>
              </a:solidFill>
              <a:ea typeface="微软雅黑 Light" panose="020B0502040204020203" pitchFamily="34" charset="-122"/>
            </a:endParaRPr>
          </a:p>
          <a:p>
            <a:pPr latinLnBrk="0">
              <a:lnSpc>
                <a:spcPct val="120000"/>
              </a:lnSpc>
            </a:pP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字节填充的标志字节法</a:t>
            </a:r>
            <a:endParaRPr lang="zh-CN" altLang="en-US"/>
          </a:p>
        </p:txBody>
      </p:sp>
      <p:sp>
        <p:nvSpPr>
          <p:cNvPr id="3" name="内容占位符 2"/>
          <p:cNvSpPr>
            <a:spLocks noGrp="1"/>
          </p:cNvSpPr>
          <p:nvPr>
            <p:ph idx="1"/>
          </p:nvPr>
        </p:nvSpPr>
        <p:spPr/>
        <p:txBody>
          <a:bodyPr/>
          <a:lstStyle/>
          <a:p>
            <a:pPr>
              <a:lnSpc>
                <a:spcPct val="120000"/>
              </a:lnSpc>
              <a:spcBef>
                <a:spcPct val="0"/>
              </a:spcBef>
              <a:buFont typeface="Wingdings" panose="05000000000000000000" charset="0"/>
              <a:buChar char="n"/>
            </a:pPr>
            <a:r>
              <a:rPr lang="zh-CN" altLang="en-US" sz="2800" dirty="0">
                <a:sym typeface="+mn-lt"/>
              </a:rPr>
              <a:t>用特定的字节进行帧定界</a:t>
            </a:r>
            <a:endParaRPr lang="en-US" altLang="zh-CN" sz="2800" dirty="0">
              <a:latin typeface="+mn-lt"/>
              <a:ea typeface="+mn-ea"/>
              <a:cs typeface="+mn-ea"/>
              <a:sym typeface="+mn-lt"/>
            </a:endParaRPr>
          </a:p>
          <a:p>
            <a:pPr lvl="1" algn="l">
              <a:lnSpc>
                <a:spcPct val="130000"/>
              </a:lnSpc>
              <a:spcBef>
                <a:spcPts val="0"/>
              </a:spcBef>
            </a:pPr>
            <a:r>
              <a:rPr lang="zh-CN" altLang="en-US" sz="2400" dirty="0">
                <a:sym typeface="+mn-lt"/>
              </a:rPr>
              <a:t>开始字节和结束字节可以相同，也可不同</a:t>
            </a:r>
            <a:endParaRPr lang="zh-CN" altLang="en-US" sz="2400" dirty="0">
              <a:sym typeface="+mn-lt"/>
            </a:endParaRPr>
          </a:p>
          <a:p>
            <a:pPr lvl="1" algn="l">
              <a:lnSpc>
                <a:spcPct val="130000"/>
              </a:lnSpc>
              <a:spcBef>
                <a:spcPts val="0"/>
              </a:spcBef>
            </a:pPr>
            <a:r>
              <a:rPr lang="zh-CN" altLang="en-US" dirty="0">
                <a:sym typeface="+mn-lt"/>
              </a:rPr>
              <a:t>帧和帧之间可以连续发定界符（FLAG），用来作同步填充</a:t>
            </a:r>
            <a:endParaRPr lang="zh-CN" altLang="en-US" dirty="0">
              <a:sym typeface="+mn-lt"/>
            </a:endParaRPr>
          </a:p>
          <a:p>
            <a:pPr marL="342900" lvl="1" indent="-342900" algn="l">
              <a:lnSpc>
                <a:spcPct val="120000"/>
              </a:lnSpc>
              <a:spcBef>
                <a:spcPts val="0"/>
              </a:spcBef>
              <a:buFont typeface="Wingdings" panose="05000000000000000000" charset="0"/>
            </a:pPr>
            <a:endParaRPr lang="zh-CN" altLang="en-US" sz="2800"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grpSp>
        <p:nvGrpSpPr>
          <p:cNvPr id="19" name="组合 18"/>
          <p:cNvGrpSpPr/>
          <p:nvPr/>
        </p:nvGrpSpPr>
        <p:grpSpPr>
          <a:xfrm>
            <a:off x="1678692" y="5435980"/>
            <a:ext cx="9023380" cy="431800"/>
            <a:chOff x="1489333" y="4202333"/>
            <a:chExt cx="9023380" cy="431800"/>
          </a:xfrm>
          <a:solidFill>
            <a:schemeClr val="accent6">
              <a:lumMod val="20000"/>
              <a:lumOff val="80000"/>
            </a:schemeClr>
          </a:solidFill>
          <a:scene3d>
            <a:camera prst="orthographicFront">
              <a:rot lat="0" lon="0" rev="0"/>
            </a:camera>
            <a:lightRig rig="soft" dir="t">
              <a:rot lat="0" lon="0" rev="0"/>
            </a:lightRig>
          </a:scene3d>
        </p:grpSpPr>
        <p:sp>
          <p:nvSpPr>
            <p:cNvPr id="20" name="Rectangle 10"/>
            <p:cNvSpPr>
              <a:spLocks noChangeArrowheads="1"/>
            </p:cNvSpPr>
            <p:nvPr>
              <p:custDataLst>
                <p:tags r:id="rId1"/>
              </p:custDataLst>
            </p:nvPr>
          </p:nvSpPr>
          <p:spPr bwMode="auto">
            <a:xfrm>
              <a:off x="1489333"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sp>
          <p:nvSpPr>
            <p:cNvPr id="21" name="Rectangle 10"/>
            <p:cNvSpPr>
              <a:spLocks noChangeArrowheads="1"/>
            </p:cNvSpPr>
            <p:nvPr>
              <p:custDataLst>
                <p:tags r:id="rId2"/>
              </p:custDataLst>
            </p:nvPr>
          </p:nvSpPr>
          <p:spPr bwMode="auto">
            <a:xfrm>
              <a:off x="2257505"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prstClr val="black"/>
                  </a:solidFill>
                  <a:effectLst/>
                  <a:uLnTx/>
                  <a:uFillTx/>
                  <a:cs typeface="+mn-ea"/>
                  <a:sym typeface="+mn-lt"/>
                </a:rPr>
                <a:t>头标</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22" name="Rectangle 10"/>
            <p:cNvSpPr>
              <a:spLocks noChangeArrowheads="1"/>
            </p:cNvSpPr>
            <p:nvPr>
              <p:custDataLst>
                <p:tags r:id="rId3"/>
              </p:custDataLst>
            </p:nvPr>
          </p:nvSpPr>
          <p:spPr bwMode="auto">
            <a:xfrm>
              <a:off x="3025678" y="4202333"/>
              <a:ext cx="5950690"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prstClr val="black"/>
                  </a:solidFill>
                  <a:effectLst/>
                  <a:uLnTx/>
                  <a:uFillTx/>
                  <a:cs typeface="+mn-ea"/>
                  <a:sym typeface="+mn-lt"/>
                </a:rPr>
                <a:t>有效载荷</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23" name="Rectangle 10"/>
            <p:cNvSpPr>
              <a:spLocks noChangeArrowheads="1"/>
            </p:cNvSpPr>
            <p:nvPr>
              <p:custDataLst>
                <p:tags r:id="rId4"/>
              </p:custDataLst>
            </p:nvPr>
          </p:nvSpPr>
          <p:spPr bwMode="auto">
            <a:xfrm>
              <a:off x="8976367"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prstClr val="black"/>
                  </a:solidFill>
                  <a:effectLst/>
                  <a:uLnTx/>
                  <a:uFillTx/>
                  <a:cs typeface="+mn-ea"/>
                  <a:sym typeface="+mn-lt"/>
                </a:rPr>
                <a:t>尾标</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24" name="Rectangle 10"/>
            <p:cNvSpPr>
              <a:spLocks noChangeArrowheads="1"/>
            </p:cNvSpPr>
            <p:nvPr>
              <p:custDataLst>
                <p:tags r:id="rId5"/>
              </p:custDataLst>
            </p:nvPr>
          </p:nvSpPr>
          <p:spPr bwMode="auto">
            <a:xfrm>
              <a:off x="9744540"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grpSp>
      <p:grpSp>
        <p:nvGrpSpPr>
          <p:cNvPr id="25" name="组合 24"/>
          <p:cNvGrpSpPr/>
          <p:nvPr/>
        </p:nvGrpSpPr>
        <p:grpSpPr>
          <a:xfrm>
            <a:off x="2446865" y="6054813"/>
            <a:ext cx="7487034" cy="540164"/>
            <a:chOff x="2257506" y="4821166"/>
            <a:chExt cx="7487034" cy="540164"/>
          </a:xfrm>
        </p:grpSpPr>
        <p:sp>
          <p:nvSpPr>
            <p:cNvPr id="26" name="左大括号 25"/>
            <p:cNvSpPr/>
            <p:nvPr>
              <p:custDataLst>
                <p:tags r:id="rId6"/>
              </p:custDataLst>
            </p:nvPr>
          </p:nvSpPr>
          <p:spPr>
            <a:xfrm rot="16200000">
              <a:off x="5921511" y="1157160"/>
              <a:ext cx="159023" cy="7487034"/>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7" name="矩形 26"/>
            <p:cNvSpPr/>
            <p:nvPr>
              <p:custDataLst>
                <p:tags r:id="rId7"/>
              </p:custDataLst>
            </p:nvPr>
          </p:nvSpPr>
          <p:spPr>
            <a:xfrm>
              <a:off x="5282710" y="4931469"/>
              <a:ext cx="1436623"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schemeClr val="tx1"/>
                  </a:solidFill>
                  <a:effectLst/>
                  <a:uLnTx/>
                  <a:uFillTx/>
                  <a:cs typeface="+mn-ea"/>
                  <a:sym typeface="+mn-lt"/>
                </a:rPr>
                <a:t>一个帧</a:t>
              </a:r>
              <a:endParaRPr kumimoji="1" lang="zh-CN" altLang="en-US" sz="2000" b="0" i="0" u="none" strike="noStrike" kern="1200" cap="none" spc="0" normalizeH="0" baseline="0" noProof="0" dirty="0">
                <a:ln>
                  <a:noFill/>
                </a:ln>
                <a:solidFill>
                  <a:schemeClr val="tx1"/>
                </a:solidFill>
                <a:effectLst/>
                <a:uLnTx/>
                <a:uFillTx/>
                <a:cs typeface="+mn-ea"/>
                <a:sym typeface="+mn-lt"/>
              </a:endParaRPr>
            </a:p>
          </p:txBody>
        </p:sp>
        <p:sp>
          <p:nvSpPr>
            <p:cNvPr id="32" name="矩形 31"/>
            <p:cNvSpPr/>
            <p:nvPr>
              <p:custDataLst>
                <p:tags r:id="rId8"/>
              </p:custDataLst>
            </p:nvPr>
          </p:nvSpPr>
          <p:spPr>
            <a:xfrm>
              <a:off x="6626427" y="4929241"/>
              <a:ext cx="2241051"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schemeClr val="tx1"/>
                  </a:solidFill>
                  <a:effectLst/>
                  <a:uLnTx/>
                  <a:uFillTx/>
                  <a:cs typeface="+mn-ea"/>
                  <a:sym typeface="+mn-lt"/>
                </a:rPr>
                <a:t>载荷中含有定界符</a:t>
              </a:r>
              <a:endParaRPr kumimoji="1" lang="zh-CN" altLang="en-US" sz="2000" b="0" i="0" u="none" strike="noStrike" kern="1200" cap="none" spc="0" normalizeH="0" baseline="0" noProof="0" dirty="0">
                <a:ln>
                  <a:noFill/>
                </a:ln>
                <a:solidFill>
                  <a:schemeClr val="tx1"/>
                </a:solidFill>
                <a:effectLst/>
                <a:uLnTx/>
                <a:uFillTx/>
                <a:cs typeface="+mn-ea"/>
                <a:sym typeface="+mn-lt"/>
              </a:endParaRPr>
            </a:p>
          </p:txBody>
        </p:sp>
      </p:grpSp>
      <p:sp>
        <p:nvSpPr>
          <p:cNvPr id="30" name="Rectangle 10"/>
          <p:cNvSpPr>
            <a:spLocks noChangeArrowheads="1"/>
          </p:cNvSpPr>
          <p:nvPr>
            <p:custDataLst>
              <p:tags r:id="rId9"/>
            </p:custDataLst>
          </p:nvPr>
        </p:nvSpPr>
        <p:spPr bwMode="auto">
          <a:xfrm>
            <a:off x="6832296" y="5435980"/>
            <a:ext cx="768173" cy="431800"/>
          </a:xfrm>
          <a:prstGeom prst="rect">
            <a:avLst/>
          </a:prstGeom>
          <a:solidFill>
            <a:schemeClr val="accent6">
              <a:lumMod val="20000"/>
              <a:lumOff val="80000"/>
            </a:schemeClr>
          </a:solid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sp>
        <p:nvSpPr>
          <p:cNvPr id="31" name="Line 7"/>
          <p:cNvSpPr>
            <a:spLocks noChangeShapeType="1"/>
          </p:cNvSpPr>
          <p:nvPr>
            <p:custDataLst>
              <p:tags r:id="rId10"/>
            </p:custDataLst>
          </p:nvPr>
        </p:nvSpPr>
        <p:spPr bwMode="auto">
          <a:xfrm flipH="1" flipV="1">
            <a:off x="7236259" y="5926326"/>
            <a:ext cx="247904" cy="384205"/>
          </a:xfrm>
          <a:prstGeom prst="line">
            <a:avLst/>
          </a:prstGeom>
          <a:solidFill>
            <a:schemeClr val="accent6">
              <a:lumMod val="20000"/>
              <a:lumOff val="80000"/>
            </a:schemeClr>
          </a:solidFill>
          <a:ln w="31750">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865" b="1">
              <a:solidFill>
                <a:srgbClr val="000099"/>
              </a:solidFill>
              <a:cs typeface="+mn-ea"/>
              <a:sym typeface="+mn-lt"/>
            </a:endParaRPr>
          </a:p>
        </p:txBody>
      </p:sp>
      <p:grpSp>
        <p:nvGrpSpPr>
          <p:cNvPr id="6" name="组合 5"/>
          <p:cNvGrpSpPr/>
          <p:nvPr/>
        </p:nvGrpSpPr>
        <p:grpSpPr>
          <a:xfrm>
            <a:off x="1678694" y="3402957"/>
            <a:ext cx="9023380" cy="431800"/>
            <a:chOff x="1489333" y="4202333"/>
            <a:chExt cx="9023380" cy="431800"/>
          </a:xfrm>
          <a:solidFill>
            <a:schemeClr val="accent6">
              <a:lumMod val="20000"/>
              <a:lumOff val="80000"/>
            </a:schemeClr>
          </a:solidFill>
          <a:scene3d>
            <a:camera prst="orthographicFront">
              <a:rot lat="0" lon="0" rev="0"/>
            </a:camera>
            <a:lightRig rig="soft" dir="t">
              <a:rot lat="0" lon="0" rev="0"/>
            </a:lightRig>
          </a:scene3d>
        </p:grpSpPr>
        <p:sp>
          <p:nvSpPr>
            <p:cNvPr id="7" name="Rectangle 10"/>
            <p:cNvSpPr>
              <a:spLocks noChangeArrowheads="1"/>
            </p:cNvSpPr>
            <p:nvPr>
              <p:custDataLst>
                <p:tags r:id="rId11"/>
              </p:custDataLst>
            </p:nvPr>
          </p:nvSpPr>
          <p:spPr bwMode="auto">
            <a:xfrm>
              <a:off x="1489333"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sp>
          <p:nvSpPr>
            <p:cNvPr id="8" name="Rectangle 10"/>
            <p:cNvSpPr>
              <a:spLocks noChangeArrowheads="1"/>
            </p:cNvSpPr>
            <p:nvPr>
              <p:custDataLst>
                <p:tags r:id="rId12"/>
              </p:custDataLst>
            </p:nvPr>
          </p:nvSpPr>
          <p:spPr bwMode="auto">
            <a:xfrm>
              <a:off x="2257505"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prstClr val="black"/>
                  </a:solidFill>
                  <a:effectLst/>
                  <a:uLnTx/>
                  <a:uFillTx/>
                  <a:cs typeface="+mn-ea"/>
                  <a:sym typeface="+mn-lt"/>
                </a:rPr>
                <a:t>头标</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9" name="Rectangle 10"/>
            <p:cNvSpPr>
              <a:spLocks noChangeArrowheads="1"/>
            </p:cNvSpPr>
            <p:nvPr>
              <p:custDataLst>
                <p:tags r:id="rId13"/>
              </p:custDataLst>
            </p:nvPr>
          </p:nvSpPr>
          <p:spPr bwMode="auto">
            <a:xfrm>
              <a:off x="3025678" y="4202333"/>
              <a:ext cx="5950690"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prstClr val="black"/>
                  </a:solidFill>
                  <a:effectLst/>
                  <a:uLnTx/>
                  <a:uFillTx/>
                  <a:cs typeface="+mn-ea"/>
                  <a:sym typeface="+mn-lt"/>
                </a:rPr>
                <a:t>有效载荷</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10" name="Rectangle 10"/>
            <p:cNvSpPr>
              <a:spLocks noChangeArrowheads="1"/>
            </p:cNvSpPr>
            <p:nvPr>
              <p:custDataLst>
                <p:tags r:id="rId14"/>
              </p:custDataLst>
            </p:nvPr>
          </p:nvSpPr>
          <p:spPr bwMode="auto">
            <a:xfrm>
              <a:off x="8976367"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prstClr val="black"/>
                  </a:solidFill>
                  <a:effectLst/>
                  <a:uLnTx/>
                  <a:uFillTx/>
                  <a:cs typeface="+mn-ea"/>
                  <a:sym typeface="+mn-lt"/>
                </a:rPr>
                <a:t>尾标</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11" name="Rectangle 10"/>
            <p:cNvSpPr>
              <a:spLocks noChangeArrowheads="1"/>
            </p:cNvSpPr>
            <p:nvPr>
              <p:custDataLst>
                <p:tags r:id="rId15"/>
              </p:custDataLst>
            </p:nvPr>
          </p:nvSpPr>
          <p:spPr bwMode="auto">
            <a:xfrm>
              <a:off x="9744540"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grpSp>
      <p:grpSp>
        <p:nvGrpSpPr>
          <p:cNvPr id="12" name="组合 11"/>
          <p:cNvGrpSpPr/>
          <p:nvPr/>
        </p:nvGrpSpPr>
        <p:grpSpPr>
          <a:xfrm>
            <a:off x="2446867" y="4021790"/>
            <a:ext cx="7487034" cy="628660"/>
            <a:chOff x="2257506" y="4821166"/>
            <a:chExt cx="7487034" cy="628660"/>
          </a:xfrm>
        </p:grpSpPr>
        <p:sp>
          <p:nvSpPr>
            <p:cNvPr id="13" name="左大括号 12"/>
            <p:cNvSpPr/>
            <p:nvPr>
              <p:custDataLst>
                <p:tags r:id="rId16"/>
              </p:custDataLst>
            </p:nvPr>
          </p:nvSpPr>
          <p:spPr>
            <a:xfrm rot="16200000">
              <a:off x="5921511" y="1157160"/>
              <a:ext cx="159023" cy="7487034"/>
            </a:xfrm>
            <a:prstGeom prst="leftBrace">
              <a:avLst>
                <a:gd name="adj1" fmla="val 9512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4" name="矩形 13"/>
            <p:cNvSpPr/>
            <p:nvPr>
              <p:custDataLst>
                <p:tags r:id="rId17"/>
              </p:custDataLst>
            </p:nvPr>
          </p:nvSpPr>
          <p:spPr>
            <a:xfrm>
              <a:off x="5259215" y="5019965"/>
              <a:ext cx="1436623"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zh-CN" altLang="en-US" sz="2000" b="0" i="0" u="none" strike="noStrike" kern="1200" cap="none" spc="0" normalizeH="0" baseline="0" noProof="0" dirty="0">
                  <a:ln>
                    <a:noFill/>
                  </a:ln>
                  <a:solidFill>
                    <a:schemeClr val="tx1"/>
                  </a:solidFill>
                  <a:effectLst/>
                  <a:uLnTx/>
                  <a:uFillTx/>
                  <a:cs typeface="+mn-ea"/>
                  <a:sym typeface="+mn-lt"/>
                </a:rPr>
                <a:t>一个帧</a:t>
              </a:r>
              <a:endParaRPr kumimoji="1" lang="zh-CN" altLang="en-US" sz="2000" b="0" i="0" u="none" strike="noStrike" kern="1200" cap="none" spc="0" normalizeH="0" baseline="0" noProof="0" dirty="0">
                <a:ln>
                  <a:noFill/>
                </a:ln>
                <a:solidFill>
                  <a:schemeClr val="tx1"/>
                </a:solidFill>
                <a:effectLst/>
                <a:uLnTx/>
                <a:uFillTx/>
                <a:cs typeface="+mn-ea"/>
                <a:sym typeface="+mn-lt"/>
              </a:endParaRPr>
            </a:p>
          </p:txBody>
        </p:sp>
      </p:grpSp>
      <p:sp>
        <p:nvSpPr>
          <p:cNvPr id="15" name="椭圆形标注 100"/>
          <p:cNvSpPr/>
          <p:nvPr>
            <p:custDataLst>
              <p:tags r:id="rId18"/>
            </p:custDataLst>
          </p:nvPr>
        </p:nvSpPr>
        <p:spPr>
          <a:xfrm>
            <a:off x="1159915" y="2578908"/>
            <a:ext cx="1388498" cy="637017"/>
          </a:xfrm>
          <a:prstGeom prst="wedgeEllipseCallout">
            <a:avLst>
              <a:gd name="adj1" fmla="val 12100"/>
              <a:gd name="adj2" fmla="val 7024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srgbClr val="0070C0"/>
                </a:solidFill>
                <a:effectLst/>
                <a:uLnTx/>
                <a:uFillTx/>
                <a:cs typeface="+mn-ea"/>
                <a:sym typeface="+mn-lt"/>
              </a:rPr>
              <a:t>定界符</a:t>
            </a:r>
            <a:endParaRPr kumimoji="0" lang="zh-CN" altLang="en-US" sz="2000" b="0" i="0" u="none" strike="noStrike" kern="1200" cap="none" spc="0" normalizeH="0" baseline="0" noProof="0" dirty="0">
              <a:ln>
                <a:noFill/>
              </a:ln>
              <a:solidFill>
                <a:srgbClr val="00B050"/>
              </a:solidFill>
              <a:effectLst/>
              <a:uLnTx/>
              <a:uFillTx/>
              <a:cs typeface="+mn-ea"/>
              <a:sym typeface="+mn-lt"/>
            </a:endParaRPr>
          </a:p>
        </p:txBody>
      </p:sp>
      <p:sp>
        <p:nvSpPr>
          <p:cNvPr id="16" name="椭圆形标注 101"/>
          <p:cNvSpPr/>
          <p:nvPr>
            <p:custDataLst>
              <p:tags r:id="rId19"/>
            </p:custDataLst>
          </p:nvPr>
        </p:nvSpPr>
        <p:spPr>
          <a:xfrm>
            <a:off x="9477312" y="2578908"/>
            <a:ext cx="1388498" cy="637017"/>
          </a:xfrm>
          <a:prstGeom prst="wedgeEllipseCallout">
            <a:avLst>
              <a:gd name="adj1" fmla="val 12100"/>
              <a:gd name="adj2" fmla="val 7024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srgbClr val="0070C0"/>
                </a:solidFill>
                <a:effectLst/>
                <a:uLnTx/>
                <a:uFillTx/>
                <a:cs typeface="+mn-ea"/>
                <a:sym typeface="+mn-lt"/>
              </a:rPr>
              <a:t>定界符</a:t>
            </a:r>
            <a:endParaRPr kumimoji="0" lang="zh-CN" altLang="en-US" sz="2000" b="0" i="0" u="none" strike="noStrike" kern="1200" cap="none" spc="0" normalizeH="0" baseline="0" noProof="0" dirty="0">
              <a:ln>
                <a:noFill/>
              </a:ln>
              <a:solidFill>
                <a:srgbClr val="00B050"/>
              </a:solidFill>
              <a:effectLst/>
              <a:uLnTx/>
              <a:uFillTx/>
              <a:cs typeface="+mn-ea"/>
              <a:sym typeface="+mn-lt"/>
            </a:endParaRPr>
          </a:p>
        </p:txBody>
      </p:sp>
      <p:sp>
        <p:nvSpPr>
          <p:cNvPr id="46" name="内容占位符 2"/>
          <p:cNvSpPr txBox="1"/>
          <p:nvPr>
            <p:custDataLst>
              <p:tags r:id="rId20"/>
            </p:custDataLst>
          </p:nvPr>
        </p:nvSpPr>
        <p:spPr>
          <a:xfrm>
            <a:off x="407670" y="4719476"/>
            <a:ext cx="10858500" cy="530541"/>
          </a:xfrm>
          <a:prstGeom prst="rect">
            <a:avLst/>
          </a:prstGeom>
        </p:spPr>
        <p:txBody>
          <a:bodyPr vert="horz" lIns="91440" tIns="45720" rIns="91440" bIns="45720" rtlCol="0">
            <a:normAutofit fontScale="97500" lnSpcReduction="10000"/>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480"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5180"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8230"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605"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20000"/>
              </a:lnSpc>
              <a:spcBef>
                <a:spcPts val="0"/>
              </a:spcBef>
              <a:buClr>
                <a:srgbClr val="C80000"/>
              </a:buClr>
              <a:buSzPct val="80000"/>
              <a:buFont typeface="Wingdings" panose="05000000000000000000" charset="0"/>
              <a:buChar char="n"/>
            </a:pPr>
            <a:r>
              <a:rPr lang="zh-CN" altLang="en-US" sz="28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sym typeface="+mn-ea"/>
              </a:rPr>
              <a:t>关键问题：</a:t>
            </a:r>
            <a:r>
              <a:rPr lang="zh-CN" altLang="en-US" sz="28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sym typeface="+mn-lt"/>
              </a:rPr>
              <a:t>有效载荷部分包含与“定界符”相同的字节会有什么问题？</a:t>
            </a:r>
            <a:endParaRPr lang="zh-CN" altLang="en-US" sz="28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0060" y="191167"/>
            <a:ext cx="10858500" cy="625509"/>
          </a:xfrm>
        </p:spPr>
        <p:txBody>
          <a:bodyPr/>
          <a:lstStyle/>
          <a:p>
            <a:r>
              <a:rPr lang="zh-CN" altLang="en-US" dirty="0"/>
              <a:t>三种帧间间隔 </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ea typeface="微软雅黑 Light" panose="020B0502040204020203" pitchFamily="34" charset="-122"/>
              </a:rPr>
            </a:fld>
            <a:endParaRPr lang="en-US">
              <a:ea typeface="微软雅黑 Light" panose="020B0502040204020203" pitchFamily="34" charset="-122"/>
            </a:endParaRPr>
          </a:p>
        </p:txBody>
      </p:sp>
      <p:sp>
        <p:nvSpPr>
          <p:cNvPr id="5" name="Line 11"/>
          <p:cNvSpPr>
            <a:spLocks noChangeShapeType="1"/>
          </p:cNvSpPr>
          <p:nvPr/>
        </p:nvSpPr>
        <p:spPr bwMode="auto">
          <a:xfrm>
            <a:off x="1108778" y="3786153"/>
            <a:ext cx="849630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Text Box 12"/>
          <p:cNvSpPr txBox="1">
            <a:spLocks noChangeArrowheads="1"/>
          </p:cNvSpPr>
          <p:nvPr/>
        </p:nvSpPr>
        <p:spPr bwMode="auto">
          <a:xfrm>
            <a:off x="9111365" y="3386103"/>
            <a:ext cx="6429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7" name="Text Box 13"/>
          <p:cNvSpPr txBox="1">
            <a:spLocks noChangeArrowheads="1"/>
          </p:cNvSpPr>
          <p:nvPr/>
        </p:nvSpPr>
        <p:spPr bwMode="auto">
          <a:xfrm>
            <a:off x="2226378" y="3206716"/>
            <a:ext cx="693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SIFS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8" name="Text Box 14"/>
          <p:cNvSpPr txBox="1">
            <a:spLocks noChangeArrowheads="1"/>
          </p:cNvSpPr>
          <p:nvPr/>
        </p:nvSpPr>
        <p:spPr bwMode="auto">
          <a:xfrm>
            <a:off x="2283528" y="2820953"/>
            <a:ext cx="6937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PIFS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9" name="Text Box 15"/>
          <p:cNvSpPr txBox="1">
            <a:spLocks noChangeArrowheads="1"/>
          </p:cNvSpPr>
          <p:nvPr/>
        </p:nvSpPr>
        <p:spPr bwMode="auto">
          <a:xfrm>
            <a:off x="2289878" y="2455828"/>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DIFS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10" name="Line 16"/>
          <p:cNvSpPr>
            <a:spLocks noChangeShapeType="1"/>
          </p:cNvSpPr>
          <p:nvPr/>
        </p:nvSpPr>
        <p:spPr bwMode="auto">
          <a:xfrm flipV="1">
            <a:off x="2289878" y="3548028"/>
            <a:ext cx="534987"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7"/>
          <p:cNvSpPr>
            <a:spLocks noChangeShapeType="1"/>
          </p:cNvSpPr>
          <p:nvPr/>
        </p:nvSpPr>
        <p:spPr bwMode="auto">
          <a:xfrm flipV="1">
            <a:off x="2289878" y="3171791"/>
            <a:ext cx="6318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8"/>
          <p:cNvSpPr>
            <a:spLocks noChangeShapeType="1"/>
          </p:cNvSpPr>
          <p:nvPr/>
        </p:nvSpPr>
        <p:spPr bwMode="auto">
          <a:xfrm>
            <a:off x="2289878" y="2797141"/>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9"/>
          <p:cNvSpPr/>
          <p:nvPr/>
        </p:nvSpPr>
        <p:spPr bwMode="auto">
          <a:xfrm>
            <a:off x="1267528" y="3411503"/>
            <a:ext cx="1022350" cy="374650"/>
          </a:xfrm>
          <a:custGeom>
            <a:avLst/>
            <a:gdLst>
              <a:gd name="T0" fmla="*/ 0 w 624"/>
              <a:gd name="T1" fmla="*/ 374650 h 240"/>
              <a:gd name="T2" fmla="*/ 0 w 624"/>
              <a:gd name="T3" fmla="*/ 0 h 240"/>
              <a:gd name="T4" fmla="*/ 1022350 w 624"/>
              <a:gd name="T5" fmla="*/ 0 h 240"/>
              <a:gd name="T6" fmla="*/ 1022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5">
              <a:lumMod val="9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媒体空闲 </a:t>
            </a:r>
            <a:endPar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15" name="Freeform 21"/>
          <p:cNvSpPr/>
          <p:nvPr/>
        </p:nvSpPr>
        <p:spPr bwMode="auto">
          <a:xfrm>
            <a:off x="2999490" y="3411503"/>
            <a:ext cx="1403350" cy="374650"/>
          </a:xfrm>
          <a:custGeom>
            <a:avLst/>
            <a:gdLst>
              <a:gd name="T0" fmla="*/ 0 w 624"/>
              <a:gd name="T1" fmla="*/ 374650 h 240"/>
              <a:gd name="T2" fmla="*/ 0 w 624"/>
              <a:gd name="T3" fmla="*/ 0 h 240"/>
              <a:gd name="T4" fmla="*/ 1403350 w 624"/>
              <a:gd name="T5" fmla="*/ 0 h 240"/>
              <a:gd name="T6" fmla="*/ 1403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6">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发送第 </a:t>
            </a:r>
            <a:r>
              <a:rPr kumimoji="1" lang="en-US" altLang="zh-CN"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1 </a:t>
            </a:r>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帧</a:t>
            </a:r>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16" name="Line 22"/>
          <p:cNvSpPr>
            <a:spLocks noChangeShapeType="1"/>
          </p:cNvSpPr>
          <p:nvPr/>
        </p:nvSpPr>
        <p:spPr bwMode="auto">
          <a:xfrm flipV="1">
            <a:off x="2289878" y="2532028"/>
            <a:ext cx="0" cy="8397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3"/>
          <p:cNvSpPr>
            <a:spLocks noChangeShapeType="1"/>
          </p:cNvSpPr>
          <p:nvPr/>
        </p:nvSpPr>
        <p:spPr bwMode="auto">
          <a:xfrm>
            <a:off x="2999490" y="2532028"/>
            <a:ext cx="0" cy="8397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4"/>
          <p:cNvSpPr>
            <a:spLocks noChangeShapeType="1"/>
          </p:cNvSpPr>
          <p:nvPr/>
        </p:nvSpPr>
        <p:spPr bwMode="auto">
          <a:xfrm>
            <a:off x="2907415" y="3022566"/>
            <a:ext cx="0" cy="301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5"/>
          <p:cNvSpPr>
            <a:spLocks noChangeShapeType="1"/>
          </p:cNvSpPr>
          <p:nvPr/>
        </p:nvSpPr>
        <p:spPr bwMode="auto">
          <a:xfrm flipH="1">
            <a:off x="2826453" y="3486116"/>
            <a:ext cx="3175" cy="1793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Text Box 27"/>
          <p:cNvSpPr txBox="1">
            <a:spLocks noChangeArrowheads="1"/>
          </p:cNvSpPr>
          <p:nvPr/>
        </p:nvSpPr>
        <p:spPr bwMode="auto">
          <a:xfrm>
            <a:off x="4368233" y="3822666"/>
            <a:ext cx="6937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SIFS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22" name="Text Box 28"/>
          <p:cNvSpPr txBox="1">
            <a:spLocks noChangeArrowheads="1"/>
          </p:cNvSpPr>
          <p:nvPr/>
        </p:nvSpPr>
        <p:spPr bwMode="auto">
          <a:xfrm>
            <a:off x="5542665" y="5092666"/>
            <a:ext cx="6905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PIFS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23" name="Line 29"/>
          <p:cNvSpPr>
            <a:spLocks noChangeShapeType="1"/>
          </p:cNvSpPr>
          <p:nvPr/>
        </p:nvSpPr>
        <p:spPr bwMode="auto">
          <a:xfrm>
            <a:off x="5588703" y="5437153"/>
            <a:ext cx="6000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30"/>
          <p:cNvSpPr>
            <a:spLocks noChangeShapeType="1"/>
          </p:cNvSpPr>
          <p:nvPr/>
        </p:nvSpPr>
        <p:spPr bwMode="auto">
          <a:xfrm flipH="1" flipV="1">
            <a:off x="4402840" y="3819491"/>
            <a:ext cx="0" cy="4429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31"/>
          <p:cNvSpPr>
            <a:spLocks noChangeShapeType="1"/>
          </p:cNvSpPr>
          <p:nvPr/>
        </p:nvSpPr>
        <p:spPr bwMode="auto">
          <a:xfrm>
            <a:off x="6201478" y="5286341"/>
            <a:ext cx="0" cy="301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32"/>
          <p:cNvSpPr>
            <a:spLocks noChangeShapeType="1"/>
          </p:cNvSpPr>
          <p:nvPr/>
        </p:nvSpPr>
        <p:spPr bwMode="auto">
          <a:xfrm>
            <a:off x="1108778" y="6091203"/>
            <a:ext cx="849630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33"/>
          <p:cNvSpPr txBox="1">
            <a:spLocks noChangeArrowheads="1"/>
          </p:cNvSpPr>
          <p:nvPr/>
        </p:nvSpPr>
        <p:spPr bwMode="auto">
          <a:xfrm>
            <a:off x="9111365" y="5695916"/>
            <a:ext cx="6429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28" name="Freeform 34"/>
          <p:cNvSpPr/>
          <p:nvPr/>
        </p:nvSpPr>
        <p:spPr bwMode="auto">
          <a:xfrm>
            <a:off x="2988378" y="5714966"/>
            <a:ext cx="2597150" cy="376237"/>
          </a:xfrm>
          <a:custGeom>
            <a:avLst/>
            <a:gdLst>
              <a:gd name="T0" fmla="*/ 0 w 624"/>
              <a:gd name="T1" fmla="*/ 376237 h 240"/>
              <a:gd name="T2" fmla="*/ 0 w 624"/>
              <a:gd name="T3" fmla="*/ 0 h 240"/>
              <a:gd name="T4" fmla="*/ 2597150 w 624"/>
              <a:gd name="T5" fmla="*/ 0 h 240"/>
              <a:gd name="T6" fmla="*/ 2597150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5">
              <a:lumMod val="9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NAV</a:t>
            </a:r>
            <a:r>
              <a:rPr kumimoji="1" lang="zh-CN" altLang="en-US">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（媒体忙）</a:t>
            </a:r>
            <a:endParaRPr kumimoji="1" lang="zh-CN" altLang="en-US">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endParaRPr lang="zh-CN" altLang="en-US">
              <a:latin typeface="微软雅黑 Light" panose="020B0502040204020203" pitchFamily="34" charset="-122"/>
              <a:ea typeface="微软雅黑 Light" panose="020B0502040204020203" pitchFamily="34" charset="-122"/>
            </a:endParaRPr>
          </a:p>
        </p:txBody>
      </p:sp>
      <p:sp>
        <p:nvSpPr>
          <p:cNvPr id="30" name="Text Box 36"/>
          <p:cNvSpPr txBox="1">
            <a:spLocks noChangeArrowheads="1"/>
          </p:cNvSpPr>
          <p:nvPr/>
        </p:nvSpPr>
        <p:spPr bwMode="auto">
          <a:xfrm>
            <a:off x="5556953" y="4784691"/>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DIFS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31" name="Line 37"/>
          <p:cNvSpPr>
            <a:spLocks noChangeShapeType="1"/>
          </p:cNvSpPr>
          <p:nvPr/>
        </p:nvSpPr>
        <p:spPr bwMode="auto">
          <a:xfrm flipV="1">
            <a:off x="5599815" y="5100603"/>
            <a:ext cx="6715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8"/>
          <p:cNvSpPr>
            <a:spLocks noChangeShapeType="1"/>
          </p:cNvSpPr>
          <p:nvPr/>
        </p:nvSpPr>
        <p:spPr bwMode="auto">
          <a:xfrm flipH="1" flipV="1">
            <a:off x="5585528" y="4798978"/>
            <a:ext cx="0" cy="4254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39"/>
          <p:cNvSpPr>
            <a:spLocks noChangeShapeType="1"/>
          </p:cNvSpPr>
          <p:nvPr/>
        </p:nvSpPr>
        <p:spPr bwMode="auto">
          <a:xfrm>
            <a:off x="6271328" y="4798978"/>
            <a:ext cx="0" cy="858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40"/>
          <p:cNvSpPr/>
          <p:nvPr/>
        </p:nvSpPr>
        <p:spPr bwMode="auto">
          <a:xfrm>
            <a:off x="7546090" y="5714966"/>
            <a:ext cx="1382713" cy="376237"/>
          </a:xfrm>
          <a:custGeom>
            <a:avLst/>
            <a:gdLst>
              <a:gd name="T0" fmla="*/ 0 w 624"/>
              <a:gd name="T1" fmla="*/ 376237 h 240"/>
              <a:gd name="T2" fmla="*/ 0 w 624"/>
              <a:gd name="T3" fmla="*/ 0 h 240"/>
              <a:gd name="T4" fmla="*/ 1382713 w 624"/>
              <a:gd name="T5" fmla="*/ 0 h 240"/>
              <a:gd name="T6" fmla="*/ 1382713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6">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发送下一 帧</a:t>
            </a:r>
            <a:endPar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endPar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35" name="Freeform 41"/>
          <p:cNvSpPr/>
          <p:nvPr/>
        </p:nvSpPr>
        <p:spPr bwMode="auto">
          <a:xfrm>
            <a:off x="6264978" y="5714966"/>
            <a:ext cx="1281112" cy="376237"/>
          </a:xfrm>
          <a:custGeom>
            <a:avLst/>
            <a:gdLst>
              <a:gd name="T0" fmla="*/ 0 w 780"/>
              <a:gd name="T1" fmla="*/ 376237 h 240"/>
              <a:gd name="T2" fmla="*/ 0 w 780"/>
              <a:gd name="T3" fmla="*/ 0 h 240"/>
              <a:gd name="T4" fmla="*/ 1281112 w 780"/>
              <a:gd name="T5" fmla="*/ 0 h 240"/>
              <a:gd name="T6" fmla="*/ 0 60000 65536"/>
              <a:gd name="T7" fmla="*/ 0 60000 65536"/>
              <a:gd name="T8" fmla="*/ 0 60000 65536"/>
            </a:gdLst>
            <a:ahLst/>
            <a:cxnLst>
              <a:cxn ang="T6">
                <a:pos x="T0" y="T1"/>
              </a:cxn>
              <a:cxn ang="T7">
                <a:pos x="T2" y="T3"/>
              </a:cxn>
              <a:cxn ang="T8">
                <a:pos x="T4" y="T5"/>
              </a:cxn>
            </a:cxnLst>
            <a:rect l="0" t="0" r="r" b="b"/>
            <a:pathLst>
              <a:path w="780" h="240">
                <a:moveTo>
                  <a:pt x="0" y="240"/>
                </a:moveTo>
                <a:lnTo>
                  <a:pt x="0" y="0"/>
                </a:lnTo>
                <a:lnTo>
                  <a:pt x="780" y="0"/>
                </a:lnTo>
              </a:path>
            </a:pathLst>
          </a:cu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6" name="Line 42"/>
          <p:cNvSpPr>
            <a:spLocks noChangeShapeType="1"/>
          </p:cNvSpPr>
          <p:nvPr/>
        </p:nvSpPr>
        <p:spPr bwMode="auto">
          <a:xfrm>
            <a:off x="6422140" y="5710203"/>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3"/>
          <p:cNvSpPr>
            <a:spLocks noChangeShapeType="1"/>
          </p:cNvSpPr>
          <p:nvPr/>
        </p:nvSpPr>
        <p:spPr bwMode="auto">
          <a:xfrm>
            <a:off x="6579303" y="5710203"/>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44"/>
          <p:cNvSpPr>
            <a:spLocks noChangeShapeType="1"/>
          </p:cNvSpPr>
          <p:nvPr/>
        </p:nvSpPr>
        <p:spPr bwMode="auto">
          <a:xfrm>
            <a:off x="6736465" y="5710203"/>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45"/>
          <p:cNvSpPr>
            <a:spLocks noChangeShapeType="1"/>
          </p:cNvSpPr>
          <p:nvPr/>
        </p:nvSpPr>
        <p:spPr bwMode="auto">
          <a:xfrm>
            <a:off x="6895215" y="5710203"/>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6"/>
          <p:cNvSpPr>
            <a:spLocks noChangeShapeType="1"/>
          </p:cNvSpPr>
          <p:nvPr/>
        </p:nvSpPr>
        <p:spPr bwMode="auto">
          <a:xfrm>
            <a:off x="7052378" y="5710203"/>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7"/>
          <p:cNvSpPr>
            <a:spLocks noChangeShapeType="1"/>
          </p:cNvSpPr>
          <p:nvPr/>
        </p:nvSpPr>
        <p:spPr bwMode="auto">
          <a:xfrm>
            <a:off x="7209540" y="5719728"/>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8"/>
          <p:cNvSpPr>
            <a:spLocks noChangeShapeType="1"/>
          </p:cNvSpPr>
          <p:nvPr/>
        </p:nvSpPr>
        <p:spPr bwMode="auto">
          <a:xfrm>
            <a:off x="7377815" y="5719728"/>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49"/>
          <p:cNvSpPr>
            <a:spLocks noChangeShapeType="1"/>
          </p:cNvSpPr>
          <p:nvPr/>
        </p:nvSpPr>
        <p:spPr bwMode="auto">
          <a:xfrm>
            <a:off x="6298315" y="5437153"/>
            <a:ext cx="127793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Text Box 50"/>
          <p:cNvSpPr txBox="1">
            <a:spLocks noChangeArrowheads="1"/>
          </p:cNvSpPr>
          <p:nvPr/>
        </p:nvSpPr>
        <p:spPr bwMode="auto">
          <a:xfrm>
            <a:off x="6366578" y="5043453"/>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争用窗口</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46" name="AutoShape 52"/>
          <p:cNvSpPr/>
          <p:nvPr/>
        </p:nvSpPr>
        <p:spPr bwMode="auto">
          <a:xfrm rot="-5400000">
            <a:off x="4228216" y="4921215"/>
            <a:ext cx="144462" cy="2570163"/>
          </a:xfrm>
          <a:prstGeom prst="leftBrace">
            <a:avLst>
              <a:gd name="adj1" fmla="val 14826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7" name="AutoShape 53"/>
          <p:cNvSpPr/>
          <p:nvPr/>
        </p:nvSpPr>
        <p:spPr bwMode="auto">
          <a:xfrm rot="-5400000">
            <a:off x="6849178" y="5556216"/>
            <a:ext cx="112712" cy="1249362"/>
          </a:xfrm>
          <a:prstGeom prst="leftBrace">
            <a:avLst>
              <a:gd name="adj1" fmla="val 9237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8" name="Text Box 54"/>
          <p:cNvSpPr txBox="1">
            <a:spLocks noChangeArrowheads="1"/>
          </p:cNvSpPr>
          <p:nvPr/>
        </p:nvSpPr>
        <p:spPr bwMode="auto">
          <a:xfrm>
            <a:off x="3769428" y="6202328"/>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推迟接入</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49" name="Text Box 55"/>
          <p:cNvSpPr txBox="1">
            <a:spLocks noChangeArrowheads="1"/>
          </p:cNvSpPr>
          <p:nvPr/>
        </p:nvSpPr>
        <p:spPr bwMode="auto">
          <a:xfrm>
            <a:off x="6147503" y="6154703"/>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等待重试时间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0" name="Line 56"/>
          <p:cNvSpPr>
            <a:spLocks noChangeShapeType="1"/>
          </p:cNvSpPr>
          <p:nvPr/>
        </p:nvSpPr>
        <p:spPr bwMode="auto">
          <a:xfrm flipV="1">
            <a:off x="2277178" y="3811553"/>
            <a:ext cx="0" cy="300038"/>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Text Box 57"/>
          <p:cNvSpPr txBox="1">
            <a:spLocks noChangeArrowheads="1"/>
          </p:cNvSpPr>
          <p:nvPr/>
        </p:nvSpPr>
        <p:spPr bwMode="auto">
          <a:xfrm>
            <a:off x="1661228" y="4011578"/>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有帧要发送</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2" name="Line 58"/>
          <p:cNvSpPr>
            <a:spLocks noChangeShapeType="1"/>
          </p:cNvSpPr>
          <p:nvPr/>
        </p:nvSpPr>
        <p:spPr bwMode="auto">
          <a:xfrm>
            <a:off x="7574665" y="5276816"/>
            <a:ext cx="0" cy="368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Text Box 59"/>
          <p:cNvSpPr txBox="1">
            <a:spLocks noChangeArrowheads="1"/>
          </p:cNvSpPr>
          <p:nvPr/>
        </p:nvSpPr>
        <p:spPr bwMode="auto">
          <a:xfrm>
            <a:off x="813503" y="3771866"/>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源站</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4" name="Line 60"/>
          <p:cNvSpPr>
            <a:spLocks noChangeShapeType="1"/>
          </p:cNvSpPr>
          <p:nvPr/>
        </p:nvSpPr>
        <p:spPr bwMode="auto">
          <a:xfrm>
            <a:off x="1107190" y="4757703"/>
            <a:ext cx="8494713"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61"/>
          <p:cNvSpPr txBox="1">
            <a:spLocks noChangeArrowheads="1"/>
          </p:cNvSpPr>
          <p:nvPr/>
        </p:nvSpPr>
        <p:spPr bwMode="auto">
          <a:xfrm>
            <a:off x="9111365" y="4376703"/>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6" name="Text Box 62"/>
          <p:cNvSpPr txBox="1">
            <a:spLocks noChangeArrowheads="1"/>
          </p:cNvSpPr>
          <p:nvPr/>
        </p:nvSpPr>
        <p:spPr bwMode="auto">
          <a:xfrm>
            <a:off x="788103" y="4721191"/>
            <a:ext cx="8699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目的站</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7" name="Freeform 63"/>
          <p:cNvSpPr/>
          <p:nvPr/>
        </p:nvSpPr>
        <p:spPr bwMode="auto">
          <a:xfrm>
            <a:off x="4917190" y="4381466"/>
            <a:ext cx="663575" cy="376237"/>
          </a:xfrm>
          <a:custGeom>
            <a:avLst/>
            <a:gdLst>
              <a:gd name="T0" fmla="*/ 0 w 624"/>
              <a:gd name="T1" fmla="*/ 376237 h 240"/>
              <a:gd name="T2" fmla="*/ 0 w 624"/>
              <a:gd name="T3" fmla="*/ 0 h 240"/>
              <a:gd name="T4" fmla="*/ 663575 w 624"/>
              <a:gd name="T5" fmla="*/ 0 h 240"/>
              <a:gd name="T6" fmla="*/ 663575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CC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58" name="Line 64"/>
          <p:cNvSpPr>
            <a:spLocks noChangeShapeType="1"/>
          </p:cNvSpPr>
          <p:nvPr/>
        </p:nvSpPr>
        <p:spPr bwMode="auto">
          <a:xfrm>
            <a:off x="4917190" y="3811553"/>
            <a:ext cx="0" cy="6778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Text Box 65"/>
          <p:cNvSpPr txBox="1">
            <a:spLocks noChangeArrowheads="1"/>
          </p:cNvSpPr>
          <p:nvPr/>
        </p:nvSpPr>
        <p:spPr bwMode="auto">
          <a:xfrm>
            <a:off x="4915603" y="4400516"/>
            <a:ext cx="654050" cy="366712"/>
          </a:xfrm>
          <a:prstGeom prst="rect">
            <a:avLst/>
          </a:prstGeom>
          <a:solidFill>
            <a:schemeClr val="accent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ACK</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60" name="Line 66"/>
          <p:cNvSpPr>
            <a:spLocks noChangeShapeType="1"/>
          </p:cNvSpPr>
          <p:nvPr/>
        </p:nvSpPr>
        <p:spPr bwMode="auto">
          <a:xfrm>
            <a:off x="5582353" y="4810091"/>
            <a:ext cx="3175" cy="854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 Box 67"/>
          <p:cNvSpPr txBox="1">
            <a:spLocks noChangeArrowheads="1"/>
          </p:cNvSpPr>
          <p:nvPr/>
        </p:nvSpPr>
        <p:spPr bwMode="auto">
          <a:xfrm>
            <a:off x="5525203" y="5451441"/>
            <a:ext cx="69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SIFS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62" name="Line 68"/>
          <p:cNvSpPr>
            <a:spLocks noChangeShapeType="1"/>
          </p:cNvSpPr>
          <p:nvPr/>
        </p:nvSpPr>
        <p:spPr bwMode="auto">
          <a:xfrm>
            <a:off x="6137978" y="5738778"/>
            <a:ext cx="0" cy="15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69"/>
          <p:cNvSpPr>
            <a:spLocks noChangeShapeType="1"/>
          </p:cNvSpPr>
          <p:nvPr/>
        </p:nvSpPr>
        <p:spPr bwMode="auto">
          <a:xfrm>
            <a:off x="2986790" y="3627403"/>
            <a:ext cx="0" cy="2036763"/>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Text Box 70"/>
          <p:cNvSpPr txBox="1">
            <a:spLocks noChangeArrowheads="1"/>
          </p:cNvSpPr>
          <p:nvPr/>
        </p:nvSpPr>
        <p:spPr bwMode="auto">
          <a:xfrm>
            <a:off x="754765" y="6056278"/>
            <a:ext cx="931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 </a:t>
            </a:r>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其他站</a:t>
            </a:r>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5" name="Line 71"/>
          <p:cNvSpPr>
            <a:spLocks noChangeShapeType="1"/>
          </p:cNvSpPr>
          <p:nvPr/>
        </p:nvSpPr>
        <p:spPr bwMode="auto">
          <a:xfrm flipV="1">
            <a:off x="2986790" y="6116603"/>
            <a:ext cx="0" cy="300038"/>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Text Box 72"/>
          <p:cNvSpPr txBox="1">
            <a:spLocks noChangeArrowheads="1"/>
          </p:cNvSpPr>
          <p:nvPr/>
        </p:nvSpPr>
        <p:spPr bwMode="auto">
          <a:xfrm>
            <a:off x="2345440" y="6335678"/>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有帧要发送</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67" name="Line 73"/>
          <p:cNvSpPr>
            <a:spLocks noChangeShapeType="1"/>
          </p:cNvSpPr>
          <p:nvPr/>
        </p:nvSpPr>
        <p:spPr bwMode="auto">
          <a:xfrm flipV="1">
            <a:off x="4402840" y="4184616"/>
            <a:ext cx="534988" cy="31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74"/>
          <p:cNvSpPr>
            <a:spLocks noChangeShapeType="1"/>
          </p:cNvSpPr>
          <p:nvPr/>
        </p:nvSpPr>
        <p:spPr bwMode="auto">
          <a:xfrm flipV="1">
            <a:off x="5590290" y="5811803"/>
            <a:ext cx="531813"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Text Box 77"/>
          <p:cNvSpPr txBox="1">
            <a:spLocks noChangeArrowheads="1"/>
          </p:cNvSpPr>
          <p:nvPr/>
        </p:nvSpPr>
        <p:spPr bwMode="auto">
          <a:xfrm>
            <a:off x="867410" y="1087120"/>
            <a:ext cx="8467725" cy="1198880"/>
          </a:xfrm>
          <a:prstGeom prst="rect">
            <a:avLst/>
          </a:prstGeom>
          <a:solidFill>
            <a:schemeClr val="bg1">
              <a:lumMod val="95000"/>
            </a:schemeClr>
          </a:solidFill>
          <a:ln w="9525">
            <a:solidFill>
              <a:srgbClr val="333399"/>
            </a:solidFill>
            <a:miter lim="800000"/>
          </a:ln>
          <a:effec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SIFS</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，即短</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(Short)</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帧间间隔，是最短的帧间间隔，用来分隔开属于一次对话的各帧。一个站应当能够在这段时间内从发送方式切换到接收方式</a:t>
            </a:r>
            <a:endPar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70" name="Text Box 78"/>
          <p:cNvSpPr txBox="1">
            <a:spLocks noChangeArrowheads="1"/>
          </p:cNvSpPr>
          <p:nvPr/>
        </p:nvSpPr>
        <p:spPr bwMode="auto">
          <a:xfrm>
            <a:off x="3423285" y="2284095"/>
            <a:ext cx="5911850" cy="1014730"/>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使用 </a:t>
            </a:r>
            <a:r>
              <a:rPr lang="en-US" altLang="zh-CN"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SIFS </a:t>
            </a: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的帧类型有：</a:t>
            </a:r>
            <a:r>
              <a:rPr lang="en-US" altLang="zh-CN"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ACK </a:t>
            </a: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帧、</a:t>
            </a:r>
            <a:r>
              <a:rPr lang="en-US" altLang="zh-CN"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CTS </a:t>
            </a: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帧、由过长的 </a:t>
            </a:r>
            <a:r>
              <a:rPr lang="en-US" altLang="zh-CN"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MAC </a:t>
            </a: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帧分片后的数据帧，以及所有回答 </a:t>
            </a:r>
            <a:r>
              <a:rPr lang="en-US" altLang="zh-CN"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AP </a:t>
            </a: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探询的帧和在 </a:t>
            </a:r>
            <a:r>
              <a:rPr lang="en-US" altLang="zh-CN"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PCF </a:t>
            </a: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方式中接入点 </a:t>
            </a:r>
            <a:r>
              <a:rPr lang="en-US" altLang="zh-CN"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AP </a:t>
            </a: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发送出的任何帧</a:t>
            </a:r>
            <a:endPar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grpId="0" nodeType="clickEffect">
                                  <p:stCondLst>
                                    <p:cond delay="0"/>
                                  </p:stCondLst>
                                  <p:childTnLst>
                                    <p:anim calcmode="discrete" valueType="str">
                                      <p:cBhvr>
                                        <p:cTn id="10" dur="500" fill="hold"/>
                                        <p:tgtEl>
                                          <p:spTgt spid="7"/>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21"/>
                                        </p:tgtEl>
                                        <p:attrNameLst>
                                          <p:attrName>style.visibility</p:attrName>
                                        </p:attrNameLst>
                                      </p:cBhvr>
                                      <p:tavLst>
                                        <p:tav tm="0">
                                          <p:val>
                                            <p:strVal val="hidden"/>
                                          </p:val>
                                        </p:tav>
                                        <p:tav tm="50000">
                                          <p:val>
                                            <p:strVal val="visible"/>
                                          </p:val>
                                        </p:tav>
                                      </p:tavLst>
                                    </p:anim>
                                  </p:childTnLst>
                                </p:cTn>
                              </p:par>
                              <p:par>
                                <p:cTn id="13" presetID="35" presetClass="emph" presetSubtype="0" repeatCount="4000" fill="hold" grpId="0" nodeType="withEffect">
                                  <p:stCondLst>
                                    <p:cond delay="0"/>
                                  </p:stCondLst>
                                  <p:childTnLst>
                                    <p:anim calcmode="discrete" valueType="str">
                                      <p:cBhvr>
                                        <p:cTn id="14" dur="500" fill="hold"/>
                                        <p:tgtEl>
                                          <p:spTgt spid="6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1" grpId="0" bldLvl="0" animBg="1"/>
      <p:bldP spid="61" grpId="0" bldLvl="0" animBg="1"/>
      <p:bldP spid="69" grpId="0" bldLvl="0" animBg="1"/>
      <p:bldP spid="70" grpId="0" bldLvl="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104" y="117124"/>
            <a:ext cx="10858500" cy="696470"/>
          </a:xfrm>
        </p:spPr>
        <p:txBody>
          <a:bodyPr/>
          <a:lstStyle/>
          <a:p>
            <a:r>
              <a:rPr lang="zh-CN" altLang="en-US" dirty="0"/>
              <a:t>三种帧间间隔 </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ea typeface="微软雅黑 Light" panose="020B0502040204020203" pitchFamily="34" charset="-122"/>
              </a:rPr>
            </a:fld>
            <a:endParaRPr lang="en-US">
              <a:ea typeface="微软雅黑 Light" panose="020B0502040204020203" pitchFamily="34" charset="-122"/>
            </a:endParaRPr>
          </a:p>
        </p:txBody>
      </p:sp>
      <p:sp>
        <p:nvSpPr>
          <p:cNvPr id="5" name="Text Box 10"/>
          <p:cNvSpPr txBox="1">
            <a:spLocks noChangeArrowheads="1"/>
          </p:cNvSpPr>
          <p:nvPr/>
        </p:nvSpPr>
        <p:spPr bwMode="auto">
          <a:xfrm>
            <a:off x="9090099" y="3284978"/>
            <a:ext cx="6429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6" name="Text Box 11"/>
          <p:cNvSpPr txBox="1">
            <a:spLocks noChangeArrowheads="1"/>
          </p:cNvSpPr>
          <p:nvPr/>
        </p:nvSpPr>
        <p:spPr bwMode="auto">
          <a:xfrm>
            <a:off x="2205112" y="3105590"/>
            <a:ext cx="6937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SIFS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7" name="Text Box 12"/>
          <p:cNvSpPr txBox="1">
            <a:spLocks noChangeArrowheads="1"/>
          </p:cNvSpPr>
          <p:nvPr/>
        </p:nvSpPr>
        <p:spPr bwMode="auto">
          <a:xfrm>
            <a:off x="2262262" y="2719828"/>
            <a:ext cx="6937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PIFS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8" name="Text Box 13"/>
          <p:cNvSpPr txBox="1">
            <a:spLocks noChangeArrowheads="1"/>
          </p:cNvSpPr>
          <p:nvPr/>
        </p:nvSpPr>
        <p:spPr bwMode="auto">
          <a:xfrm>
            <a:off x="2268612" y="2261040"/>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DIFS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9" name="Line 14"/>
          <p:cNvSpPr>
            <a:spLocks noChangeShapeType="1"/>
          </p:cNvSpPr>
          <p:nvPr/>
        </p:nvSpPr>
        <p:spPr bwMode="auto">
          <a:xfrm flipV="1">
            <a:off x="2268612" y="3446903"/>
            <a:ext cx="534987" cy="1587"/>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5"/>
          <p:cNvSpPr>
            <a:spLocks noChangeShapeType="1"/>
          </p:cNvSpPr>
          <p:nvPr/>
        </p:nvSpPr>
        <p:spPr bwMode="auto">
          <a:xfrm flipV="1">
            <a:off x="2268612" y="3070665"/>
            <a:ext cx="6318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6"/>
          <p:cNvSpPr>
            <a:spLocks noChangeShapeType="1"/>
          </p:cNvSpPr>
          <p:nvPr/>
        </p:nvSpPr>
        <p:spPr bwMode="auto">
          <a:xfrm>
            <a:off x="2268612" y="2696015"/>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Freeform 17"/>
          <p:cNvSpPr/>
          <p:nvPr/>
        </p:nvSpPr>
        <p:spPr bwMode="auto">
          <a:xfrm>
            <a:off x="1246262" y="3310378"/>
            <a:ext cx="1022350" cy="374650"/>
          </a:xfrm>
          <a:custGeom>
            <a:avLst/>
            <a:gdLst>
              <a:gd name="T0" fmla="*/ 0 w 624"/>
              <a:gd name="T1" fmla="*/ 374650 h 240"/>
              <a:gd name="T2" fmla="*/ 0 w 624"/>
              <a:gd name="T3" fmla="*/ 0 h 240"/>
              <a:gd name="T4" fmla="*/ 1022350 w 624"/>
              <a:gd name="T5" fmla="*/ 0 h 240"/>
              <a:gd name="T6" fmla="*/ 1022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5">
              <a:lumMod val="9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媒体空闲  </a:t>
            </a:r>
            <a:endPar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14" name="Freeform 19"/>
          <p:cNvSpPr/>
          <p:nvPr/>
        </p:nvSpPr>
        <p:spPr bwMode="auto">
          <a:xfrm>
            <a:off x="2978224" y="3310378"/>
            <a:ext cx="1403350" cy="374650"/>
          </a:xfrm>
          <a:custGeom>
            <a:avLst/>
            <a:gdLst>
              <a:gd name="T0" fmla="*/ 0 w 624"/>
              <a:gd name="T1" fmla="*/ 374650 h 240"/>
              <a:gd name="T2" fmla="*/ 0 w 624"/>
              <a:gd name="T3" fmla="*/ 0 h 240"/>
              <a:gd name="T4" fmla="*/ 1403350 w 624"/>
              <a:gd name="T5" fmla="*/ 0 h 240"/>
              <a:gd name="T6" fmla="*/ 1403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5" name="Line 20"/>
          <p:cNvSpPr>
            <a:spLocks noChangeShapeType="1"/>
          </p:cNvSpPr>
          <p:nvPr/>
        </p:nvSpPr>
        <p:spPr bwMode="auto">
          <a:xfrm flipV="1">
            <a:off x="2268612" y="2430903"/>
            <a:ext cx="0" cy="8397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1"/>
          <p:cNvSpPr>
            <a:spLocks noChangeShapeType="1"/>
          </p:cNvSpPr>
          <p:nvPr/>
        </p:nvSpPr>
        <p:spPr bwMode="auto">
          <a:xfrm>
            <a:off x="2978224" y="2430903"/>
            <a:ext cx="0" cy="8397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2"/>
          <p:cNvSpPr>
            <a:spLocks noChangeShapeType="1"/>
          </p:cNvSpPr>
          <p:nvPr/>
        </p:nvSpPr>
        <p:spPr bwMode="auto">
          <a:xfrm>
            <a:off x="2886149" y="2921440"/>
            <a:ext cx="0" cy="301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3"/>
          <p:cNvSpPr>
            <a:spLocks noChangeShapeType="1"/>
          </p:cNvSpPr>
          <p:nvPr/>
        </p:nvSpPr>
        <p:spPr bwMode="auto">
          <a:xfrm flipH="1">
            <a:off x="2805187" y="3384990"/>
            <a:ext cx="3175" cy="1793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24"/>
          <p:cNvSpPr txBox="1">
            <a:spLocks noChangeArrowheads="1"/>
          </p:cNvSpPr>
          <p:nvPr/>
        </p:nvSpPr>
        <p:spPr bwMode="auto">
          <a:xfrm>
            <a:off x="2995687" y="3331015"/>
            <a:ext cx="1354137" cy="366713"/>
          </a:xfrm>
          <a:prstGeom prst="rect">
            <a:avLst/>
          </a:prstGeom>
          <a:solidFill>
            <a:schemeClr val="accent6">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发送第 </a:t>
            </a:r>
            <a:r>
              <a:rPr kumimoji="1" lang="en-US" altLang="zh-CN"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1 </a:t>
            </a:r>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帧</a:t>
            </a:r>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0" name="Text Box 25"/>
          <p:cNvSpPr txBox="1">
            <a:spLocks noChangeArrowheads="1"/>
          </p:cNvSpPr>
          <p:nvPr/>
        </p:nvSpPr>
        <p:spPr bwMode="auto">
          <a:xfrm>
            <a:off x="4268862" y="3705665"/>
            <a:ext cx="6937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SIFS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21" name="Text Box 26"/>
          <p:cNvSpPr txBox="1">
            <a:spLocks noChangeArrowheads="1"/>
          </p:cNvSpPr>
          <p:nvPr/>
        </p:nvSpPr>
        <p:spPr bwMode="auto">
          <a:xfrm>
            <a:off x="5521399" y="5082028"/>
            <a:ext cx="6905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PIFS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22" name="Line 27"/>
          <p:cNvSpPr>
            <a:spLocks noChangeShapeType="1"/>
          </p:cNvSpPr>
          <p:nvPr/>
        </p:nvSpPr>
        <p:spPr bwMode="auto">
          <a:xfrm>
            <a:off x="5567437" y="5426515"/>
            <a:ext cx="6000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8"/>
          <p:cNvSpPr>
            <a:spLocks noChangeShapeType="1"/>
          </p:cNvSpPr>
          <p:nvPr/>
        </p:nvSpPr>
        <p:spPr bwMode="auto">
          <a:xfrm flipH="1" flipV="1">
            <a:off x="4381574" y="3718365"/>
            <a:ext cx="0" cy="442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9"/>
          <p:cNvSpPr>
            <a:spLocks noChangeShapeType="1"/>
          </p:cNvSpPr>
          <p:nvPr/>
        </p:nvSpPr>
        <p:spPr bwMode="auto">
          <a:xfrm>
            <a:off x="6180212" y="5275703"/>
            <a:ext cx="0" cy="301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31"/>
          <p:cNvSpPr txBox="1">
            <a:spLocks noChangeArrowheads="1"/>
          </p:cNvSpPr>
          <p:nvPr/>
        </p:nvSpPr>
        <p:spPr bwMode="auto">
          <a:xfrm>
            <a:off x="9090099" y="5685278"/>
            <a:ext cx="6429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26" name="Freeform 32"/>
          <p:cNvSpPr/>
          <p:nvPr/>
        </p:nvSpPr>
        <p:spPr bwMode="auto">
          <a:xfrm>
            <a:off x="2967112" y="5704328"/>
            <a:ext cx="2597150" cy="376237"/>
          </a:xfrm>
          <a:custGeom>
            <a:avLst/>
            <a:gdLst>
              <a:gd name="T0" fmla="*/ 0 w 624"/>
              <a:gd name="T1" fmla="*/ 376237 h 240"/>
              <a:gd name="T2" fmla="*/ 0 w 624"/>
              <a:gd name="T3" fmla="*/ 0 h 240"/>
              <a:gd name="T4" fmla="*/ 2597150 w 624"/>
              <a:gd name="T5" fmla="*/ 0 h 240"/>
              <a:gd name="T6" fmla="*/ 2597150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5">
              <a:lumMod val="9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NAV</a:t>
            </a:r>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（媒体忙）</a:t>
            </a:r>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8" name="Text Box 34"/>
          <p:cNvSpPr txBox="1">
            <a:spLocks noChangeArrowheads="1"/>
          </p:cNvSpPr>
          <p:nvPr/>
        </p:nvSpPr>
        <p:spPr bwMode="auto">
          <a:xfrm>
            <a:off x="5535687" y="4774053"/>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DIFS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29" name="Line 35"/>
          <p:cNvSpPr>
            <a:spLocks noChangeShapeType="1"/>
          </p:cNvSpPr>
          <p:nvPr/>
        </p:nvSpPr>
        <p:spPr bwMode="auto">
          <a:xfrm flipV="1">
            <a:off x="5578549" y="5089965"/>
            <a:ext cx="6715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6"/>
          <p:cNvSpPr>
            <a:spLocks noChangeShapeType="1"/>
          </p:cNvSpPr>
          <p:nvPr/>
        </p:nvSpPr>
        <p:spPr bwMode="auto">
          <a:xfrm flipH="1" flipV="1">
            <a:off x="5564262" y="4788340"/>
            <a:ext cx="0" cy="4254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37"/>
          <p:cNvSpPr>
            <a:spLocks noChangeShapeType="1"/>
          </p:cNvSpPr>
          <p:nvPr/>
        </p:nvSpPr>
        <p:spPr bwMode="auto">
          <a:xfrm>
            <a:off x="6250062" y="4788340"/>
            <a:ext cx="0" cy="858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38"/>
          <p:cNvSpPr/>
          <p:nvPr/>
        </p:nvSpPr>
        <p:spPr bwMode="auto">
          <a:xfrm>
            <a:off x="7524824" y="5704328"/>
            <a:ext cx="1382713" cy="376237"/>
          </a:xfrm>
          <a:custGeom>
            <a:avLst/>
            <a:gdLst>
              <a:gd name="T0" fmla="*/ 0 w 624"/>
              <a:gd name="T1" fmla="*/ 376237 h 240"/>
              <a:gd name="T2" fmla="*/ 0 w 624"/>
              <a:gd name="T3" fmla="*/ 0 h 240"/>
              <a:gd name="T4" fmla="*/ 1382713 w 624"/>
              <a:gd name="T5" fmla="*/ 0 h 240"/>
              <a:gd name="T6" fmla="*/ 1382713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6">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发送下一 帧</a:t>
            </a:r>
            <a:endPar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33" name="Freeform 39"/>
          <p:cNvSpPr/>
          <p:nvPr/>
        </p:nvSpPr>
        <p:spPr bwMode="auto">
          <a:xfrm>
            <a:off x="6243712" y="5704328"/>
            <a:ext cx="1281112" cy="376237"/>
          </a:xfrm>
          <a:custGeom>
            <a:avLst/>
            <a:gdLst>
              <a:gd name="T0" fmla="*/ 0 w 780"/>
              <a:gd name="T1" fmla="*/ 376237 h 240"/>
              <a:gd name="T2" fmla="*/ 0 w 780"/>
              <a:gd name="T3" fmla="*/ 0 h 240"/>
              <a:gd name="T4" fmla="*/ 1281112 w 780"/>
              <a:gd name="T5" fmla="*/ 0 h 240"/>
              <a:gd name="T6" fmla="*/ 0 60000 65536"/>
              <a:gd name="T7" fmla="*/ 0 60000 65536"/>
              <a:gd name="T8" fmla="*/ 0 60000 65536"/>
            </a:gdLst>
            <a:ahLst/>
            <a:cxnLst>
              <a:cxn ang="T6">
                <a:pos x="T0" y="T1"/>
              </a:cxn>
              <a:cxn ang="T7">
                <a:pos x="T2" y="T3"/>
              </a:cxn>
              <a:cxn ang="T8">
                <a:pos x="T4" y="T5"/>
              </a:cxn>
            </a:cxnLst>
            <a:rect l="0" t="0" r="r" b="b"/>
            <a:pathLst>
              <a:path w="780" h="240">
                <a:moveTo>
                  <a:pt x="0" y="240"/>
                </a:moveTo>
                <a:lnTo>
                  <a:pt x="0" y="0"/>
                </a:lnTo>
                <a:lnTo>
                  <a:pt x="780" y="0"/>
                </a:lnTo>
              </a:path>
            </a:pathLst>
          </a:cu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4" name="Line 40"/>
          <p:cNvSpPr>
            <a:spLocks noChangeShapeType="1"/>
          </p:cNvSpPr>
          <p:nvPr/>
        </p:nvSpPr>
        <p:spPr bwMode="auto">
          <a:xfrm>
            <a:off x="6400874" y="5699565"/>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41"/>
          <p:cNvSpPr>
            <a:spLocks noChangeShapeType="1"/>
          </p:cNvSpPr>
          <p:nvPr/>
        </p:nvSpPr>
        <p:spPr bwMode="auto">
          <a:xfrm>
            <a:off x="6558037" y="5699565"/>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42"/>
          <p:cNvSpPr>
            <a:spLocks noChangeShapeType="1"/>
          </p:cNvSpPr>
          <p:nvPr/>
        </p:nvSpPr>
        <p:spPr bwMode="auto">
          <a:xfrm>
            <a:off x="6715199" y="5699565"/>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3"/>
          <p:cNvSpPr>
            <a:spLocks noChangeShapeType="1"/>
          </p:cNvSpPr>
          <p:nvPr/>
        </p:nvSpPr>
        <p:spPr bwMode="auto">
          <a:xfrm>
            <a:off x="6873949" y="5699565"/>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44"/>
          <p:cNvSpPr>
            <a:spLocks noChangeShapeType="1"/>
          </p:cNvSpPr>
          <p:nvPr/>
        </p:nvSpPr>
        <p:spPr bwMode="auto">
          <a:xfrm>
            <a:off x="7031112" y="5699565"/>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45"/>
          <p:cNvSpPr>
            <a:spLocks noChangeShapeType="1"/>
          </p:cNvSpPr>
          <p:nvPr/>
        </p:nvSpPr>
        <p:spPr bwMode="auto">
          <a:xfrm>
            <a:off x="7188274" y="5709090"/>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6"/>
          <p:cNvSpPr>
            <a:spLocks noChangeShapeType="1"/>
          </p:cNvSpPr>
          <p:nvPr/>
        </p:nvSpPr>
        <p:spPr bwMode="auto">
          <a:xfrm>
            <a:off x="7356549" y="5709090"/>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7"/>
          <p:cNvSpPr>
            <a:spLocks noChangeShapeType="1"/>
          </p:cNvSpPr>
          <p:nvPr/>
        </p:nvSpPr>
        <p:spPr bwMode="auto">
          <a:xfrm>
            <a:off x="6277049" y="5426515"/>
            <a:ext cx="127793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Text Box 48"/>
          <p:cNvSpPr txBox="1">
            <a:spLocks noChangeArrowheads="1"/>
          </p:cNvSpPr>
          <p:nvPr/>
        </p:nvSpPr>
        <p:spPr bwMode="auto">
          <a:xfrm>
            <a:off x="6345312" y="503281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争用窗口</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44" name="AutoShape 50"/>
          <p:cNvSpPr/>
          <p:nvPr/>
        </p:nvSpPr>
        <p:spPr bwMode="auto">
          <a:xfrm rot="-5400000">
            <a:off x="4206950" y="4910577"/>
            <a:ext cx="144462" cy="2570163"/>
          </a:xfrm>
          <a:prstGeom prst="leftBrace">
            <a:avLst>
              <a:gd name="adj1" fmla="val 14826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5" name="AutoShape 51"/>
          <p:cNvSpPr/>
          <p:nvPr/>
        </p:nvSpPr>
        <p:spPr bwMode="auto">
          <a:xfrm rot="-5400000">
            <a:off x="6827912" y="5545578"/>
            <a:ext cx="112712" cy="1249362"/>
          </a:xfrm>
          <a:prstGeom prst="leftBrace">
            <a:avLst>
              <a:gd name="adj1" fmla="val 9237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6" name="Text Box 52"/>
          <p:cNvSpPr txBox="1">
            <a:spLocks noChangeArrowheads="1"/>
          </p:cNvSpPr>
          <p:nvPr/>
        </p:nvSpPr>
        <p:spPr bwMode="auto">
          <a:xfrm>
            <a:off x="3748162" y="6191690"/>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推迟接入</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47" name="Text Box 53"/>
          <p:cNvSpPr txBox="1">
            <a:spLocks noChangeArrowheads="1"/>
          </p:cNvSpPr>
          <p:nvPr/>
        </p:nvSpPr>
        <p:spPr bwMode="auto">
          <a:xfrm>
            <a:off x="6126237" y="6144065"/>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等待重试时间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48" name="Line 54"/>
          <p:cNvSpPr>
            <a:spLocks noChangeShapeType="1"/>
          </p:cNvSpPr>
          <p:nvPr/>
        </p:nvSpPr>
        <p:spPr bwMode="auto">
          <a:xfrm flipV="1">
            <a:off x="2255912" y="3710428"/>
            <a:ext cx="0" cy="30003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Text Box 55"/>
          <p:cNvSpPr txBox="1">
            <a:spLocks noChangeArrowheads="1"/>
          </p:cNvSpPr>
          <p:nvPr/>
        </p:nvSpPr>
        <p:spPr bwMode="auto">
          <a:xfrm>
            <a:off x="1639962" y="3910453"/>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有帧要发送</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0" name="Line 56"/>
          <p:cNvSpPr>
            <a:spLocks noChangeShapeType="1"/>
          </p:cNvSpPr>
          <p:nvPr/>
        </p:nvSpPr>
        <p:spPr bwMode="auto">
          <a:xfrm>
            <a:off x="7553399" y="5266178"/>
            <a:ext cx="0" cy="368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Text Box 57"/>
          <p:cNvSpPr txBox="1">
            <a:spLocks noChangeArrowheads="1"/>
          </p:cNvSpPr>
          <p:nvPr/>
        </p:nvSpPr>
        <p:spPr bwMode="auto">
          <a:xfrm>
            <a:off x="792237" y="3670740"/>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源站</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2" name="Text Box 59"/>
          <p:cNvSpPr txBox="1">
            <a:spLocks noChangeArrowheads="1"/>
          </p:cNvSpPr>
          <p:nvPr/>
        </p:nvSpPr>
        <p:spPr bwMode="auto">
          <a:xfrm>
            <a:off x="9090099" y="4366065"/>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3" name="Text Box 60"/>
          <p:cNvSpPr txBox="1">
            <a:spLocks noChangeArrowheads="1"/>
          </p:cNvSpPr>
          <p:nvPr/>
        </p:nvSpPr>
        <p:spPr bwMode="auto">
          <a:xfrm>
            <a:off x="766837" y="4710553"/>
            <a:ext cx="8699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目的站</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4" name="Freeform 61"/>
          <p:cNvSpPr/>
          <p:nvPr/>
        </p:nvSpPr>
        <p:spPr bwMode="auto">
          <a:xfrm>
            <a:off x="4895924" y="4370828"/>
            <a:ext cx="663575" cy="376237"/>
          </a:xfrm>
          <a:custGeom>
            <a:avLst/>
            <a:gdLst>
              <a:gd name="T0" fmla="*/ 0 w 624"/>
              <a:gd name="T1" fmla="*/ 376237 h 240"/>
              <a:gd name="T2" fmla="*/ 0 w 624"/>
              <a:gd name="T3" fmla="*/ 0 h 240"/>
              <a:gd name="T4" fmla="*/ 663575 w 624"/>
              <a:gd name="T5" fmla="*/ 0 h 240"/>
              <a:gd name="T6" fmla="*/ 663575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5"/>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sym typeface="+mn-ea"/>
              </a:rPr>
              <a:t>ACK</a:t>
            </a:r>
            <a:endParaRPr kumimoji="1" lang="en-US" altLang="zh-CN" sz="1800">
              <a:solidFill>
                <a:srgbClr val="333399"/>
              </a:solidFill>
              <a:latin typeface="微软雅黑 Light" panose="020B0502040204020203" pitchFamily="34" charset="-122"/>
              <a:ea typeface="微软雅黑 Light" panose="020B0502040204020203" pitchFamily="34" charset="-122"/>
              <a:sym typeface="+mn-ea"/>
            </a:endParaRPr>
          </a:p>
        </p:txBody>
      </p:sp>
      <p:sp>
        <p:nvSpPr>
          <p:cNvPr id="55" name="Line 62"/>
          <p:cNvSpPr>
            <a:spLocks noChangeShapeType="1"/>
          </p:cNvSpPr>
          <p:nvPr/>
        </p:nvSpPr>
        <p:spPr bwMode="auto">
          <a:xfrm>
            <a:off x="4895924" y="3710428"/>
            <a:ext cx="0" cy="6778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64"/>
          <p:cNvSpPr>
            <a:spLocks noChangeShapeType="1"/>
          </p:cNvSpPr>
          <p:nvPr/>
        </p:nvSpPr>
        <p:spPr bwMode="auto">
          <a:xfrm>
            <a:off x="5561087" y="4799453"/>
            <a:ext cx="3175" cy="854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Text Box 65"/>
          <p:cNvSpPr txBox="1">
            <a:spLocks noChangeArrowheads="1"/>
          </p:cNvSpPr>
          <p:nvPr/>
        </p:nvSpPr>
        <p:spPr bwMode="auto">
          <a:xfrm>
            <a:off x="5503937" y="5440803"/>
            <a:ext cx="69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SIFS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59" name="Line 66"/>
          <p:cNvSpPr>
            <a:spLocks noChangeShapeType="1"/>
          </p:cNvSpPr>
          <p:nvPr/>
        </p:nvSpPr>
        <p:spPr bwMode="auto">
          <a:xfrm>
            <a:off x="6116712" y="5728140"/>
            <a:ext cx="0" cy="15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67"/>
          <p:cNvSpPr>
            <a:spLocks noChangeShapeType="1"/>
          </p:cNvSpPr>
          <p:nvPr/>
        </p:nvSpPr>
        <p:spPr bwMode="auto">
          <a:xfrm>
            <a:off x="2965524" y="3616765"/>
            <a:ext cx="0" cy="2036763"/>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Text Box 68"/>
          <p:cNvSpPr txBox="1">
            <a:spLocks noChangeArrowheads="1"/>
          </p:cNvSpPr>
          <p:nvPr/>
        </p:nvSpPr>
        <p:spPr bwMode="auto">
          <a:xfrm>
            <a:off x="733499" y="6045640"/>
            <a:ext cx="931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 </a:t>
            </a:r>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其他站</a:t>
            </a:r>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2" name="Line 69"/>
          <p:cNvSpPr>
            <a:spLocks noChangeShapeType="1"/>
          </p:cNvSpPr>
          <p:nvPr/>
        </p:nvSpPr>
        <p:spPr bwMode="auto">
          <a:xfrm flipV="1">
            <a:off x="2965524" y="6105965"/>
            <a:ext cx="0" cy="300038"/>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Text Box 70"/>
          <p:cNvSpPr txBox="1">
            <a:spLocks noChangeArrowheads="1"/>
          </p:cNvSpPr>
          <p:nvPr/>
        </p:nvSpPr>
        <p:spPr bwMode="auto">
          <a:xfrm>
            <a:off x="2324174" y="6325040"/>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有帧要发送</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64" name="Line 71"/>
          <p:cNvSpPr>
            <a:spLocks noChangeShapeType="1"/>
          </p:cNvSpPr>
          <p:nvPr/>
        </p:nvSpPr>
        <p:spPr bwMode="auto">
          <a:xfrm flipV="1">
            <a:off x="4381574" y="4083490"/>
            <a:ext cx="534988" cy="31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72"/>
          <p:cNvSpPr>
            <a:spLocks noChangeShapeType="1"/>
          </p:cNvSpPr>
          <p:nvPr/>
        </p:nvSpPr>
        <p:spPr bwMode="auto">
          <a:xfrm flipV="1">
            <a:off x="5569024" y="5801165"/>
            <a:ext cx="531813"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Text Box 74"/>
          <p:cNvSpPr txBox="1">
            <a:spLocks noChangeArrowheads="1"/>
          </p:cNvSpPr>
          <p:nvPr/>
        </p:nvSpPr>
        <p:spPr bwMode="auto">
          <a:xfrm>
            <a:off x="846212" y="1018028"/>
            <a:ext cx="8820150" cy="1198880"/>
          </a:xfrm>
          <a:prstGeom prst="rect">
            <a:avLst/>
          </a:prstGeom>
          <a:solidFill>
            <a:schemeClr val="bg1">
              <a:lumMod val="95000"/>
            </a:schemeClr>
          </a:solidFill>
          <a:ln w="9525">
            <a:solidFill>
              <a:srgbClr val="333399"/>
            </a:solidFill>
            <a:miter lim="800000"/>
          </a:ln>
          <a:effec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PIFS</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，即点协调功能帧间间隔，它比 </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SIFS </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长，是为了在开始使用 </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PCF </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方式时（在 </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PCF </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方式下使用，没有争用）优先获得接入到媒体中。</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PIFS </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的长度是 </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SIFS </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加一个时隙</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(slot)</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长度 </a:t>
            </a:r>
            <a:endPar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7" name="Text Box 75"/>
          <p:cNvSpPr txBox="1">
            <a:spLocks noChangeArrowheads="1"/>
          </p:cNvSpPr>
          <p:nvPr/>
        </p:nvSpPr>
        <p:spPr bwMode="auto">
          <a:xfrm>
            <a:off x="3590999" y="2221353"/>
            <a:ext cx="6057900" cy="1014730"/>
          </a:xfrm>
          <a:prstGeom prst="rect">
            <a:avLst/>
          </a:prstGeom>
          <a:solidFill>
            <a:srgbClr val="CCEC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时隙长度的确定：在一个基本服务集 </a:t>
            </a:r>
            <a:r>
              <a:rPr lang="en-US" altLang="zh-CN"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BSS </a:t>
            </a: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内当某个站在一个时隙开始时接入到媒体时，那么在下一个时隙开始时，其他站就都能检测出信道已转变为忙态</a:t>
            </a:r>
            <a:r>
              <a:rPr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8" name="Line 9"/>
          <p:cNvSpPr>
            <a:spLocks noChangeShapeType="1"/>
          </p:cNvSpPr>
          <p:nvPr/>
        </p:nvSpPr>
        <p:spPr bwMode="auto">
          <a:xfrm>
            <a:off x="1087512" y="3685028"/>
            <a:ext cx="849630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58"/>
          <p:cNvSpPr>
            <a:spLocks noChangeShapeType="1"/>
          </p:cNvSpPr>
          <p:nvPr/>
        </p:nvSpPr>
        <p:spPr bwMode="auto">
          <a:xfrm>
            <a:off x="1085924" y="4747065"/>
            <a:ext cx="8494713"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30"/>
          <p:cNvSpPr>
            <a:spLocks noChangeShapeType="1"/>
          </p:cNvSpPr>
          <p:nvPr/>
        </p:nvSpPr>
        <p:spPr bwMode="auto">
          <a:xfrm>
            <a:off x="1087512" y="6080565"/>
            <a:ext cx="849630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500" fill="hold"/>
                                        <p:tgtEl>
                                          <p:spTgt spid="7"/>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21" grpId="0" bldLvl="0" animBg="1"/>
      <p:bldP spid="66" grpId="0" bldLvl="0" animBg="1"/>
      <p:bldP spid="67" grpId="0" bldLvl="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标题 1"/>
          <p:cNvSpPr>
            <a:spLocks noGrp="1"/>
          </p:cNvSpPr>
          <p:nvPr>
            <p:ph type="title"/>
          </p:nvPr>
        </p:nvSpPr>
        <p:spPr>
          <a:xfrm>
            <a:off x="479389" y="124744"/>
            <a:ext cx="10858500" cy="696470"/>
          </a:xfrm>
        </p:spPr>
        <p:txBody>
          <a:bodyPr/>
          <a:lstStyle/>
          <a:p>
            <a:r>
              <a:rPr lang="zh-CN" altLang="en-US" dirty="0"/>
              <a:t>三种帧间间隔 </a:t>
            </a:r>
            <a:endParaRPr lang="zh-CN" altLang="en-US" dirty="0"/>
          </a:p>
        </p:txBody>
      </p:sp>
      <p:sp>
        <p:nvSpPr>
          <p:cNvPr id="6" name="Text Box 10"/>
          <p:cNvSpPr txBox="1">
            <a:spLocks noChangeArrowheads="1"/>
          </p:cNvSpPr>
          <p:nvPr/>
        </p:nvSpPr>
        <p:spPr bwMode="auto">
          <a:xfrm>
            <a:off x="9164528" y="3167380"/>
            <a:ext cx="6400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7" name="Text Box 11"/>
          <p:cNvSpPr txBox="1">
            <a:spLocks noChangeArrowheads="1"/>
          </p:cNvSpPr>
          <p:nvPr/>
        </p:nvSpPr>
        <p:spPr bwMode="auto">
          <a:xfrm>
            <a:off x="2279541" y="2987993"/>
            <a:ext cx="693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SIFS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8" name="Text Box 12"/>
          <p:cNvSpPr txBox="1">
            <a:spLocks noChangeArrowheads="1"/>
          </p:cNvSpPr>
          <p:nvPr/>
        </p:nvSpPr>
        <p:spPr bwMode="auto">
          <a:xfrm>
            <a:off x="2336691" y="2602230"/>
            <a:ext cx="6937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PIFS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9" name="Text Box 13"/>
          <p:cNvSpPr txBox="1">
            <a:spLocks noChangeArrowheads="1"/>
          </p:cNvSpPr>
          <p:nvPr/>
        </p:nvSpPr>
        <p:spPr bwMode="auto">
          <a:xfrm>
            <a:off x="2343041" y="2237105"/>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DIFS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10" name="Line 14"/>
          <p:cNvSpPr>
            <a:spLocks noChangeShapeType="1"/>
          </p:cNvSpPr>
          <p:nvPr/>
        </p:nvSpPr>
        <p:spPr bwMode="auto">
          <a:xfrm flipV="1">
            <a:off x="2343041" y="3329305"/>
            <a:ext cx="534987"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5"/>
          <p:cNvSpPr>
            <a:spLocks noChangeShapeType="1"/>
          </p:cNvSpPr>
          <p:nvPr/>
        </p:nvSpPr>
        <p:spPr bwMode="auto">
          <a:xfrm flipV="1">
            <a:off x="2343041" y="2953068"/>
            <a:ext cx="6318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6"/>
          <p:cNvSpPr>
            <a:spLocks noChangeShapeType="1"/>
          </p:cNvSpPr>
          <p:nvPr/>
        </p:nvSpPr>
        <p:spPr bwMode="auto">
          <a:xfrm>
            <a:off x="2343041" y="2578418"/>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Freeform 17"/>
          <p:cNvSpPr/>
          <p:nvPr/>
        </p:nvSpPr>
        <p:spPr bwMode="auto">
          <a:xfrm>
            <a:off x="1320691" y="3192780"/>
            <a:ext cx="1022350" cy="374650"/>
          </a:xfrm>
          <a:custGeom>
            <a:avLst/>
            <a:gdLst>
              <a:gd name="T0" fmla="*/ 0 w 624"/>
              <a:gd name="T1" fmla="*/ 374650 h 240"/>
              <a:gd name="T2" fmla="*/ 0 w 624"/>
              <a:gd name="T3" fmla="*/ 0 h 240"/>
              <a:gd name="T4" fmla="*/ 1022350 w 624"/>
              <a:gd name="T5" fmla="*/ 0 h 240"/>
              <a:gd name="T6" fmla="*/ 1022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5">
              <a:lumMod val="9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媒体空闲</a:t>
            </a:r>
            <a:endPar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15" name="Freeform 19"/>
          <p:cNvSpPr/>
          <p:nvPr/>
        </p:nvSpPr>
        <p:spPr bwMode="auto">
          <a:xfrm>
            <a:off x="3052653" y="3192780"/>
            <a:ext cx="1403350" cy="374650"/>
          </a:xfrm>
          <a:custGeom>
            <a:avLst/>
            <a:gdLst>
              <a:gd name="T0" fmla="*/ 0 w 624"/>
              <a:gd name="T1" fmla="*/ 374650 h 240"/>
              <a:gd name="T2" fmla="*/ 0 w 624"/>
              <a:gd name="T3" fmla="*/ 0 h 240"/>
              <a:gd name="T4" fmla="*/ 1403350 w 624"/>
              <a:gd name="T5" fmla="*/ 0 h 240"/>
              <a:gd name="T6" fmla="*/ 1403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6">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发送第 </a:t>
            </a:r>
            <a:r>
              <a:rPr kumimoji="1" lang="en-US" altLang="zh-CN"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1 </a:t>
            </a:r>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帧</a:t>
            </a:r>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6" name="Line 20"/>
          <p:cNvSpPr>
            <a:spLocks noChangeShapeType="1"/>
          </p:cNvSpPr>
          <p:nvPr/>
        </p:nvSpPr>
        <p:spPr bwMode="auto">
          <a:xfrm flipV="1">
            <a:off x="2343041" y="2313305"/>
            <a:ext cx="0" cy="8397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1"/>
          <p:cNvSpPr>
            <a:spLocks noChangeShapeType="1"/>
          </p:cNvSpPr>
          <p:nvPr/>
        </p:nvSpPr>
        <p:spPr bwMode="auto">
          <a:xfrm>
            <a:off x="3052653" y="2313305"/>
            <a:ext cx="0" cy="8397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2"/>
          <p:cNvSpPr>
            <a:spLocks noChangeShapeType="1"/>
          </p:cNvSpPr>
          <p:nvPr/>
        </p:nvSpPr>
        <p:spPr bwMode="auto">
          <a:xfrm>
            <a:off x="2960578" y="2803843"/>
            <a:ext cx="0" cy="301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23"/>
          <p:cNvSpPr>
            <a:spLocks noChangeShapeType="1"/>
          </p:cNvSpPr>
          <p:nvPr/>
        </p:nvSpPr>
        <p:spPr bwMode="auto">
          <a:xfrm flipH="1">
            <a:off x="2879616" y="3267393"/>
            <a:ext cx="3175" cy="1793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Text Box 25"/>
          <p:cNvSpPr txBox="1">
            <a:spLocks noChangeArrowheads="1"/>
          </p:cNvSpPr>
          <p:nvPr/>
        </p:nvSpPr>
        <p:spPr bwMode="auto">
          <a:xfrm>
            <a:off x="4415046" y="3588068"/>
            <a:ext cx="6937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SIFS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22" name="Text Box 26"/>
          <p:cNvSpPr txBox="1">
            <a:spLocks noChangeArrowheads="1"/>
          </p:cNvSpPr>
          <p:nvPr/>
        </p:nvSpPr>
        <p:spPr bwMode="auto">
          <a:xfrm>
            <a:off x="5595828" y="5058093"/>
            <a:ext cx="690563"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PIFS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23" name="Line 27"/>
          <p:cNvSpPr>
            <a:spLocks noChangeShapeType="1"/>
          </p:cNvSpPr>
          <p:nvPr/>
        </p:nvSpPr>
        <p:spPr bwMode="auto">
          <a:xfrm>
            <a:off x="5641866" y="5402580"/>
            <a:ext cx="60007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8"/>
          <p:cNvSpPr>
            <a:spLocks noChangeShapeType="1"/>
          </p:cNvSpPr>
          <p:nvPr/>
        </p:nvSpPr>
        <p:spPr bwMode="auto">
          <a:xfrm flipH="1" flipV="1">
            <a:off x="4456003" y="3600768"/>
            <a:ext cx="0" cy="4429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9"/>
          <p:cNvSpPr>
            <a:spLocks noChangeShapeType="1"/>
          </p:cNvSpPr>
          <p:nvPr/>
        </p:nvSpPr>
        <p:spPr bwMode="auto">
          <a:xfrm>
            <a:off x="6254641" y="5251768"/>
            <a:ext cx="0" cy="3016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31"/>
          <p:cNvSpPr txBox="1">
            <a:spLocks noChangeArrowheads="1"/>
          </p:cNvSpPr>
          <p:nvPr/>
        </p:nvSpPr>
        <p:spPr bwMode="auto">
          <a:xfrm>
            <a:off x="9164528" y="5661343"/>
            <a:ext cx="6429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27" name="Freeform 32"/>
          <p:cNvSpPr/>
          <p:nvPr/>
        </p:nvSpPr>
        <p:spPr bwMode="auto">
          <a:xfrm>
            <a:off x="3041541" y="5680393"/>
            <a:ext cx="2597150" cy="376237"/>
          </a:xfrm>
          <a:custGeom>
            <a:avLst/>
            <a:gdLst>
              <a:gd name="T0" fmla="*/ 0 w 624"/>
              <a:gd name="T1" fmla="*/ 376237 h 240"/>
              <a:gd name="T2" fmla="*/ 0 w 624"/>
              <a:gd name="T3" fmla="*/ 0 h 240"/>
              <a:gd name="T4" fmla="*/ 2597150 w 624"/>
              <a:gd name="T5" fmla="*/ 0 h 240"/>
              <a:gd name="T6" fmla="*/ 2597150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5">
              <a:lumMod val="9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NAV</a:t>
            </a:r>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（媒体忙）</a:t>
            </a:r>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ctr"/>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9" name="Text Box 34"/>
          <p:cNvSpPr txBox="1">
            <a:spLocks noChangeArrowheads="1"/>
          </p:cNvSpPr>
          <p:nvPr/>
        </p:nvSpPr>
        <p:spPr bwMode="auto">
          <a:xfrm>
            <a:off x="5610116" y="4750118"/>
            <a:ext cx="704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DIFS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30" name="Line 35"/>
          <p:cNvSpPr>
            <a:spLocks noChangeShapeType="1"/>
          </p:cNvSpPr>
          <p:nvPr/>
        </p:nvSpPr>
        <p:spPr bwMode="auto">
          <a:xfrm flipV="1">
            <a:off x="5652978" y="5066030"/>
            <a:ext cx="6715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36"/>
          <p:cNvSpPr>
            <a:spLocks noChangeShapeType="1"/>
          </p:cNvSpPr>
          <p:nvPr/>
        </p:nvSpPr>
        <p:spPr bwMode="auto">
          <a:xfrm flipH="1" flipV="1">
            <a:off x="5638691" y="4764405"/>
            <a:ext cx="0" cy="4254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37"/>
          <p:cNvSpPr>
            <a:spLocks noChangeShapeType="1"/>
          </p:cNvSpPr>
          <p:nvPr/>
        </p:nvSpPr>
        <p:spPr bwMode="auto">
          <a:xfrm>
            <a:off x="6324491" y="4764405"/>
            <a:ext cx="0" cy="858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38"/>
          <p:cNvSpPr/>
          <p:nvPr/>
        </p:nvSpPr>
        <p:spPr bwMode="auto">
          <a:xfrm>
            <a:off x="7599253" y="5680393"/>
            <a:ext cx="1382713" cy="376237"/>
          </a:xfrm>
          <a:custGeom>
            <a:avLst/>
            <a:gdLst>
              <a:gd name="T0" fmla="*/ 0 w 624"/>
              <a:gd name="T1" fmla="*/ 376237 h 240"/>
              <a:gd name="T2" fmla="*/ 0 w 624"/>
              <a:gd name="T3" fmla="*/ 0 h 240"/>
              <a:gd name="T4" fmla="*/ 1382713 w 624"/>
              <a:gd name="T5" fmla="*/ 0 h 240"/>
              <a:gd name="T6" fmla="*/ 1382713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6">
              <a:lumMod val="20000"/>
              <a:lumOff val="80000"/>
            </a:scheme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发送下一 帧</a:t>
            </a:r>
            <a:endParaRPr kumimoji="1" lang="zh-CN" altLang="en-US" sz="16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34" name="Freeform 39"/>
          <p:cNvSpPr/>
          <p:nvPr/>
        </p:nvSpPr>
        <p:spPr bwMode="auto">
          <a:xfrm>
            <a:off x="6318141" y="5680393"/>
            <a:ext cx="1281112" cy="376237"/>
          </a:xfrm>
          <a:custGeom>
            <a:avLst/>
            <a:gdLst>
              <a:gd name="T0" fmla="*/ 0 w 780"/>
              <a:gd name="T1" fmla="*/ 376237 h 240"/>
              <a:gd name="T2" fmla="*/ 0 w 780"/>
              <a:gd name="T3" fmla="*/ 0 h 240"/>
              <a:gd name="T4" fmla="*/ 1281112 w 780"/>
              <a:gd name="T5" fmla="*/ 0 h 240"/>
              <a:gd name="T6" fmla="*/ 0 60000 65536"/>
              <a:gd name="T7" fmla="*/ 0 60000 65536"/>
              <a:gd name="T8" fmla="*/ 0 60000 65536"/>
            </a:gdLst>
            <a:ahLst/>
            <a:cxnLst>
              <a:cxn ang="T6">
                <a:pos x="T0" y="T1"/>
              </a:cxn>
              <a:cxn ang="T7">
                <a:pos x="T2" y="T3"/>
              </a:cxn>
              <a:cxn ang="T8">
                <a:pos x="T4" y="T5"/>
              </a:cxn>
            </a:cxnLst>
            <a:rect l="0" t="0" r="r" b="b"/>
            <a:pathLst>
              <a:path w="780" h="240">
                <a:moveTo>
                  <a:pt x="0" y="240"/>
                </a:moveTo>
                <a:lnTo>
                  <a:pt x="0" y="0"/>
                </a:lnTo>
                <a:lnTo>
                  <a:pt x="780" y="0"/>
                </a:lnTo>
              </a:path>
            </a:pathLst>
          </a:cu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5" name="Line 40"/>
          <p:cNvSpPr>
            <a:spLocks noChangeShapeType="1"/>
          </p:cNvSpPr>
          <p:nvPr/>
        </p:nvSpPr>
        <p:spPr bwMode="auto">
          <a:xfrm>
            <a:off x="6475303" y="5675630"/>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41"/>
          <p:cNvSpPr>
            <a:spLocks noChangeShapeType="1"/>
          </p:cNvSpPr>
          <p:nvPr/>
        </p:nvSpPr>
        <p:spPr bwMode="auto">
          <a:xfrm>
            <a:off x="6632466" y="5675630"/>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2"/>
          <p:cNvSpPr>
            <a:spLocks noChangeShapeType="1"/>
          </p:cNvSpPr>
          <p:nvPr/>
        </p:nvSpPr>
        <p:spPr bwMode="auto">
          <a:xfrm>
            <a:off x="6789628" y="5675630"/>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43"/>
          <p:cNvSpPr>
            <a:spLocks noChangeShapeType="1"/>
          </p:cNvSpPr>
          <p:nvPr/>
        </p:nvSpPr>
        <p:spPr bwMode="auto">
          <a:xfrm>
            <a:off x="6948378" y="5675630"/>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44"/>
          <p:cNvSpPr>
            <a:spLocks noChangeShapeType="1"/>
          </p:cNvSpPr>
          <p:nvPr/>
        </p:nvSpPr>
        <p:spPr bwMode="auto">
          <a:xfrm>
            <a:off x="7105541" y="5675630"/>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45"/>
          <p:cNvSpPr>
            <a:spLocks noChangeShapeType="1"/>
          </p:cNvSpPr>
          <p:nvPr/>
        </p:nvSpPr>
        <p:spPr bwMode="auto">
          <a:xfrm>
            <a:off x="7262703" y="5685155"/>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46"/>
          <p:cNvSpPr>
            <a:spLocks noChangeShapeType="1"/>
          </p:cNvSpPr>
          <p:nvPr/>
        </p:nvSpPr>
        <p:spPr bwMode="auto">
          <a:xfrm>
            <a:off x="7430978" y="5685155"/>
            <a:ext cx="0" cy="3778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47"/>
          <p:cNvSpPr>
            <a:spLocks noChangeShapeType="1"/>
          </p:cNvSpPr>
          <p:nvPr/>
        </p:nvSpPr>
        <p:spPr bwMode="auto">
          <a:xfrm>
            <a:off x="6351478" y="5402580"/>
            <a:ext cx="127793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48"/>
          <p:cNvSpPr txBox="1">
            <a:spLocks noChangeArrowheads="1"/>
          </p:cNvSpPr>
          <p:nvPr/>
        </p:nvSpPr>
        <p:spPr bwMode="auto">
          <a:xfrm>
            <a:off x="6419741" y="5008880"/>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争用窗口</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45" name="AutoShape 50"/>
          <p:cNvSpPr/>
          <p:nvPr/>
        </p:nvSpPr>
        <p:spPr bwMode="auto">
          <a:xfrm rot="-5400000">
            <a:off x="4281379" y="4886642"/>
            <a:ext cx="144462" cy="2570163"/>
          </a:xfrm>
          <a:prstGeom prst="leftBrace">
            <a:avLst>
              <a:gd name="adj1" fmla="val 14826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6" name="AutoShape 51"/>
          <p:cNvSpPr/>
          <p:nvPr/>
        </p:nvSpPr>
        <p:spPr bwMode="auto">
          <a:xfrm rot="-5400000">
            <a:off x="6902341" y="5521643"/>
            <a:ext cx="112712" cy="1249362"/>
          </a:xfrm>
          <a:prstGeom prst="leftBrace">
            <a:avLst>
              <a:gd name="adj1" fmla="val 92371"/>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7" name="Text Box 52"/>
          <p:cNvSpPr txBox="1">
            <a:spLocks noChangeArrowheads="1"/>
          </p:cNvSpPr>
          <p:nvPr/>
        </p:nvSpPr>
        <p:spPr bwMode="auto">
          <a:xfrm>
            <a:off x="3822591" y="6167755"/>
            <a:ext cx="1100137"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推迟接入</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48" name="Text Box 53"/>
          <p:cNvSpPr txBox="1">
            <a:spLocks noChangeArrowheads="1"/>
          </p:cNvSpPr>
          <p:nvPr/>
        </p:nvSpPr>
        <p:spPr bwMode="auto">
          <a:xfrm>
            <a:off x="6200666" y="6120130"/>
            <a:ext cx="1555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等待重试时间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49" name="Line 54"/>
          <p:cNvSpPr>
            <a:spLocks noChangeShapeType="1"/>
          </p:cNvSpPr>
          <p:nvPr/>
        </p:nvSpPr>
        <p:spPr bwMode="auto">
          <a:xfrm flipV="1">
            <a:off x="2330341" y="3592830"/>
            <a:ext cx="0" cy="300038"/>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55"/>
          <p:cNvSpPr txBox="1">
            <a:spLocks noChangeArrowheads="1"/>
          </p:cNvSpPr>
          <p:nvPr/>
        </p:nvSpPr>
        <p:spPr bwMode="auto">
          <a:xfrm>
            <a:off x="1714391" y="3792855"/>
            <a:ext cx="1327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有帧要发送</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1" name="Line 56"/>
          <p:cNvSpPr>
            <a:spLocks noChangeShapeType="1"/>
          </p:cNvSpPr>
          <p:nvPr/>
        </p:nvSpPr>
        <p:spPr bwMode="auto">
          <a:xfrm>
            <a:off x="7627828" y="5242243"/>
            <a:ext cx="0" cy="368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Text Box 57"/>
          <p:cNvSpPr txBox="1">
            <a:spLocks noChangeArrowheads="1"/>
          </p:cNvSpPr>
          <p:nvPr/>
        </p:nvSpPr>
        <p:spPr bwMode="auto">
          <a:xfrm>
            <a:off x="866666" y="3553143"/>
            <a:ext cx="6413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源站</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3" name="Text Box 59"/>
          <p:cNvSpPr txBox="1">
            <a:spLocks noChangeArrowheads="1"/>
          </p:cNvSpPr>
          <p:nvPr/>
        </p:nvSpPr>
        <p:spPr bwMode="auto">
          <a:xfrm>
            <a:off x="9164528" y="4342130"/>
            <a:ext cx="6429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时间</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4" name="Text Box 60"/>
          <p:cNvSpPr txBox="1">
            <a:spLocks noChangeArrowheads="1"/>
          </p:cNvSpPr>
          <p:nvPr/>
        </p:nvSpPr>
        <p:spPr bwMode="auto">
          <a:xfrm>
            <a:off x="841266" y="4686618"/>
            <a:ext cx="8699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目的站</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55" name="Freeform 61"/>
          <p:cNvSpPr/>
          <p:nvPr/>
        </p:nvSpPr>
        <p:spPr bwMode="auto">
          <a:xfrm>
            <a:off x="4970353" y="4346893"/>
            <a:ext cx="663575" cy="376237"/>
          </a:xfrm>
          <a:custGeom>
            <a:avLst/>
            <a:gdLst>
              <a:gd name="T0" fmla="*/ 0 w 624"/>
              <a:gd name="T1" fmla="*/ 376237 h 240"/>
              <a:gd name="T2" fmla="*/ 0 w 624"/>
              <a:gd name="T3" fmla="*/ 0 h 240"/>
              <a:gd name="T4" fmla="*/ 663575 w 624"/>
              <a:gd name="T5" fmla="*/ 0 h 240"/>
              <a:gd name="T6" fmla="*/ 663575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chemeClr val="accent5"/>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sz="1800">
                <a:solidFill>
                  <a:srgbClr val="333399"/>
                </a:solidFill>
                <a:latin typeface="微软雅黑 Light" panose="020B0502040204020203" pitchFamily="34" charset="-122"/>
                <a:ea typeface="微软雅黑 Light" panose="020B0502040204020203" pitchFamily="34" charset="-122"/>
                <a:sym typeface="+mn-ea"/>
              </a:rPr>
              <a:t>ACK</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a:p>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56" name="Line 62"/>
          <p:cNvSpPr>
            <a:spLocks noChangeShapeType="1"/>
          </p:cNvSpPr>
          <p:nvPr/>
        </p:nvSpPr>
        <p:spPr bwMode="auto">
          <a:xfrm>
            <a:off x="4970353" y="3592830"/>
            <a:ext cx="0" cy="6778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64"/>
          <p:cNvSpPr>
            <a:spLocks noChangeShapeType="1"/>
          </p:cNvSpPr>
          <p:nvPr/>
        </p:nvSpPr>
        <p:spPr bwMode="auto">
          <a:xfrm>
            <a:off x="5635516" y="4775518"/>
            <a:ext cx="3175" cy="8540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Text Box 65"/>
          <p:cNvSpPr txBox="1">
            <a:spLocks noChangeArrowheads="1"/>
          </p:cNvSpPr>
          <p:nvPr/>
        </p:nvSpPr>
        <p:spPr bwMode="auto">
          <a:xfrm>
            <a:off x="5578366" y="5416868"/>
            <a:ext cx="69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rPr>
              <a:t>SIFS</a:t>
            </a:r>
            <a:endParaRPr kumimoji="1" lang="en-US" altLang="zh-CN" sz="1800">
              <a:solidFill>
                <a:srgbClr val="333399"/>
              </a:solidFill>
              <a:latin typeface="微软雅黑 Light" panose="020B0502040204020203" pitchFamily="34" charset="-122"/>
              <a:ea typeface="微软雅黑 Light" panose="020B0502040204020203" pitchFamily="34" charset="-122"/>
            </a:endParaRPr>
          </a:p>
        </p:txBody>
      </p:sp>
      <p:sp>
        <p:nvSpPr>
          <p:cNvPr id="60" name="Line 66"/>
          <p:cNvSpPr>
            <a:spLocks noChangeShapeType="1"/>
          </p:cNvSpPr>
          <p:nvPr/>
        </p:nvSpPr>
        <p:spPr bwMode="auto">
          <a:xfrm>
            <a:off x="6191141" y="5704205"/>
            <a:ext cx="0" cy="1508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67"/>
          <p:cNvSpPr>
            <a:spLocks noChangeShapeType="1"/>
          </p:cNvSpPr>
          <p:nvPr/>
        </p:nvSpPr>
        <p:spPr bwMode="auto">
          <a:xfrm>
            <a:off x="3039953" y="3592830"/>
            <a:ext cx="0" cy="2036763"/>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Text Box 68"/>
          <p:cNvSpPr txBox="1">
            <a:spLocks noChangeArrowheads="1"/>
          </p:cNvSpPr>
          <p:nvPr/>
        </p:nvSpPr>
        <p:spPr bwMode="auto">
          <a:xfrm>
            <a:off x="807928" y="6021705"/>
            <a:ext cx="9318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 </a:t>
            </a:r>
            <a:r>
              <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其他站</a:t>
            </a:r>
            <a:endParaRPr kumimoji="1" lang="zh-CN" altLang="en-US" sz="180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3" name="Line 69"/>
          <p:cNvSpPr>
            <a:spLocks noChangeShapeType="1"/>
          </p:cNvSpPr>
          <p:nvPr/>
        </p:nvSpPr>
        <p:spPr bwMode="auto">
          <a:xfrm flipV="1">
            <a:off x="3039953" y="6082030"/>
            <a:ext cx="0" cy="300038"/>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Text Box 70"/>
          <p:cNvSpPr txBox="1">
            <a:spLocks noChangeArrowheads="1"/>
          </p:cNvSpPr>
          <p:nvPr/>
        </p:nvSpPr>
        <p:spPr bwMode="auto">
          <a:xfrm>
            <a:off x="2398603" y="6301105"/>
            <a:ext cx="1328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1800">
                <a:solidFill>
                  <a:srgbClr val="333399"/>
                </a:solidFill>
                <a:latin typeface="微软雅黑 Light" panose="020B0502040204020203" pitchFamily="34" charset="-122"/>
                <a:ea typeface="微软雅黑 Light" panose="020B0502040204020203" pitchFamily="34" charset="-122"/>
              </a:rPr>
              <a:t>有帧要发送</a:t>
            </a:r>
            <a:endParaRPr kumimoji="1" lang="zh-CN" altLang="en-US" sz="1800">
              <a:solidFill>
                <a:srgbClr val="333399"/>
              </a:solidFill>
              <a:latin typeface="微软雅黑 Light" panose="020B0502040204020203" pitchFamily="34" charset="-122"/>
              <a:ea typeface="微软雅黑 Light" panose="020B0502040204020203" pitchFamily="34" charset="-122"/>
            </a:endParaRPr>
          </a:p>
        </p:txBody>
      </p:sp>
      <p:sp>
        <p:nvSpPr>
          <p:cNvPr id="65" name="Line 71"/>
          <p:cNvSpPr>
            <a:spLocks noChangeShapeType="1"/>
          </p:cNvSpPr>
          <p:nvPr/>
        </p:nvSpPr>
        <p:spPr bwMode="auto">
          <a:xfrm flipV="1">
            <a:off x="4456003" y="3965893"/>
            <a:ext cx="534988" cy="31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72"/>
          <p:cNvSpPr>
            <a:spLocks noChangeShapeType="1"/>
          </p:cNvSpPr>
          <p:nvPr/>
        </p:nvSpPr>
        <p:spPr bwMode="auto">
          <a:xfrm flipV="1">
            <a:off x="5643453" y="5777230"/>
            <a:ext cx="531813"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Text Box 74"/>
          <p:cNvSpPr txBox="1">
            <a:spLocks noChangeArrowheads="1"/>
          </p:cNvSpPr>
          <p:nvPr/>
        </p:nvSpPr>
        <p:spPr bwMode="auto">
          <a:xfrm>
            <a:off x="885825" y="1002030"/>
            <a:ext cx="9081770" cy="829945"/>
          </a:xfrm>
          <a:prstGeom prst="rect">
            <a:avLst/>
          </a:prstGeom>
          <a:solidFill>
            <a:schemeClr val="bg1">
              <a:lumMod val="95000"/>
            </a:schemeClr>
          </a:solidFill>
          <a:ln w="9525">
            <a:solidFill>
              <a:srgbClr val="333399"/>
            </a:solidFill>
            <a:miter lim="800000"/>
          </a:ln>
          <a:effec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DIFS</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，即分布协调功能帧间间隔（最长的 </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IFS</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），在 </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DCF </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方式中用来发送数据帧和管理帧。</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DIFS </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的长度比 </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PIFS </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再增加一个时隙长度 </a:t>
            </a:r>
            <a:endPar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8" name="Line 9"/>
          <p:cNvSpPr>
            <a:spLocks noChangeShapeType="1"/>
          </p:cNvSpPr>
          <p:nvPr/>
        </p:nvSpPr>
        <p:spPr bwMode="auto">
          <a:xfrm>
            <a:off x="1161941" y="3567430"/>
            <a:ext cx="849630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58"/>
          <p:cNvSpPr>
            <a:spLocks noChangeShapeType="1"/>
          </p:cNvSpPr>
          <p:nvPr/>
        </p:nvSpPr>
        <p:spPr bwMode="auto">
          <a:xfrm>
            <a:off x="1160353" y="4723130"/>
            <a:ext cx="8494713"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30"/>
          <p:cNvSpPr>
            <a:spLocks noChangeShapeType="1"/>
          </p:cNvSpPr>
          <p:nvPr/>
        </p:nvSpPr>
        <p:spPr bwMode="auto">
          <a:xfrm>
            <a:off x="1161941" y="6056630"/>
            <a:ext cx="8496300" cy="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grpId="0" nodeType="clickEffect">
                                  <p:stCondLst>
                                    <p:cond delay="0"/>
                                  </p:stCondLst>
                                  <p:childTnLst>
                                    <p:anim calcmode="discrete" valueType="str">
                                      <p:cBhvr>
                                        <p:cTn id="10" dur="500" fill="hold"/>
                                        <p:tgtEl>
                                          <p:spTgt spid="9"/>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9" grpId="0" bldLvl="0" animBg="1"/>
      <p:bldP spid="67" grpId="0" bldLvl="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180" y="74771"/>
            <a:ext cx="10858500" cy="900112"/>
          </a:xfrm>
        </p:spPr>
        <p:txBody>
          <a:bodyPr/>
          <a:lstStyle/>
          <a:p>
            <a:r>
              <a:rPr lang="en-US" altLang="zh-CN" dirty="0">
                <a:latin typeface="+mn-ea"/>
                <a:ea typeface="+mn-ea"/>
                <a:cs typeface="+mn-ea"/>
              </a:rPr>
              <a:t>802.11</a:t>
            </a:r>
            <a:r>
              <a:rPr lang="zh-CN" altLang="en-US" dirty="0">
                <a:latin typeface="+mn-ea"/>
                <a:ea typeface="+mn-ea"/>
                <a:cs typeface="+mn-ea"/>
              </a:rPr>
              <a:t>协议族</a:t>
            </a:r>
            <a:r>
              <a:rPr lang="en-US" altLang="zh-CN" dirty="0">
                <a:latin typeface="+mn-ea"/>
                <a:ea typeface="+mn-ea"/>
                <a:cs typeface="+mn-ea"/>
              </a:rPr>
              <a:t>MAC</a:t>
            </a:r>
            <a:r>
              <a:rPr lang="zh-CN" altLang="en-US" dirty="0">
                <a:latin typeface="+mn-ea"/>
                <a:ea typeface="+mn-ea"/>
                <a:cs typeface="+mn-ea"/>
              </a:rPr>
              <a:t>帧结构</a:t>
            </a:r>
            <a:endParaRPr lang="zh-CN" altLang="en-US" dirty="0">
              <a:latin typeface="+mn-ea"/>
              <a:ea typeface="+mn-ea"/>
              <a:cs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Freeform 28"/>
          <p:cNvSpPr/>
          <p:nvPr/>
        </p:nvSpPr>
        <p:spPr bwMode="auto">
          <a:xfrm>
            <a:off x="1235739" y="2456040"/>
            <a:ext cx="8064500" cy="576263"/>
          </a:xfrm>
          <a:custGeom>
            <a:avLst/>
            <a:gdLst>
              <a:gd name="T0" fmla="*/ 0 w 5080"/>
              <a:gd name="T1" fmla="*/ 576263 h 363"/>
              <a:gd name="T2" fmla="*/ 287338 w 5080"/>
              <a:gd name="T3" fmla="*/ 0 h 363"/>
              <a:gd name="T4" fmla="*/ 1150938 w 5080"/>
              <a:gd name="T5" fmla="*/ 0 h 363"/>
              <a:gd name="T6" fmla="*/ 8064500 w 5080"/>
              <a:gd name="T7" fmla="*/ 576263 h 363"/>
              <a:gd name="T8" fmla="*/ 0 w 5080"/>
              <a:gd name="T9" fmla="*/ 576263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5000">
                <a:schemeClr val="accent5">
                  <a:lumMod val="90000"/>
                </a:schemeClr>
              </a:gs>
              <a:gs pos="94000">
                <a:schemeClr val="accent6">
                  <a:lumMod val="20000"/>
                  <a:lumOff val="80000"/>
                </a:schemeClr>
              </a:gs>
              <a:gs pos="0">
                <a:schemeClr val="accent6">
                  <a:lumMod val="40000"/>
                  <a:lumOff val="60000"/>
                </a:schemeClr>
              </a:gs>
              <a:gs pos="100000">
                <a:srgbClr val="FFFF99"/>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6" name="Text Box 29"/>
          <p:cNvSpPr txBox="1">
            <a:spLocks noChangeArrowheads="1"/>
          </p:cNvSpPr>
          <p:nvPr/>
        </p:nvSpPr>
        <p:spPr bwMode="auto">
          <a:xfrm>
            <a:off x="937260" y="1757680"/>
            <a:ext cx="8943340"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rPr>
              <a:t>字节       </a:t>
            </a:r>
            <a:r>
              <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rPr>
              <a:t>2B           2              6            6             6            2           6            0 ~ 2312          4</a:t>
            </a:r>
            <a:endPar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7" name="Rectangle 30"/>
          <p:cNvSpPr>
            <a:spLocks noChangeArrowheads="1"/>
          </p:cNvSpPr>
          <p:nvPr/>
        </p:nvSpPr>
        <p:spPr bwMode="auto">
          <a:xfrm>
            <a:off x="1524664" y="2105203"/>
            <a:ext cx="857250" cy="342900"/>
          </a:xfrm>
          <a:prstGeom prst="rect">
            <a:avLst/>
          </a:prstGeom>
          <a:solidFill>
            <a:schemeClr val="accent5">
              <a:lumMod val="90000"/>
            </a:schemeClr>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sz="2000">
              <a:latin typeface="微软雅黑 Light" panose="020B0502040204020203" pitchFamily="34" charset="-122"/>
              <a:ea typeface="微软雅黑 Light" panose="020B0502040204020203" pitchFamily="34" charset="-122"/>
            </a:endParaRPr>
          </a:p>
        </p:txBody>
      </p:sp>
      <p:sp>
        <p:nvSpPr>
          <p:cNvPr id="8" name="Rectangle 31"/>
          <p:cNvSpPr>
            <a:spLocks noChangeArrowheads="1"/>
          </p:cNvSpPr>
          <p:nvPr/>
        </p:nvSpPr>
        <p:spPr bwMode="auto">
          <a:xfrm>
            <a:off x="1521489" y="2095678"/>
            <a:ext cx="865188" cy="360362"/>
          </a:xfrm>
          <a:prstGeom prst="rect">
            <a:avLst/>
          </a:prstGeom>
          <a:solidFill>
            <a:schemeClr val="accent5">
              <a:lumMod val="90000"/>
            </a:schemeClr>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帧控制</a:t>
            </a:r>
            <a:endParaRPr lang="zh-CN" altLang="en-US" sz="1600">
              <a:latin typeface="微软雅黑 Light" panose="020B0502040204020203" pitchFamily="34" charset="-122"/>
              <a:ea typeface="微软雅黑 Light" panose="020B0502040204020203" pitchFamily="34" charset="-122"/>
            </a:endParaRPr>
          </a:p>
        </p:txBody>
      </p:sp>
      <p:sp>
        <p:nvSpPr>
          <p:cNvPr id="9" name="Rectangle 32"/>
          <p:cNvSpPr>
            <a:spLocks noChangeArrowheads="1"/>
          </p:cNvSpPr>
          <p:nvPr/>
        </p:nvSpPr>
        <p:spPr bwMode="auto">
          <a:xfrm>
            <a:off x="2386677" y="2095678"/>
            <a:ext cx="865187" cy="360362"/>
          </a:xfrm>
          <a:prstGeom prst="rect">
            <a:avLst/>
          </a:prstGeom>
          <a:solidFill>
            <a:schemeClr val="accent5">
              <a:lumMod val="9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持续期</a:t>
            </a:r>
            <a:endParaRPr lang="zh-CN" altLang="en-US" sz="1600">
              <a:latin typeface="微软雅黑 Light" panose="020B0502040204020203" pitchFamily="34" charset="-122"/>
              <a:ea typeface="微软雅黑 Light" panose="020B0502040204020203" pitchFamily="34" charset="-122"/>
            </a:endParaRPr>
          </a:p>
        </p:txBody>
      </p:sp>
      <p:sp>
        <p:nvSpPr>
          <p:cNvPr id="10" name="Rectangle 33"/>
          <p:cNvSpPr>
            <a:spLocks noChangeArrowheads="1"/>
          </p:cNvSpPr>
          <p:nvPr/>
        </p:nvSpPr>
        <p:spPr bwMode="auto">
          <a:xfrm>
            <a:off x="3251864" y="2095678"/>
            <a:ext cx="865188" cy="360362"/>
          </a:xfrm>
          <a:prstGeom prst="rect">
            <a:avLst/>
          </a:prstGeom>
          <a:solidFill>
            <a:schemeClr val="accent5">
              <a:lumMod val="9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rPr>
              <a:t>地址 </a:t>
            </a:r>
            <a:r>
              <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rPr>
              <a:t>1</a:t>
            </a:r>
            <a:endPar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1" name="Rectangle 34"/>
          <p:cNvSpPr>
            <a:spLocks noChangeArrowheads="1"/>
          </p:cNvSpPr>
          <p:nvPr/>
        </p:nvSpPr>
        <p:spPr bwMode="auto">
          <a:xfrm>
            <a:off x="4117052" y="2095678"/>
            <a:ext cx="865187" cy="360362"/>
          </a:xfrm>
          <a:prstGeom prst="rect">
            <a:avLst/>
          </a:prstGeom>
          <a:solidFill>
            <a:schemeClr val="accent5">
              <a:lumMod val="9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rPr>
              <a:t>地址 </a:t>
            </a:r>
            <a:r>
              <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rPr>
              <a:t>2</a:t>
            </a:r>
            <a:endPar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2" name="Rectangle 35"/>
          <p:cNvSpPr>
            <a:spLocks noChangeArrowheads="1"/>
          </p:cNvSpPr>
          <p:nvPr/>
        </p:nvSpPr>
        <p:spPr bwMode="auto">
          <a:xfrm>
            <a:off x="4982239" y="2095678"/>
            <a:ext cx="865188" cy="360362"/>
          </a:xfrm>
          <a:prstGeom prst="rect">
            <a:avLst/>
          </a:prstGeom>
          <a:solidFill>
            <a:schemeClr val="accent5">
              <a:lumMod val="9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rPr>
              <a:t>地址 </a:t>
            </a:r>
            <a:r>
              <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rPr>
              <a:t>3</a:t>
            </a:r>
            <a:endPar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3" name="Rectangle 36"/>
          <p:cNvSpPr>
            <a:spLocks noChangeArrowheads="1"/>
          </p:cNvSpPr>
          <p:nvPr/>
        </p:nvSpPr>
        <p:spPr bwMode="auto">
          <a:xfrm>
            <a:off x="5847427" y="2095678"/>
            <a:ext cx="865187" cy="360362"/>
          </a:xfrm>
          <a:prstGeom prst="rect">
            <a:avLst/>
          </a:prstGeom>
          <a:solidFill>
            <a:schemeClr val="accent5">
              <a:lumMod val="9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序号控制</a:t>
            </a:r>
            <a:endParaRPr lang="zh-CN" altLang="en-US" sz="1600">
              <a:latin typeface="微软雅黑 Light" panose="020B0502040204020203" pitchFamily="34" charset="-122"/>
              <a:ea typeface="微软雅黑 Light" panose="020B0502040204020203" pitchFamily="34" charset="-122"/>
            </a:endParaRPr>
          </a:p>
        </p:txBody>
      </p:sp>
      <p:sp>
        <p:nvSpPr>
          <p:cNvPr id="14" name="Rectangle 37"/>
          <p:cNvSpPr>
            <a:spLocks noChangeArrowheads="1"/>
          </p:cNvSpPr>
          <p:nvPr/>
        </p:nvSpPr>
        <p:spPr bwMode="auto">
          <a:xfrm>
            <a:off x="6712614" y="2095678"/>
            <a:ext cx="865188" cy="360362"/>
          </a:xfrm>
          <a:prstGeom prst="rect">
            <a:avLst/>
          </a:prstGeom>
          <a:solidFill>
            <a:schemeClr val="accent5">
              <a:lumMod val="9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rPr>
              <a:t>地址 </a:t>
            </a:r>
            <a:r>
              <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rPr>
              <a:t>4</a:t>
            </a:r>
            <a:endPar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5" name="Rectangle 38"/>
          <p:cNvSpPr>
            <a:spLocks noChangeArrowheads="1"/>
          </p:cNvSpPr>
          <p:nvPr/>
        </p:nvSpPr>
        <p:spPr bwMode="auto">
          <a:xfrm>
            <a:off x="7577802" y="2095678"/>
            <a:ext cx="1362075" cy="360362"/>
          </a:xfrm>
          <a:prstGeom prst="rect">
            <a:avLst/>
          </a:prstGeom>
          <a:solidFill>
            <a:schemeClr val="accent5">
              <a:lumMod val="9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帧主体</a:t>
            </a:r>
            <a:endParaRPr lang="zh-CN" altLang="en-US" sz="1600">
              <a:latin typeface="微软雅黑 Light" panose="020B0502040204020203" pitchFamily="34" charset="-122"/>
              <a:ea typeface="微软雅黑 Light" panose="020B0502040204020203" pitchFamily="34" charset="-122"/>
            </a:endParaRPr>
          </a:p>
        </p:txBody>
      </p:sp>
      <p:sp>
        <p:nvSpPr>
          <p:cNvPr id="16" name="Rectangle 39"/>
          <p:cNvSpPr>
            <a:spLocks noChangeArrowheads="1"/>
          </p:cNvSpPr>
          <p:nvPr/>
        </p:nvSpPr>
        <p:spPr bwMode="auto">
          <a:xfrm>
            <a:off x="8938289" y="2095678"/>
            <a:ext cx="865188" cy="360362"/>
          </a:xfrm>
          <a:prstGeom prst="rect">
            <a:avLst/>
          </a:prstGeom>
          <a:solidFill>
            <a:schemeClr val="accent5">
              <a:lumMod val="9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600">
                <a:latin typeface="微软雅黑 Light" panose="020B0502040204020203" pitchFamily="34" charset="-122"/>
                <a:ea typeface="微软雅黑 Light" panose="020B0502040204020203" pitchFamily="34" charset="-122"/>
              </a:rPr>
              <a:t>CRC</a:t>
            </a:r>
            <a:endParaRPr lang="en-US" altLang="zh-CN" sz="1600">
              <a:latin typeface="微软雅黑 Light" panose="020B0502040204020203" pitchFamily="34" charset="-122"/>
              <a:ea typeface="微软雅黑 Light" panose="020B0502040204020203" pitchFamily="34" charset="-122"/>
            </a:endParaRPr>
          </a:p>
        </p:txBody>
      </p:sp>
      <p:sp>
        <p:nvSpPr>
          <p:cNvPr id="17" name="Rectangle 40"/>
          <p:cNvSpPr>
            <a:spLocks noChangeArrowheads="1"/>
          </p:cNvSpPr>
          <p:nvPr/>
        </p:nvSpPr>
        <p:spPr bwMode="auto">
          <a:xfrm>
            <a:off x="1234152" y="3032303"/>
            <a:ext cx="865187"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协议</a:t>
            </a:r>
            <a:endParaRPr lang="zh-CN" altLang="en-US" sz="1600">
              <a:latin typeface="微软雅黑 Light" panose="020B0502040204020203" pitchFamily="34" charset="-122"/>
              <a:ea typeface="微软雅黑 Light" panose="020B0502040204020203" pitchFamily="34" charset="-122"/>
            </a:endParaRPr>
          </a:p>
          <a:p>
            <a:pPr algn="ctr" eaLnBrk="1" hangingPunct="1"/>
            <a:r>
              <a:rPr lang="zh-CN" altLang="en-US" sz="1600">
                <a:latin typeface="微软雅黑 Light" panose="020B0502040204020203" pitchFamily="34" charset="-122"/>
                <a:ea typeface="微软雅黑 Light" panose="020B0502040204020203" pitchFamily="34" charset="-122"/>
              </a:rPr>
              <a:t>版本</a:t>
            </a:r>
            <a:endParaRPr lang="zh-CN" altLang="en-US" sz="1600">
              <a:latin typeface="微软雅黑 Light" panose="020B0502040204020203" pitchFamily="34" charset="-122"/>
              <a:ea typeface="微软雅黑 Light" panose="020B0502040204020203" pitchFamily="34" charset="-122"/>
            </a:endParaRPr>
          </a:p>
        </p:txBody>
      </p:sp>
      <p:sp>
        <p:nvSpPr>
          <p:cNvPr id="18" name="Rectangle 41"/>
          <p:cNvSpPr>
            <a:spLocks noChangeArrowheads="1"/>
          </p:cNvSpPr>
          <p:nvPr/>
        </p:nvSpPr>
        <p:spPr bwMode="auto">
          <a:xfrm>
            <a:off x="2099339" y="3032303"/>
            <a:ext cx="865188"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类型</a:t>
            </a:r>
            <a:endParaRPr lang="zh-CN" altLang="en-US" sz="1600">
              <a:latin typeface="微软雅黑 Light" panose="020B0502040204020203" pitchFamily="34" charset="-122"/>
              <a:ea typeface="微软雅黑 Light" panose="020B0502040204020203" pitchFamily="34" charset="-122"/>
            </a:endParaRPr>
          </a:p>
        </p:txBody>
      </p:sp>
      <p:sp>
        <p:nvSpPr>
          <p:cNvPr id="19" name="Rectangle 42"/>
          <p:cNvSpPr>
            <a:spLocks noChangeArrowheads="1"/>
          </p:cNvSpPr>
          <p:nvPr/>
        </p:nvSpPr>
        <p:spPr bwMode="auto">
          <a:xfrm>
            <a:off x="2964527" y="3032303"/>
            <a:ext cx="1727200"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子类型</a:t>
            </a:r>
            <a:endParaRPr lang="zh-CN" altLang="en-US" sz="1600">
              <a:latin typeface="微软雅黑 Light" panose="020B0502040204020203" pitchFamily="34" charset="-122"/>
              <a:ea typeface="微软雅黑 Light" panose="020B0502040204020203" pitchFamily="34" charset="-122"/>
            </a:endParaRPr>
          </a:p>
        </p:txBody>
      </p:sp>
      <p:sp>
        <p:nvSpPr>
          <p:cNvPr id="20" name="Rectangle 43"/>
          <p:cNvSpPr>
            <a:spLocks noChangeArrowheads="1"/>
          </p:cNvSpPr>
          <p:nvPr/>
        </p:nvSpPr>
        <p:spPr bwMode="auto">
          <a:xfrm>
            <a:off x="4688552" y="3032303"/>
            <a:ext cx="579437"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rPr>
              <a:t>到</a:t>
            </a:r>
            <a:endPar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ctr" eaLnBrk="1" hangingPunct="1"/>
            <a:r>
              <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rPr>
              <a:t>DS</a:t>
            </a:r>
            <a:endPar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1" name="Rectangle 44"/>
          <p:cNvSpPr>
            <a:spLocks noChangeArrowheads="1"/>
          </p:cNvSpPr>
          <p:nvPr/>
        </p:nvSpPr>
        <p:spPr bwMode="auto">
          <a:xfrm>
            <a:off x="5267989" y="3032303"/>
            <a:ext cx="579438"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rPr>
              <a:t>从</a:t>
            </a:r>
            <a:endPar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ctr" eaLnBrk="1" hangingPunct="1"/>
            <a:r>
              <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rPr>
              <a:t>DS</a:t>
            </a:r>
            <a:endPar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2" name="Rectangle 45"/>
          <p:cNvSpPr>
            <a:spLocks noChangeArrowheads="1"/>
          </p:cNvSpPr>
          <p:nvPr/>
        </p:nvSpPr>
        <p:spPr bwMode="auto">
          <a:xfrm>
            <a:off x="5847427" y="3032303"/>
            <a:ext cx="579437"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更多</a:t>
            </a:r>
            <a:endParaRPr lang="zh-CN" altLang="en-US" sz="1600">
              <a:latin typeface="微软雅黑 Light" panose="020B0502040204020203" pitchFamily="34" charset="-122"/>
              <a:ea typeface="微软雅黑 Light" panose="020B0502040204020203" pitchFamily="34" charset="-122"/>
            </a:endParaRPr>
          </a:p>
          <a:p>
            <a:pPr algn="ctr" eaLnBrk="1" hangingPunct="1"/>
            <a:r>
              <a:rPr lang="zh-CN" altLang="en-US" sz="1600">
                <a:latin typeface="微软雅黑 Light" panose="020B0502040204020203" pitchFamily="34" charset="-122"/>
                <a:ea typeface="微软雅黑 Light" panose="020B0502040204020203" pitchFamily="34" charset="-122"/>
              </a:rPr>
              <a:t>分片</a:t>
            </a:r>
            <a:endParaRPr lang="zh-CN" altLang="en-US" sz="1600">
              <a:latin typeface="微软雅黑 Light" panose="020B0502040204020203" pitchFamily="34" charset="-122"/>
              <a:ea typeface="微软雅黑 Light" panose="020B0502040204020203" pitchFamily="34" charset="-122"/>
            </a:endParaRPr>
          </a:p>
        </p:txBody>
      </p:sp>
      <p:sp>
        <p:nvSpPr>
          <p:cNvPr id="23" name="Rectangle 46"/>
          <p:cNvSpPr>
            <a:spLocks noChangeArrowheads="1"/>
          </p:cNvSpPr>
          <p:nvPr/>
        </p:nvSpPr>
        <p:spPr bwMode="auto">
          <a:xfrm>
            <a:off x="6426864" y="3032303"/>
            <a:ext cx="579438"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重试</a:t>
            </a:r>
            <a:endParaRPr lang="zh-CN" altLang="en-US" sz="1600">
              <a:latin typeface="微软雅黑 Light" panose="020B0502040204020203" pitchFamily="34" charset="-122"/>
              <a:ea typeface="微软雅黑 Light" panose="020B0502040204020203" pitchFamily="34" charset="-122"/>
            </a:endParaRPr>
          </a:p>
        </p:txBody>
      </p:sp>
      <p:sp>
        <p:nvSpPr>
          <p:cNvPr id="24" name="Rectangle 47"/>
          <p:cNvSpPr>
            <a:spLocks noChangeArrowheads="1"/>
          </p:cNvSpPr>
          <p:nvPr/>
        </p:nvSpPr>
        <p:spPr bwMode="auto">
          <a:xfrm>
            <a:off x="7006302" y="3032303"/>
            <a:ext cx="579437"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功率</a:t>
            </a:r>
            <a:endParaRPr lang="zh-CN" altLang="en-US" sz="1600">
              <a:latin typeface="微软雅黑 Light" panose="020B0502040204020203" pitchFamily="34" charset="-122"/>
              <a:ea typeface="微软雅黑 Light" panose="020B0502040204020203" pitchFamily="34" charset="-122"/>
            </a:endParaRPr>
          </a:p>
          <a:p>
            <a:pPr algn="ctr" eaLnBrk="1" hangingPunct="1"/>
            <a:r>
              <a:rPr lang="zh-CN" altLang="en-US" sz="1600">
                <a:latin typeface="微软雅黑 Light" panose="020B0502040204020203" pitchFamily="34" charset="-122"/>
                <a:ea typeface="微软雅黑 Light" panose="020B0502040204020203" pitchFamily="34" charset="-122"/>
              </a:rPr>
              <a:t>管理</a:t>
            </a:r>
            <a:endParaRPr lang="zh-CN" altLang="en-US" sz="1600">
              <a:latin typeface="微软雅黑 Light" panose="020B0502040204020203" pitchFamily="34" charset="-122"/>
              <a:ea typeface="微软雅黑 Light" panose="020B0502040204020203" pitchFamily="34" charset="-122"/>
            </a:endParaRPr>
          </a:p>
        </p:txBody>
      </p:sp>
      <p:sp>
        <p:nvSpPr>
          <p:cNvPr id="25" name="Rectangle 48"/>
          <p:cNvSpPr>
            <a:spLocks noChangeArrowheads="1"/>
          </p:cNvSpPr>
          <p:nvPr/>
        </p:nvSpPr>
        <p:spPr bwMode="auto">
          <a:xfrm>
            <a:off x="7585739" y="3032303"/>
            <a:ext cx="579438"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更多</a:t>
            </a:r>
            <a:endParaRPr lang="zh-CN" altLang="en-US" sz="1600">
              <a:latin typeface="微软雅黑 Light" panose="020B0502040204020203" pitchFamily="34" charset="-122"/>
              <a:ea typeface="微软雅黑 Light" panose="020B0502040204020203" pitchFamily="34" charset="-122"/>
            </a:endParaRPr>
          </a:p>
          <a:p>
            <a:pPr algn="ctr" eaLnBrk="1" hangingPunct="1"/>
            <a:r>
              <a:rPr lang="zh-CN" altLang="en-US" sz="1600">
                <a:latin typeface="微软雅黑 Light" panose="020B0502040204020203" pitchFamily="34" charset="-122"/>
                <a:ea typeface="微软雅黑 Light" panose="020B0502040204020203" pitchFamily="34" charset="-122"/>
              </a:rPr>
              <a:t>数据</a:t>
            </a:r>
            <a:endParaRPr lang="zh-CN" altLang="en-US" sz="1600">
              <a:latin typeface="微软雅黑 Light" panose="020B0502040204020203" pitchFamily="34" charset="-122"/>
              <a:ea typeface="微软雅黑 Light" panose="020B0502040204020203" pitchFamily="34" charset="-122"/>
            </a:endParaRPr>
          </a:p>
        </p:txBody>
      </p:sp>
      <p:sp>
        <p:nvSpPr>
          <p:cNvPr id="26" name="Rectangle 49"/>
          <p:cNvSpPr>
            <a:spLocks noChangeArrowheads="1"/>
          </p:cNvSpPr>
          <p:nvPr/>
        </p:nvSpPr>
        <p:spPr bwMode="auto">
          <a:xfrm>
            <a:off x="8165177" y="3032303"/>
            <a:ext cx="579437"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1600">
                <a:latin typeface="微软雅黑 Light" panose="020B0502040204020203" pitchFamily="34" charset="-122"/>
                <a:ea typeface="微软雅黑 Light" panose="020B0502040204020203" pitchFamily="34" charset="-122"/>
              </a:rPr>
              <a:t>WEP</a:t>
            </a:r>
            <a:endParaRPr lang="en-US" altLang="zh-CN" sz="1600">
              <a:latin typeface="微软雅黑 Light" panose="020B0502040204020203" pitchFamily="34" charset="-122"/>
              <a:ea typeface="微软雅黑 Light" panose="020B0502040204020203" pitchFamily="34" charset="-122"/>
            </a:endParaRPr>
          </a:p>
        </p:txBody>
      </p:sp>
      <p:sp>
        <p:nvSpPr>
          <p:cNvPr id="27" name="Rectangle 50"/>
          <p:cNvSpPr>
            <a:spLocks noChangeArrowheads="1"/>
          </p:cNvSpPr>
          <p:nvPr/>
        </p:nvSpPr>
        <p:spPr bwMode="auto">
          <a:xfrm>
            <a:off x="8744614" y="3032303"/>
            <a:ext cx="579438" cy="576262"/>
          </a:xfrm>
          <a:prstGeom prst="rect">
            <a:avLst/>
          </a:prstGeom>
          <a:solidFill>
            <a:schemeClr val="accent6">
              <a:lumMod val="20000"/>
              <a:lumOff val="80000"/>
            </a:schemeClr>
          </a:solidFill>
          <a:ln w="9525">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a:latin typeface="微软雅黑 Light" panose="020B0502040204020203" pitchFamily="34" charset="-122"/>
                <a:ea typeface="微软雅黑 Light" panose="020B0502040204020203" pitchFamily="34" charset="-122"/>
              </a:rPr>
              <a:t>顺序</a:t>
            </a:r>
            <a:endParaRPr lang="zh-CN" altLang="en-US" sz="1600">
              <a:latin typeface="微软雅黑 Light" panose="020B0502040204020203" pitchFamily="34" charset="-122"/>
              <a:ea typeface="微软雅黑 Light" panose="020B0502040204020203" pitchFamily="34" charset="-122"/>
            </a:endParaRPr>
          </a:p>
        </p:txBody>
      </p:sp>
      <p:sp>
        <p:nvSpPr>
          <p:cNvPr id="28" name="Text Box 51"/>
          <p:cNvSpPr txBox="1">
            <a:spLocks noChangeArrowheads="1"/>
          </p:cNvSpPr>
          <p:nvPr/>
        </p:nvSpPr>
        <p:spPr bwMode="auto">
          <a:xfrm>
            <a:off x="937289" y="2694165"/>
            <a:ext cx="8255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zh-CN" altLang="en-US" sz="1600">
                <a:latin typeface="微软雅黑 Light" panose="020B0502040204020203" pitchFamily="34" charset="-122"/>
                <a:ea typeface="微软雅黑 Light" panose="020B0502040204020203" pitchFamily="34" charset="-122"/>
                <a:cs typeface="微软雅黑 Light" panose="020B0502040204020203" pitchFamily="34" charset="-122"/>
              </a:rPr>
              <a:t>位        </a:t>
            </a:r>
            <a:r>
              <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rPr>
              <a:t>2b            2                 4                   1         1        1         1       1        1        1         1</a:t>
            </a:r>
            <a:endParaRPr lang="en-US" altLang="zh-CN" sz="160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9" name="AutoShape 52"/>
          <p:cNvSpPr/>
          <p:nvPr/>
        </p:nvSpPr>
        <p:spPr bwMode="auto">
          <a:xfrm rot="-5400000">
            <a:off x="4393277" y="-1328560"/>
            <a:ext cx="312738" cy="6053137"/>
          </a:xfrm>
          <a:prstGeom prst="rightBrace">
            <a:avLst>
              <a:gd name="adj1" fmla="val 3145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sz="2000">
              <a:latin typeface="微软雅黑 Light" panose="020B0502040204020203" pitchFamily="34" charset="-122"/>
              <a:ea typeface="微软雅黑 Light" panose="020B0502040204020203" pitchFamily="34" charset="-122"/>
            </a:endParaRPr>
          </a:p>
        </p:txBody>
      </p:sp>
      <p:sp>
        <p:nvSpPr>
          <p:cNvPr id="30" name="Text Box 53"/>
          <p:cNvSpPr txBox="1">
            <a:spLocks noChangeArrowheads="1"/>
          </p:cNvSpPr>
          <p:nvPr/>
        </p:nvSpPr>
        <p:spPr bwMode="auto">
          <a:xfrm>
            <a:off x="3629690" y="1108075"/>
            <a:ext cx="2217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MAC</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首部</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(30B)</a:t>
            </a:r>
            <a:endPar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31" name="Rectangle 54"/>
          <p:cNvSpPr txBox="1">
            <a:spLocks noChangeArrowheads="1"/>
          </p:cNvSpPr>
          <p:nvPr/>
        </p:nvSpPr>
        <p:spPr>
          <a:xfrm>
            <a:off x="5267989" y="3773329"/>
            <a:ext cx="4933951" cy="1262026"/>
          </a:xfrm>
          <a:prstGeom prst="rect">
            <a:avLst/>
          </a:prstGeom>
          <a:noFill/>
        </p:spPr>
        <p:txBody>
          <a:bodyPr vert="horz" lIns="91440" tIns="45720" rIns="91440" bIns="45720" rtlCol="0">
            <a:normAutofit/>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480"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5180"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8230"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605"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eaLnBrk="0" hangingPunct="0">
              <a:buClr>
                <a:srgbClr val="CC3300"/>
              </a:buClr>
              <a:buSzPct val="80000"/>
            </a:pP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持续期：高位0时表示持续期，单位微秒</a:t>
            </a:r>
            <a:endPar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l" eaLnBrk="0" hangingPunct="0">
              <a:buClr>
                <a:srgbClr val="CC3300"/>
              </a:buClr>
              <a:buSzPct val="80000"/>
            </a:pPr>
            <a:r>
              <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序号控制：序号子字段12位，分片子字段4位</a:t>
            </a:r>
            <a:endParaRPr lang="zh-CN" altLang="en-US" sz="20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32" name="Rectangle 55"/>
          <p:cNvSpPr>
            <a:spLocks noChangeArrowheads="1"/>
          </p:cNvSpPr>
          <p:nvPr/>
        </p:nvSpPr>
        <p:spPr bwMode="auto">
          <a:xfrm>
            <a:off x="1165095" y="3672072"/>
            <a:ext cx="4249738"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266700" indent="-266700">
              <a:lnSpc>
                <a:spcPct val="120000"/>
              </a:lnSpc>
              <a:spcBef>
                <a:spcPts val="600"/>
              </a:spcBef>
              <a:buClr>
                <a:srgbClr val="CC3300"/>
              </a:buClr>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协议版本：</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0</a:t>
            </a:r>
            <a:endPar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266700" indent="-266700">
              <a:lnSpc>
                <a:spcPct val="120000"/>
              </a:lnSpc>
              <a:spcBef>
                <a:spcPts val="600"/>
              </a:spcBef>
              <a:buClr>
                <a:srgbClr val="CC3300"/>
              </a:buClr>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类型：管理、控制、数据帧</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266700" indent="-266700">
              <a:lnSpc>
                <a:spcPct val="120000"/>
              </a:lnSpc>
              <a:spcBef>
                <a:spcPts val="600"/>
              </a:spcBef>
              <a:buClr>
                <a:srgbClr val="CC3300"/>
              </a:buClr>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子类型：认证、连接、探测帧</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aphicFrame>
        <p:nvGraphicFramePr>
          <p:cNvPr id="33" name="Group 98"/>
          <p:cNvGraphicFramePr>
            <a:graphicFrameLocks noGrp="1"/>
          </p:cNvGraphicFramePr>
          <p:nvPr/>
        </p:nvGraphicFramePr>
        <p:xfrm>
          <a:off x="1369089" y="5179311"/>
          <a:ext cx="8208963" cy="1189038"/>
        </p:xfrm>
        <a:graphic>
          <a:graphicData uri="http://schemas.openxmlformats.org/drawingml/2006/table">
            <a:tbl>
              <a:tblPr/>
              <a:tblGrid>
                <a:gridCol w="1368425"/>
                <a:gridCol w="1368425"/>
                <a:gridCol w="1368425"/>
                <a:gridCol w="1366838"/>
                <a:gridCol w="1368425"/>
                <a:gridCol w="1368425"/>
              </a:tblGrid>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到</a:t>
                      </a: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DS</a:t>
                      </a:r>
                      <a:endPar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从</a:t>
                      </a: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DS</a:t>
                      </a:r>
                      <a:endPar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1</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2</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3</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4</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0</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1</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rPr>
                        <a:t>目的地址</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AP</a:t>
                      </a: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rPr>
                        <a:t>源地址</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1</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0</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AP</a:t>
                      </a: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源地址</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rPr>
                        <a:t>目的地址</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rPr>
                        <a:t>--</a:t>
                      </a:r>
                      <a:endPar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示例：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发送数据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50"/>
          <p:cNvSpPr>
            <a:spLocks noChangeShapeType="1"/>
          </p:cNvSpPr>
          <p:nvPr/>
        </p:nvSpPr>
        <p:spPr bwMode="auto">
          <a:xfrm flipH="1">
            <a:off x="4601799" y="3205262"/>
            <a:ext cx="15397" cy="87204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 name="Line 4"/>
          <p:cNvSpPr>
            <a:spLocks noChangeShapeType="1"/>
          </p:cNvSpPr>
          <p:nvPr/>
        </p:nvSpPr>
        <p:spPr bwMode="auto">
          <a:xfrm>
            <a:off x="2870647" y="2883046"/>
            <a:ext cx="1368425" cy="15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pic>
        <p:nvPicPr>
          <p:cNvPr id="7" name="Picture 5" descr="1"/>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23109" y="4045365"/>
            <a:ext cx="1957388"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3842992" y="4354430"/>
            <a:ext cx="14236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dirty="0">
                <a:solidFill>
                  <a:srgbClr val="FF9900"/>
                </a:solidFill>
                <a:latin typeface="微软雅黑 Light" panose="020B0502040204020203" pitchFamily="34" charset="-122"/>
                <a:ea typeface="微软雅黑 Light" panose="020B0502040204020203" pitchFamily="34" charset="-122"/>
              </a:rPr>
              <a:t>Internet</a:t>
            </a:r>
            <a:endParaRPr lang="en-US" altLang="zh-CN" sz="2800" dirty="0">
              <a:solidFill>
                <a:srgbClr val="FF9900"/>
              </a:solidFill>
              <a:latin typeface="微软雅黑 Light" panose="020B0502040204020203" pitchFamily="34" charset="-122"/>
              <a:ea typeface="微软雅黑 Light" panose="020B0502040204020203" pitchFamily="34" charset="-122"/>
            </a:endParaRPr>
          </a:p>
        </p:txBody>
      </p:sp>
      <p:pic>
        <p:nvPicPr>
          <p:cNvPr id="9" name="Picture 8" descr="wireless-network-new-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197" y="2379809"/>
            <a:ext cx="877888"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9"/>
          <p:cNvSpPr/>
          <p:nvPr/>
        </p:nvSpPr>
        <p:spPr bwMode="auto">
          <a:xfrm rot="-5400000">
            <a:off x="8091141" y="1767827"/>
            <a:ext cx="287338" cy="1800225"/>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Light" panose="020B0502040204020203" pitchFamily="34" charset="-122"/>
              <a:ea typeface="微软雅黑 Light" panose="020B0502040204020203" pitchFamily="34" charset="-122"/>
            </a:endParaRPr>
          </a:p>
        </p:txBody>
      </p:sp>
      <p:grpSp>
        <p:nvGrpSpPr>
          <p:cNvPr id="11" name="Group 10"/>
          <p:cNvGrpSpPr/>
          <p:nvPr/>
        </p:nvGrpSpPr>
        <p:grpSpPr bwMode="auto">
          <a:xfrm flipH="1">
            <a:off x="9207947" y="2235346"/>
            <a:ext cx="809625" cy="649288"/>
            <a:chOff x="762" y="2391"/>
            <a:chExt cx="423" cy="312"/>
          </a:xfrm>
        </p:grpSpPr>
        <p:grpSp>
          <p:nvGrpSpPr>
            <p:cNvPr id="12" name="Group 11"/>
            <p:cNvGrpSpPr/>
            <p:nvPr/>
          </p:nvGrpSpPr>
          <p:grpSpPr bwMode="auto">
            <a:xfrm>
              <a:off x="867" y="2432"/>
              <a:ext cx="318" cy="271"/>
              <a:chOff x="657" y="1570"/>
              <a:chExt cx="318" cy="311"/>
            </a:xfrm>
          </p:grpSpPr>
          <p:sp>
            <p:nvSpPr>
              <p:cNvPr id="20" name="Line 12"/>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1" name="Picture 13" descr="laptop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4"/>
            <p:cNvGrpSpPr/>
            <p:nvPr/>
          </p:nvGrpSpPr>
          <p:grpSpPr bwMode="auto">
            <a:xfrm>
              <a:off x="762" y="2391"/>
              <a:ext cx="306" cy="90"/>
              <a:chOff x="748" y="2251"/>
              <a:chExt cx="306" cy="90"/>
            </a:xfrm>
          </p:grpSpPr>
          <p:sp>
            <p:nvSpPr>
              <p:cNvPr id="14" name="AutoShape 1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15" name="AutoShape 1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16" name="AutoShape 1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17" name="AutoShape 1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18" name="AutoShape 1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19" name="AutoShape 2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pic>
        <p:nvPicPr>
          <p:cNvPr id="23" name="Picture 22" descr="wireless-network-new-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285" y="2379809"/>
            <a:ext cx="877887"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23"/>
          <p:cNvSpPr txBox="1">
            <a:spLocks noChangeArrowheads="1"/>
          </p:cNvSpPr>
          <p:nvPr/>
        </p:nvSpPr>
        <p:spPr bwMode="auto">
          <a:xfrm>
            <a:off x="2654747" y="1876571"/>
            <a:ext cx="7921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latin typeface="微软雅黑 Light" panose="020B0502040204020203" pitchFamily="34" charset="-122"/>
                <a:ea typeface="微软雅黑 Light" panose="020B0502040204020203" pitchFamily="34" charset="-122"/>
              </a:rPr>
              <a:t>AP</a:t>
            </a:r>
            <a:r>
              <a:rPr lang="en-US" altLang="zh-CN" sz="2800" baseline="-25000">
                <a:latin typeface="微软雅黑 Light" panose="020B0502040204020203" pitchFamily="34" charset="-122"/>
                <a:ea typeface="微软雅黑 Light" panose="020B0502040204020203" pitchFamily="34" charset="-122"/>
              </a:rPr>
              <a:t>2</a:t>
            </a:r>
            <a:endParaRPr lang="en-US" altLang="zh-CN" sz="2800" baseline="-25000">
              <a:latin typeface="微软雅黑 Light" panose="020B0502040204020203" pitchFamily="34" charset="-122"/>
              <a:ea typeface="微软雅黑 Light" panose="020B0502040204020203" pitchFamily="34" charset="-122"/>
            </a:endParaRPr>
          </a:p>
        </p:txBody>
      </p:sp>
      <p:sp>
        <p:nvSpPr>
          <p:cNvPr id="25" name="Text Box 24"/>
          <p:cNvSpPr txBox="1">
            <a:spLocks noChangeArrowheads="1"/>
          </p:cNvSpPr>
          <p:nvPr/>
        </p:nvSpPr>
        <p:spPr bwMode="auto">
          <a:xfrm>
            <a:off x="6399660" y="1876571"/>
            <a:ext cx="7921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latin typeface="微软雅黑 Light" panose="020B0502040204020203" pitchFamily="34" charset="-122"/>
                <a:ea typeface="微软雅黑 Light" panose="020B0502040204020203" pitchFamily="34" charset="-122"/>
              </a:rPr>
              <a:t>AP</a:t>
            </a:r>
            <a:r>
              <a:rPr lang="en-US" altLang="zh-CN" sz="2800" baseline="-25000">
                <a:latin typeface="微软雅黑 Light" panose="020B0502040204020203" pitchFamily="34" charset="-122"/>
                <a:ea typeface="微软雅黑 Light" panose="020B0502040204020203" pitchFamily="34" charset="-122"/>
              </a:rPr>
              <a:t>1</a:t>
            </a:r>
            <a:endParaRPr lang="en-US" altLang="zh-CN" sz="2800" baseline="-25000">
              <a:latin typeface="微软雅黑 Light" panose="020B0502040204020203" pitchFamily="34" charset="-122"/>
              <a:ea typeface="微软雅黑 Light" panose="020B0502040204020203" pitchFamily="34" charset="-122"/>
            </a:endParaRPr>
          </a:p>
        </p:txBody>
      </p:sp>
      <p:grpSp>
        <p:nvGrpSpPr>
          <p:cNvPr id="26" name="Group 25"/>
          <p:cNvGrpSpPr/>
          <p:nvPr/>
        </p:nvGrpSpPr>
        <p:grpSpPr bwMode="auto">
          <a:xfrm flipH="1">
            <a:off x="9207947" y="3243409"/>
            <a:ext cx="809625" cy="649287"/>
            <a:chOff x="762" y="2391"/>
            <a:chExt cx="423" cy="312"/>
          </a:xfrm>
        </p:grpSpPr>
        <p:grpSp>
          <p:nvGrpSpPr>
            <p:cNvPr id="27" name="Group 26"/>
            <p:cNvGrpSpPr/>
            <p:nvPr/>
          </p:nvGrpSpPr>
          <p:grpSpPr bwMode="auto">
            <a:xfrm>
              <a:off x="867" y="2432"/>
              <a:ext cx="318" cy="271"/>
              <a:chOff x="657" y="1570"/>
              <a:chExt cx="318" cy="311"/>
            </a:xfrm>
          </p:grpSpPr>
          <p:sp>
            <p:nvSpPr>
              <p:cNvPr id="35" name="Line 27"/>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6" name="Picture 28" descr="laptop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9"/>
            <p:cNvGrpSpPr/>
            <p:nvPr/>
          </p:nvGrpSpPr>
          <p:grpSpPr bwMode="auto">
            <a:xfrm>
              <a:off x="762" y="2391"/>
              <a:ext cx="306" cy="90"/>
              <a:chOff x="748" y="2251"/>
              <a:chExt cx="306" cy="90"/>
            </a:xfrm>
          </p:grpSpPr>
          <p:sp>
            <p:nvSpPr>
              <p:cNvPr id="29" name="AutoShape 30"/>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0" name="AutoShape 31"/>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1" name="AutoShape 32"/>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2" name="AutoShape 33"/>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3" name="AutoShape 34"/>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4" name="AutoShape 35"/>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37" name="Group 36"/>
          <p:cNvGrpSpPr/>
          <p:nvPr/>
        </p:nvGrpSpPr>
        <p:grpSpPr bwMode="auto">
          <a:xfrm flipH="1">
            <a:off x="7334697" y="3892696"/>
            <a:ext cx="809625" cy="649288"/>
            <a:chOff x="762" y="2391"/>
            <a:chExt cx="423" cy="312"/>
          </a:xfrm>
        </p:grpSpPr>
        <p:grpSp>
          <p:nvGrpSpPr>
            <p:cNvPr id="38" name="Group 37"/>
            <p:cNvGrpSpPr/>
            <p:nvPr/>
          </p:nvGrpSpPr>
          <p:grpSpPr bwMode="auto">
            <a:xfrm>
              <a:off x="867" y="2432"/>
              <a:ext cx="318" cy="271"/>
              <a:chOff x="657" y="1570"/>
              <a:chExt cx="318" cy="311"/>
            </a:xfrm>
          </p:grpSpPr>
          <p:sp>
            <p:nvSpPr>
              <p:cNvPr id="46" name="Line 3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 name="Picture 39" descr="laptop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40"/>
            <p:cNvGrpSpPr/>
            <p:nvPr/>
          </p:nvGrpSpPr>
          <p:grpSpPr bwMode="auto">
            <a:xfrm>
              <a:off x="762" y="2391"/>
              <a:ext cx="306" cy="90"/>
              <a:chOff x="748" y="2251"/>
              <a:chExt cx="306" cy="90"/>
            </a:xfrm>
          </p:grpSpPr>
          <p:sp>
            <p:nvSpPr>
              <p:cNvPr id="40" name="AutoShape 4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1" name="AutoShape 4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2" name="AutoShape 4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3" name="AutoShape 4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4" name="AutoShape 4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5" name="AutoShape 4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sp>
        <p:nvSpPr>
          <p:cNvPr id="48" name="Freeform 48"/>
          <p:cNvSpPr/>
          <p:nvPr/>
        </p:nvSpPr>
        <p:spPr bwMode="auto">
          <a:xfrm rot="-4323322">
            <a:off x="8019704" y="2344090"/>
            <a:ext cx="287337" cy="1800225"/>
          </a:xfrm>
          <a:custGeom>
            <a:avLst/>
            <a:gdLst>
              <a:gd name="T0" fmla="*/ 287337 w 404"/>
              <a:gd name="T1" fmla="*/ 1072622 h 1294"/>
              <a:gd name="T2" fmla="*/ 61877 w 404"/>
              <a:gd name="T3" fmla="*/ 0 h 1294"/>
              <a:gd name="T4" fmla="*/ 159316 w 404"/>
              <a:gd name="T5" fmla="*/ 798554 h 1294"/>
              <a:gd name="T6" fmla="*/ 0 w 404"/>
              <a:gd name="T7" fmla="*/ 648304 h 1294"/>
              <a:gd name="T8" fmla="*/ 214080 w 404"/>
              <a:gd name="T9" fmla="*/ 1800225 h 1294"/>
              <a:gd name="T10" fmla="*/ 110241 w 404"/>
              <a:gd name="T11" fmla="*/ 954370 h 1294"/>
              <a:gd name="T12" fmla="*/ 287337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Light" panose="020B0502040204020203" pitchFamily="34" charset="-122"/>
              <a:ea typeface="微软雅黑 Light" panose="020B0502040204020203" pitchFamily="34" charset="-122"/>
            </a:endParaRPr>
          </a:p>
        </p:txBody>
      </p:sp>
      <p:sp>
        <p:nvSpPr>
          <p:cNvPr id="49" name="Oval 49"/>
          <p:cNvSpPr>
            <a:spLocks noChangeArrowheads="1"/>
          </p:cNvSpPr>
          <p:nvPr/>
        </p:nvSpPr>
        <p:spPr bwMode="auto">
          <a:xfrm>
            <a:off x="6039297" y="1300309"/>
            <a:ext cx="4248150" cy="3455987"/>
          </a:xfrm>
          <a:prstGeom prst="ellipse">
            <a:avLst/>
          </a:prstGeom>
          <a:noFill/>
          <a:ln w="9525" algn="ctr">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latin typeface="微软雅黑 Light" panose="020B0502040204020203" pitchFamily="34" charset="-122"/>
              <a:ea typeface="微软雅黑 Light" panose="020B0502040204020203" pitchFamily="34" charset="-122"/>
            </a:endParaRPr>
          </a:p>
        </p:txBody>
      </p:sp>
      <p:sp>
        <p:nvSpPr>
          <p:cNvPr id="50" name="Oval 51"/>
          <p:cNvSpPr>
            <a:spLocks noChangeArrowheads="1"/>
          </p:cNvSpPr>
          <p:nvPr/>
        </p:nvSpPr>
        <p:spPr bwMode="auto">
          <a:xfrm>
            <a:off x="1718122" y="1659084"/>
            <a:ext cx="2305050" cy="1800225"/>
          </a:xfrm>
          <a:prstGeom prst="ellipse">
            <a:avLst/>
          </a:prstGeom>
          <a:noFill/>
          <a:ln w="9525" algn="ctr">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latin typeface="微软雅黑 Light" panose="020B0502040204020203" pitchFamily="34" charset="-122"/>
              <a:ea typeface="微软雅黑 Light" panose="020B0502040204020203" pitchFamily="34" charset="-122"/>
            </a:endParaRPr>
          </a:p>
        </p:txBody>
      </p:sp>
      <p:sp>
        <p:nvSpPr>
          <p:cNvPr id="51" name="Text Box 52"/>
          <p:cNvSpPr txBox="1">
            <a:spLocks noChangeArrowheads="1"/>
          </p:cNvSpPr>
          <p:nvPr/>
        </p:nvSpPr>
        <p:spPr bwMode="auto">
          <a:xfrm>
            <a:off x="2367410" y="1084409"/>
            <a:ext cx="1028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latin typeface="微软雅黑 Light" panose="020B0502040204020203" pitchFamily="34" charset="-122"/>
                <a:ea typeface="微软雅黑 Light" panose="020B0502040204020203" pitchFamily="34" charset="-122"/>
              </a:rPr>
              <a:t>BSS</a:t>
            </a:r>
            <a:r>
              <a:rPr lang="en-US" altLang="zh-CN" sz="2800" baseline="-25000">
                <a:latin typeface="微软雅黑 Light" panose="020B0502040204020203" pitchFamily="34" charset="-122"/>
                <a:ea typeface="微软雅黑 Light" panose="020B0502040204020203" pitchFamily="34" charset="-122"/>
              </a:rPr>
              <a:t>2</a:t>
            </a:r>
            <a:endParaRPr lang="en-US" altLang="zh-CN" sz="2800" baseline="-25000">
              <a:latin typeface="微软雅黑 Light" panose="020B0502040204020203" pitchFamily="34" charset="-122"/>
              <a:ea typeface="微软雅黑 Light" panose="020B0502040204020203" pitchFamily="34" charset="-122"/>
            </a:endParaRPr>
          </a:p>
        </p:txBody>
      </p:sp>
      <p:sp>
        <p:nvSpPr>
          <p:cNvPr id="52" name="Text Box 53"/>
          <p:cNvSpPr txBox="1">
            <a:spLocks noChangeArrowheads="1"/>
          </p:cNvSpPr>
          <p:nvPr/>
        </p:nvSpPr>
        <p:spPr bwMode="auto">
          <a:xfrm>
            <a:off x="5823397" y="1155846"/>
            <a:ext cx="10287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latin typeface="微软雅黑 Light" panose="020B0502040204020203" pitchFamily="34" charset="-122"/>
                <a:ea typeface="微软雅黑 Light" panose="020B0502040204020203" pitchFamily="34" charset="-122"/>
              </a:rPr>
              <a:t>BSS</a:t>
            </a:r>
            <a:r>
              <a:rPr lang="en-US" altLang="zh-CN" sz="2800" baseline="-25000">
                <a:latin typeface="微软雅黑 Light" panose="020B0502040204020203" pitchFamily="34" charset="-122"/>
                <a:ea typeface="微软雅黑 Light" panose="020B0502040204020203" pitchFamily="34" charset="-122"/>
              </a:rPr>
              <a:t>1</a:t>
            </a:r>
            <a:endParaRPr lang="en-US" altLang="zh-CN" sz="2800" baseline="-25000">
              <a:latin typeface="微软雅黑 Light" panose="020B0502040204020203" pitchFamily="34" charset="-122"/>
              <a:ea typeface="微软雅黑 Light" panose="020B0502040204020203" pitchFamily="34" charset="-122"/>
            </a:endParaRPr>
          </a:p>
        </p:txBody>
      </p:sp>
      <p:sp>
        <p:nvSpPr>
          <p:cNvPr id="53" name="Text Box 56"/>
          <p:cNvSpPr txBox="1">
            <a:spLocks noChangeArrowheads="1"/>
          </p:cNvSpPr>
          <p:nvPr/>
        </p:nvSpPr>
        <p:spPr bwMode="auto">
          <a:xfrm>
            <a:off x="9711185" y="2451246"/>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latin typeface="微软雅黑 Light" panose="020B0502040204020203" pitchFamily="34" charset="-122"/>
                <a:ea typeface="微软雅黑 Light" panose="020B0502040204020203" pitchFamily="34" charset="-122"/>
              </a:rPr>
              <a:t>A</a:t>
            </a:r>
            <a:endParaRPr lang="en-US" altLang="zh-CN" sz="2800" baseline="-25000">
              <a:latin typeface="微软雅黑 Light" panose="020B0502040204020203" pitchFamily="34" charset="-122"/>
              <a:ea typeface="微软雅黑 Light" panose="020B0502040204020203" pitchFamily="34" charset="-122"/>
            </a:endParaRPr>
          </a:p>
        </p:txBody>
      </p:sp>
      <p:sp>
        <p:nvSpPr>
          <p:cNvPr id="54" name="Text Box 57"/>
          <p:cNvSpPr txBox="1">
            <a:spLocks noChangeArrowheads="1"/>
          </p:cNvSpPr>
          <p:nvPr/>
        </p:nvSpPr>
        <p:spPr bwMode="auto">
          <a:xfrm>
            <a:off x="9352410" y="3819671"/>
            <a:ext cx="4206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latin typeface="微软雅黑 Light" panose="020B0502040204020203" pitchFamily="34" charset="-122"/>
                <a:ea typeface="微软雅黑 Light" panose="020B0502040204020203" pitchFamily="34" charset="-122"/>
              </a:rPr>
              <a:t>B</a:t>
            </a:r>
            <a:endParaRPr lang="en-US" altLang="zh-CN" sz="2800" baseline="-25000">
              <a:latin typeface="微软雅黑 Light" panose="020B0502040204020203" pitchFamily="34" charset="-122"/>
              <a:ea typeface="微软雅黑 Light" panose="020B0502040204020203" pitchFamily="34" charset="-122"/>
            </a:endParaRPr>
          </a:p>
        </p:txBody>
      </p:sp>
      <p:sp>
        <p:nvSpPr>
          <p:cNvPr id="55" name="Text Box 58"/>
          <p:cNvSpPr txBox="1">
            <a:spLocks noChangeArrowheads="1"/>
          </p:cNvSpPr>
          <p:nvPr/>
        </p:nvSpPr>
        <p:spPr bwMode="auto">
          <a:xfrm>
            <a:off x="7839522" y="4108596"/>
            <a:ext cx="441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lang="en-US" altLang="zh-CN" sz="2800">
                <a:latin typeface="微软雅黑 Light" panose="020B0502040204020203" pitchFamily="34" charset="-122"/>
                <a:ea typeface="微软雅黑 Light" panose="020B0502040204020203" pitchFamily="34" charset="-122"/>
              </a:rPr>
              <a:t>C</a:t>
            </a:r>
            <a:endParaRPr lang="en-US" altLang="zh-CN" sz="2800" baseline="-25000">
              <a:latin typeface="微软雅黑 Light" panose="020B0502040204020203" pitchFamily="34" charset="-122"/>
              <a:ea typeface="微软雅黑 Light" panose="020B0502040204020203" pitchFamily="34" charset="-122"/>
            </a:endParaRPr>
          </a:p>
        </p:txBody>
      </p:sp>
      <p:sp>
        <p:nvSpPr>
          <p:cNvPr id="56" name="Rectangle 59"/>
          <p:cNvSpPr>
            <a:spLocks noChangeArrowheads="1"/>
          </p:cNvSpPr>
          <p:nvPr/>
        </p:nvSpPr>
        <p:spPr bwMode="auto">
          <a:xfrm>
            <a:off x="7623622" y="2019446"/>
            <a:ext cx="1223963" cy="576263"/>
          </a:xfrm>
          <a:prstGeom prst="rect">
            <a:avLst/>
          </a:prstGeom>
          <a:solidFill>
            <a:schemeClr val="accent5"/>
          </a:solidFill>
          <a:ln w="9525" algn="ctr">
            <a:solidFill>
              <a:schemeClr val="tx1"/>
            </a:solidFill>
            <a:miter lim="800000"/>
          </a:ln>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到</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DS=1</a:t>
            </a:r>
            <a:endPar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ctr" eaLnBrk="1" hangingPunct="1"/>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从</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DS=0</a:t>
            </a:r>
            <a:endPar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57" name="Rectangle 60"/>
          <p:cNvSpPr>
            <a:spLocks noChangeArrowheads="1"/>
          </p:cNvSpPr>
          <p:nvPr/>
        </p:nvSpPr>
        <p:spPr bwMode="auto">
          <a:xfrm>
            <a:off x="7479160" y="3243409"/>
            <a:ext cx="1223962" cy="576262"/>
          </a:xfrm>
          <a:prstGeom prst="rect">
            <a:avLst/>
          </a:prstGeom>
          <a:solidFill>
            <a:schemeClr val="accent5"/>
          </a:solidFill>
          <a:ln w="9525" algn="ctr">
            <a:solidFill>
              <a:schemeClr val="tx1"/>
            </a:solidFill>
            <a:miter lim="800000"/>
          </a:ln>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到</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DS=0</a:t>
            </a:r>
            <a:endPar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ctr" eaLnBrk="1" hangingPunct="1"/>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从</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DS=1</a:t>
            </a:r>
            <a:endPar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aphicFrame>
        <p:nvGraphicFramePr>
          <p:cNvPr id="58" name="Group 61"/>
          <p:cNvGraphicFramePr>
            <a:graphicFrameLocks noGrp="1"/>
          </p:cNvGraphicFramePr>
          <p:nvPr>
            <p:ph idx="1"/>
          </p:nvPr>
        </p:nvGraphicFramePr>
        <p:xfrm>
          <a:off x="1718122" y="5261121"/>
          <a:ext cx="8642350" cy="1260476"/>
        </p:xfrm>
        <a:graphic>
          <a:graphicData uri="http://schemas.openxmlformats.org/drawingml/2006/table">
            <a:tbl>
              <a:tblPr/>
              <a:tblGrid>
                <a:gridCol w="1441450"/>
                <a:gridCol w="1439863"/>
                <a:gridCol w="1441450"/>
                <a:gridCol w="1438275"/>
                <a:gridCol w="1439862"/>
                <a:gridCol w="1441450"/>
              </a:tblGrid>
              <a:tr h="4206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到</a:t>
                      </a: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DS</a:t>
                      </a:r>
                      <a:endPar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从</a:t>
                      </a: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DS</a:t>
                      </a:r>
                      <a:endPar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1</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2</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3</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4</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419100">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0</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1</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rPr>
                        <a:t>目的地址</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AP</a:t>
                      </a: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源地址</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0688">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1</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0</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AP</a:t>
                      </a: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rPr>
                        <a:t>地址</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rPr>
                        <a:t>源地址</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rPr>
                        <a:t>目的地址</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Times New Roman" panose="02020603050405020304" pitchFamily="18"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Times New Roman" panose="02020603050405020304" pitchFamily="18"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Times New Roman" panose="02020603050405020304" pitchFamily="18"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Times New Roman" panose="02020603050405020304" pitchFamily="18"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rPr>
                        <a:t>--</a:t>
                      </a:r>
                      <a:endPar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0" name="图片 59"/>
          <p:cNvPicPr>
            <a:picLocks noChangeAspect="1"/>
          </p:cNvPicPr>
          <p:nvPr/>
        </p:nvPicPr>
        <p:blipFill>
          <a:blip r:embed="rId4"/>
          <a:stretch>
            <a:fillRect/>
          </a:stretch>
        </p:blipFill>
        <p:spPr>
          <a:xfrm>
            <a:off x="4202711" y="2451246"/>
            <a:ext cx="840103" cy="840103"/>
          </a:xfrm>
          <a:prstGeom prst="rect">
            <a:avLst/>
          </a:prstGeom>
        </p:spPr>
      </p:pic>
      <p:sp>
        <p:nvSpPr>
          <p:cNvPr id="61" name="Line 4"/>
          <p:cNvSpPr>
            <a:spLocks noChangeShapeType="1"/>
          </p:cNvSpPr>
          <p:nvPr/>
        </p:nvSpPr>
        <p:spPr bwMode="auto">
          <a:xfrm>
            <a:off x="4994721" y="2879352"/>
            <a:ext cx="1319214" cy="1857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为何不采用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CSMA/CD</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a:spLocks noGrp="1"/>
          </p:cNvSpPr>
          <p:nvPr>
            <p:ph idx="1"/>
          </p:nvPr>
        </p:nvSpPr>
        <p:spPr>
          <a:xfrm>
            <a:off x="335280" y="1124269"/>
            <a:ext cx="10858500" cy="5008562"/>
          </a:xfrm>
        </p:spPr>
        <p:txBody>
          <a:bodyPr/>
          <a:lstStyle/>
          <a:p>
            <a:pPr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要检测冲突，设备必须在发送数据时能够接收数据，对无线设备来说难以实现</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冲突检测方式不同</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marL="742950" lvl="1" indent="-285750" algn="l" eaLnBrk="1" hangingPunct="1">
              <a:lnSpc>
                <a:spcPct val="120000"/>
              </a:lnSpc>
              <a:spcBef>
                <a:spcPts val="0"/>
              </a:spcBef>
              <a:buChar char="n"/>
            </a:pPr>
            <a:r>
              <a:rPr lang="zh-CN" altLang="en-US" sz="2400" dirty="0">
                <a:solidFill>
                  <a:schemeClr val="tx1"/>
                </a:solidFill>
                <a:ea typeface="微软雅黑 Light" panose="020B0502040204020203" pitchFamily="34" charset="-122"/>
              </a:rPr>
              <a:t>CSMA/CD：检测电压的变化</a:t>
            </a:r>
            <a:endParaRPr lang="zh-CN" altLang="en-US" sz="2400" dirty="0">
              <a:solidFill>
                <a:schemeClr val="tx1"/>
              </a:solidFill>
              <a:ea typeface="微软雅黑 Light" panose="020B0502040204020203" pitchFamily="34" charset="-122"/>
            </a:endParaRPr>
          </a:p>
          <a:p>
            <a:pPr marL="742950" lvl="1" indent="-285750" algn="l" eaLnBrk="1" hangingPunct="1">
              <a:lnSpc>
                <a:spcPct val="120000"/>
              </a:lnSpc>
              <a:spcBef>
                <a:spcPts val="0"/>
              </a:spcBef>
              <a:buChar char="n"/>
            </a:pPr>
            <a:r>
              <a:rPr lang="zh-CN" altLang="en-US" sz="2400" dirty="0">
                <a:solidFill>
                  <a:schemeClr val="tx1"/>
                </a:solidFill>
                <a:ea typeface="微软雅黑 Light" panose="020B0502040204020203" pitchFamily="34" charset="-122"/>
              </a:rPr>
              <a:t>CSMA/CA：采用能量检测、载波检测和能量载波混合检测</a:t>
            </a:r>
            <a:endParaRPr lang="zh-CN" altLang="en-US" sz="2400" dirty="0">
              <a:solidFill>
                <a:schemeClr val="tx1"/>
              </a:solidFill>
              <a:ea typeface="微软雅黑 Light" panose="020B0502040204020203" pitchFamily="34" charset="-122"/>
            </a:endParaRPr>
          </a:p>
          <a:p>
            <a:pPr algn="l"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即使能够实现冲突检测的功能，并且当发送数据时检测到信道是空闲的，在接收端仍然有可能发生冲突—隐蔽站问题 </a:t>
            </a:r>
            <a:endParaRPr lang="zh-CN" altLang="en-US" sz="2800" dirty="0">
              <a:solidFill>
                <a:schemeClr val="tx1"/>
              </a:solidFill>
              <a:ea typeface="微软雅黑 Light" panose="020B0502040204020203" pitchFamily="34" charset="-122"/>
              <a:cs typeface="微软雅黑 Light" panose="020B0502040204020203" pitchFamily="34" charset="-122"/>
            </a:endParaRPr>
          </a:p>
          <a:p>
            <a:endParaRPr lang="zh-CN" altLang="en-US" dirty="0">
              <a:solidFill>
                <a:schemeClr val="tx1"/>
              </a:solidFill>
              <a:ea typeface="微软雅黑 Light" panose="020B0502040204020203" pitchFamily="34" charset="-122"/>
              <a:cs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隐蔽站问题</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6" name="Text Box 4"/>
          <p:cNvSpPr txBox="1">
            <a:spLocks noChangeArrowheads="1"/>
          </p:cNvSpPr>
          <p:nvPr/>
        </p:nvSpPr>
        <p:spPr bwMode="auto">
          <a:xfrm>
            <a:off x="839507" y="4652546"/>
            <a:ext cx="10794926" cy="156845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marL="342900" indent="-342900" eaLnBrk="1" hangingPunct="1">
              <a:buFont typeface="Wingdings" panose="05000000000000000000" charset="0"/>
              <a:buChar char="Ø"/>
            </a:pPr>
            <a:r>
              <a:rPr kumimoji="1"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当 </a:t>
            </a:r>
            <a:r>
              <a:rPr kumimoji="1"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 </a:t>
            </a:r>
            <a:r>
              <a:rPr kumimoji="1"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和 </a:t>
            </a:r>
            <a:r>
              <a:rPr kumimoji="1"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C </a:t>
            </a:r>
            <a:r>
              <a:rPr kumimoji="1"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检测不到无线信号时，都以为 </a:t>
            </a:r>
            <a:r>
              <a:rPr kumimoji="1"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B </a:t>
            </a:r>
            <a:r>
              <a:rPr kumimoji="1"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是空闲的，因而都向 </a:t>
            </a:r>
            <a:r>
              <a:rPr kumimoji="1"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B </a:t>
            </a:r>
            <a:r>
              <a:rPr kumimoji="1"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发送数据，结果发生冲突</a:t>
            </a:r>
            <a:endPar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342900" indent="-342900" eaLnBrk="1" hangingPunct="1">
              <a:buFont typeface="Wingdings" panose="05000000000000000000" charset="0"/>
              <a:buChar char="Ø"/>
            </a:pP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这种未能检测出媒体上已存在的信号的问题叫做隐蔽站问题</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(hidden station problem) </a:t>
            </a:r>
            <a:endPar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7" name="Oval 5"/>
          <p:cNvSpPr>
            <a:spLocks noChangeArrowheads="1"/>
          </p:cNvSpPr>
          <p:nvPr/>
        </p:nvSpPr>
        <p:spPr bwMode="auto">
          <a:xfrm>
            <a:off x="5723089" y="1236663"/>
            <a:ext cx="3190875" cy="3014662"/>
          </a:xfrm>
          <a:prstGeom prst="ellipse">
            <a:avLst/>
          </a:prstGeom>
          <a:solidFill>
            <a:schemeClr val="accent6">
              <a:lumMod val="20000"/>
              <a:lumOff val="80000"/>
            </a:schemeClr>
          </a:solidFill>
          <a:ln w="9525">
            <a:solidFill>
              <a:schemeClr val="tx2"/>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solidFill>
                <a:schemeClr val="tx1"/>
              </a:solidFill>
              <a:latin typeface="微软雅黑 Light" panose="020B0502040204020203" pitchFamily="34" charset="-122"/>
              <a:ea typeface="微软雅黑 Light" panose="020B0502040204020203" pitchFamily="34" charset="-122"/>
            </a:endParaRPr>
          </a:p>
        </p:txBody>
      </p:sp>
      <p:sp>
        <p:nvSpPr>
          <p:cNvPr id="8" name="Text Box 6"/>
          <p:cNvSpPr txBox="1">
            <a:spLocks noChangeArrowheads="1"/>
          </p:cNvSpPr>
          <p:nvPr/>
        </p:nvSpPr>
        <p:spPr bwMode="auto">
          <a:xfrm>
            <a:off x="1636884" y="1124268"/>
            <a:ext cx="2031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A </a:t>
            </a:r>
            <a:r>
              <a:rPr kumimoji="1"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的作用范围</a:t>
            </a:r>
            <a:endParaRPr kumimoji="1"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9" name="Oval 7"/>
          <p:cNvSpPr>
            <a:spLocks noChangeArrowheads="1"/>
          </p:cNvSpPr>
          <p:nvPr/>
        </p:nvSpPr>
        <p:spPr bwMode="auto">
          <a:xfrm>
            <a:off x="3030689" y="1236663"/>
            <a:ext cx="3190875" cy="3014662"/>
          </a:xfrm>
          <a:prstGeom prst="ellipse">
            <a:avLst/>
          </a:prstGeom>
          <a:solidFill>
            <a:srgbClr val="CCECFF">
              <a:alpha val="40000"/>
            </a:srgbClr>
          </a:solidFill>
          <a:ln w="9525">
            <a:solidFill>
              <a:schemeClr val="tx2"/>
            </a:solidFill>
            <a:prstDash val="dash"/>
            <a:rou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solidFill>
                <a:schemeClr val="tx1"/>
              </a:solidFill>
              <a:latin typeface="微软雅黑 Light" panose="020B0502040204020203" pitchFamily="34" charset="-122"/>
              <a:ea typeface="微软雅黑 Light" panose="020B0502040204020203" pitchFamily="34" charset="-122"/>
            </a:endParaRPr>
          </a:p>
        </p:txBody>
      </p:sp>
      <p:sp>
        <p:nvSpPr>
          <p:cNvPr id="10" name="Text Box 8"/>
          <p:cNvSpPr txBox="1">
            <a:spLocks noChangeArrowheads="1"/>
          </p:cNvSpPr>
          <p:nvPr/>
        </p:nvSpPr>
        <p:spPr bwMode="auto">
          <a:xfrm>
            <a:off x="8207526" y="1052513"/>
            <a:ext cx="201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C </a:t>
            </a:r>
            <a:r>
              <a:rPr kumimoji="1"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的作用范围</a:t>
            </a:r>
            <a:endParaRPr kumimoji="1"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1" name="Text Box 9"/>
          <p:cNvSpPr txBox="1">
            <a:spLocks noChangeArrowheads="1"/>
          </p:cNvSpPr>
          <p:nvPr/>
        </p:nvSpPr>
        <p:spPr bwMode="auto">
          <a:xfrm>
            <a:off x="4437214" y="3001963"/>
            <a:ext cx="38735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a:solidFill>
                  <a:schemeClr val="tx1"/>
                </a:solidFill>
                <a:latin typeface="微软雅黑 Light" panose="020B0502040204020203" pitchFamily="34" charset="-122"/>
                <a:ea typeface="微软雅黑 Light" panose="020B0502040204020203" pitchFamily="34" charset="-122"/>
              </a:rPr>
              <a:t>A</a:t>
            </a:r>
            <a:endParaRPr kumimoji="1" lang="en-US" altLang="zh-CN" sz="2400">
              <a:solidFill>
                <a:schemeClr val="tx1"/>
              </a:solidFill>
              <a:latin typeface="微软雅黑 Light" panose="020B0502040204020203" pitchFamily="34" charset="-122"/>
              <a:ea typeface="微软雅黑 Light" panose="020B0502040204020203" pitchFamily="34" charset="-122"/>
            </a:endParaRPr>
          </a:p>
        </p:txBody>
      </p:sp>
      <p:sp>
        <p:nvSpPr>
          <p:cNvPr id="12" name="Text Box 10"/>
          <p:cNvSpPr txBox="1">
            <a:spLocks noChangeArrowheads="1"/>
          </p:cNvSpPr>
          <p:nvPr/>
        </p:nvSpPr>
        <p:spPr bwMode="auto">
          <a:xfrm>
            <a:off x="5758014" y="300355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chemeClr val="tx1"/>
                </a:solidFill>
                <a:latin typeface="微软雅黑 Light" panose="020B0502040204020203" pitchFamily="34" charset="-122"/>
                <a:ea typeface="微软雅黑 Light" panose="020B0502040204020203" pitchFamily="34" charset="-122"/>
              </a:rPr>
              <a:t>B</a:t>
            </a:r>
            <a:endParaRPr kumimoji="1" lang="en-US" altLang="zh-CN" sz="2400" b="1">
              <a:solidFill>
                <a:schemeClr val="tx1"/>
              </a:solidFill>
              <a:latin typeface="微软雅黑 Light" panose="020B0502040204020203" pitchFamily="34" charset="-122"/>
              <a:ea typeface="微软雅黑 Light" panose="020B0502040204020203" pitchFamily="34" charset="-122"/>
            </a:endParaRPr>
          </a:p>
        </p:txBody>
      </p:sp>
      <p:sp>
        <p:nvSpPr>
          <p:cNvPr id="13" name="Text Box 11"/>
          <p:cNvSpPr txBox="1">
            <a:spLocks noChangeArrowheads="1"/>
          </p:cNvSpPr>
          <p:nvPr/>
        </p:nvSpPr>
        <p:spPr bwMode="auto">
          <a:xfrm>
            <a:off x="7116914" y="3003550"/>
            <a:ext cx="40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chemeClr val="tx1"/>
                </a:solidFill>
                <a:latin typeface="微软雅黑 Light" panose="020B0502040204020203" pitchFamily="34" charset="-122"/>
                <a:ea typeface="微软雅黑 Light" panose="020B0502040204020203" pitchFamily="34" charset="-122"/>
              </a:rPr>
              <a:t>C</a:t>
            </a:r>
            <a:endParaRPr kumimoji="1" lang="en-US" altLang="zh-CN" sz="2400" b="1">
              <a:solidFill>
                <a:schemeClr val="tx1"/>
              </a:solidFill>
              <a:latin typeface="微软雅黑 Light" panose="020B0502040204020203" pitchFamily="34" charset="-122"/>
              <a:ea typeface="微软雅黑 Light" panose="020B0502040204020203" pitchFamily="34" charset="-122"/>
            </a:endParaRPr>
          </a:p>
        </p:txBody>
      </p:sp>
      <p:sp>
        <p:nvSpPr>
          <p:cNvPr id="14" name="Text Box 12"/>
          <p:cNvSpPr txBox="1">
            <a:spLocks noChangeArrowheads="1"/>
          </p:cNvSpPr>
          <p:nvPr/>
        </p:nvSpPr>
        <p:spPr bwMode="auto">
          <a:xfrm>
            <a:off x="8523439" y="300355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chemeClr val="tx1"/>
                </a:solidFill>
                <a:latin typeface="微软雅黑 Light" panose="020B0502040204020203" pitchFamily="34" charset="-122"/>
                <a:ea typeface="微软雅黑 Light" panose="020B0502040204020203" pitchFamily="34" charset="-122"/>
              </a:rPr>
              <a:t>D</a:t>
            </a:r>
            <a:endParaRPr kumimoji="1" lang="en-US" altLang="zh-CN" sz="2400" b="1">
              <a:solidFill>
                <a:schemeClr val="tx1"/>
              </a:solidFill>
              <a:latin typeface="微软雅黑 Light" panose="020B0502040204020203" pitchFamily="34" charset="-122"/>
              <a:ea typeface="微软雅黑 Light" panose="020B0502040204020203" pitchFamily="34" charset="-122"/>
            </a:endParaRPr>
          </a:p>
        </p:txBody>
      </p:sp>
      <p:grpSp>
        <p:nvGrpSpPr>
          <p:cNvPr id="15" name="Group 13"/>
          <p:cNvGrpSpPr/>
          <p:nvPr/>
        </p:nvGrpSpPr>
        <p:grpSpPr bwMode="auto">
          <a:xfrm>
            <a:off x="5491314" y="2462213"/>
            <a:ext cx="809625" cy="547687"/>
            <a:chOff x="762" y="2391"/>
            <a:chExt cx="423" cy="312"/>
          </a:xfrm>
        </p:grpSpPr>
        <p:grpSp>
          <p:nvGrpSpPr>
            <p:cNvPr id="16" name="Group 14"/>
            <p:cNvGrpSpPr/>
            <p:nvPr/>
          </p:nvGrpSpPr>
          <p:grpSpPr bwMode="auto">
            <a:xfrm>
              <a:off x="867" y="2432"/>
              <a:ext cx="318" cy="271"/>
              <a:chOff x="657" y="1570"/>
              <a:chExt cx="318" cy="311"/>
            </a:xfrm>
          </p:grpSpPr>
          <p:sp>
            <p:nvSpPr>
              <p:cNvPr id="24" name="Line 15"/>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5" name="Picture 16"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17"/>
            <p:cNvGrpSpPr/>
            <p:nvPr/>
          </p:nvGrpSpPr>
          <p:grpSpPr bwMode="auto">
            <a:xfrm>
              <a:off x="762" y="2391"/>
              <a:ext cx="306" cy="90"/>
              <a:chOff x="748" y="2251"/>
              <a:chExt cx="306" cy="90"/>
            </a:xfrm>
          </p:grpSpPr>
          <p:sp>
            <p:nvSpPr>
              <p:cNvPr id="18" name="AutoShape 18"/>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9" name="AutoShape 19"/>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0" name="AutoShape 20"/>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1" name="AutoShape 21"/>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2" name="AutoShape 22"/>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3" name="AutoShape 23"/>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grpSp>
      </p:grpSp>
      <p:grpSp>
        <p:nvGrpSpPr>
          <p:cNvPr id="26" name="Group 24"/>
          <p:cNvGrpSpPr/>
          <p:nvPr/>
        </p:nvGrpSpPr>
        <p:grpSpPr bwMode="auto">
          <a:xfrm>
            <a:off x="4221314" y="2462213"/>
            <a:ext cx="809625" cy="547687"/>
            <a:chOff x="762" y="2391"/>
            <a:chExt cx="423" cy="312"/>
          </a:xfrm>
        </p:grpSpPr>
        <p:grpSp>
          <p:nvGrpSpPr>
            <p:cNvPr id="27" name="Group 25"/>
            <p:cNvGrpSpPr/>
            <p:nvPr/>
          </p:nvGrpSpPr>
          <p:grpSpPr bwMode="auto">
            <a:xfrm>
              <a:off x="867" y="2432"/>
              <a:ext cx="318" cy="271"/>
              <a:chOff x="657" y="1570"/>
              <a:chExt cx="318" cy="311"/>
            </a:xfrm>
          </p:grpSpPr>
          <p:sp>
            <p:nvSpPr>
              <p:cNvPr id="35" name="Line 26"/>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6" name="Picture 27"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8"/>
            <p:cNvGrpSpPr/>
            <p:nvPr/>
          </p:nvGrpSpPr>
          <p:grpSpPr bwMode="auto">
            <a:xfrm>
              <a:off x="762" y="2391"/>
              <a:ext cx="306" cy="90"/>
              <a:chOff x="748" y="2251"/>
              <a:chExt cx="306" cy="90"/>
            </a:xfrm>
          </p:grpSpPr>
          <p:sp>
            <p:nvSpPr>
              <p:cNvPr id="29" name="AutoShape 29"/>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30" name="AutoShape 30"/>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31" name="AutoShape 31"/>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32" name="AutoShape 32"/>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33" name="AutoShape 33"/>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34" name="AutoShape 34"/>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grpSp>
      </p:grpSp>
      <p:grpSp>
        <p:nvGrpSpPr>
          <p:cNvPr id="37" name="Group 35"/>
          <p:cNvGrpSpPr/>
          <p:nvPr/>
        </p:nvGrpSpPr>
        <p:grpSpPr bwMode="auto">
          <a:xfrm>
            <a:off x="8261501" y="2462213"/>
            <a:ext cx="809625" cy="547687"/>
            <a:chOff x="762" y="2391"/>
            <a:chExt cx="423" cy="312"/>
          </a:xfrm>
        </p:grpSpPr>
        <p:grpSp>
          <p:nvGrpSpPr>
            <p:cNvPr id="38" name="Group 36"/>
            <p:cNvGrpSpPr/>
            <p:nvPr/>
          </p:nvGrpSpPr>
          <p:grpSpPr bwMode="auto">
            <a:xfrm>
              <a:off x="867" y="2432"/>
              <a:ext cx="318" cy="271"/>
              <a:chOff x="657" y="1570"/>
              <a:chExt cx="318" cy="311"/>
            </a:xfrm>
          </p:grpSpPr>
          <p:sp>
            <p:nvSpPr>
              <p:cNvPr id="46" name="Line 37"/>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 name="Picture 38"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9"/>
            <p:cNvGrpSpPr/>
            <p:nvPr/>
          </p:nvGrpSpPr>
          <p:grpSpPr bwMode="auto">
            <a:xfrm>
              <a:off x="762" y="2391"/>
              <a:ext cx="306" cy="90"/>
              <a:chOff x="748" y="2251"/>
              <a:chExt cx="306" cy="90"/>
            </a:xfrm>
          </p:grpSpPr>
          <p:sp>
            <p:nvSpPr>
              <p:cNvPr id="40" name="AutoShape 40"/>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41" name="AutoShape 41"/>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42" name="AutoShape 42"/>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43" name="AutoShape 43"/>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44" name="AutoShape 44"/>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45" name="AutoShape 45"/>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grpSp>
      </p:grpSp>
      <p:grpSp>
        <p:nvGrpSpPr>
          <p:cNvPr id="48" name="Group 46"/>
          <p:cNvGrpSpPr/>
          <p:nvPr/>
        </p:nvGrpSpPr>
        <p:grpSpPr bwMode="auto">
          <a:xfrm>
            <a:off x="6875614" y="2462213"/>
            <a:ext cx="809625" cy="547687"/>
            <a:chOff x="762" y="2391"/>
            <a:chExt cx="423" cy="312"/>
          </a:xfrm>
        </p:grpSpPr>
        <p:grpSp>
          <p:nvGrpSpPr>
            <p:cNvPr id="49" name="Group 47"/>
            <p:cNvGrpSpPr/>
            <p:nvPr/>
          </p:nvGrpSpPr>
          <p:grpSpPr bwMode="auto">
            <a:xfrm>
              <a:off x="867" y="2432"/>
              <a:ext cx="318" cy="271"/>
              <a:chOff x="657" y="1570"/>
              <a:chExt cx="318" cy="311"/>
            </a:xfrm>
          </p:grpSpPr>
          <p:sp>
            <p:nvSpPr>
              <p:cNvPr id="57" name="Line 4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8" name="Picture 49" descr="laptop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50"/>
            <p:cNvGrpSpPr/>
            <p:nvPr/>
          </p:nvGrpSpPr>
          <p:grpSpPr bwMode="auto">
            <a:xfrm>
              <a:off x="762" y="2391"/>
              <a:ext cx="306" cy="90"/>
              <a:chOff x="748" y="2251"/>
              <a:chExt cx="306" cy="90"/>
            </a:xfrm>
          </p:grpSpPr>
          <p:sp>
            <p:nvSpPr>
              <p:cNvPr id="51" name="AutoShape 5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52" name="AutoShape 5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53" name="AutoShape 5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54" name="AutoShape 5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55" name="AutoShape 5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56" name="AutoShape 5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solidFill>
                    <a:schemeClr val="tx1"/>
                  </a:solidFill>
                  <a:latin typeface="微软雅黑 Light" panose="020B0502040204020203" pitchFamily="34" charset="-122"/>
                  <a:ea typeface="微软雅黑 Light" panose="020B0502040204020203" pitchFamily="34" charset="-122"/>
                </a:endParaRPr>
              </a:p>
            </p:txBody>
          </p:sp>
        </p:grpSp>
      </p:grpSp>
      <p:sp>
        <p:nvSpPr>
          <p:cNvPr id="59" name="Line 57"/>
          <p:cNvSpPr>
            <a:spLocks noChangeShapeType="1"/>
          </p:cNvSpPr>
          <p:nvPr/>
        </p:nvSpPr>
        <p:spPr bwMode="auto">
          <a:xfrm rot="20820000">
            <a:off x="2735414" y="1484313"/>
            <a:ext cx="460375" cy="436562"/>
          </a:xfrm>
          <a:prstGeom prst="line">
            <a:avLst/>
          </a:prstGeom>
          <a:noFill/>
          <a:ln w="19050">
            <a:solidFill>
              <a:schemeClr val="tx2"/>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58"/>
          <p:cNvSpPr>
            <a:spLocks noChangeShapeType="1"/>
          </p:cNvSpPr>
          <p:nvPr/>
        </p:nvSpPr>
        <p:spPr bwMode="auto">
          <a:xfrm flipH="1">
            <a:off x="8599639" y="1484313"/>
            <a:ext cx="471487" cy="319087"/>
          </a:xfrm>
          <a:prstGeom prst="line">
            <a:avLst/>
          </a:prstGeom>
          <a:noFill/>
          <a:ln w="19050">
            <a:solidFill>
              <a:schemeClr val="tx2"/>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暴露站问题</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6" name="Text Box 7"/>
          <p:cNvSpPr txBox="1">
            <a:spLocks noChangeArrowheads="1"/>
          </p:cNvSpPr>
          <p:nvPr/>
        </p:nvSpPr>
        <p:spPr bwMode="auto">
          <a:xfrm>
            <a:off x="867410" y="4509135"/>
            <a:ext cx="10479405" cy="193802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marL="342900" indent="-342900" algn="l" eaLnBrk="1" hangingPunct="1">
              <a:buClrTx/>
              <a:buSzTx/>
              <a:buFont typeface="Wingdings" panose="05000000000000000000" charset="0"/>
              <a:buChar char="Ø"/>
            </a:pP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B 向 A 发送数据，而 C 又想和 D 通信</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sym typeface="+mn-ea"/>
              </a:rPr>
              <a:t>C 检测到媒体上有信号，于是就不敢向 D 发送数据 </a:t>
            </a:r>
            <a:endPar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342900" indent="-342900" eaLnBrk="1" hangingPunct="1">
              <a:buFont typeface="Wingdings" panose="05000000000000000000" charset="0"/>
              <a:buChar char="Ø"/>
            </a:pP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B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向 </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A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发送数据并不影响 </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C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向 </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D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发送数据，这就是</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暴露站问题</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(exposed station problem)</a:t>
            </a:r>
            <a:endPar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342900" indent="-342900" eaLnBrk="1" hangingPunct="1">
              <a:buFont typeface="Wingdings" panose="05000000000000000000" charset="0"/>
              <a:buChar char="Ø"/>
            </a:pP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不影响协议的正常工作，但导致信道利用率下降</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 </a:t>
            </a:r>
            <a:endPar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7" name="Oval 8"/>
          <p:cNvSpPr>
            <a:spLocks noChangeArrowheads="1"/>
          </p:cNvSpPr>
          <p:nvPr/>
        </p:nvSpPr>
        <p:spPr bwMode="auto">
          <a:xfrm>
            <a:off x="5078269" y="1166813"/>
            <a:ext cx="3336925" cy="3224212"/>
          </a:xfrm>
          <a:prstGeom prst="ellipse">
            <a:avLst/>
          </a:prstGeom>
          <a:solidFill>
            <a:schemeClr val="accent6">
              <a:lumMod val="20000"/>
              <a:lumOff val="80000"/>
            </a:schemeClr>
          </a:solidFill>
          <a:ln w="9525">
            <a:solidFill>
              <a:schemeClr val="tx2"/>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latin typeface="微软雅黑 Light" panose="020B0502040204020203" pitchFamily="34" charset="-122"/>
              <a:ea typeface="微软雅黑 Light" panose="020B0502040204020203" pitchFamily="34" charset="-122"/>
            </a:endParaRPr>
          </a:p>
        </p:txBody>
      </p:sp>
      <p:sp>
        <p:nvSpPr>
          <p:cNvPr id="8" name="Oval 9"/>
          <p:cNvSpPr>
            <a:spLocks noChangeArrowheads="1"/>
          </p:cNvSpPr>
          <p:nvPr/>
        </p:nvSpPr>
        <p:spPr bwMode="auto">
          <a:xfrm>
            <a:off x="3678094" y="1166813"/>
            <a:ext cx="3340100" cy="3224212"/>
          </a:xfrm>
          <a:prstGeom prst="ellipse">
            <a:avLst/>
          </a:prstGeom>
          <a:solidFill>
            <a:srgbClr val="CCECFF">
              <a:alpha val="39000"/>
            </a:srgbClr>
          </a:solidFill>
          <a:ln w="9525">
            <a:solidFill>
              <a:schemeClr val="tx2"/>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endParaRPr lang="zh-CN" altLang="zh-CN">
              <a:latin typeface="微软雅黑 Light" panose="020B0502040204020203" pitchFamily="34" charset="-122"/>
              <a:ea typeface="微软雅黑 Light" panose="020B0502040204020203" pitchFamily="34" charset="-122"/>
            </a:endParaRPr>
          </a:p>
        </p:txBody>
      </p:sp>
      <p:sp>
        <p:nvSpPr>
          <p:cNvPr id="9" name="Line 10"/>
          <p:cNvSpPr>
            <a:spLocks noChangeShapeType="1"/>
          </p:cNvSpPr>
          <p:nvPr/>
        </p:nvSpPr>
        <p:spPr bwMode="auto">
          <a:xfrm flipV="1">
            <a:off x="7018194" y="2806700"/>
            <a:ext cx="981075" cy="23813"/>
          </a:xfrm>
          <a:prstGeom prst="line">
            <a:avLst/>
          </a:prstGeom>
          <a:noFill/>
          <a:ln w="76200">
            <a:solidFill>
              <a:srgbClr val="6697F0"/>
            </a:solidFill>
            <a:prstDash val="sysDot"/>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Text Box 11"/>
          <p:cNvSpPr txBox="1">
            <a:spLocks noChangeArrowheads="1"/>
          </p:cNvSpPr>
          <p:nvPr/>
        </p:nvSpPr>
        <p:spPr bwMode="auto">
          <a:xfrm>
            <a:off x="3782869" y="29972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a:solidFill>
                  <a:srgbClr val="333399"/>
                </a:solidFill>
                <a:latin typeface="微软雅黑 Light" panose="020B0502040204020203" pitchFamily="34" charset="-122"/>
                <a:ea typeface="微软雅黑 Light" panose="020B0502040204020203" pitchFamily="34" charset="-122"/>
              </a:rPr>
              <a:t>A</a:t>
            </a:r>
            <a:endParaRPr kumimoji="1" lang="en-US" altLang="zh-CN" sz="2400">
              <a:solidFill>
                <a:srgbClr val="333399"/>
              </a:solidFill>
              <a:latin typeface="微软雅黑 Light" panose="020B0502040204020203" pitchFamily="34" charset="-122"/>
              <a:ea typeface="微软雅黑 Light" panose="020B0502040204020203" pitchFamily="34" charset="-122"/>
            </a:endParaRPr>
          </a:p>
        </p:txBody>
      </p:sp>
      <p:sp>
        <p:nvSpPr>
          <p:cNvPr id="11" name="Text Box 12"/>
          <p:cNvSpPr txBox="1">
            <a:spLocks noChangeArrowheads="1"/>
          </p:cNvSpPr>
          <p:nvPr/>
        </p:nvSpPr>
        <p:spPr bwMode="auto">
          <a:xfrm>
            <a:off x="8027844" y="299720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333399"/>
                </a:solidFill>
                <a:latin typeface="微软雅黑 Light" panose="020B0502040204020203" pitchFamily="34" charset="-122"/>
                <a:ea typeface="微软雅黑 Light" panose="020B0502040204020203" pitchFamily="34" charset="-122"/>
              </a:rPr>
              <a:t>D</a:t>
            </a:r>
            <a:endParaRPr kumimoji="1" lang="en-US" altLang="zh-CN" sz="2400" b="1">
              <a:solidFill>
                <a:srgbClr val="333399"/>
              </a:solidFill>
              <a:latin typeface="微软雅黑 Light" panose="020B0502040204020203" pitchFamily="34" charset="-122"/>
              <a:ea typeface="微软雅黑 Light" panose="020B0502040204020203" pitchFamily="34" charset="-122"/>
            </a:endParaRPr>
          </a:p>
        </p:txBody>
      </p:sp>
      <p:sp>
        <p:nvSpPr>
          <p:cNvPr id="12" name="Text Box 13"/>
          <p:cNvSpPr txBox="1">
            <a:spLocks noChangeArrowheads="1"/>
          </p:cNvSpPr>
          <p:nvPr/>
        </p:nvSpPr>
        <p:spPr bwMode="auto">
          <a:xfrm>
            <a:off x="6626081" y="299720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333399"/>
                </a:solidFill>
                <a:latin typeface="微软雅黑 Light" panose="020B0502040204020203" pitchFamily="34" charset="-122"/>
                <a:ea typeface="微软雅黑 Light" panose="020B0502040204020203" pitchFamily="34" charset="-122"/>
              </a:rPr>
              <a:t>C</a:t>
            </a:r>
            <a:endParaRPr kumimoji="1" lang="en-US" altLang="zh-CN" sz="2400" b="1">
              <a:solidFill>
                <a:srgbClr val="333399"/>
              </a:solidFill>
              <a:latin typeface="微软雅黑 Light" panose="020B0502040204020203" pitchFamily="34" charset="-122"/>
              <a:ea typeface="微软雅黑 Light" panose="020B0502040204020203" pitchFamily="34" charset="-122"/>
            </a:endParaRPr>
          </a:p>
        </p:txBody>
      </p:sp>
      <p:sp>
        <p:nvSpPr>
          <p:cNvPr id="13" name="Text Box 14"/>
          <p:cNvSpPr txBox="1">
            <a:spLocks noChangeArrowheads="1"/>
          </p:cNvSpPr>
          <p:nvPr/>
        </p:nvSpPr>
        <p:spPr bwMode="auto">
          <a:xfrm>
            <a:off x="5138594" y="2997200"/>
            <a:ext cx="40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333399"/>
                </a:solidFill>
                <a:latin typeface="微软雅黑 Light" panose="020B0502040204020203" pitchFamily="34" charset="-122"/>
                <a:ea typeface="微软雅黑 Light" panose="020B0502040204020203" pitchFamily="34" charset="-122"/>
              </a:rPr>
              <a:t>B</a:t>
            </a:r>
            <a:endParaRPr kumimoji="1" lang="en-US" altLang="zh-CN" sz="2400" b="1">
              <a:solidFill>
                <a:srgbClr val="333399"/>
              </a:solidFill>
              <a:latin typeface="微软雅黑 Light" panose="020B0502040204020203" pitchFamily="34" charset="-122"/>
              <a:ea typeface="微软雅黑 Light" panose="020B0502040204020203" pitchFamily="34" charset="-122"/>
            </a:endParaRPr>
          </a:p>
        </p:txBody>
      </p:sp>
      <p:sp>
        <p:nvSpPr>
          <p:cNvPr id="14" name="Text Box 15"/>
          <p:cNvSpPr txBox="1">
            <a:spLocks noChangeArrowheads="1"/>
          </p:cNvSpPr>
          <p:nvPr/>
        </p:nvSpPr>
        <p:spPr bwMode="auto">
          <a:xfrm>
            <a:off x="7134225" y="2052955"/>
            <a:ext cx="793750" cy="656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zh-CN" altLang="en-US" sz="4800">
                <a:solidFill>
                  <a:srgbClr val="333399"/>
                </a:solidFill>
                <a:latin typeface="微软雅黑 Light" panose="020B0502040204020203" pitchFamily="34" charset="-122"/>
                <a:ea typeface="微软雅黑 Light" panose="020B0502040204020203" pitchFamily="34" charset="-122"/>
              </a:rPr>
              <a:t>？</a:t>
            </a:r>
            <a:endParaRPr kumimoji="1" lang="zh-CN" altLang="en-US" sz="4800">
              <a:solidFill>
                <a:srgbClr val="333399"/>
              </a:solidFill>
              <a:latin typeface="微软雅黑 Light" panose="020B0502040204020203" pitchFamily="34" charset="-122"/>
              <a:ea typeface="微软雅黑 Light" panose="020B0502040204020203" pitchFamily="34" charset="-122"/>
            </a:endParaRPr>
          </a:p>
        </p:txBody>
      </p:sp>
      <p:grpSp>
        <p:nvGrpSpPr>
          <p:cNvPr id="15" name="Group 16"/>
          <p:cNvGrpSpPr/>
          <p:nvPr/>
        </p:nvGrpSpPr>
        <p:grpSpPr bwMode="auto">
          <a:xfrm>
            <a:off x="7727806" y="2435225"/>
            <a:ext cx="847725" cy="585788"/>
            <a:chOff x="762" y="2391"/>
            <a:chExt cx="423" cy="312"/>
          </a:xfrm>
        </p:grpSpPr>
        <p:grpSp>
          <p:nvGrpSpPr>
            <p:cNvPr id="16" name="Group 17"/>
            <p:cNvGrpSpPr/>
            <p:nvPr/>
          </p:nvGrpSpPr>
          <p:grpSpPr bwMode="auto">
            <a:xfrm>
              <a:off x="867" y="2432"/>
              <a:ext cx="318" cy="271"/>
              <a:chOff x="657" y="1570"/>
              <a:chExt cx="318" cy="311"/>
            </a:xfrm>
          </p:grpSpPr>
          <p:sp>
            <p:nvSpPr>
              <p:cNvPr id="24" name="Line 1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25" name="Picture 19" descr="laptop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p:nvPr/>
          </p:nvGrpSpPr>
          <p:grpSpPr bwMode="auto">
            <a:xfrm>
              <a:off x="762" y="2391"/>
              <a:ext cx="306" cy="90"/>
              <a:chOff x="748" y="2251"/>
              <a:chExt cx="306" cy="90"/>
            </a:xfrm>
          </p:grpSpPr>
          <p:sp>
            <p:nvSpPr>
              <p:cNvPr id="18" name="AutoShape 2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19" name="AutoShape 2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20" name="AutoShape 2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21" name="AutoShape 2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22" name="AutoShape 2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23" name="AutoShape 2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26" name="Group 27"/>
          <p:cNvGrpSpPr/>
          <p:nvPr/>
        </p:nvGrpSpPr>
        <p:grpSpPr bwMode="auto">
          <a:xfrm>
            <a:off x="3379644" y="2438400"/>
            <a:ext cx="846137" cy="585788"/>
            <a:chOff x="762" y="2391"/>
            <a:chExt cx="423" cy="312"/>
          </a:xfrm>
        </p:grpSpPr>
        <p:grpSp>
          <p:nvGrpSpPr>
            <p:cNvPr id="27" name="Group 28"/>
            <p:cNvGrpSpPr/>
            <p:nvPr/>
          </p:nvGrpSpPr>
          <p:grpSpPr bwMode="auto">
            <a:xfrm>
              <a:off x="867" y="2432"/>
              <a:ext cx="318" cy="271"/>
              <a:chOff x="657" y="1570"/>
              <a:chExt cx="318" cy="311"/>
            </a:xfrm>
          </p:grpSpPr>
          <p:sp>
            <p:nvSpPr>
              <p:cNvPr id="35" name="Line 29"/>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6" name="Picture 30" descr="laptop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31"/>
            <p:cNvGrpSpPr/>
            <p:nvPr/>
          </p:nvGrpSpPr>
          <p:grpSpPr bwMode="auto">
            <a:xfrm>
              <a:off x="762" y="2391"/>
              <a:ext cx="306" cy="90"/>
              <a:chOff x="748" y="2251"/>
              <a:chExt cx="306" cy="90"/>
            </a:xfrm>
          </p:grpSpPr>
          <p:sp>
            <p:nvSpPr>
              <p:cNvPr id="29" name="AutoShape 32"/>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0" name="AutoShape 33"/>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1" name="AutoShape 34"/>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2" name="AutoShape 35"/>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3" name="AutoShape 36"/>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4" name="AutoShape 37"/>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37" name="Group 38"/>
          <p:cNvGrpSpPr/>
          <p:nvPr/>
        </p:nvGrpSpPr>
        <p:grpSpPr bwMode="auto">
          <a:xfrm>
            <a:off x="6276831" y="2438400"/>
            <a:ext cx="847725" cy="585788"/>
            <a:chOff x="762" y="2391"/>
            <a:chExt cx="423" cy="312"/>
          </a:xfrm>
        </p:grpSpPr>
        <p:grpSp>
          <p:nvGrpSpPr>
            <p:cNvPr id="38" name="Group 39"/>
            <p:cNvGrpSpPr/>
            <p:nvPr/>
          </p:nvGrpSpPr>
          <p:grpSpPr bwMode="auto">
            <a:xfrm>
              <a:off x="867" y="2432"/>
              <a:ext cx="318" cy="271"/>
              <a:chOff x="657" y="1570"/>
              <a:chExt cx="318" cy="311"/>
            </a:xfrm>
          </p:grpSpPr>
          <p:sp>
            <p:nvSpPr>
              <p:cNvPr id="46" name="Line 40"/>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 name="Picture 41" descr="laptop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42"/>
            <p:cNvGrpSpPr/>
            <p:nvPr/>
          </p:nvGrpSpPr>
          <p:grpSpPr bwMode="auto">
            <a:xfrm>
              <a:off x="762" y="2391"/>
              <a:ext cx="306" cy="90"/>
              <a:chOff x="748" y="2251"/>
              <a:chExt cx="306" cy="90"/>
            </a:xfrm>
          </p:grpSpPr>
          <p:sp>
            <p:nvSpPr>
              <p:cNvPr id="40" name="AutoShape 43"/>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1" name="AutoShape 44"/>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2" name="AutoShape 45"/>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3" name="AutoShape 46"/>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4" name="AutoShape 47"/>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5" name="AutoShape 48"/>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48" name="Group 49"/>
          <p:cNvGrpSpPr/>
          <p:nvPr/>
        </p:nvGrpSpPr>
        <p:grpSpPr bwMode="auto">
          <a:xfrm>
            <a:off x="4827444" y="2438400"/>
            <a:ext cx="847725" cy="585788"/>
            <a:chOff x="762" y="2391"/>
            <a:chExt cx="423" cy="312"/>
          </a:xfrm>
        </p:grpSpPr>
        <p:grpSp>
          <p:nvGrpSpPr>
            <p:cNvPr id="49" name="Group 50"/>
            <p:cNvGrpSpPr/>
            <p:nvPr/>
          </p:nvGrpSpPr>
          <p:grpSpPr bwMode="auto">
            <a:xfrm>
              <a:off x="867" y="2432"/>
              <a:ext cx="318" cy="271"/>
              <a:chOff x="657" y="1570"/>
              <a:chExt cx="318" cy="311"/>
            </a:xfrm>
          </p:grpSpPr>
          <p:sp>
            <p:nvSpPr>
              <p:cNvPr id="57" name="Line 51"/>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8" name="Picture 52" descr="laptop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53"/>
            <p:cNvGrpSpPr/>
            <p:nvPr/>
          </p:nvGrpSpPr>
          <p:grpSpPr bwMode="auto">
            <a:xfrm>
              <a:off x="762" y="2391"/>
              <a:ext cx="306" cy="90"/>
              <a:chOff x="748" y="2251"/>
              <a:chExt cx="306" cy="90"/>
            </a:xfrm>
          </p:grpSpPr>
          <p:sp>
            <p:nvSpPr>
              <p:cNvPr id="51" name="AutoShape 54"/>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2" name="AutoShape 55"/>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3" name="AutoShape 56"/>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4" name="AutoShape 57"/>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5" name="AutoShape 58"/>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6" name="AutoShape 59"/>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sp>
        <p:nvSpPr>
          <p:cNvPr id="59" name="Text Box 60"/>
          <p:cNvSpPr txBox="1">
            <a:spLocks noChangeArrowheads="1"/>
          </p:cNvSpPr>
          <p:nvPr/>
        </p:nvSpPr>
        <p:spPr bwMode="auto">
          <a:xfrm>
            <a:off x="1663556" y="1054100"/>
            <a:ext cx="1995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4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B </a:t>
            </a:r>
            <a:r>
              <a:rPr kumimoji="1" lang="zh-CN" altLang="en-US" sz="24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的作用范围</a:t>
            </a:r>
            <a:endParaRPr kumimoji="1" lang="zh-CN" altLang="en-US" sz="24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0" name="Text Box 61"/>
          <p:cNvSpPr txBox="1">
            <a:spLocks noChangeArrowheads="1"/>
          </p:cNvSpPr>
          <p:nvPr/>
        </p:nvSpPr>
        <p:spPr bwMode="auto">
          <a:xfrm>
            <a:off x="8216756" y="1052513"/>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4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C </a:t>
            </a:r>
            <a:r>
              <a:rPr kumimoji="1" lang="zh-CN" altLang="en-US" sz="24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的作用范围</a:t>
            </a:r>
            <a:endParaRPr kumimoji="1" lang="zh-CN" altLang="en-US" sz="24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1" name="Line 62"/>
          <p:cNvSpPr>
            <a:spLocks noChangeShapeType="1"/>
          </p:cNvSpPr>
          <p:nvPr/>
        </p:nvSpPr>
        <p:spPr bwMode="auto">
          <a:xfrm>
            <a:off x="3679681" y="1293813"/>
            <a:ext cx="647700" cy="215900"/>
          </a:xfrm>
          <a:prstGeom prst="line">
            <a:avLst/>
          </a:prstGeom>
          <a:noFill/>
          <a:ln w="19050">
            <a:solidFill>
              <a:schemeClr val="tx2"/>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63"/>
          <p:cNvSpPr>
            <a:spLocks noChangeShapeType="1"/>
          </p:cNvSpPr>
          <p:nvPr/>
        </p:nvSpPr>
        <p:spPr bwMode="auto">
          <a:xfrm flipH="1">
            <a:off x="7711931" y="1268413"/>
            <a:ext cx="576263" cy="217487"/>
          </a:xfrm>
          <a:prstGeom prst="line">
            <a:avLst/>
          </a:prstGeom>
          <a:noFill/>
          <a:ln w="19050">
            <a:solidFill>
              <a:schemeClr val="tx2"/>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CSMA/CA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协议</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a:spLocks noGrp="1"/>
          </p:cNvSpPr>
          <p:nvPr>
            <p:ph idx="1"/>
          </p:nvPr>
        </p:nvSpPr>
        <p:spPr>
          <a:xfrm>
            <a:off x="431800" y="1118554"/>
            <a:ext cx="10858500" cy="5008562"/>
          </a:xfrm>
        </p:spPr>
        <p:txBody>
          <a:bodyPr/>
          <a:lstStyle/>
          <a:p>
            <a:pPr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CSMA/CA工作原理：如果某站点有数据要发送，它首先侦听信道，并根据下列不同的情形进行相应的处理：</a:t>
            </a:r>
            <a:endParaRPr lang="zh-CN" altLang="en-US" dirty="0"/>
          </a:p>
          <a:p>
            <a:pPr lvl="1"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如果信道空闲，继续等待</a:t>
            </a:r>
            <a:r>
              <a:rPr lang="en-US" altLang="zh-CN" sz="2400" dirty="0">
                <a:solidFill>
                  <a:schemeClr val="tx1"/>
                </a:solidFill>
                <a:ea typeface="微软雅黑 Light" panose="020B0502040204020203" pitchFamily="34" charset="-122"/>
                <a:cs typeface="微软雅黑 Light" panose="020B0502040204020203" pitchFamily="34" charset="-122"/>
              </a:rPr>
              <a:t>IFS(</a:t>
            </a:r>
            <a:r>
              <a:rPr lang="zh-CN" altLang="en-US" sz="2400" dirty="0">
                <a:solidFill>
                  <a:schemeClr val="tx1"/>
                </a:solidFill>
                <a:ea typeface="微软雅黑 Light" panose="020B0502040204020203" pitchFamily="34" charset="-122"/>
                <a:cs typeface="微软雅黑 Light" panose="020B0502040204020203" pitchFamily="34" charset="-122"/>
              </a:rPr>
              <a:t>帧间隔</a:t>
            </a:r>
            <a:r>
              <a:rPr lang="en-US" altLang="zh-CN" sz="2400" dirty="0">
                <a:solidFill>
                  <a:schemeClr val="tx1"/>
                </a:solidFill>
                <a:ea typeface="微软雅黑 Light" panose="020B0502040204020203" pitchFamily="34" charset="-122"/>
                <a:cs typeface="微软雅黑 Light" panose="020B0502040204020203" pitchFamily="34" charset="-122"/>
              </a:rPr>
              <a:t>)</a:t>
            </a:r>
            <a:r>
              <a:rPr lang="zh-CN" altLang="en-US" sz="2400" dirty="0">
                <a:solidFill>
                  <a:schemeClr val="tx1"/>
                </a:solidFill>
                <a:ea typeface="微软雅黑 Light" panose="020B0502040204020203" pitchFamily="34" charset="-122"/>
                <a:cs typeface="微软雅黑 Light" panose="020B0502040204020203" pitchFamily="34" charset="-122"/>
              </a:rPr>
              <a:t>时间，然后再侦听信道；如果信道仍然空闲，立即发送数据</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lvl="1"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如果信道忙，该站点继续侦听信道，直到当前传输完全结束</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lvl="1"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一旦当前传输结束，站点继续等待</a:t>
            </a:r>
            <a:r>
              <a:rPr lang="en-US" altLang="zh-CN" sz="2400" dirty="0">
                <a:solidFill>
                  <a:schemeClr val="tx1"/>
                </a:solidFill>
                <a:ea typeface="微软雅黑 Light" panose="020B0502040204020203" pitchFamily="34" charset="-122"/>
                <a:cs typeface="微软雅黑 Light" panose="020B0502040204020203" pitchFamily="34" charset="-122"/>
              </a:rPr>
              <a:t>IFS</a:t>
            </a:r>
            <a:r>
              <a:rPr lang="zh-CN" altLang="en-US" sz="2400" dirty="0">
                <a:solidFill>
                  <a:schemeClr val="tx1"/>
                </a:solidFill>
                <a:ea typeface="微软雅黑 Light" panose="020B0502040204020203" pitchFamily="34" charset="-122"/>
                <a:cs typeface="微软雅黑 Light" panose="020B0502040204020203" pitchFamily="34" charset="-122"/>
              </a:rPr>
              <a:t>时间，然后再侦听信道，如果信道仍然保持空闲，站点按指数后退一个随机长的时间后发送数据</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a:buFont typeface="Wingdings" panose="05000000000000000000" charset="0"/>
              <a:buChar char="n"/>
            </a:pPr>
            <a:endParaRPr lang="zh-CN" altLang="en-US" sz="2400" dirty="0">
              <a:solidFill>
                <a:schemeClr val="tx1"/>
              </a:solidFill>
              <a:ea typeface="微软雅黑 Light" panose="020B0502040204020203" pitchFamily="34" charset="-122"/>
              <a:cs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CSMA/CA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工作流程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AutoShape 5"/>
          <p:cNvSpPr>
            <a:spLocks noChangeArrowheads="1"/>
          </p:cNvSpPr>
          <p:nvPr/>
        </p:nvSpPr>
        <p:spPr bwMode="auto">
          <a:xfrm>
            <a:off x="3243764" y="1341438"/>
            <a:ext cx="1152525" cy="431800"/>
          </a:xfrm>
          <a:prstGeom prst="roundRect">
            <a:avLst>
              <a:gd name="adj" fmla="val 16667"/>
            </a:avLst>
          </a:prstGeom>
          <a:solidFill>
            <a:srgbClr val="6697F0"/>
          </a:solidFill>
          <a:ln w="12700"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dirty="0">
                <a:latin typeface="微软雅黑 Light" panose="020B0502040204020203" pitchFamily="34" charset="-122"/>
                <a:ea typeface="微软雅黑 Light" panose="020B0502040204020203" pitchFamily="34" charset="-122"/>
              </a:rPr>
              <a:t>帧等待传输</a:t>
            </a:r>
            <a:endParaRPr lang="zh-CN" altLang="en-US" sz="1600" b="1" dirty="0">
              <a:latin typeface="微软雅黑 Light" panose="020B0502040204020203" pitchFamily="34" charset="-122"/>
              <a:ea typeface="微软雅黑 Light" panose="020B0502040204020203" pitchFamily="34" charset="-122"/>
            </a:endParaRPr>
          </a:p>
        </p:txBody>
      </p:sp>
      <p:sp>
        <p:nvSpPr>
          <p:cNvPr id="6" name="AutoShape 6"/>
          <p:cNvSpPr>
            <a:spLocks noChangeArrowheads="1"/>
          </p:cNvSpPr>
          <p:nvPr/>
        </p:nvSpPr>
        <p:spPr bwMode="auto">
          <a:xfrm>
            <a:off x="3064376" y="2133600"/>
            <a:ext cx="1511300" cy="431800"/>
          </a:xfrm>
          <a:prstGeom prst="diamond">
            <a:avLst/>
          </a:prstGeom>
          <a:solidFill>
            <a:schemeClr val="accent5"/>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微软雅黑 Light" panose="020B0502040204020203" pitchFamily="34" charset="-122"/>
                <a:ea typeface="微软雅黑 Light" panose="020B0502040204020203" pitchFamily="34" charset="-122"/>
                <a:cs typeface="微软雅黑 Light" panose="020B0502040204020203" pitchFamily="34" charset="-122"/>
              </a:rPr>
              <a:t>介质空</a:t>
            </a:r>
            <a:r>
              <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7" name="Rectangle 7"/>
          <p:cNvSpPr>
            <a:spLocks noChangeArrowheads="1"/>
          </p:cNvSpPr>
          <p:nvPr/>
        </p:nvSpPr>
        <p:spPr bwMode="auto">
          <a:xfrm>
            <a:off x="3243764" y="2925763"/>
            <a:ext cx="1150937" cy="360362"/>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微软雅黑 Light" panose="020B0502040204020203" pitchFamily="34" charset="-122"/>
                <a:ea typeface="微软雅黑 Light" panose="020B0502040204020203" pitchFamily="34" charset="-122"/>
                <a:cs typeface="微软雅黑 Light" panose="020B0502040204020203" pitchFamily="34" charset="-122"/>
              </a:rPr>
              <a:t>等</a:t>
            </a:r>
            <a:r>
              <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rPr>
              <a:t>IFS</a:t>
            </a:r>
            <a:endPar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8" name="AutoShape 14"/>
          <p:cNvSpPr>
            <a:spLocks noChangeArrowheads="1"/>
          </p:cNvSpPr>
          <p:nvPr/>
        </p:nvSpPr>
        <p:spPr bwMode="auto">
          <a:xfrm>
            <a:off x="5296401" y="2854325"/>
            <a:ext cx="1655763" cy="576263"/>
          </a:xfrm>
          <a:prstGeom prst="diamond">
            <a:avLst/>
          </a:prstGeom>
          <a:solidFill>
            <a:schemeClr val="accent5"/>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微软雅黑 Light" panose="020B0502040204020203" pitchFamily="34" charset="-122"/>
                <a:ea typeface="微软雅黑 Light" panose="020B0502040204020203" pitchFamily="34" charset="-122"/>
                <a:cs typeface="微软雅黑 Light" panose="020B0502040204020203" pitchFamily="34" charset="-122"/>
              </a:rPr>
              <a:t>介质仍空</a:t>
            </a:r>
            <a:r>
              <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9" name="Line 18"/>
          <p:cNvSpPr>
            <a:spLocks noChangeShapeType="1"/>
          </p:cNvSpPr>
          <p:nvPr/>
        </p:nvSpPr>
        <p:spPr bwMode="auto">
          <a:xfrm>
            <a:off x="3820026" y="1774825"/>
            <a:ext cx="0" cy="34448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10" name="Freeform 27"/>
          <p:cNvSpPr/>
          <p:nvPr/>
        </p:nvSpPr>
        <p:spPr bwMode="auto">
          <a:xfrm>
            <a:off x="4575676" y="2349500"/>
            <a:ext cx="3840163" cy="503238"/>
          </a:xfrm>
          <a:custGeom>
            <a:avLst/>
            <a:gdLst>
              <a:gd name="T0" fmla="*/ 0 w 771"/>
              <a:gd name="T1" fmla="*/ 0 h 408"/>
              <a:gd name="T2" fmla="*/ 3840163 w 771"/>
              <a:gd name="T3" fmla="*/ 0 h 408"/>
              <a:gd name="T4" fmla="*/ 3840163 w 771"/>
              <a:gd name="T5" fmla="*/ 503238 h 408"/>
              <a:gd name="T6" fmla="*/ 0 60000 65536"/>
              <a:gd name="T7" fmla="*/ 0 60000 65536"/>
              <a:gd name="T8" fmla="*/ 0 60000 65536"/>
            </a:gdLst>
            <a:ahLst/>
            <a:cxnLst>
              <a:cxn ang="T6">
                <a:pos x="T0" y="T1"/>
              </a:cxn>
              <a:cxn ang="T7">
                <a:pos x="T2" y="T3"/>
              </a:cxn>
              <a:cxn ang="T8">
                <a:pos x="T4" y="T5"/>
              </a:cxn>
            </a:cxnLst>
            <a:rect l="0" t="0" r="r" b="b"/>
            <a:pathLst>
              <a:path w="771" h="408">
                <a:moveTo>
                  <a:pt x="0" y="0"/>
                </a:moveTo>
                <a:lnTo>
                  <a:pt x="771" y="0"/>
                </a:lnTo>
                <a:lnTo>
                  <a:pt x="771" y="40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微软雅黑 Light" panose="020B0502040204020203" pitchFamily="34" charset="-122"/>
              <a:ea typeface="微软雅黑 Light" panose="020B0502040204020203" pitchFamily="34" charset="-122"/>
            </a:endParaRPr>
          </a:p>
        </p:txBody>
      </p:sp>
      <p:sp>
        <p:nvSpPr>
          <p:cNvPr id="11" name="Freeform 30"/>
          <p:cNvSpPr/>
          <p:nvPr/>
        </p:nvSpPr>
        <p:spPr bwMode="auto">
          <a:xfrm>
            <a:off x="9054014" y="3140075"/>
            <a:ext cx="766762" cy="1736725"/>
          </a:xfrm>
          <a:custGeom>
            <a:avLst/>
            <a:gdLst>
              <a:gd name="T0" fmla="*/ 0 w 483"/>
              <a:gd name="T1" fmla="*/ 0 h 1094"/>
              <a:gd name="T2" fmla="*/ 766762 w 483"/>
              <a:gd name="T3" fmla="*/ 0 h 1094"/>
              <a:gd name="T4" fmla="*/ 758825 w 483"/>
              <a:gd name="T5" fmla="*/ 1736725 h 1094"/>
              <a:gd name="T6" fmla="*/ 215900 w 483"/>
              <a:gd name="T7" fmla="*/ 1736725 h 109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3" h="1094">
                <a:moveTo>
                  <a:pt x="0" y="0"/>
                </a:moveTo>
                <a:lnTo>
                  <a:pt x="483" y="0"/>
                </a:lnTo>
                <a:lnTo>
                  <a:pt x="478" y="1094"/>
                </a:lnTo>
                <a:lnTo>
                  <a:pt x="136" y="1094"/>
                </a:lnTo>
              </a:path>
            </a:pathLst>
          </a:custGeom>
          <a:noFill/>
          <a:ln w="1270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微软雅黑 Light" panose="020B0502040204020203" pitchFamily="34" charset="-122"/>
              <a:ea typeface="微软雅黑 Light" panose="020B0502040204020203" pitchFamily="34" charset="-122"/>
            </a:endParaRPr>
          </a:p>
        </p:txBody>
      </p:sp>
      <p:sp>
        <p:nvSpPr>
          <p:cNvPr id="12" name="Freeform 31"/>
          <p:cNvSpPr/>
          <p:nvPr/>
        </p:nvSpPr>
        <p:spPr bwMode="auto">
          <a:xfrm>
            <a:off x="2384926" y="1557338"/>
            <a:ext cx="3157538" cy="4032250"/>
          </a:xfrm>
          <a:custGeom>
            <a:avLst/>
            <a:gdLst>
              <a:gd name="T0" fmla="*/ 857250 w 1989"/>
              <a:gd name="T1" fmla="*/ 0 h 2540"/>
              <a:gd name="T2" fmla="*/ 0 w 1989"/>
              <a:gd name="T3" fmla="*/ 0 h 2540"/>
              <a:gd name="T4" fmla="*/ 0 w 1989"/>
              <a:gd name="T5" fmla="*/ 4032250 h 2540"/>
              <a:gd name="T6" fmla="*/ 3157538 w 1989"/>
              <a:gd name="T7" fmla="*/ 4032250 h 25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89" h="2540">
                <a:moveTo>
                  <a:pt x="540" y="0"/>
                </a:moveTo>
                <a:lnTo>
                  <a:pt x="0" y="0"/>
                </a:lnTo>
                <a:lnTo>
                  <a:pt x="0" y="2540"/>
                </a:lnTo>
                <a:lnTo>
                  <a:pt x="1989" y="2540"/>
                </a:lnTo>
              </a:path>
            </a:pathLst>
          </a:custGeom>
          <a:noFill/>
          <a:ln w="12700" cap="flat" cmpd="sng">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微软雅黑 Light" panose="020B0502040204020203" pitchFamily="34" charset="-122"/>
              <a:ea typeface="微软雅黑 Light" panose="020B0502040204020203" pitchFamily="34" charset="-122"/>
            </a:endParaRPr>
          </a:p>
        </p:txBody>
      </p:sp>
      <p:sp>
        <p:nvSpPr>
          <p:cNvPr id="13" name="Text Box 33"/>
          <p:cNvSpPr txBox="1">
            <a:spLocks noChangeArrowheads="1"/>
          </p:cNvSpPr>
          <p:nvPr/>
        </p:nvSpPr>
        <p:spPr bwMode="auto">
          <a:xfrm>
            <a:off x="3875113" y="2565400"/>
            <a:ext cx="437515" cy="398780"/>
          </a:xfrm>
          <a:prstGeom prst="rect">
            <a:avLst/>
          </a:prstGeom>
          <a:noFill/>
          <a:ln w="12700"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a:solidFill>
                  <a:srgbClr val="FF0000"/>
                </a:solidFill>
                <a:latin typeface="微软雅黑 Light" panose="020B0502040204020203" pitchFamily="34" charset="-122"/>
                <a:ea typeface="微软雅黑 Light" panose="020B0502040204020203" pitchFamily="34" charset="-122"/>
              </a:rPr>
              <a:t>是</a:t>
            </a:r>
            <a:endParaRPr lang="zh-CN" altLang="en-US" sz="2000" b="1">
              <a:solidFill>
                <a:srgbClr val="FF0000"/>
              </a:solidFill>
              <a:latin typeface="微软雅黑 Light" panose="020B0502040204020203" pitchFamily="34" charset="-122"/>
              <a:ea typeface="微软雅黑 Light" panose="020B0502040204020203" pitchFamily="34" charset="-122"/>
            </a:endParaRPr>
          </a:p>
        </p:txBody>
      </p:sp>
      <p:sp>
        <p:nvSpPr>
          <p:cNvPr id="14" name="Text Box 37"/>
          <p:cNvSpPr txBox="1">
            <a:spLocks noChangeArrowheads="1"/>
          </p:cNvSpPr>
          <p:nvPr/>
        </p:nvSpPr>
        <p:spPr bwMode="auto">
          <a:xfrm>
            <a:off x="4601395" y="1989138"/>
            <a:ext cx="437515" cy="398780"/>
          </a:xfrm>
          <a:prstGeom prst="rect">
            <a:avLst/>
          </a:prstGeom>
          <a:noFill/>
          <a:ln w="12700"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a:solidFill>
                  <a:srgbClr val="FF3300"/>
                </a:solidFill>
                <a:latin typeface="微软雅黑 Light" panose="020B0502040204020203" pitchFamily="34" charset="-122"/>
                <a:ea typeface="微软雅黑 Light" panose="020B0502040204020203" pitchFamily="34" charset="-122"/>
              </a:rPr>
              <a:t>否</a:t>
            </a:r>
            <a:endParaRPr lang="zh-CN" altLang="en-US" sz="2000" b="1">
              <a:solidFill>
                <a:srgbClr val="FF3300"/>
              </a:solidFill>
              <a:latin typeface="微软雅黑 Light" panose="020B0502040204020203" pitchFamily="34" charset="-122"/>
              <a:ea typeface="微软雅黑 Light" panose="020B0502040204020203" pitchFamily="34" charset="-122"/>
            </a:endParaRPr>
          </a:p>
        </p:txBody>
      </p:sp>
      <p:sp>
        <p:nvSpPr>
          <p:cNvPr id="15" name="Text Box 38"/>
          <p:cNvSpPr txBox="1">
            <a:spLocks noChangeArrowheads="1"/>
          </p:cNvSpPr>
          <p:nvPr/>
        </p:nvSpPr>
        <p:spPr bwMode="auto">
          <a:xfrm>
            <a:off x="6906445" y="2781300"/>
            <a:ext cx="437515" cy="398780"/>
          </a:xfrm>
          <a:prstGeom prst="rect">
            <a:avLst/>
          </a:prstGeom>
          <a:noFill/>
          <a:ln w="12700"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dirty="0">
                <a:solidFill>
                  <a:srgbClr val="FF3300"/>
                </a:solidFill>
                <a:latin typeface="微软雅黑 Light" panose="020B0502040204020203" pitchFamily="34" charset="-122"/>
                <a:ea typeface="微软雅黑 Light" panose="020B0502040204020203" pitchFamily="34" charset="-122"/>
              </a:rPr>
              <a:t>否</a:t>
            </a:r>
            <a:endParaRPr lang="zh-CN" altLang="en-US" sz="2000" b="1" dirty="0">
              <a:solidFill>
                <a:srgbClr val="FF3300"/>
              </a:solidFill>
              <a:latin typeface="微软雅黑 Light" panose="020B0502040204020203" pitchFamily="34" charset="-122"/>
              <a:ea typeface="微软雅黑 Light" panose="020B0502040204020203" pitchFamily="34" charset="-122"/>
            </a:endParaRPr>
          </a:p>
        </p:txBody>
      </p:sp>
      <p:sp>
        <p:nvSpPr>
          <p:cNvPr id="16" name="AutoShape 40"/>
          <p:cNvSpPr>
            <a:spLocks noChangeArrowheads="1"/>
          </p:cNvSpPr>
          <p:nvPr/>
        </p:nvSpPr>
        <p:spPr bwMode="auto">
          <a:xfrm>
            <a:off x="7599864" y="4581525"/>
            <a:ext cx="1655762" cy="576263"/>
          </a:xfrm>
          <a:prstGeom prst="diamond">
            <a:avLst/>
          </a:prstGeom>
          <a:solidFill>
            <a:schemeClr val="accent5"/>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微软雅黑 Light" panose="020B0502040204020203" pitchFamily="34" charset="-122"/>
                <a:ea typeface="微软雅黑 Light" panose="020B0502040204020203" pitchFamily="34" charset="-122"/>
                <a:cs typeface="微软雅黑 Light" panose="020B0502040204020203" pitchFamily="34" charset="-122"/>
              </a:rPr>
              <a:t>介质仍空</a:t>
            </a:r>
            <a:r>
              <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7" name="Rectangle 41"/>
          <p:cNvSpPr>
            <a:spLocks noChangeArrowheads="1"/>
          </p:cNvSpPr>
          <p:nvPr/>
        </p:nvSpPr>
        <p:spPr bwMode="auto">
          <a:xfrm>
            <a:off x="5548814" y="3862388"/>
            <a:ext cx="1150937" cy="360362"/>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微软雅黑 Light" panose="020B0502040204020203" pitchFamily="34" charset="-122"/>
                <a:ea typeface="微软雅黑 Light" panose="020B0502040204020203" pitchFamily="34" charset="-122"/>
              </a:rPr>
              <a:t>传输帧</a:t>
            </a:r>
            <a:endParaRPr lang="zh-CN" altLang="en-US" sz="1600" b="1">
              <a:latin typeface="微软雅黑 Light" panose="020B0502040204020203" pitchFamily="34" charset="-122"/>
              <a:ea typeface="微软雅黑 Light" panose="020B0502040204020203" pitchFamily="34" charset="-122"/>
            </a:endParaRPr>
          </a:p>
        </p:txBody>
      </p:sp>
      <p:sp>
        <p:nvSpPr>
          <p:cNvPr id="18" name="Rectangle 42"/>
          <p:cNvSpPr>
            <a:spLocks noChangeArrowheads="1"/>
          </p:cNvSpPr>
          <p:nvPr/>
        </p:nvSpPr>
        <p:spPr bwMode="auto">
          <a:xfrm>
            <a:off x="5548814" y="4654550"/>
            <a:ext cx="1150937" cy="360363"/>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微软雅黑 Light" panose="020B0502040204020203" pitchFamily="34" charset="-122"/>
                <a:ea typeface="微软雅黑 Light" panose="020B0502040204020203" pitchFamily="34" charset="-122"/>
              </a:rPr>
              <a:t>指数后退</a:t>
            </a:r>
            <a:endParaRPr lang="zh-CN" altLang="en-US" sz="1600" b="1">
              <a:latin typeface="微软雅黑 Light" panose="020B0502040204020203" pitchFamily="34" charset="-122"/>
              <a:ea typeface="微软雅黑 Light" panose="020B0502040204020203" pitchFamily="34" charset="-122"/>
            </a:endParaRPr>
          </a:p>
        </p:txBody>
      </p:sp>
      <p:sp>
        <p:nvSpPr>
          <p:cNvPr id="19" name="Rectangle 43"/>
          <p:cNvSpPr>
            <a:spLocks noChangeArrowheads="1"/>
          </p:cNvSpPr>
          <p:nvPr/>
        </p:nvSpPr>
        <p:spPr bwMode="auto">
          <a:xfrm>
            <a:off x="5548814" y="5373688"/>
            <a:ext cx="1150937" cy="360362"/>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微软雅黑 Light" panose="020B0502040204020203" pitchFamily="34" charset="-122"/>
                <a:ea typeface="微软雅黑 Light" panose="020B0502040204020203" pitchFamily="34" charset="-122"/>
              </a:rPr>
              <a:t>传输帧</a:t>
            </a:r>
            <a:endParaRPr lang="zh-CN" altLang="en-US" sz="1600" b="1">
              <a:latin typeface="微软雅黑 Light" panose="020B0502040204020203" pitchFamily="34" charset="-122"/>
              <a:ea typeface="微软雅黑 Light" panose="020B0502040204020203" pitchFamily="34" charset="-122"/>
            </a:endParaRPr>
          </a:p>
        </p:txBody>
      </p:sp>
      <p:sp>
        <p:nvSpPr>
          <p:cNvPr id="20" name="Rectangle 44"/>
          <p:cNvSpPr>
            <a:spLocks noChangeArrowheads="1"/>
          </p:cNvSpPr>
          <p:nvPr/>
        </p:nvSpPr>
        <p:spPr bwMode="auto">
          <a:xfrm>
            <a:off x="7852276" y="3860800"/>
            <a:ext cx="1150938" cy="360363"/>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微软雅黑 Light" panose="020B0502040204020203" pitchFamily="34" charset="-122"/>
                <a:ea typeface="微软雅黑 Light" panose="020B0502040204020203" pitchFamily="34" charset="-122"/>
                <a:cs typeface="微软雅黑 Light" panose="020B0502040204020203" pitchFamily="34" charset="-122"/>
              </a:rPr>
              <a:t>等</a:t>
            </a:r>
            <a:r>
              <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rPr>
              <a:t>IFS</a:t>
            </a:r>
            <a:endParaRPr lang="en-US" altLang="zh-CN" sz="16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1" name="Rectangle 45"/>
          <p:cNvSpPr>
            <a:spLocks noChangeArrowheads="1"/>
          </p:cNvSpPr>
          <p:nvPr/>
        </p:nvSpPr>
        <p:spPr bwMode="auto">
          <a:xfrm>
            <a:off x="7815764" y="2854325"/>
            <a:ext cx="1223962" cy="576263"/>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1600" b="1">
                <a:latin typeface="微软雅黑 Light" panose="020B0502040204020203" pitchFamily="34" charset="-122"/>
                <a:ea typeface="微软雅黑 Light" panose="020B0502040204020203" pitchFamily="34" charset="-122"/>
              </a:rPr>
              <a:t>等待直到</a:t>
            </a:r>
            <a:endParaRPr lang="zh-CN" altLang="en-US" sz="1600" b="1">
              <a:latin typeface="微软雅黑 Light" panose="020B0502040204020203" pitchFamily="34" charset="-122"/>
              <a:ea typeface="微软雅黑 Light" panose="020B0502040204020203" pitchFamily="34" charset="-122"/>
            </a:endParaRPr>
          </a:p>
          <a:p>
            <a:pPr algn="ctr" eaLnBrk="1" hangingPunct="1"/>
            <a:r>
              <a:rPr lang="zh-CN" altLang="en-US" sz="1600" b="1">
                <a:latin typeface="微软雅黑 Light" panose="020B0502040204020203" pitchFamily="34" charset="-122"/>
                <a:ea typeface="微软雅黑 Light" panose="020B0502040204020203" pitchFamily="34" charset="-122"/>
              </a:rPr>
              <a:t>传输完毕</a:t>
            </a:r>
            <a:endParaRPr lang="zh-CN" altLang="en-US" sz="1600" b="1">
              <a:latin typeface="微软雅黑 Light" panose="020B0502040204020203" pitchFamily="34" charset="-122"/>
              <a:ea typeface="微软雅黑 Light" panose="020B0502040204020203" pitchFamily="34" charset="-122"/>
            </a:endParaRPr>
          </a:p>
        </p:txBody>
      </p:sp>
      <p:sp>
        <p:nvSpPr>
          <p:cNvPr id="22" name="Line 46"/>
          <p:cNvSpPr>
            <a:spLocks noChangeShapeType="1"/>
          </p:cNvSpPr>
          <p:nvPr/>
        </p:nvSpPr>
        <p:spPr bwMode="auto">
          <a:xfrm>
            <a:off x="3820026" y="2565400"/>
            <a:ext cx="0" cy="3587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3" name="Line 47"/>
          <p:cNvSpPr>
            <a:spLocks noChangeShapeType="1"/>
          </p:cNvSpPr>
          <p:nvPr/>
        </p:nvSpPr>
        <p:spPr bwMode="auto">
          <a:xfrm flipH="1">
            <a:off x="4388351" y="3141663"/>
            <a:ext cx="908050"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4" name="Line 48"/>
          <p:cNvSpPr>
            <a:spLocks noChangeShapeType="1"/>
          </p:cNvSpPr>
          <p:nvPr/>
        </p:nvSpPr>
        <p:spPr bwMode="auto">
          <a:xfrm flipH="1">
            <a:off x="6952164" y="3141663"/>
            <a:ext cx="865187" cy="0"/>
          </a:xfrm>
          <a:prstGeom prst="line">
            <a:avLst/>
          </a:prstGeom>
          <a:noFill/>
          <a:ln w="127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5" name="Line 49"/>
          <p:cNvSpPr>
            <a:spLocks noChangeShapeType="1"/>
          </p:cNvSpPr>
          <p:nvPr/>
        </p:nvSpPr>
        <p:spPr bwMode="auto">
          <a:xfrm flipH="1">
            <a:off x="6131426" y="3433763"/>
            <a:ext cx="3175" cy="4254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6" name="Line 50"/>
          <p:cNvSpPr>
            <a:spLocks noChangeShapeType="1"/>
          </p:cNvSpPr>
          <p:nvPr/>
        </p:nvSpPr>
        <p:spPr bwMode="auto">
          <a:xfrm>
            <a:off x="6160001" y="5013325"/>
            <a:ext cx="0" cy="35401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7" name="Line 51"/>
          <p:cNvSpPr>
            <a:spLocks noChangeShapeType="1"/>
          </p:cNvSpPr>
          <p:nvPr/>
        </p:nvSpPr>
        <p:spPr bwMode="auto">
          <a:xfrm flipH="1">
            <a:off x="2386514" y="4005263"/>
            <a:ext cx="3154362"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8" name="Line 52"/>
          <p:cNvSpPr>
            <a:spLocks noChangeShapeType="1"/>
          </p:cNvSpPr>
          <p:nvPr/>
        </p:nvSpPr>
        <p:spPr bwMode="auto">
          <a:xfrm>
            <a:off x="8430126" y="4225925"/>
            <a:ext cx="0" cy="34448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29" name="Line 53"/>
          <p:cNvSpPr>
            <a:spLocks noChangeShapeType="1"/>
          </p:cNvSpPr>
          <p:nvPr/>
        </p:nvSpPr>
        <p:spPr bwMode="auto">
          <a:xfrm>
            <a:off x="8425364" y="3429000"/>
            <a:ext cx="0" cy="4254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
        <p:nvSpPr>
          <p:cNvPr id="30" name="Text Box 54"/>
          <p:cNvSpPr txBox="1">
            <a:spLocks noChangeArrowheads="1"/>
          </p:cNvSpPr>
          <p:nvPr/>
        </p:nvSpPr>
        <p:spPr bwMode="auto">
          <a:xfrm>
            <a:off x="6107138" y="3429000"/>
            <a:ext cx="437515" cy="398780"/>
          </a:xfrm>
          <a:prstGeom prst="rect">
            <a:avLst/>
          </a:prstGeom>
          <a:noFill/>
          <a:ln w="12700"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a:solidFill>
                  <a:srgbClr val="FF0000"/>
                </a:solidFill>
                <a:latin typeface="微软雅黑 Light" panose="020B0502040204020203" pitchFamily="34" charset="-122"/>
                <a:ea typeface="微软雅黑 Light" panose="020B0502040204020203" pitchFamily="34" charset="-122"/>
              </a:rPr>
              <a:t>是</a:t>
            </a:r>
            <a:endParaRPr lang="zh-CN" altLang="en-US" sz="2000" b="1">
              <a:solidFill>
                <a:srgbClr val="FF0000"/>
              </a:solidFill>
              <a:latin typeface="微软雅黑 Light" panose="020B0502040204020203" pitchFamily="34" charset="-122"/>
              <a:ea typeface="微软雅黑 Light" panose="020B0502040204020203" pitchFamily="34" charset="-122"/>
            </a:endParaRPr>
          </a:p>
        </p:txBody>
      </p:sp>
      <p:sp>
        <p:nvSpPr>
          <p:cNvPr id="31" name="Text Box 55"/>
          <p:cNvSpPr txBox="1">
            <a:spLocks noChangeArrowheads="1"/>
          </p:cNvSpPr>
          <p:nvPr/>
        </p:nvSpPr>
        <p:spPr bwMode="auto">
          <a:xfrm>
            <a:off x="7186638" y="4508500"/>
            <a:ext cx="437515" cy="398780"/>
          </a:xfrm>
          <a:prstGeom prst="rect">
            <a:avLst/>
          </a:prstGeom>
          <a:noFill/>
          <a:ln w="12700"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a:solidFill>
                  <a:srgbClr val="FF0000"/>
                </a:solidFill>
                <a:latin typeface="微软雅黑 Light" panose="020B0502040204020203" pitchFamily="34" charset="-122"/>
                <a:ea typeface="微软雅黑 Light" panose="020B0502040204020203" pitchFamily="34" charset="-122"/>
              </a:rPr>
              <a:t>是</a:t>
            </a:r>
            <a:endParaRPr lang="zh-CN" altLang="en-US" sz="2000" b="1">
              <a:solidFill>
                <a:srgbClr val="FF0000"/>
              </a:solidFill>
              <a:latin typeface="微软雅黑 Light" panose="020B0502040204020203" pitchFamily="34" charset="-122"/>
              <a:ea typeface="微软雅黑 Light" panose="020B0502040204020203" pitchFamily="34" charset="-122"/>
            </a:endParaRPr>
          </a:p>
        </p:txBody>
      </p:sp>
      <p:sp>
        <p:nvSpPr>
          <p:cNvPr id="32" name="Text Box 56"/>
          <p:cNvSpPr txBox="1">
            <a:spLocks noChangeArrowheads="1"/>
          </p:cNvSpPr>
          <p:nvPr/>
        </p:nvSpPr>
        <p:spPr bwMode="auto">
          <a:xfrm>
            <a:off x="9221019" y="4437063"/>
            <a:ext cx="437515" cy="398780"/>
          </a:xfrm>
          <a:prstGeom prst="rect">
            <a:avLst/>
          </a:prstGeom>
          <a:noFill/>
          <a:ln w="12700" algn="ctr">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zh-CN" altLang="en-US" sz="2000" b="1">
                <a:solidFill>
                  <a:srgbClr val="FF3300"/>
                </a:solidFill>
                <a:latin typeface="微软雅黑 Light" panose="020B0502040204020203" pitchFamily="34" charset="-122"/>
                <a:ea typeface="微软雅黑 Light" panose="020B0502040204020203" pitchFamily="34" charset="-122"/>
              </a:rPr>
              <a:t>否</a:t>
            </a:r>
            <a:endParaRPr lang="zh-CN" altLang="en-US" sz="2000" b="1">
              <a:solidFill>
                <a:srgbClr val="FF3300"/>
              </a:solidFill>
              <a:latin typeface="微软雅黑 Light" panose="020B0502040204020203" pitchFamily="34" charset="-122"/>
              <a:ea typeface="微软雅黑 Light" panose="020B0502040204020203" pitchFamily="34" charset="-122"/>
            </a:endParaRPr>
          </a:p>
        </p:txBody>
      </p:sp>
      <p:sp>
        <p:nvSpPr>
          <p:cNvPr id="33" name="Line 57"/>
          <p:cNvSpPr>
            <a:spLocks noChangeShapeType="1"/>
          </p:cNvSpPr>
          <p:nvPr/>
        </p:nvSpPr>
        <p:spPr bwMode="auto">
          <a:xfrm flipH="1">
            <a:off x="6688639" y="4870450"/>
            <a:ext cx="912812" cy="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b="1">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字节填充的标志字节法</a:t>
            </a:r>
            <a:endParaRPr lang="zh-CN" altLang="en-US"/>
          </a:p>
        </p:txBody>
      </p:sp>
      <p:sp>
        <p:nvSpPr>
          <p:cNvPr id="3" name="内容占位符 2"/>
          <p:cNvSpPr>
            <a:spLocks noGrp="1"/>
          </p:cNvSpPr>
          <p:nvPr>
            <p:ph idx="1"/>
          </p:nvPr>
        </p:nvSpPr>
        <p:spPr>
          <a:xfrm>
            <a:off x="334645" y="1052830"/>
            <a:ext cx="11523345" cy="1459865"/>
          </a:xfrm>
        </p:spPr>
        <p:txBody>
          <a:bodyPr>
            <a:normAutofit lnSpcReduction="10000"/>
          </a:bodyPr>
          <a:lstStyle/>
          <a:p>
            <a:pPr>
              <a:lnSpc>
                <a:spcPct val="120000"/>
              </a:lnSpc>
              <a:spcBef>
                <a:spcPts val="0"/>
              </a:spcBef>
              <a:buFont typeface="Wingdings" panose="05000000000000000000" charset="0"/>
              <a:buChar char="n"/>
            </a:pPr>
            <a:r>
              <a:rPr lang="zh-CN" altLang="en-US" dirty="0">
                <a:sym typeface="+mn-lt"/>
              </a:rPr>
              <a:t>载荷中含有 FLAG定界符的处理方法</a:t>
            </a:r>
            <a:endParaRPr lang="zh-CN" altLang="en-US" dirty="0">
              <a:sym typeface="+mn-lt"/>
            </a:endParaRPr>
          </a:p>
          <a:p>
            <a:pPr lvl="1" algn="l">
              <a:lnSpc>
                <a:spcPct val="130000"/>
              </a:lnSpc>
              <a:spcBef>
                <a:spcPts val="0"/>
              </a:spcBef>
            </a:pPr>
            <a:r>
              <a:rPr lang="zh-CN" altLang="en-US" dirty="0">
                <a:sym typeface="+mn-lt"/>
              </a:rPr>
              <a:t>前面填充一个特定的字符ESC（ASCI</a:t>
            </a:r>
            <a:r>
              <a:rPr lang="zh-CN" altLang="en-US" dirty="0">
                <a:solidFill>
                  <a:schemeClr val="tx1"/>
                </a:solidFill>
                <a:sym typeface="+mn-lt"/>
              </a:rPr>
              <a:t>I字符1BH，</a:t>
            </a:r>
            <a:r>
              <a:rPr lang="zh-CN" altLang="en-US" dirty="0">
                <a:sym typeface="+mn-lt"/>
              </a:rPr>
              <a:t>称为转义字符)</a:t>
            </a:r>
            <a:endParaRPr lang="zh-CN" altLang="en-US" dirty="0">
              <a:sym typeface="+mn-lt"/>
            </a:endParaRPr>
          </a:p>
          <a:p>
            <a:pPr lvl="1" algn="l">
              <a:lnSpc>
                <a:spcPct val="130000"/>
              </a:lnSpc>
              <a:spcBef>
                <a:spcPts val="0"/>
              </a:spcBef>
            </a:pPr>
            <a:r>
              <a:rPr lang="zh-CN" altLang="en-US" dirty="0">
                <a:sym typeface="+mn-lt"/>
              </a:rPr>
              <a:t>载荷中如果出现转义字符ESC，则其前面也要填充转义字符ESC</a:t>
            </a:r>
            <a:endParaRPr lang="zh-CN" altLang="en-US" dirty="0">
              <a:sym typeface="+mn-lt"/>
            </a:endParaRPr>
          </a:p>
          <a:p>
            <a:endParaRPr lang="zh-CN" altLang="en-US"/>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grpSp>
        <p:nvGrpSpPr>
          <p:cNvPr id="6" name="组合 5"/>
          <p:cNvGrpSpPr/>
          <p:nvPr/>
        </p:nvGrpSpPr>
        <p:grpSpPr>
          <a:xfrm>
            <a:off x="1353443" y="2581707"/>
            <a:ext cx="9023380" cy="431800"/>
            <a:chOff x="1489333" y="4202333"/>
            <a:chExt cx="9023380" cy="431800"/>
          </a:xfrm>
          <a:solidFill>
            <a:schemeClr val="accent6">
              <a:lumMod val="20000"/>
              <a:lumOff val="80000"/>
            </a:schemeClr>
          </a:solidFill>
          <a:scene3d>
            <a:camera prst="orthographicFront">
              <a:rot lat="0" lon="0" rev="0"/>
            </a:camera>
            <a:lightRig rig="soft" dir="t">
              <a:rot lat="0" lon="0" rev="0"/>
            </a:lightRig>
          </a:scene3d>
        </p:grpSpPr>
        <p:sp>
          <p:nvSpPr>
            <p:cNvPr id="7" name="Rectangle 10"/>
            <p:cNvSpPr>
              <a:spLocks noChangeArrowheads="1"/>
            </p:cNvSpPr>
            <p:nvPr>
              <p:custDataLst>
                <p:tags r:id="rId1"/>
              </p:custDataLst>
            </p:nvPr>
          </p:nvSpPr>
          <p:spPr bwMode="auto">
            <a:xfrm>
              <a:off x="1489333"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sp>
          <p:nvSpPr>
            <p:cNvPr id="8" name="Rectangle 10"/>
            <p:cNvSpPr>
              <a:spLocks noChangeArrowheads="1"/>
            </p:cNvSpPr>
            <p:nvPr>
              <p:custDataLst>
                <p:tags r:id="rId2"/>
              </p:custDataLst>
            </p:nvPr>
          </p:nvSpPr>
          <p:spPr bwMode="auto">
            <a:xfrm>
              <a:off x="2257505"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prstClr val="black"/>
                  </a:solidFill>
                  <a:effectLst/>
                  <a:uLnTx/>
                  <a:uFillTx/>
                  <a:cs typeface="+mn-ea"/>
                  <a:sym typeface="+mn-lt"/>
                </a:rPr>
                <a:t>头标</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9" name="Rectangle 10"/>
            <p:cNvSpPr>
              <a:spLocks noChangeArrowheads="1"/>
            </p:cNvSpPr>
            <p:nvPr>
              <p:custDataLst>
                <p:tags r:id="rId3"/>
              </p:custDataLst>
            </p:nvPr>
          </p:nvSpPr>
          <p:spPr bwMode="auto">
            <a:xfrm>
              <a:off x="3025678" y="4202333"/>
              <a:ext cx="5950690"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prstClr val="black"/>
                  </a:solidFill>
                  <a:effectLst/>
                  <a:uLnTx/>
                  <a:uFillTx/>
                  <a:cs typeface="+mn-ea"/>
                  <a:sym typeface="+mn-lt"/>
                </a:rPr>
                <a:t>有效载荷</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10" name="Rectangle 10"/>
            <p:cNvSpPr>
              <a:spLocks noChangeArrowheads="1"/>
            </p:cNvSpPr>
            <p:nvPr>
              <p:custDataLst>
                <p:tags r:id="rId4"/>
              </p:custDataLst>
            </p:nvPr>
          </p:nvSpPr>
          <p:spPr bwMode="auto">
            <a:xfrm>
              <a:off x="8976367"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1200" cap="none" spc="0" normalizeH="0" baseline="0" noProof="0" dirty="0">
                  <a:ln>
                    <a:noFill/>
                  </a:ln>
                  <a:solidFill>
                    <a:prstClr val="black"/>
                  </a:solidFill>
                  <a:effectLst/>
                  <a:uLnTx/>
                  <a:uFillTx/>
                  <a:cs typeface="+mn-ea"/>
                  <a:sym typeface="+mn-lt"/>
                </a:rPr>
                <a:t>尾标</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11" name="Rectangle 10"/>
            <p:cNvSpPr>
              <a:spLocks noChangeArrowheads="1"/>
            </p:cNvSpPr>
            <p:nvPr>
              <p:custDataLst>
                <p:tags r:id="rId5"/>
              </p:custDataLst>
            </p:nvPr>
          </p:nvSpPr>
          <p:spPr bwMode="auto">
            <a:xfrm>
              <a:off x="9744540" y="4202333"/>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grpSp>
      <p:grpSp>
        <p:nvGrpSpPr>
          <p:cNvPr id="12" name="组合 11"/>
          <p:cNvGrpSpPr/>
          <p:nvPr/>
        </p:nvGrpSpPr>
        <p:grpSpPr>
          <a:xfrm>
            <a:off x="1353444" y="3478187"/>
            <a:ext cx="2304517" cy="431800"/>
            <a:chOff x="1307508" y="3151494"/>
            <a:chExt cx="2304517" cy="431800"/>
          </a:xfrm>
          <a:solidFill>
            <a:schemeClr val="accent6">
              <a:lumMod val="20000"/>
              <a:lumOff val="80000"/>
            </a:schemeClr>
          </a:solidFill>
          <a:scene3d>
            <a:camera prst="orthographicFront">
              <a:rot lat="0" lon="0" rev="0"/>
            </a:camera>
            <a:lightRig rig="soft" dir="t">
              <a:rot lat="0" lon="0" rev="0"/>
            </a:lightRig>
          </a:scene3d>
        </p:grpSpPr>
        <p:sp>
          <p:nvSpPr>
            <p:cNvPr id="13" name="Rectangle 10"/>
            <p:cNvSpPr>
              <a:spLocks noChangeArrowheads="1"/>
            </p:cNvSpPr>
            <p:nvPr>
              <p:custDataLst>
                <p:tags r:id="rId6"/>
              </p:custDataLst>
            </p:nvPr>
          </p:nvSpPr>
          <p:spPr bwMode="auto">
            <a:xfrm>
              <a:off x="2075680" y="3151494"/>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sp>
          <p:nvSpPr>
            <p:cNvPr id="14" name="Rectangle 10"/>
            <p:cNvSpPr>
              <a:spLocks noChangeArrowheads="1"/>
            </p:cNvSpPr>
            <p:nvPr>
              <p:custDataLst>
                <p:tags r:id="rId7"/>
              </p:custDataLst>
            </p:nvPr>
          </p:nvSpPr>
          <p:spPr bwMode="auto">
            <a:xfrm>
              <a:off x="2843852" y="3151494"/>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B</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15" name="Rectangle 10"/>
            <p:cNvSpPr>
              <a:spLocks noChangeArrowheads="1"/>
            </p:cNvSpPr>
            <p:nvPr>
              <p:custDataLst>
                <p:tags r:id="rId8"/>
              </p:custDataLst>
            </p:nvPr>
          </p:nvSpPr>
          <p:spPr bwMode="auto">
            <a:xfrm>
              <a:off x="1307508" y="3151494"/>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A</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grpSp>
      <p:sp>
        <p:nvSpPr>
          <p:cNvPr id="16" name="Line 78"/>
          <p:cNvSpPr>
            <a:spLocks noChangeShapeType="1"/>
          </p:cNvSpPr>
          <p:nvPr>
            <p:custDataLst>
              <p:tags r:id="rId9"/>
            </p:custDataLst>
          </p:nvPr>
        </p:nvSpPr>
        <p:spPr bwMode="auto">
          <a:xfrm flipH="1">
            <a:off x="2610656" y="2877078"/>
            <a:ext cx="1351744" cy="432023"/>
          </a:xfrm>
          <a:prstGeom prst="line">
            <a:avLst/>
          </a:prstGeom>
          <a:solidFill>
            <a:schemeClr val="accent6">
              <a:lumMod val="20000"/>
              <a:lumOff val="80000"/>
            </a:schemeClr>
          </a:solidFill>
          <a:ln w="38100">
            <a:solidFill>
              <a:srgbClr val="FF0000"/>
            </a:solidFill>
            <a:rou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grpSp>
        <p:nvGrpSpPr>
          <p:cNvPr id="17" name="组合 16"/>
          <p:cNvGrpSpPr/>
          <p:nvPr/>
        </p:nvGrpSpPr>
        <p:grpSpPr>
          <a:xfrm>
            <a:off x="1353445" y="4185853"/>
            <a:ext cx="2304517" cy="431800"/>
            <a:chOff x="1307509" y="3859160"/>
            <a:chExt cx="2304517" cy="431800"/>
          </a:xfrm>
          <a:solidFill>
            <a:schemeClr val="accent6">
              <a:lumMod val="20000"/>
              <a:lumOff val="80000"/>
            </a:schemeClr>
          </a:solidFill>
          <a:scene3d>
            <a:camera prst="orthographicFront">
              <a:rot lat="0" lon="0" rev="0"/>
            </a:camera>
            <a:lightRig rig="soft" dir="t">
              <a:rot lat="0" lon="0" rev="0"/>
            </a:lightRig>
          </a:scene3d>
        </p:grpSpPr>
        <p:sp>
          <p:nvSpPr>
            <p:cNvPr id="18" name="Rectangle 10"/>
            <p:cNvSpPr>
              <a:spLocks noChangeArrowheads="1"/>
            </p:cNvSpPr>
            <p:nvPr>
              <p:custDataLst>
                <p:tags r:id="rId10"/>
              </p:custDataLst>
            </p:nvPr>
          </p:nvSpPr>
          <p:spPr bwMode="auto">
            <a:xfrm>
              <a:off x="2075681" y="3859160"/>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19" name="Rectangle 10"/>
            <p:cNvSpPr>
              <a:spLocks noChangeArrowheads="1"/>
            </p:cNvSpPr>
            <p:nvPr>
              <p:custDataLst>
                <p:tags r:id="rId11"/>
              </p:custDataLst>
            </p:nvPr>
          </p:nvSpPr>
          <p:spPr bwMode="auto">
            <a:xfrm>
              <a:off x="2843853" y="3859160"/>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B</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20" name="Rectangle 10"/>
            <p:cNvSpPr>
              <a:spLocks noChangeArrowheads="1"/>
            </p:cNvSpPr>
            <p:nvPr>
              <p:custDataLst>
                <p:tags r:id="rId12"/>
              </p:custDataLst>
            </p:nvPr>
          </p:nvSpPr>
          <p:spPr bwMode="auto">
            <a:xfrm>
              <a:off x="1307509" y="3859160"/>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A</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grpSp>
      <p:sp>
        <p:nvSpPr>
          <p:cNvPr id="21" name="Line 23"/>
          <p:cNvSpPr>
            <a:spLocks noChangeShapeType="1"/>
          </p:cNvSpPr>
          <p:nvPr>
            <p:custDataLst>
              <p:tags r:id="rId13"/>
            </p:custDataLst>
          </p:nvPr>
        </p:nvSpPr>
        <p:spPr bwMode="auto">
          <a:xfrm>
            <a:off x="5163304" y="3698079"/>
            <a:ext cx="558707" cy="0"/>
          </a:xfrm>
          <a:prstGeom prst="line">
            <a:avLst/>
          </a:prstGeom>
          <a:solidFill>
            <a:schemeClr val="accent6">
              <a:lumMod val="20000"/>
              <a:lumOff val="80000"/>
            </a:schemeClr>
          </a:solidFill>
          <a:ln w="38100">
            <a:solidFill>
              <a:srgbClr val="FF0000"/>
            </a:solidFill>
            <a:rou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grpSp>
        <p:nvGrpSpPr>
          <p:cNvPr id="22" name="组合 21"/>
          <p:cNvGrpSpPr/>
          <p:nvPr/>
        </p:nvGrpSpPr>
        <p:grpSpPr>
          <a:xfrm>
            <a:off x="6125226" y="3478187"/>
            <a:ext cx="3072691" cy="431800"/>
            <a:chOff x="6079290" y="3151494"/>
            <a:chExt cx="3072691" cy="431800"/>
          </a:xfrm>
          <a:solidFill>
            <a:schemeClr val="accent6">
              <a:lumMod val="20000"/>
              <a:lumOff val="80000"/>
            </a:schemeClr>
          </a:solidFill>
        </p:grpSpPr>
        <p:sp>
          <p:nvSpPr>
            <p:cNvPr id="23" name="Rectangle 10"/>
            <p:cNvSpPr>
              <a:spLocks noChangeArrowheads="1"/>
            </p:cNvSpPr>
            <p:nvPr>
              <p:custDataLst>
                <p:tags r:id="rId14"/>
              </p:custDataLst>
            </p:nvPr>
          </p:nvSpPr>
          <p:spPr bwMode="auto">
            <a:xfrm>
              <a:off x="6847462" y="3151494"/>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24" name="Rectangle 10"/>
            <p:cNvSpPr>
              <a:spLocks noChangeArrowheads="1"/>
            </p:cNvSpPr>
            <p:nvPr>
              <p:custDataLst>
                <p:tags r:id="rId15"/>
              </p:custDataLst>
            </p:nvPr>
          </p:nvSpPr>
          <p:spPr bwMode="auto">
            <a:xfrm>
              <a:off x="8383808" y="3151494"/>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B</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25" name="Rectangle 10"/>
            <p:cNvSpPr>
              <a:spLocks noChangeArrowheads="1"/>
            </p:cNvSpPr>
            <p:nvPr>
              <p:custDataLst>
                <p:tags r:id="rId16"/>
              </p:custDataLst>
            </p:nvPr>
          </p:nvSpPr>
          <p:spPr bwMode="auto">
            <a:xfrm>
              <a:off x="6079290" y="3151494"/>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A</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26" name="Rectangle 10"/>
            <p:cNvSpPr>
              <a:spLocks noChangeArrowheads="1"/>
            </p:cNvSpPr>
            <p:nvPr>
              <p:custDataLst>
                <p:tags r:id="rId17"/>
              </p:custDataLst>
            </p:nvPr>
          </p:nvSpPr>
          <p:spPr bwMode="auto">
            <a:xfrm>
              <a:off x="7615635" y="3151494"/>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grpSp>
      <p:grpSp>
        <p:nvGrpSpPr>
          <p:cNvPr id="27" name="组合 26"/>
          <p:cNvGrpSpPr/>
          <p:nvPr/>
        </p:nvGrpSpPr>
        <p:grpSpPr>
          <a:xfrm>
            <a:off x="1353443" y="4906677"/>
            <a:ext cx="3072691" cy="431800"/>
            <a:chOff x="1307507" y="4579984"/>
            <a:chExt cx="3072691" cy="431800"/>
          </a:xfrm>
          <a:solidFill>
            <a:schemeClr val="accent6">
              <a:lumMod val="20000"/>
              <a:lumOff val="80000"/>
            </a:schemeClr>
          </a:solidFill>
          <a:scene3d>
            <a:camera prst="orthographicFront">
              <a:rot lat="0" lon="0" rev="0"/>
            </a:camera>
            <a:lightRig rig="soft" dir="t">
              <a:rot lat="0" lon="0" rev="0"/>
            </a:lightRig>
          </a:scene3d>
        </p:grpSpPr>
        <p:sp>
          <p:nvSpPr>
            <p:cNvPr id="28" name="Rectangle 10"/>
            <p:cNvSpPr>
              <a:spLocks noChangeArrowheads="1"/>
            </p:cNvSpPr>
            <p:nvPr>
              <p:custDataLst>
                <p:tags r:id="rId18"/>
              </p:custDataLst>
            </p:nvPr>
          </p:nvSpPr>
          <p:spPr bwMode="auto">
            <a:xfrm>
              <a:off x="2075679" y="4579984"/>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29" name="Rectangle 10"/>
            <p:cNvSpPr>
              <a:spLocks noChangeArrowheads="1"/>
            </p:cNvSpPr>
            <p:nvPr>
              <p:custDataLst>
                <p:tags r:id="rId19"/>
              </p:custDataLst>
            </p:nvPr>
          </p:nvSpPr>
          <p:spPr bwMode="auto">
            <a:xfrm>
              <a:off x="3612025" y="4579984"/>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B</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30" name="Rectangle 10"/>
            <p:cNvSpPr>
              <a:spLocks noChangeArrowheads="1"/>
            </p:cNvSpPr>
            <p:nvPr>
              <p:custDataLst>
                <p:tags r:id="rId20"/>
              </p:custDataLst>
            </p:nvPr>
          </p:nvSpPr>
          <p:spPr bwMode="auto">
            <a:xfrm>
              <a:off x="1307507" y="4579984"/>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A</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31" name="Rectangle 10"/>
            <p:cNvSpPr>
              <a:spLocks noChangeArrowheads="1"/>
            </p:cNvSpPr>
            <p:nvPr>
              <p:custDataLst>
                <p:tags r:id="rId21"/>
              </p:custDataLst>
            </p:nvPr>
          </p:nvSpPr>
          <p:spPr bwMode="auto">
            <a:xfrm>
              <a:off x="2843852" y="4579984"/>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grpSp>
      <p:grpSp>
        <p:nvGrpSpPr>
          <p:cNvPr id="32" name="组合 31"/>
          <p:cNvGrpSpPr/>
          <p:nvPr/>
        </p:nvGrpSpPr>
        <p:grpSpPr>
          <a:xfrm>
            <a:off x="1353445" y="5614343"/>
            <a:ext cx="3072691" cy="431800"/>
            <a:chOff x="1307509" y="5287650"/>
            <a:chExt cx="3072691" cy="431800"/>
          </a:xfrm>
          <a:solidFill>
            <a:schemeClr val="accent6">
              <a:lumMod val="20000"/>
              <a:lumOff val="80000"/>
            </a:schemeClr>
          </a:solidFill>
          <a:scene3d>
            <a:camera prst="orthographicFront">
              <a:rot lat="0" lon="0" rev="0"/>
            </a:camera>
            <a:lightRig rig="soft" dir="t">
              <a:rot lat="0" lon="0" rev="0"/>
            </a:lightRig>
          </a:scene3d>
        </p:grpSpPr>
        <p:sp>
          <p:nvSpPr>
            <p:cNvPr id="33" name="Rectangle 10"/>
            <p:cNvSpPr>
              <a:spLocks noChangeArrowheads="1"/>
            </p:cNvSpPr>
            <p:nvPr>
              <p:custDataLst>
                <p:tags r:id="rId22"/>
              </p:custDataLst>
            </p:nvPr>
          </p:nvSpPr>
          <p:spPr bwMode="auto">
            <a:xfrm>
              <a:off x="2075681" y="5287650"/>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34" name="Rectangle 10"/>
            <p:cNvSpPr>
              <a:spLocks noChangeArrowheads="1"/>
            </p:cNvSpPr>
            <p:nvPr>
              <p:custDataLst>
                <p:tags r:id="rId23"/>
              </p:custDataLst>
            </p:nvPr>
          </p:nvSpPr>
          <p:spPr bwMode="auto">
            <a:xfrm>
              <a:off x="3612027" y="5287650"/>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B</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35" name="Rectangle 10"/>
            <p:cNvSpPr>
              <a:spLocks noChangeArrowheads="1"/>
            </p:cNvSpPr>
            <p:nvPr>
              <p:custDataLst>
                <p:tags r:id="rId24"/>
              </p:custDataLst>
            </p:nvPr>
          </p:nvSpPr>
          <p:spPr bwMode="auto">
            <a:xfrm>
              <a:off x="1307509" y="5287650"/>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A</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36" name="Rectangle 10"/>
            <p:cNvSpPr>
              <a:spLocks noChangeArrowheads="1"/>
            </p:cNvSpPr>
            <p:nvPr>
              <p:custDataLst>
                <p:tags r:id="rId25"/>
              </p:custDataLst>
            </p:nvPr>
          </p:nvSpPr>
          <p:spPr bwMode="auto">
            <a:xfrm>
              <a:off x="2843854" y="5287650"/>
              <a:ext cx="768173" cy="431800"/>
            </a:xfrm>
            <a:prstGeom prst="rect">
              <a:avLst/>
            </a:prstGeom>
            <a:grpFill/>
            <a:ln w="1905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grpSp>
      <p:sp>
        <p:nvSpPr>
          <p:cNvPr id="37" name="Line 23"/>
          <p:cNvSpPr>
            <a:spLocks noChangeShapeType="1"/>
          </p:cNvSpPr>
          <p:nvPr>
            <p:custDataLst>
              <p:tags r:id="rId26"/>
            </p:custDataLst>
          </p:nvPr>
        </p:nvSpPr>
        <p:spPr bwMode="auto">
          <a:xfrm>
            <a:off x="5163304" y="4405745"/>
            <a:ext cx="558707" cy="0"/>
          </a:xfrm>
          <a:prstGeom prst="line">
            <a:avLst/>
          </a:prstGeom>
          <a:solidFill>
            <a:schemeClr val="accent6">
              <a:lumMod val="20000"/>
              <a:lumOff val="80000"/>
            </a:schemeClr>
          </a:solidFill>
          <a:ln w="38100">
            <a:solidFill>
              <a:srgbClr val="FF0000"/>
            </a:solidFill>
            <a:rou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grpSp>
        <p:nvGrpSpPr>
          <p:cNvPr id="38" name="组合 37"/>
          <p:cNvGrpSpPr/>
          <p:nvPr/>
        </p:nvGrpSpPr>
        <p:grpSpPr>
          <a:xfrm>
            <a:off x="6125226" y="4185853"/>
            <a:ext cx="3072691" cy="431800"/>
            <a:chOff x="6079290" y="3859160"/>
            <a:chExt cx="3072691" cy="431800"/>
          </a:xfrm>
          <a:solidFill>
            <a:schemeClr val="accent6">
              <a:lumMod val="20000"/>
              <a:lumOff val="80000"/>
            </a:schemeClr>
          </a:solidFill>
        </p:grpSpPr>
        <p:sp>
          <p:nvSpPr>
            <p:cNvPr id="39" name="Rectangle 10"/>
            <p:cNvSpPr>
              <a:spLocks noChangeArrowheads="1"/>
            </p:cNvSpPr>
            <p:nvPr>
              <p:custDataLst>
                <p:tags r:id="rId27"/>
              </p:custDataLst>
            </p:nvPr>
          </p:nvSpPr>
          <p:spPr bwMode="auto">
            <a:xfrm>
              <a:off x="6847462" y="3859160"/>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40" name="Rectangle 10"/>
            <p:cNvSpPr>
              <a:spLocks noChangeArrowheads="1"/>
            </p:cNvSpPr>
            <p:nvPr>
              <p:custDataLst>
                <p:tags r:id="rId28"/>
              </p:custDataLst>
            </p:nvPr>
          </p:nvSpPr>
          <p:spPr bwMode="auto">
            <a:xfrm>
              <a:off x="8383808" y="3859160"/>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B</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41" name="Rectangle 10"/>
            <p:cNvSpPr>
              <a:spLocks noChangeArrowheads="1"/>
            </p:cNvSpPr>
            <p:nvPr>
              <p:custDataLst>
                <p:tags r:id="rId29"/>
              </p:custDataLst>
            </p:nvPr>
          </p:nvSpPr>
          <p:spPr bwMode="auto">
            <a:xfrm>
              <a:off x="6079290" y="3859160"/>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A</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42" name="Rectangle 10"/>
            <p:cNvSpPr>
              <a:spLocks noChangeArrowheads="1"/>
            </p:cNvSpPr>
            <p:nvPr>
              <p:custDataLst>
                <p:tags r:id="rId30"/>
              </p:custDataLst>
            </p:nvPr>
          </p:nvSpPr>
          <p:spPr bwMode="auto">
            <a:xfrm>
              <a:off x="7615635" y="3859160"/>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grpSp>
      <p:sp>
        <p:nvSpPr>
          <p:cNvPr id="43" name="Line 23"/>
          <p:cNvSpPr>
            <a:spLocks noChangeShapeType="1"/>
          </p:cNvSpPr>
          <p:nvPr>
            <p:custDataLst>
              <p:tags r:id="rId31"/>
            </p:custDataLst>
          </p:nvPr>
        </p:nvSpPr>
        <p:spPr bwMode="auto">
          <a:xfrm>
            <a:off x="5163303" y="5126569"/>
            <a:ext cx="558707" cy="0"/>
          </a:xfrm>
          <a:prstGeom prst="line">
            <a:avLst/>
          </a:prstGeom>
          <a:solidFill>
            <a:schemeClr val="accent6">
              <a:lumMod val="20000"/>
              <a:lumOff val="80000"/>
            </a:schemeClr>
          </a:solidFill>
          <a:ln w="38100">
            <a:solidFill>
              <a:srgbClr val="FF0000"/>
            </a:solidFill>
            <a:rou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grpSp>
        <p:nvGrpSpPr>
          <p:cNvPr id="44" name="组合 43"/>
          <p:cNvGrpSpPr/>
          <p:nvPr/>
        </p:nvGrpSpPr>
        <p:grpSpPr>
          <a:xfrm>
            <a:off x="6125225" y="4906677"/>
            <a:ext cx="4609034" cy="431844"/>
            <a:chOff x="6079289" y="4579984"/>
            <a:chExt cx="4609034" cy="431844"/>
          </a:xfrm>
          <a:solidFill>
            <a:schemeClr val="accent6">
              <a:lumMod val="20000"/>
              <a:lumOff val="80000"/>
            </a:schemeClr>
          </a:solidFill>
        </p:grpSpPr>
        <p:sp>
          <p:nvSpPr>
            <p:cNvPr id="45" name="Rectangle 10"/>
            <p:cNvSpPr>
              <a:spLocks noChangeArrowheads="1"/>
            </p:cNvSpPr>
            <p:nvPr>
              <p:custDataLst>
                <p:tags r:id="rId32"/>
              </p:custDataLst>
            </p:nvPr>
          </p:nvSpPr>
          <p:spPr bwMode="auto">
            <a:xfrm>
              <a:off x="6847461" y="4579984"/>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46" name="Rectangle 10"/>
            <p:cNvSpPr>
              <a:spLocks noChangeArrowheads="1"/>
            </p:cNvSpPr>
            <p:nvPr>
              <p:custDataLst>
                <p:tags r:id="rId33"/>
              </p:custDataLst>
            </p:nvPr>
          </p:nvSpPr>
          <p:spPr bwMode="auto">
            <a:xfrm>
              <a:off x="9920150" y="4579984"/>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B</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47" name="Rectangle 10"/>
            <p:cNvSpPr>
              <a:spLocks noChangeArrowheads="1"/>
            </p:cNvSpPr>
            <p:nvPr>
              <p:custDataLst>
                <p:tags r:id="rId34"/>
              </p:custDataLst>
            </p:nvPr>
          </p:nvSpPr>
          <p:spPr bwMode="auto">
            <a:xfrm>
              <a:off x="6079289" y="4579984"/>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A</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48" name="Rectangle 10"/>
            <p:cNvSpPr>
              <a:spLocks noChangeArrowheads="1"/>
            </p:cNvSpPr>
            <p:nvPr>
              <p:custDataLst>
                <p:tags r:id="rId35"/>
              </p:custDataLst>
            </p:nvPr>
          </p:nvSpPr>
          <p:spPr bwMode="auto">
            <a:xfrm>
              <a:off x="7615634" y="4579984"/>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49" name="Rectangle 10"/>
            <p:cNvSpPr>
              <a:spLocks noChangeArrowheads="1"/>
            </p:cNvSpPr>
            <p:nvPr>
              <p:custDataLst>
                <p:tags r:id="rId36"/>
              </p:custDataLst>
            </p:nvPr>
          </p:nvSpPr>
          <p:spPr bwMode="auto">
            <a:xfrm>
              <a:off x="8383806" y="4580028"/>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50" name="Rectangle 10"/>
            <p:cNvSpPr>
              <a:spLocks noChangeArrowheads="1"/>
            </p:cNvSpPr>
            <p:nvPr>
              <p:custDataLst>
                <p:tags r:id="rId37"/>
              </p:custDataLst>
            </p:nvPr>
          </p:nvSpPr>
          <p:spPr bwMode="auto">
            <a:xfrm>
              <a:off x="9151979" y="4580028"/>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C00000"/>
                  </a:solidFill>
                  <a:effectLst/>
                  <a:uLnTx/>
                  <a:uFillTx/>
                  <a:cs typeface="+mn-ea"/>
                  <a:sym typeface="+mn-lt"/>
                </a:rPr>
                <a:t>FLAG</a:t>
              </a:r>
              <a:endParaRPr kumimoji="0" lang="en-US" altLang="zh-CN" sz="2000" b="0" i="0" u="none" strike="noStrike" kern="1200" cap="none" spc="0" normalizeH="0" baseline="0" noProof="0" dirty="0">
                <a:ln>
                  <a:noFill/>
                </a:ln>
                <a:solidFill>
                  <a:srgbClr val="C00000"/>
                </a:solidFill>
                <a:effectLst/>
                <a:uLnTx/>
                <a:uFillTx/>
                <a:cs typeface="+mn-ea"/>
                <a:sym typeface="+mn-lt"/>
              </a:endParaRPr>
            </a:p>
          </p:txBody>
        </p:sp>
      </p:grpSp>
      <p:sp>
        <p:nvSpPr>
          <p:cNvPr id="51" name="Line 23"/>
          <p:cNvSpPr>
            <a:spLocks noChangeShapeType="1"/>
          </p:cNvSpPr>
          <p:nvPr>
            <p:custDataLst>
              <p:tags r:id="rId38"/>
            </p:custDataLst>
          </p:nvPr>
        </p:nvSpPr>
        <p:spPr bwMode="auto">
          <a:xfrm>
            <a:off x="5163304" y="5828746"/>
            <a:ext cx="558707" cy="0"/>
          </a:xfrm>
          <a:prstGeom prst="line">
            <a:avLst/>
          </a:prstGeom>
          <a:solidFill>
            <a:schemeClr val="accent6">
              <a:lumMod val="20000"/>
              <a:lumOff val="80000"/>
            </a:schemeClr>
          </a:solidFill>
          <a:ln w="38100">
            <a:solidFill>
              <a:srgbClr val="FF0000"/>
            </a:solidFill>
            <a:rou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grpSp>
        <p:nvGrpSpPr>
          <p:cNvPr id="52" name="组合 51"/>
          <p:cNvGrpSpPr/>
          <p:nvPr/>
        </p:nvGrpSpPr>
        <p:grpSpPr>
          <a:xfrm>
            <a:off x="6125226" y="5608854"/>
            <a:ext cx="4609034" cy="431844"/>
            <a:chOff x="6079290" y="5282161"/>
            <a:chExt cx="4609034" cy="431844"/>
          </a:xfrm>
          <a:solidFill>
            <a:schemeClr val="accent6">
              <a:lumMod val="20000"/>
              <a:lumOff val="80000"/>
            </a:schemeClr>
          </a:solidFill>
        </p:grpSpPr>
        <p:sp>
          <p:nvSpPr>
            <p:cNvPr id="53" name="Rectangle 10"/>
            <p:cNvSpPr>
              <a:spLocks noChangeArrowheads="1"/>
            </p:cNvSpPr>
            <p:nvPr>
              <p:custDataLst>
                <p:tags r:id="rId39"/>
              </p:custDataLst>
            </p:nvPr>
          </p:nvSpPr>
          <p:spPr bwMode="auto">
            <a:xfrm>
              <a:off x="6847462" y="5282161"/>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54" name="Rectangle 10"/>
            <p:cNvSpPr>
              <a:spLocks noChangeArrowheads="1"/>
            </p:cNvSpPr>
            <p:nvPr>
              <p:custDataLst>
                <p:tags r:id="rId40"/>
              </p:custDataLst>
            </p:nvPr>
          </p:nvSpPr>
          <p:spPr bwMode="auto">
            <a:xfrm>
              <a:off x="9920151" y="5282161"/>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B</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55" name="Rectangle 10"/>
            <p:cNvSpPr>
              <a:spLocks noChangeArrowheads="1"/>
            </p:cNvSpPr>
            <p:nvPr>
              <p:custDataLst>
                <p:tags r:id="rId41"/>
              </p:custDataLst>
            </p:nvPr>
          </p:nvSpPr>
          <p:spPr bwMode="auto">
            <a:xfrm>
              <a:off x="6079290" y="5282161"/>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prstClr val="black"/>
                  </a:solidFill>
                  <a:effectLst/>
                  <a:uLnTx/>
                  <a:uFillTx/>
                  <a:cs typeface="+mn-ea"/>
                  <a:sym typeface="+mn-lt"/>
                </a:rPr>
                <a:t>A</a:t>
              </a:r>
              <a:endParaRPr kumimoji="0" lang="en-US" altLang="zh-CN" sz="2000" b="0" i="0" u="none" strike="noStrike" kern="1200" cap="none" spc="0" normalizeH="0" baseline="0" noProof="0" dirty="0">
                <a:ln>
                  <a:noFill/>
                </a:ln>
                <a:solidFill>
                  <a:prstClr val="black"/>
                </a:solidFill>
                <a:effectLst/>
                <a:uLnTx/>
                <a:uFillTx/>
                <a:cs typeface="+mn-ea"/>
                <a:sym typeface="+mn-lt"/>
              </a:endParaRPr>
            </a:p>
          </p:txBody>
        </p:sp>
        <p:sp>
          <p:nvSpPr>
            <p:cNvPr id="56" name="Rectangle 10"/>
            <p:cNvSpPr>
              <a:spLocks noChangeArrowheads="1"/>
            </p:cNvSpPr>
            <p:nvPr>
              <p:custDataLst>
                <p:tags r:id="rId42"/>
              </p:custDataLst>
            </p:nvPr>
          </p:nvSpPr>
          <p:spPr bwMode="auto">
            <a:xfrm>
              <a:off x="7615635" y="5282161"/>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57" name="Rectangle 10"/>
            <p:cNvSpPr>
              <a:spLocks noChangeArrowheads="1"/>
            </p:cNvSpPr>
            <p:nvPr>
              <p:custDataLst>
                <p:tags r:id="rId43"/>
              </p:custDataLst>
            </p:nvPr>
          </p:nvSpPr>
          <p:spPr bwMode="auto">
            <a:xfrm>
              <a:off x="8383807" y="5282205"/>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sp>
          <p:nvSpPr>
            <p:cNvPr id="58" name="Rectangle 10"/>
            <p:cNvSpPr>
              <a:spLocks noChangeArrowheads="1"/>
            </p:cNvSpPr>
            <p:nvPr>
              <p:custDataLst>
                <p:tags r:id="rId44"/>
              </p:custDataLst>
            </p:nvPr>
          </p:nvSpPr>
          <p:spPr bwMode="auto">
            <a:xfrm>
              <a:off x="9151980" y="5282205"/>
              <a:ext cx="768173" cy="431800"/>
            </a:xfrm>
            <a:prstGeom prst="rect">
              <a:avLst/>
            </a:prstGeom>
            <a:grpFill/>
            <a:ln w="1905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dirty="0">
                  <a:ln>
                    <a:noFill/>
                  </a:ln>
                  <a:solidFill>
                    <a:srgbClr val="0070C0"/>
                  </a:solidFill>
                  <a:effectLst/>
                  <a:uLnTx/>
                  <a:uFillTx/>
                  <a:cs typeface="+mn-ea"/>
                  <a:sym typeface="+mn-lt"/>
                </a:rPr>
                <a:t>ESC</a:t>
              </a:r>
              <a:endParaRPr kumimoji="0" lang="en-US" altLang="zh-CN" sz="2000" b="0" i="0" u="none" strike="noStrike" kern="1200" cap="none" spc="0" normalizeH="0" baseline="0" noProof="0" dirty="0">
                <a:ln>
                  <a:noFill/>
                </a:ln>
                <a:solidFill>
                  <a:srgbClr val="0070C0"/>
                </a:solidFill>
                <a:effectLst/>
                <a:uLnTx/>
                <a:uFillTx/>
                <a:cs typeface="+mn-ea"/>
                <a:sym typeface="+mn-lt"/>
              </a:endParaRPr>
            </a:p>
          </p:txBody>
        </p:sp>
      </p:grpSp>
      <p:sp>
        <p:nvSpPr>
          <p:cNvPr id="59" name="圆角矩形标注 70"/>
          <p:cNvSpPr/>
          <p:nvPr>
            <p:custDataLst>
              <p:tags r:id="rId45"/>
            </p:custDataLst>
          </p:nvPr>
        </p:nvSpPr>
        <p:spPr bwMode="auto">
          <a:xfrm>
            <a:off x="7606553" y="6300922"/>
            <a:ext cx="1482908" cy="282190"/>
          </a:xfrm>
          <a:prstGeom prst="wedgeRoundRectCallout">
            <a:avLst>
              <a:gd name="adj1" fmla="val -72688"/>
              <a:gd name="adj2" fmla="val -153634"/>
              <a:gd name="adj3" fmla="val 16667"/>
            </a:avLst>
          </a:prstGeom>
          <a:solidFill>
            <a:schemeClr val="accent5"/>
          </a:solidFill>
          <a:ln w="12700" cap="flat" cmpd="sng" algn="ctr">
            <a:noFill/>
            <a:prstDash val="solid"/>
            <a:round/>
            <a:headEnd type="none" w="med" len="med"/>
            <a:tailEnd type="none" w="med" len="med"/>
          </a:ln>
          <a:effectLst/>
        </p:spPr>
        <p:txBody>
          <a:bodyPr vert="horz" wrap="square" lIns="0" tIns="0" rIns="0" bIns="0" numCol="1" rtlCol="0" anchor="ctr" anchorCtr="0" compatLnSpc="1">
            <a:no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1" lang="zh-CN" altLang="en-US" b="0" i="0" u="none" strike="noStrike" kern="0" cap="none" spc="0" normalizeH="0" baseline="0" noProof="0" dirty="0">
                <a:ln>
                  <a:noFill/>
                </a:ln>
                <a:solidFill>
                  <a:schemeClr val="tx1"/>
                </a:solidFill>
                <a:effectLst/>
                <a:uLnTx/>
                <a:uFillTx/>
                <a:cs typeface="+mn-ea"/>
                <a:sym typeface="+mn-lt"/>
              </a:rPr>
              <a:t>转义字符</a:t>
            </a:r>
            <a:endParaRPr kumimoji="1" lang="zh-CN" altLang="en-US" b="0" i="0" u="none" strike="noStrike" kern="0" cap="none" spc="0" normalizeH="0" baseline="0" noProof="0" dirty="0">
              <a:ln>
                <a:noFill/>
              </a:ln>
              <a:solidFill>
                <a:schemeClr val="tx1"/>
              </a:solidFill>
              <a:effectLst/>
              <a:uLnTx/>
              <a:uFillTx/>
              <a:cs typeface="+mn-ea"/>
              <a:sym typeface="+mn-lt"/>
            </a:endParaRPr>
          </a:p>
        </p:txBody>
      </p:sp>
      <p:sp>
        <p:nvSpPr>
          <p:cNvPr id="61" name="椭圆 60"/>
          <p:cNvSpPr/>
          <p:nvPr>
            <p:custDataLst>
              <p:tags r:id="rId46"/>
            </p:custDataLst>
          </p:nvPr>
        </p:nvSpPr>
        <p:spPr>
          <a:xfrm>
            <a:off x="8514281" y="4805660"/>
            <a:ext cx="599090" cy="576322"/>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3" name="椭圆 62"/>
          <p:cNvSpPr/>
          <p:nvPr>
            <p:custDataLst>
              <p:tags r:id="rId47"/>
            </p:custDataLst>
          </p:nvPr>
        </p:nvSpPr>
        <p:spPr>
          <a:xfrm>
            <a:off x="8534709" y="5536593"/>
            <a:ext cx="599090" cy="576322"/>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 name="椭圆 4"/>
          <p:cNvSpPr/>
          <p:nvPr>
            <p:custDataLst>
              <p:tags r:id="rId48"/>
            </p:custDataLst>
          </p:nvPr>
        </p:nvSpPr>
        <p:spPr>
          <a:xfrm>
            <a:off x="6977938" y="3396241"/>
            <a:ext cx="599090" cy="576322"/>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5" name="椭圆 64"/>
          <p:cNvSpPr/>
          <p:nvPr>
            <p:custDataLst>
              <p:tags r:id="rId49"/>
            </p:custDataLst>
          </p:nvPr>
        </p:nvSpPr>
        <p:spPr>
          <a:xfrm>
            <a:off x="6977938" y="4135443"/>
            <a:ext cx="599090" cy="576322"/>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2" name="椭圆 61"/>
          <p:cNvSpPr/>
          <p:nvPr>
            <p:custDataLst>
              <p:tags r:id="rId50"/>
            </p:custDataLst>
          </p:nvPr>
        </p:nvSpPr>
        <p:spPr>
          <a:xfrm>
            <a:off x="6977938" y="4833910"/>
            <a:ext cx="599090" cy="576322"/>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4" name="椭圆 63"/>
          <p:cNvSpPr/>
          <p:nvPr>
            <p:custDataLst>
              <p:tags r:id="rId51"/>
            </p:custDataLst>
          </p:nvPr>
        </p:nvSpPr>
        <p:spPr>
          <a:xfrm>
            <a:off x="6958809" y="5536593"/>
            <a:ext cx="599090" cy="576322"/>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二进制指数退避算法</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07670" y="1124269"/>
            <a:ext cx="10858500" cy="5008562"/>
          </a:xfrm>
        </p:spPr>
        <p:txBody>
          <a:bodyPr/>
          <a:lstStyle/>
          <a:p>
            <a:pPr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第 </a:t>
            </a:r>
            <a:r>
              <a:rPr lang="en-US" altLang="zh-CN" sz="2800" b="1" i="1" dirty="0" err="1">
                <a:solidFill>
                  <a:schemeClr val="tx1"/>
                </a:solidFill>
                <a:ea typeface="微软雅黑 Light" panose="020B0502040204020203" pitchFamily="34" charset="-122"/>
                <a:cs typeface="微软雅黑 Light" panose="020B0502040204020203" pitchFamily="34" charset="-122"/>
              </a:rPr>
              <a:t>i</a:t>
            </a:r>
            <a:r>
              <a:rPr lang="en-US" altLang="zh-CN" sz="2800" i="1" dirty="0">
                <a:solidFill>
                  <a:schemeClr val="tx1"/>
                </a:solidFill>
                <a:ea typeface="微软雅黑 Light" panose="020B0502040204020203" pitchFamily="34" charset="-122"/>
                <a:cs typeface="微软雅黑 Light" panose="020B0502040204020203" pitchFamily="34" charset="-122"/>
              </a:rPr>
              <a:t> </a:t>
            </a:r>
            <a:r>
              <a:rPr lang="zh-CN" altLang="en-US" sz="2800" dirty="0">
                <a:solidFill>
                  <a:schemeClr val="tx1"/>
                </a:solidFill>
                <a:ea typeface="微软雅黑 Light" panose="020B0502040204020203" pitchFamily="34" charset="-122"/>
                <a:cs typeface="微软雅黑 Light" panose="020B0502040204020203" pitchFamily="34" charset="-122"/>
              </a:rPr>
              <a:t>次退避就在 </a:t>
            </a:r>
            <a:r>
              <a:rPr lang="en-US" altLang="zh-CN" sz="2800" dirty="0">
                <a:solidFill>
                  <a:schemeClr val="tx1"/>
                </a:solidFill>
                <a:ea typeface="微软雅黑 Light" panose="020B0502040204020203" pitchFamily="34" charset="-122"/>
                <a:cs typeface="微软雅黑 Light" panose="020B0502040204020203" pitchFamily="34" charset="-122"/>
              </a:rPr>
              <a:t>2</a:t>
            </a:r>
            <a:r>
              <a:rPr lang="en-US" altLang="zh-CN" sz="2800" baseline="30000" dirty="0">
                <a:solidFill>
                  <a:schemeClr val="tx1"/>
                </a:solidFill>
                <a:ea typeface="微软雅黑 Light" panose="020B0502040204020203" pitchFamily="34" charset="-122"/>
                <a:cs typeface="微软雅黑 Light" panose="020B0502040204020203" pitchFamily="34" charset="-122"/>
              </a:rPr>
              <a:t>2 + </a:t>
            </a:r>
            <a:r>
              <a:rPr lang="en-US" altLang="zh-CN" sz="2800" b="1" i="1" baseline="30000" dirty="0" err="1">
                <a:solidFill>
                  <a:schemeClr val="tx1"/>
                </a:solidFill>
                <a:ea typeface="微软雅黑 Light" panose="020B0502040204020203" pitchFamily="34" charset="-122"/>
                <a:cs typeface="微软雅黑 Light" panose="020B0502040204020203" pitchFamily="34" charset="-122"/>
              </a:rPr>
              <a:t>i</a:t>
            </a:r>
            <a:r>
              <a:rPr lang="en-US" altLang="zh-CN" sz="2800" i="1" dirty="0">
                <a:solidFill>
                  <a:schemeClr val="tx1"/>
                </a:solidFill>
                <a:ea typeface="微软雅黑 Light" panose="020B0502040204020203" pitchFamily="34" charset="-122"/>
                <a:cs typeface="微软雅黑 Light" panose="020B0502040204020203" pitchFamily="34" charset="-122"/>
              </a:rPr>
              <a:t> </a:t>
            </a:r>
            <a:r>
              <a:rPr lang="zh-CN" altLang="en-US" sz="2800" dirty="0">
                <a:solidFill>
                  <a:schemeClr val="tx1"/>
                </a:solidFill>
                <a:ea typeface="微软雅黑 Light" panose="020B0502040204020203" pitchFamily="34" charset="-122"/>
                <a:cs typeface="微软雅黑 Light" panose="020B0502040204020203" pitchFamily="34" charset="-122"/>
              </a:rPr>
              <a:t>个时隙中随机地选择一个，即：</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第 i 次退避是在时隙 {0, 1, …, 2</a:t>
            </a:r>
            <a:r>
              <a:rPr lang="zh-CN" altLang="en-US" sz="2400" baseline="30000" dirty="0">
                <a:solidFill>
                  <a:schemeClr val="tx1"/>
                </a:solidFill>
                <a:uFillTx/>
                <a:ea typeface="微软雅黑 Light" panose="020B0502040204020203" pitchFamily="34" charset="-122"/>
                <a:cs typeface="微软雅黑 Light" panose="020B0502040204020203" pitchFamily="34" charset="-122"/>
              </a:rPr>
              <a:t>2+i </a:t>
            </a:r>
            <a:r>
              <a:rPr lang="zh-CN" altLang="en-US" sz="2400" dirty="0">
                <a:solidFill>
                  <a:schemeClr val="tx1"/>
                </a:solidFill>
                <a:ea typeface="微软雅黑 Light" panose="020B0502040204020203" pitchFamily="34" charset="-122"/>
                <a:cs typeface="微软雅黑 Light" panose="020B0502040204020203" pitchFamily="34" charset="-122"/>
              </a:rPr>
              <a:t>– 1} 中随机地选择一个</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第 1 次退避是在 8 个时隙（而不是 2 个）中随机选择一个</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第 2 次退避是在 16 个时隙（而不是 4 个）中随机选择一个</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当时隙编号达到255时（6次避退）不再增加</a:t>
            </a:r>
            <a:endParaRPr lang="zh-CN" altLang="en-US" sz="2400" dirty="0">
              <a:solidFill>
                <a:schemeClr val="tx1"/>
              </a:solidFill>
              <a:ea typeface="微软雅黑 Light" panose="020B0502040204020203" pitchFamily="34" charset="-122"/>
              <a:cs typeface="微软雅黑 Light" panose="020B0502040204020203" pitchFamily="34" charset="-122"/>
            </a:endParaRPr>
          </a:p>
          <a:p>
            <a:endParaRPr lang="zh-CN" altLang="en-US" sz="2800" dirty="0">
              <a:solidFill>
                <a:schemeClr val="tx1"/>
              </a:solidFill>
              <a:ea typeface="微软雅黑 Light" panose="020B0502040204020203" pitchFamily="34" charset="-122"/>
              <a:cs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冲突避免技术</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35280" y="1124269"/>
            <a:ext cx="10858500" cy="5008562"/>
          </a:xfrm>
        </p:spPr>
        <p:txBody>
          <a:bodyPr/>
          <a:lstStyle/>
          <a:p>
            <a:pPr algn="l"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CSMA/CA的关键在于冲突避免，采用了以下机制来实现：</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预约信道： 使用RTS/CTS机制(请求发送/允许发送) ，向其它站发出通告，本站将占用多长时间，其它站不要发送数据并调整其网络分配向量NAV，以免冲突</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marL="1143000" lvl="2" algn="l" eaLnBrk="1" hangingPunct="1">
              <a:spcBef>
                <a:spcPct val="20000"/>
              </a:spcBef>
              <a:buChar char="n"/>
            </a:pPr>
            <a:r>
              <a:rPr lang="zh-CN" altLang="en-US" sz="2400" dirty="0">
                <a:solidFill>
                  <a:schemeClr val="tx1"/>
                </a:solidFill>
                <a:ea typeface="微软雅黑 Light" panose="020B0502040204020203" pitchFamily="34" charset="-122"/>
              </a:rPr>
              <a:t>NAV：信道处于忙状态的时间</a:t>
            </a:r>
            <a:endParaRPr lang="zh-CN" altLang="en-US" sz="2400" dirty="0">
              <a:solidFill>
                <a:schemeClr val="tx1"/>
              </a:solidFill>
              <a:ea typeface="微软雅黑 Light" panose="020B0502040204020203" pitchFamily="34" charset="-122"/>
            </a:endParaRPr>
          </a:p>
          <a:p>
            <a:pPr marL="1143000" lvl="2" algn="l" eaLnBrk="1" hangingPunct="1">
              <a:spcBef>
                <a:spcPct val="20000"/>
              </a:spcBef>
              <a:buChar char="n"/>
            </a:pPr>
            <a:r>
              <a:rPr lang="zh-CN" altLang="en-US" sz="2400" dirty="0">
                <a:solidFill>
                  <a:schemeClr val="tx1"/>
                </a:solidFill>
                <a:ea typeface="微软雅黑 Light" panose="020B0502040204020203" pitchFamily="34" charset="-122"/>
              </a:rPr>
              <a:t>可以解决隐藏站问题</a:t>
            </a:r>
            <a:endParaRPr lang="zh-CN" altLang="en-US" sz="2400" dirty="0">
              <a:solidFill>
                <a:schemeClr val="tx1"/>
              </a:solidFill>
              <a:ea typeface="微软雅黑 Light" panose="020B0502040204020203" pitchFamily="34" charset="-122"/>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正向确认：接收站正确收到数据要发确认帧，否则源站点重复发送数据帧</a:t>
            </a:r>
            <a:endParaRPr lang="zh-CN" altLang="en-US" sz="2400" dirty="0">
              <a:solidFill>
                <a:schemeClr val="tx1"/>
              </a:solidFill>
              <a:ea typeface="微软雅黑 Light" panose="020B0502040204020203" pitchFamily="34" charset="-122"/>
              <a:cs typeface="微软雅黑 Light" panose="020B0502040204020203" pitchFamily="34" charset="-122"/>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对信道进行预约</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(RTS)</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Group 4"/>
          <p:cNvGrpSpPr/>
          <p:nvPr>
            <p:custDataLst>
              <p:tags r:id="rId1"/>
            </p:custDataLst>
          </p:nvPr>
        </p:nvGrpSpPr>
        <p:grpSpPr bwMode="auto">
          <a:xfrm>
            <a:off x="1840433" y="1275977"/>
            <a:ext cx="5381626" cy="3527424"/>
            <a:chOff x="271" y="1889"/>
            <a:chExt cx="3390" cy="2222"/>
          </a:xfrm>
        </p:grpSpPr>
        <p:sp>
          <p:nvSpPr>
            <p:cNvPr id="6" name="Oval 5"/>
            <p:cNvSpPr>
              <a:spLocks noChangeArrowheads="1"/>
            </p:cNvSpPr>
            <p:nvPr>
              <p:custDataLst>
                <p:tags r:id="rId2"/>
              </p:custDataLst>
            </p:nvPr>
          </p:nvSpPr>
          <p:spPr bwMode="auto">
            <a:xfrm>
              <a:off x="1468" y="1966"/>
              <a:ext cx="2193" cy="2145"/>
            </a:xfrm>
            <a:prstGeom prst="ellipse">
              <a:avLst/>
            </a:prstGeom>
            <a:solidFill>
              <a:schemeClr val="accent5">
                <a:lumMod val="90000"/>
                <a:alpha val="40000"/>
              </a:schemeClr>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 name="Text Box 6"/>
            <p:cNvSpPr txBox="1">
              <a:spLocks noChangeArrowheads="1"/>
            </p:cNvSpPr>
            <p:nvPr>
              <p:custDataLst>
                <p:tags r:id="rId3"/>
              </p:custDataLst>
            </p:nvPr>
          </p:nvSpPr>
          <p:spPr bwMode="auto">
            <a:xfrm>
              <a:off x="271" y="1889"/>
              <a:ext cx="10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A </a:t>
              </a:r>
              <a:r>
                <a:rPr kumimoji="1" lang="zh-CN"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的</a:t>
              </a:r>
              <a:r>
                <a:rPr kumimoji="1"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作用</a:t>
              </a:r>
              <a:r>
                <a:rPr kumimoji="1" lang="zh-CN"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范围</a:t>
              </a:r>
              <a:endParaRPr kumimoji="1"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8" name="Line 7"/>
            <p:cNvSpPr>
              <a:spLocks noChangeShapeType="1"/>
            </p:cNvSpPr>
            <p:nvPr>
              <p:custDataLst>
                <p:tags r:id="rId4"/>
              </p:custDataLst>
            </p:nvPr>
          </p:nvSpPr>
          <p:spPr bwMode="auto">
            <a:xfrm>
              <a:off x="1314" y="2115"/>
              <a:ext cx="474" cy="197"/>
            </a:xfrm>
            <a:prstGeom prst="line">
              <a:avLst/>
            </a:prstGeom>
            <a:noFill/>
            <a:ln w="28575">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Group 8"/>
          <p:cNvGrpSpPr/>
          <p:nvPr>
            <p:custDataLst>
              <p:tags r:id="rId5"/>
            </p:custDataLst>
          </p:nvPr>
        </p:nvGrpSpPr>
        <p:grpSpPr bwMode="auto">
          <a:xfrm>
            <a:off x="5129734" y="1274389"/>
            <a:ext cx="5102225" cy="3529012"/>
            <a:chOff x="2343" y="1888"/>
            <a:chExt cx="3214" cy="2223"/>
          </a:xfrm>
          <a:solidFill>
            <a:schemeClr val="accent6">
              <a:lumMod val="20000"/>
              <a:lumOff val="80000"/>
              <a:alpha val="40000"/>
            </a:schemeClr>
          </a:solidFill>
        </p:grpSpPr>
        <p:sp>
          <p:nvSpPr>
            <p:cNvPr id="10" name="Line 9"/>
            <p:cNvSpPr>
              <a:spLocks noChangeShapeType="1"/>
            </p:cNvSpPr>
            <p:nvPr>
              <p:custDataLst>
                <p:tags r:id="rId6"/>
              </p:custDataLst>
            </p:nvPr>
          </p:nvSpPr>
          <p:spPr bwMode="auto">
            <a:xfrm flipH="1">
              <a:off x="4180" y="2115"/>
              <a:ext cx="355" cy="197"/>
            </a:xfrm>
            <a:prstGeom prst="line">
              <a:avLst/>
            </a:prstGeom>
            <a:grpFill/>
            <a:ln w="28575">
              <a:solidFill>
                <a:srgbClr val="333399"/>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custDataLst>
                <p:tags r:id="rId7"/>
              </p:custDataLst>
            </p:nvPr>
          </p:nvSpPr>
          <p:spPr bwMode="auto">
            <a:xfrm>
              <a:off x="4490" y="1888"/>
              <a:ext cx="10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B </a:t>
              </a:r>
              <a:r>
                <a:rPr kumimoji="1" lang="zh-CN"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的</a:t>
              </a:r>
              <a:r>
                <a:rPr kumimoji="1"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作用</a:t>
              </a:r>
              <a:r>
                <a:rPr kumimoji="1" lang="zh-CN"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范围</a:t>
              </a:r>
              <a:endParaRPr kumimoji="1"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2" name="Oval 11"/>
            <p:cNvSpPr>
              <a:spLocks noChangeArrowheads="1"/>
            </p:cNvSpPr>
            <p:nvPr>
              <p:custDataLst>
                <p:tags r:id="rId8"/>
              </p:custDataLst>
            </p:nvPr>
          </p:nvSpPr>
          <p:spPr bwMode="auto">
            <a:xfrm>
              <a:off x="2343" y="1966"/>
              <a:ext cx="2192" cy="2145"/>
            </a:xfrm>
            <a:prstGeom prst="ellipse">
              <a:avLst/>
            </a:prstGeom>
            <a:grp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sp>
        <p:nvSpPr>
          <p:cNvPr id="13" name="Text Box 12"/>
          <p:cNvSpPr txBox="1">
            <a:spLocks noChangeArrowheads="1"/>
          </p:cNvSpPr>
          <p:nvPr>
            <p:custDataLst>
              <p:tags r:id="rId9"/>
            </p:custDataLst>
          </p:nvPr>
        </p:nvSpPr>
        <p:spPr bwMode="auto">
          <a:xfrm>
            <a:off x="5174184" y="3254001"/>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A</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14" name="Text Box 13"/>
          <p:cNvSpPr txBox="1">
            <a:spLocks noChangeArrowheads="1"/>
          </p:cNvSpPr>
          <p:nvPr>
            <p:custDataLst>
              <p:tags r:id="rId10"/>
            </p:custDataLst>
          </p:nvPr>
        </p:nvSpPr>
        <p:spPr bwMode="auto">
          <a:xfrm>
            <a:off x="3762896" y="3254001"/>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C</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15" name="Text Box 14"/>
          <p:cNvSpPr txBox="1">
            <a:spLocks noChangeArrowheads="1"/>
          </p:cNvSpPr>
          <p:nvPr>
            <p:custDataLst>
              <p:tags r:id="rId11"/>
            </p:custDataLst>
          </p:nvPr>
        </p:nvSpPr>
        <p:spPr bwMode="auto">
          <a:xfrm>
            <a:off x="6820421" y="3254001"/>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B</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16" name="Text Box 15"/>
          <p:cNvSpPr txBox="1">
            <a:spLocks noChangeArrowheads="1"/>
          </p:cNvSpPr>
          <p:nvPr>
            <p:custDataLst>
              <p:tags r:id="rId12"/>
            </p:custDataLst>
          </p:nvPr>
        </p:nvSpPr>
        <p:spPr bwMode="auto">
          <a:xfrm>
            <a:off x="8206309" y="3254001"/>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D</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17" name="Text Box 16"/>
          <p:cNvSpPr txBox="1">
            <a:spLocks noChangeArrowheads="1"/>
          </p:cNvSpPr>
          <p:nvPr/>
        </p:nvSpPr>
        <p:spPr bwMode="auto">
          <a:xfrm>
            <a:off x="6275909" y="4046164"/>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E</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grpSp>
        <p:nvGrpSpPr>
          <p:cNvPr id="18" name="Group 17"/>
          <p:cNvGrpSpPr/>
          <p:nvPr>
            <p:custDataLst>
              <p:tags r:id="rId13"/>
            </p:custDataLst>
          </p:nvPr>
        </p:nvGrpSpPr>
        <p:grpSpPr bwMode="auto">
          <a:xfrm>
            <a:off x="5621859" y="2568201"/>
            <a:ext cx="1081087" cy="506413"/>
            <a:chOff x="2653" y="2703"/>
            <a:chExt cx="681" cy="319"/>
          </a:xfrm>
        </p:grpSpPr>
        <p:sp>
          <p:nvSpPr>
            <p:cNvPr id="19" name="Line 18"/>
            <p:cNvSpPr>
              <a:spLocks noChangeShapeType="1"/>
            </p:cNvSpPr>
            <p:nvPr>
              <p:custDataLst>
                <p:tags r:id="rId14"/>
              </p:custDataLst>
            </p:nvPr>
          </p:nvSpPr>
          <p:spPr bwMode="auto">
            <a:xfrm>
              <a:off x="2653" y="3022"/>
              <a:ext cx="681" cy="0"/>
            </a:xfrm>
            <a:prstGeom prst="line">
              <a:avLst/>
            </a:prstGeom>
            <a:noFill/>
            <a:ln w="76200">
              <a:solidFill>
                <a:srgbClr val="6697F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19"/>
            <p:cNvSpPr>
              <a:spLocks noChangeArrowheads="1"/>
            </p:cNvSpPr>
            <p:nvPr>
              <p:custDataLst>
                <p:tags r:id="rId15"/>
              </p:custDataLst>
            </p:nvPr>
          </p:nvSpPr>
          <p:spPr bwMode="auto">
            <a:xfrm>
              <a:off x="2763" y="2703"/>
              <a:ext cx="465" cy="238"/>
            </a:xfrm>
            <a:prstGeom prst="rect">
              <a:avLst/>
            </a:prstGeom>
            <a:solidFill>
              <a:srgbClr val="FFC000"/>
            </a:solidFill>
            <a:ln w="19050">
              <a:solidFill>
                <a:srgbClr val="333399"/>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RTS</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grpSp>
      <p:grpSp>
        <p:nvGrpSpPr>
          <p:cNvPr id="21" name="Group 20"/>
          <p:cNvGrpSpPr/>
          <p:nvPr>
            <p:custDataLst>
              <p:tags r:id="rId16"/>
            </p:custDataLst>
          </p:nvPr>
        </p:nvGrpSpPr>
        <p:grpSpPr bwMode="auto">
          <a:xfrm>
            <a:off x="4110559" y="2568201"/>
            <a:ext cx="1008062" cy="506413"/>
            <a:chOff x="1701" y="2703"/>
            <a:chExt cx="635" cy="319"/>
          </a:xfrm>
        </p:grpSpPr>
        <p:sp>
          <p:nvSpPr>
            <p:cNvPr id="22" name="Rectangle 21"/>
            <p:cNvSpPr>
              <a:spLocks noChangeArrowheads="1"/>
            </p:cNvSpPr>
            <p:nvPr>
              <p:custDataLst>
                <p:tags r:id="rId17"/>
              </p:custDataLst>
            </p:nvPr>
          </p:nvSpPr>
          <p:spPr bwMode="auto">
            <a:xfrm>
              <a:off x="1788" y="2703"/>
              <a:ext cx="466" cy="238"/>
            </a:xfrm>
            <a:prstGeom prst="rect">
              <a:avLst/>
            </a:prstGeom>
            <a:solidFill>
              <a:srgbClr val="FFC000"/>
            </a:solidFill>
            <a:ln w="19050">
              <a:solidFill>
                <a:srgbClr val="333399"/>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RTS</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23" name="Line 22"/>
            <p:cNvSpPr>
              <a:spLocks noChangeShapeType="1"/>
            </p:cNvSpPr>
            <p:nvPr>
              <p:custDataLst>
                <p:tags r:id="rId18"/>
              </p:custDataLst>
            </p:nvPr>
          </p:nvSpPr>
          <p:spPr bwMode="auto">
            <a:xfrm flipH="1" flipV="1">
              <a:off x="1701" y="3022"/>
              <a:ext cx="635" cy="0"/>
            </a:xfrm>
            <a:prstGeom prst="line">
              <a:avLst/>
            </a:prstGeom>
            <a:noFill/>
            <a:ln w="76200">
              <a:solidFill>
                <a:srgbClr val="6697F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5" name="Group 24"/>
          <p:cNvGrpSpPr/>
          <p:nvPr>
            <p:custDataLst>
              <p:tags r:id="rId19"/>
            </p:custDataLst>
          </p:nvPr>
        </p:nvGrpSpPr>
        <p:grpSpPr bwMode="auto">
          <a:xfrm>
            <a:off x="5621859" y="3938214"/>
            <a:ext cx="936625" cy="720725"/>
            <a:chOff x="762" y="2391"/>
            <a:chExt cx="423" cy="312"/>
          </a:xfrm>
        </p:grpSpPr>
        <p:grpSp>
          <p:nvGrpSpPr>
            <p:cNvPr id="26" name="Group 25"/>
            <p:cNvGrpSpPr/>
            <p:nvPr/>
          </p:nvGrpSpPr>
          <p:grpSpPr bwMode="auto">
            <a:xfrm>
              <a:off x="867" y="2432"/>
              <a:ext cx="318" cy="271"/>
              <a:chOff x="657" y="1570"/>
              <a:chExt cx="318" cy="311"/>
            </a:xfrm>
          </p:grpSpPr>
          <p:sp>
            <p:nvSpPr>
              <p:cNvPr id="34" name="Line 26"/>
              <p:cNvSpPr>
                <a:spLocks noChangeShapeType="1"/>
              </p:cNvSpPr>
              <p:nvPr>
                <p:custDataLst>
                  <p:tags r:id="rId20"/>
                </p:custDataLst>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5" name="Picture 27" descr="laptop copy"/>
              <p:cNvPicPr>
                <a:picLocks noChangeAspect="1" noChangeArrowheads="1"/>
              </p:cNvPicPr>
              <p:nvPr>
                <p:custDataLst>
                  <p:tags r:id="rId21"/>
                </p:custDataLst>
              </p:nvPr>
            </p:nvPicPr>
            <p:blipFill>
              <a:blip r:embed="rId2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8"/>
            <p:cNvGrpSpPr/>
            <p:nvPr/>
          </p:nvGrpSpPr>
          <p:grpSpPr bwMode="auto">
            <a:xfrm>
              <a:off x="762" y="2391"/>
              <a:ext cx="306" cy="90"/>
              <a:chOff x="748" y="2251"/>
              <a:chExt cx="306" cy="90"/>
            </a:xfrm>
          </p:grpSpPr>
          <p:sp>
            <p:nvSpPr>
              <p:cNvPr id="28" name="AutoShape 29"/>
              <p:cNvSpPr>
                <a:spLocks noChangeArrowheads="1"/>
              </p:cNvSpPr>
              <p:nvPr>
                <p:custDataLst>
                  <p:tags r:id="rId23"/>
                </p:custDataLst>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29" name="AutoShape 30"/>
              <p:cNvSpPr>
                <a:spLocks noChangeArrowheads="1"/>
              </p:cNvSpPr>
              <p:nvPr>
                <p:custDataLst>
                  <p:tags r:id="rId24"/>
                </p:custDataLst>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0" name="AutoShape 31"/>
              <p:cNvSpPr>
                <a:spLocks noChangeArrowheads="1"/>
              </p:cNvSpPr>
              <p:nvPr>
                <p:custDataLst>
                  <p:tags r:id="rId25"/>
                </p:custDataLst>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1" name="AutoShape 32"/>
              <p:cNvSpPr>
                <a:spLocks noChangeArrowheads="1"/>
              </p:cNvSpPr>
              <p:nvPr>
                <p:custDataLst>
                  <p:tags r:id="rId26"/>
                </p:custDataLst>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2" name="AutoShape 33"/>
              <p:cNvSpPr>
                <a:spLocks noChangeArrowheads="1"/>
              </p:cNvSpPr>
              <p:nvPr>
                <p:custDataLst>
                  <p:tags r:id="rId27"/>
                </p:custDataLst>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3" name="AutoShape 34"/>
              <p:cNvSpPr>
                <a:spLocks noChangeArrowheads="1"/>
              </p:cNvSpPr>
              <p:nvPr>
                <p:custDataLst>
                  <p:tags r:id="rId28"/>
                </p:custDataLst>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36" name="Group 35"/>
          <p:cNvGrpSpPr/>
          <p:nvPr>
            <p:custDataLst>
              <p:tags r:id="rId29"/>
            </p:custDataLst>
          </p:nvPr>
        </p:nvGrpSpPr>
        <p:grpSpPr bwMode="auto">
          <a:xfrm>
            <a:off x="3316809" y="2569789"/>
            <a:ext cx="936625" cy="720725"/>
            <a:chOff x="762" y="2391"/>
            <a:chExt cx="423" cy="312"/>
          </a:xfrm>
        </p:grpSpPr>
        <p:grpSp>
          <p:nvGrpSpPr>
            <p:cNvPr id="37" name="Group 36"/>
            <p:cNvGrpSpPr/>
            <p:nvPr/>
          </p:nvGrpSpPr>
          <p:grpSpPr bwMode="auto">
            <a:xfrm>
              <a:off x="867" y="2432"/>
              <a:ext cx="318" cy="271"/>
              <a:chOff x="657" y="1570"/>
              <a:chExt cx="318" cy="311"/>
            </a:xfrm>
          </p:grpSpPr>
          <p:sp>
            <p:nvSpPr>
              <p:cNvPr id="45" name="Line 37"/>
              <p:cNvSpPr>
                <a:spLocks noChangeShapeType="1"/>
              </p:cNvSpPr>
              <p:nvPr>
                <p:custDataLst>
                  <p:tags r:id="rId30"/>
                </p:custDataLst>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6" name="Picture 38" descr="laptop copy"/>
              <p:cNvPicPr>
                <a:picLocks noChangeAspect="1" noChangeArrowheads="1"/>
              </p:cNvPicPr>
              <p:nvPr>
                <p:custDataLst>
                  <p:tags r:id="rId31"/>
                </p:custDataLst>
              </p:nvPr>
            </p:nvPicPr>
            <p:blipFill>
              <a:blip r:embed="rId2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 name="Group 39"/>
            <p:cNvGrpSpPr/>
            <p:nvPr/>
          </p:nvGrpSpPr>
          <p:grpSpPr bwMode="auto">
            <a:xfrm>
              <a:off x="762" y="2391"/>
              <a:ext cx="306" cy="90"/>
              <a:chOff x="748" y="2251"/>
              <a:chExt cx="306" cy="90"/>
            </a:xfrm>
          </p:grpSpPr>
          <p:sp>
            <p:nvSpPr>
              <p:cNvPr id="39" name="AutoShape 40"/>
              <p:cNvSpPr>
                <a:spLocks noChangeArrowheads="1"/>
              </p:cNvSpPr>
              <p:nvPr>
                <p:custDataLst>
                  <p:tags r:id="rId32"/>
                </p:custDataLst>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0" name="AutoShape 41"/>
              <p:cNvSpPr>
                <a:spLocks noChangeArrowheads="1"/>
              </p:cNvSpPr>
              <p:nvPr>
                <p:custDataLst>
                  <p:tags r:id="rId33"/>
                </p:custDataLst>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1" name="AutoShape 42"/>
              <p:cNvSpPr>
                <a:spLocks noChangeArrowheads="1"/>
              </p:cNvSpPr>
              <p:nvPr>
                <p:custDataLst>
                  <p:tags r:id="rId34"/>
                </p:custDataLst>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2" name="AutoShape 43"/>
              <p:cNvSpPr>
                <a:spLocks noChangeArrowheads="1"/>
              </p:cNvSpPr>
              <p:nvPr>
                <p:custDataLst>
                  <p:tags r:id="rId35"/>
                </p:custDataLst>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3" name="AutoShape 44"/>
              <p:cNvSpPr>
                <a:spLocks noChangeArrowheads="1"/>
              </p:cNvSpPr>
              <p:nvPr>
                <p:custDataLst>
                  <p:tags r:id="rId36"/>
                </p:custDataLst>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4" name="AutoShape 45"/>
              <p:cNvSpPr>
                <a:spLocks noChangeArrowheads="1"/>
              </p:cNvSpPr>
              <p:nvPr>
                <p:custDataLst>
                  <p:tags r:id="rId37"/>
                </p:custDataLst>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47" name="Group 46"/>
          <p:cNvGrpSpPr/>
          <p:nvPr>
            <p:custDataLst>
              <p:tags r:id="rId38"/>
            </p:custDataLst>
          </p:nvPr>
        </p:nvGrpSpPr>
        <p:grpSpPr bwMode="auto">
          <a:xfrm>
            <a:off x="4829696" y="2569789"/>
            <a:ext cx="936625" cy="720725"/>
            <a:chOff x="762" y="2391"/>
            <a:chExt cx="423" cy="312"/>
          </a:xfrm>
        </p:grpSpPr>
        <p:grpSp>
          <p:nvGrpSpPr>
            <p:cNvPr id="48" name="Group 47"/>
            <p:cNvGrpSpPr/>
            <p:nvPr/>
          </p:nvGrpSpPr>
          <p:grpSpPr bwMode="auto">
            <a:xfrm>
              <a:off x="867" y="2432"/>
              <a:ext cx="318" cy="271"/>
              <a:chOff x="657" y="1570"/>
              <a:chExt cx="318" cy="311"/>
            </a:xfrm>
          </p:grpSpPr>
          <p:sp>
            <p:nvSpPr>
              <p:cNvPr id="56" name="Line 48"/>
              <p:cNvSpPr>
                <a:spLocks noChangeShapeType="1"/>
              </p:cNvSpPr>
              <p:nvPr>
                <p:custDataLst>
                  <p:tags r:id="rId39"/>
                </p:custDataLst>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7" name="Picture 49" descr="laptop copy"/>
              <p:cNvPicPr>
                <a:picLocks noChangeAspect="1" noChangeArrowheads="1"/>
              </p:cNvPicPr>
              <p:nvPr>
                <p:custDataLst>
                  <p:tags r:id="rId40"/>
                </p:custDataLst>
              </p:nvPr>
            </p:nvPicPr>
            <p:blipFill>
              <a:blip r:embed="rId2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50"/>
            <p:cNvGrpSpPr/>
            <p:nvPr/>
          </p:nvGrpSpPr>
          <p:grpSpPr bwMode="auto">
            <a:xfrm>
              <a:off x="762" y="2391"/>
              <a:ext cx="306" cy="90"/>
              <a:chOff x="748" y="2251"/>
              <a:chExt cx="306" cy="90"/>
            </a:xfrm>
          </p:grpSpPr>
          <p:sp>
            <p:nvSpPr>
              <p:cNvPr id="50" name="AutoShape 51"/>
              <p:cNvSpPr>
                <a:spLocks noChangeArrowheads="1"/>
              </p:cNvSpPr>
              <p:nvPr>
                <p:custDataLst>
                  <p:tags r:id="rId41"/>
                </p:custDataLst>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1" name="AutoShape 52"/>
              <p:cNvSpPr>
                <a:spLocks noChangeArrowheads="1"/>
              </p:cNvSpPr>
              <p:nvPr>
                <p:custDataLst>
                  <p:tags r:id="rId42"/>
                </p:custDataLst>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2" name="AutoShape 53"/>
              <p:cNvSpPr>
                <a:spLocks noChangeArrowheads="1"/>
              </p:cNvSpPr>
              <p:nvPr>
                <p:custDataLst>
                  <p:tags r:id="rId43"/>
                </p:custDataLst>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3" name="AutoShape 54"/>
              <p:cNvSpPr>
                <a:spLocks noChangeArrowheads="1"/>
              </p:cNvSpPr>
              <p:nvPr>
                <p:custDataLst>
                  <p:tags r:id="rId44"/>
                </p:custDataLst>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4" name="AutoShape 55"/>
              <p:cNvSpPr>
                <a:spLocks noChangeArrowheads="1"/>
              </p:cNvSpPr>
              <p:nvPr>
                <p:custDataLst>
                  <p:tags r:id="rId45"/>
                </p:custDataLst>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5" name="AutoShape 56"/>
              <p:cNvSpPr>
                <a:spLocks noChangeArrowheads="1"/>
              </p:cNvSpPr>
              <p:nvPr>
                <p:custDataLst>
                  <p:tags r:id="rId46"/>
                </p:custDataLst>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58" name="Group 57"/>
          <p:cNvGrpSpPr/>
          <p:nvPr>
            <p:custDataLst>
              <p:tags r:id="rId47"/>
            </p:custDataLst>
          </p:nvPr>
        </p:nvGrpSpPr>
        <p:grpSpPr bwMode="auto">
          <a:xfrm>
            <a:off x="6485459" y="2569789"/>
            <a:ext cx="936625" cy="720725"/>
            <a:chOff x="762" y="2391"/>
            <a:chExt cx="423" cy="312"/>
          </a:xfrm>
        </p:grpSpPr>
        <p:grpSp>
          <p:nvGrpSpPr>
            <p:cNvPr id="59" name="Group 58"/>
            <p:cNvGrpSpPr/>
            <p:nvPr/>
          </p:nvGrpSpPr>
          <p:grpSpPr bwMode="auto">
            <a:xfrm>
              <a:off x="867" y="2432"/>
              <a:ext cx="318" cy="271"/>
              <a:chOff x="657" y="1570"/>
              <a:chExt cx="318" cy="311"/>
            </a:xfrm>
          </p:grpSpPr>
          <p:sp>
            <p:nvSpPr>
              <p:cNvPr id="67" name="Line 59"/>
              <p:cNvSpPr>
                <a:spLocks noChangeShapeType="1"/>
              </p:cNvSpPr>
              <p:nvPr>
                <p:custDataLst>
                  <p:tags r:id="rId48"/>
                </p:custDataLst>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8" name="Picture 60" descr="laptop copy"/>
              <p:cNvPicPr>
                <a:picLocks noChangeAspect="1" noChangeArrowheads="1"/>
              </p:cNvPicPr>
              <p:nvPr>
                <p:custDataLst>
                  <p:tags r:id="rId49"/>
                </p:custDataLst>
              </p:nvPr>
            </p:nvPicPr>
            <p:blipFill>
              <a:blip r:embed="rId2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oup 61"/>
            <p:cNvGrpSpPr/>
            <p:nvPr/>
          </p:nvGrpSpPr>
          <p:grpSpPr bwMode="auto">
            <a:xfrm>
              <a:off x="762" y="2391"/>
              <a:ext cx="306" cy="90"/>
              <a:chOff x="748" y="2251"/>
              <a:chExt cx="306" cy="90"/>
            </a:xfrm>
          </p:grpSpPr>
          <p:sp>
            <p:nvSpPr>
              <p:cNvPr id="61" name="AutoShape 62"/>
              <p:cNvSpPr>
                <a:spLocks noChangeArrowheads="1"/>
              </p:cNvSpPr>
              <p:nvPr>
                <p:custDataLst>
                  <p:tags r:id="rId50"/>
                </p:custDataLst>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2" name="AutoShape 63"/>
              <p:cNvSpPr>
                <a:spLocks noChangeArrowheads="1"/>
              </p:cNvSpPr>
              <p:nvPr>
                <p:custDataLst>
                  <p:tags r:id="rId51"/>
                </p:custDataLst>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3" name="AutoShape 64"/>
              <p:cNvSpPr>
                <a:spLocks noChangeArrowheads="1"/>
              </p:cNvSpPr>
              <p:nvPr>
                <p:custDataLst>
                  <p:tags r:id="rId52"/>
                </p:custDataLst>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4" name="AutoShape 65"/>
              <p:cNvSpPr>
                <a:spLocks noChangeArrowheads="1"/>
              </p:cNvSpPr>
              <p:nvPr>
                <p:custDataLst>
                  <p:tags r:id="rId53"/>
                </p:custDataLst>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5" name="AutoShape 66"/>
              <p:cNvSpPr>
                <a:spLocks noChangeArrowheads="1"/>
              </p:cNvSpPr>
              <p:nvPr>
                <p:custDataLst>
                  <p:tags r:id="rId54"/>
                </p:custDataLst>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6" name="AutoShape 67"/>
              <p:cNvSpPr>
                <a:spLocks noChangeArrowheads="1"/>
              </p:cNvSpPr>
              <p:nvPr>
                <p:custDataLst>
                  <p:tags r:id="rId55"/>
                </p:custDataLst>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69" name="Group 68"/>
          <p:cNvGrpSpPr/>
          <p:nvPr>
            <p:custDataLst>
              <p:tags r:id="rId56"/>
            </p:custDataLst>
          </p:nvPr>
        </p:nvGrpSpPr>
        <p:grpSpPr bwMode="auto">
          <a:xfrm>
            <a:off x="7853884" y="2569789"/>
            <a:ext cx="936625" cy="720725"/>
            <a:chOff x="762" y="2391"/>
            <a:chExt cx="423" cy="312"/>
          </a:xfrm>
        </p:grpSpPr>
        <p:grpSp>
          <p:nvGrpSpPr>
            <p:cNvPr id="70" name="Group 69"/>
            <p:cNvGrpSpPr/>
            <p:nvPr/>
          </p:nvGrpSpPr>
          <p:grpSpPr bwMode="auto">
            <a:xfrm>
              <a:off x="867" y="2432"/>
              <a:ext cx="318" cy="271"/>
              <a:chOff x="657" y="1570"/>
              <a:chExt cx="318" cy="311"/>
            </a:xfrm>
          </p:grpSpPr>
          <p:sp>
            <p:nvSpPr>
              <p:cNvPr id="78" name="Line 70"/>
              <p:cNvSpPr>
                <a:spLocks noChangeShapeType="1"/>
              </p:cNvSpPr>
              <p:nvPr>
                <p:custDataLst>
                  <p:tags r:id="rId57"/>
                </p:custDataLst>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9" name="Picture 71" descr="laptop copy"/>
              <p:cNvPicPr>
                <a:picLocks noChangeAspect="1" noChangeArrowheads="1"/>
              </p:cNvPicPr>
              <p:nvPr>
                <p:custDataLst>
                  <p:tags r:id="rId58"/>
                </p:custDataLst>
              </p:nvPr>
            </p:nvPicPr>
            <p:blipFill>
              <a:blip r:embed="rId22">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 name="Group 72"/>
            <p:cNvGrpSpPr/>
            <p:nvPr/>
          </p:nvGrpSpPr>
          <p:grpSpPr bwMode="auto">
            <a:xfrm>
              <a:off x="762" y="2391"/>
              <a:ext cx="306" cy="90"/>
              <a:chOff x="748" y="2251"/>
              <a:chExt cx="306" cy="90"/>
            </a:xfrm>
          </p:grpSpPr>
          <p:sp>
            <p:nvSpPr>
              <p:cNvPr id="72" name="AutoShape 73"/>
              <p:cNvSpPr>
                <a:spLocks noChangeArrowheads="1"/>
              </p:cNvSpPr>
              <p:nvPr>
                <p:custDataLst>
                  <p:tags r:id="rId59"/>
                </p:custDataLst>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3" name="AutoShape 74"/>
              <p:cNvSpPr>
                <a:spLocks noChangeArrowheads="1"/>
              </p:cNvSpPr>
              <p:nvPr>
                <p:custDataLst>
                  <p:tags r:id="rId60"/>
                </p:custDataLst>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4" name="AutoShape 75"/>
              <p:cNvSpPr>
                <a:spLocks noChangeArrowheads="1"/>
              </p:cNvSpPr>
              <p:nvPr>
                <p:custDataLst>
                  <p:tags r:id="rId61"/>
                </p:custDataLst>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5" name="AutoShape 76"/>
              <p:cNvSpPr>
                <a:spLocks noChangeArrowheads="1"/>
              </p:cNvSpPr>
              <p:nvPr>
                <p:custDataLst>
                  <p:tags r:id="rId62"/>
                </p:custDataLst>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6" name="AutoShape 77"/>
              <p:cNvSpPr>
                <a:spLocks noChangeArrowheads="1"/>
              </p:cNvSpPr>
              <p:nvPr>
                <p:custDataLst>
                  <p:tags r:id="rId63"/>
                </p:custDataLst>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7" name="AutoShape 78"/>
              <p:cNvSpPr>
                <a:spLocks noChangeArrowheads="1"/>
              </p:cNvSpPr>
              <p:nvPr>
                <p:custDataLst>
                  <p:tags r:id="rId64"/>
                </p:custDataLst>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sp>
        <p:nvSpPr>
          <p:cNvPr id="80" name="Text Box 4"/>
          <p:cNvSpPr txBox="1">
            <a:spLocks noChangeArrowheads="1"/>
          </p:cNvSpPr>
          <p:nvPr/>
        </p:nvSpPr>
        <p:spPr bwMode="auto">
          <a:xfrm>
            <a:off x="701749" y="5162152"/>
            <a:ext cx="10794926" cy="829945"/>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marL="342900" indent="-342900">
              <a:buFont typeface="Wingdings" panose="05000000000000000000" charset="0"/>
              <a:buChar char="Ø"/>
            </a:pP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源站 </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A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在发送数据帧之前先发送一个短的控制帧，叫做</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请求发送 </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RT</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S</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，它包括源地址、目的地址和这次通信（包括相应的应答帧）所需的持续时间</a:t>
            </a:r>
            <a:endPar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1000"/>
                                        <p:tgtEl>
                                          <p:spTgt spid="21"/>
                                        </p:tgtEl>
                                      </p:cBhvr>
                                    </p:animEffect>
                                  </p:childTnLst>
                                </p:cTn>
                              </p:par>
                              <p:par>
                                <p:cTn id="16" presetID="22" presetClass="entr" presetSubtype="8"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10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对信道进行预约</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(CTS)</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Group 4"/>
          <p:cNvGrpSpPr/>
          <p:nvPr/>
        </p:nvGrpSpPr>
        <p:grpSpPr bwMode="auto">
          <a:xfrm>
            <a:off x="1368203" y="1701800"/>
            <a:ext cx="5310188" cy="3527426"/>
            <a:chOff x="316" y="1889"/>
            <a:chExt cx="3345" cy="2222"/>
          </a:xfrm>
        </p:grpSpPr>
        <p:sp>
          <p:nvSpPr>
            <p:cNvPr id="6" name="Oval 5"/>
            <p:cNvSpPr>
              <a:spLocks noChangeArrowheads="1"/>
            </p:cNvSpPr>
            <p:nvPr/>
          </p:nvSpPr>
          <p:spPr bwMode="auto">
            <a:xfrm>
              <a:off x="1468" y="1966"/>
              <a:ext cx="2193" cy="2145"/>
            </a:xfrm>
            <a:prstGeom prst="ellipse">
              <a:avLst/>
            </a:prstGeom>
            <a:solidFill>
              <a:schemeClr val="accent5">
                <a:lumMod val="90000"/>
                <a:alpha val="40000"/>
              </a:schemeClr>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 name="Text Box 6"/>
            <p:cNvSpPr txBox="1">
              <a:spLocks noChangeArrowheads="1"/>
            </p:cNvSpPr>
            <p:nvPr/>
          </p:nvSpPr>
          <p:spPr bwMode="auto">
            <a:xfrm>
              <a:off x="316" y="1889"/>
              <a:ext cx="10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A </a:t>
              </a:r>
              <a:r>
                <a:rPr kumimoji="1" lang="zh-CN"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的</a:t>
              </a:r>
              <a:r>
                <a:rPr kumimoji="1"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作用</a:t>
              </a:r>
              <a:r>
                <a:rPr kumimoji="1" lang="zh-CN"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范围</a:t>
              </a:r>
              <a:endParaRPr kumimoji="1"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8" name="Line 7"/>
            <p:cNvSpPr>
              <a:spLocks noChangeShapeType="1"/>
            </p:cNvSpPr>
            <p:nvPr/>
          </p:nvSpPr>
          <p:spPr bwMode="auto">
            <a:xfrm>
              <a:off x="1314" y="2115"/>
              <a:ext cx="474" cy="197"/>
            </a:xfrm>
            <a:prstGeom prst="line">
              <a:avLst/>
            </a:prstGeom>
            <a:noFill/>
            <a:ln w="28575">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Group 8"/>
          <p:cNvGrpSpPr/>
          <p:nvPr/>
        </p:nvGrpSpPr>
        <p:grpSpPr bwMode="auto">
          <a:xfrm>
            <a:off x="4586066" y="1700213"/>
            <a:ext cx="5102225" cy="3529013"/>
            <a:chOff x="2343" y="1888"/>
            <a:chExt cx="3214" cy="2223"/>
          </a:xfrm>
        </p:grpSpPr>
        <p:sp>
          <p:nvSpPr>
            <p:cNvPr id="10" name="Oval 9"/>
            <p:cNvSpPr>
              <a:spLocks noChangeArrowheads="1"/>
            </p:cNvSpPr>
            <p:nvPr/>
          </p:nvSpPr>
          <p:spPr bwMode="auto">
            <a:xfrm>
              <a:off x="2343" y="1966"/>
              <a:ext cx="2192" cy="2145"/>
            </a:xfrm>
            <a:prstGeom prst="ellipse">
              <a:avLst/>
            </a:prstGeom>
            <a:solidFill>
              <a:schemeClr val="accent6">
                <a:lumMod val="20000"/>
                <a:lumOff val="80000"/>
                <a:alpha val="50000"/>
              </a:schemeClr>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11" name="Line 10"/>
            <p:cNvSpPr>
              <a:spLocks noChangeShapeType="1"/>
            </p:cNvSpPr>
            <p:nvPr/>
          </p:nvSpPr>
          <p:spPr bwMode="auto">
            <a:xfrm flipH="1">
              <a:off x="4180" y="2115"/>
              <a:ext cx="355" cy="197"/>
            </a:xfrm>
            <a:prstGeom prst="line">
              <a:avLst/>
            </a:prstGeom>
            <a:noFill/>
            <a:ln w="28575">
              <a:solidFill>
                <a:srgbClr val="3333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1"/>
            <p:cNvSpPr txBox="1">
              <a:spLocks noChangeArrowheads="1"/>
            </p:cNvSpPr>
            <p:nvPr/>
          </p:nvSpPr>
          <p:spPr bwMode="auto">
            <a:xfrm>
              <a:off x="4490" y="1888"/>
              <a:ext cx="10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B </a:t>
              </a:r>
              <a:r>
                <a:rPr kumimoji="1" lang="zh-CN"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的</a:t>
              </a:r>
              <a:r>
                <a:rPr kumimoji="1"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作用</a:t>
              </a:r>
              <a:r>
                <a:rPr kumimoji="1" lang="zh-CN" altLang="zh-CN"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rPr>
                <a:t>范围</a:t>
              </a:r>
              <a:endParaRPr kumimoji="1" lang="zh-CN" altLang="en-US" sz="2000" dirty="0">
                <a:solidFill>
                  <a:srgbClr val="333399"/>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grpSp>
        <p:nvGrpSpPr>
          <p:cNvPr id="13" name="Group 13"/>
          <p:cNvGrpSpPr/>
          <p:nvPr/>
        </p:nvGrpSpPr>
        <p:grpSpPr bwMode="auto">
          <a:xfrm>
            <a:off x="6518053" y="2994026"/>
            <a:ext cx="1081088" cy="506412"/>
            <a:chOff x="3560" y="2703"/>
            <a:chExt cx="681" cy="319"/>
          </a:xfrm>
        </p:grpSpPr>
        <p:sp>
          <p:nvSpPr>
            <p:cNvPr id="14" name="Line 14"/>
            <p:cNvSpPr>
              <a:spLocks noChangeShapeType="1"/>
            </p:cNvSpPr>
            <p:nvPr/>
          </p:nvSpPr>
          <p:spPr bwMode="auto">
            <a:xfrm>
              <a:off x="3560" y="3022"/>
              <a:ext cx="681" cy="0"/>
            </a:xfrm>
            <a:prstGeom prst="line">
              <a:avLst/>
            </a:prstGeom>
            <a:noFill/>
            <a:ln w="76200">
              <a:solidFill>
                <a:srgbClr val="6697F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5"/>
            <p:cNvSpPr>
              <a:spLocks noChangeArrowheads="1"/>
            </p:cNvSpPr>
            <p:nvPr/>
          </p:nvSpPr>
          <p:spPr bwMode="auto">
            <a:xfrm>
              <a:off x="3730" y="2703"/>
              <a:ext cx="465" cy="238"/>
            </a:xfrm>
            <a:prstGeom prst="rect">
              <a:avLst/>
            </a:prstGeom>
            <a:solidFill>
              <a:srgbClr val="FFC000"/>
            </a:solidFill>
            <a:ln w="12700">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CTS</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grpSp>
      <p:sp>
        <p:nvSpPr>
          <p:cNvPr id="16" name="Text Box 16"/>
          <p:cNvSpPr txBox="1">
            <a:spLocks noChangeArrowheads="1"/>
          </p:cNvSpPr>
          <p:nvPr/>
        </p:nvSpPr>
        <p:spPr bwMode="auto">
          <a:xfrm>
            <a:off x="4630516" y="3679826"/>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A</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17" name="Text Box 17"/>
          <p:cNvSpPr txBox="1">
            <a:spLocks noChangeArrowheads="1"/>
          </p:cNvSpPr>
          <p:nvPr/>
        </p:nvSpPr>
        <p:spPr bwMode="auto">
          <a:xfrm>
            <a:off x="3219228" y="3679826"/>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C</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18" name="Text Box 18"/>
          <p:cNvSpPr txBox="1">
            <a:spLocks noChangeArrowheads="1"/>
          </p:cNvSpPr>
          <p:nvPr/>
        </p:nvSpPr>
        <p:spPr bwMode="auto">
          <a:xfrm>
            <a:off x="6276753" y="3679826"/>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B</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19" name="Text Box 19"/>
          <p:cNvSpPr txBox="1">
            <a:spLocks noChangeArrowheads="1"/>
          </p:cNvSpPr>
          <p:nvPr/>
        </p:nvSpPr>
        <p:spPr bwMode="auto">
          <a:xfrm>
            <a:off x="7662641" y="3679826"/>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D</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20" name="Text Box 20"/>
          <p:cNvSpPr txBox="1">
            <a:spLocks noChangeArrowheads="1"/>
          </p:cNvSpPr>
          <p:nvPr/>
        </p:nvSpPr>
        <p:spPr bwMode="auto">
          <a:xfrm>
            <a:off x="5725891" y="4614863"/>
            <a:ext cx="354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E</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grpSp>
        <p:nvGrpSpPr>
          <p:cNvPr id="21" name="Group 21"/>
          <p:cNvGrpSpPr/>
          <p:nvPr/>
        </p:nvGrpSpPr>
        <p:grpSpPr bwMode="auto">
          <a:xfrm>
            <a:off x="5078191" y="2994026"/>
            <a:ext cx="1008062" cy="506412"/>
            <a:chOff x="2653" y="2703"/>
            <a:chExt cx="635" cy="319"/>
          </a:xfrm>
        </p:grpSpPr>
        <p:sp>
          <p:nvSpPr>
            <p:cNvPr id="22" name="Rectangle 22"/>
            <p:cNvSpPr>
              <a:spLocks noChangeArrowheads="1"/>
            </p:cNvSpPr>
            <p:nvPr/>
          </p:nvSpPr>
          <p:spPr bwMode="auto">
            <a:xfrm>
              <a:off x="2822" y="2703"/>
              <a:ext cx="466" cy="238"/>
            </a:xfrm>
            <a:prstGeom prst="rect">
              <a:avLst/>
            </a:prstGeom>
            <a:solidFill>
              <a:srgbClr val="FFC000"/>
            </a:solidFill>
            <a:ln w="12700">
              <a:solidFill>
                <a:schemeClr val="tx2"/>
              </a:solidFill>
              <a:miter lim="800000"/>
            </a:ln>
            <a:effectLst>
              <a:outerShdw dist="35921" dir="2700000" algn="ctr" rotWithShape="0">
                <a:schemeClr val="bg2"/>
              </a:outerShdw>
            </a:effec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kumimoji="1" lang="en-US" altLang="zh-CN" sz="2000">
                  <a:solidFill>
                    <a:srgbClr val="333399"/>
                  </a:solidFill>
                  <a:latin typeface="微软雅黑 Light" panose="020B0502040204020203" pitchFamily="34" charset="-122"/>
                  <a:ea typeface="微软雅黑 Light" panose="020B0502040204020203" pitchFamily="34" charset="-122"/>
                </a:rPr>
                <a:t>CTS</a:t>
              </a:r>
              <a:endParaRPr kumimoji="1" lang="en-US" altLang="zh-CN" sz="2000">
                <a:solidFill>
                  <a:srgbClr val="333399"/>
                </a:solidFill>
                <a:latin typeface="微软雅黑 Light" panose="020B0502040204020203" pitchFamily="34" charset="-122"/>
                <a:ea typeface="微软雅黑 Light" panose="020B0502040204020203" pitchFamily="34" charset="-122"/>
              </a:endParaRPr>
            </a:p>
          </p:txBody>
        </p:sp>
        <p:sp>
          <p:nvSpPr>
            <p:cNvPr id="23" name="Line 23"/>
            <p:cNvSpPr>
              <a:spLocks noChangeShapeType="1"/>
            </p:cNvSpPr>
            <p:nvPr/>
          </p:nvSpPr>
          <p:spPr bwMode="auto">
            <a:xfrm flipH="1" flipV="1">
              <a:off x="2653" y="3022"/>
              <a:ext cx="635" cy="0"/>
            </a:xfrm>
            <a:prstGeom prst="line">
              <a:avLst/>
            </a:prstGeom>
            <a:noFill/>
            <a:ln w="76200">
              <a:solidFill>
                <a:srgbClr val="6697F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 name="Text Box 25"/>
          <p:cNvSpPr txBox="1">
            <a:spLocks noChangeArrowheads="1"/>
          </p:cNvSpPr>
          <p:nvPr/>
        </p:nvSpPr>
        <p:spPr bwMode="auto">
          <a:xfrm>
            <a:off x="1622203" y="1125538"/>
            <a:ext cx="8101013" cy="523220"/>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algn="ctr" eaLnBrk="1" hangingPunct="1"/>
            <a:r>
              <a:rPr lang="en-US" altLang="zh-CN" sz="28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A </a:t>
            </a:r>
            <a:r>
              <a:rPr lang="zh-CN" altLang="en-US" sz="28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收到 </a:t>
            </a:r>
            <a:r>
              <a:rPr lang="en-US" altLang="zh-CN" sz="28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CTS </a:t>
            </a:r>
            <a:r>
              <a:rPr lang="zh-CN" altLang="en-US" sz="28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帧后就可发送其数据帧 </a:t>
            </a:r>
            <a:endParaRPr lang="zh-CN" altLang="en-US" sz="28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26" name="Group 26"/>
          <p:cNvGrpSpPr/>
          <p:nvPr/>
        </p:nvGrpSpPr>
        <p:grpSpPr bwMode="auto">
          <a:xfrm>
            <a:off x="5222653" y="4508501"/>
            <a:ext cx="717550" cy="585787"/>
            <a:chOff x="762" y="2391"/>
            <a:chExt cx="423" cy="312"/>
          </a:xfrm>
        </p:grpSpPr>
        <p:grpSp>
          <p:nvGrpSpPr>
            <p:cNvPr id="27" name="Group 27"/>
            <p:cNvGrpSpPr/>
            <p:nvPr/>
          </p:nvGrpSpPr>
          <p:grpSpPr bwMode="auto">
            <a:xfrm>
              <a:off x="867" y="2432"/>
              <a:ext cx="318" cy="271"/>
              <a:chOff x="657" y="1570"/>
              <a:chExt cx="318" cy="311"/>
            </a:xfrm>
          </p:grpSpPr>
          <p:sp>
            <p:nvSpPr>
              <p:cNvPr id="35" name="Line 28"/>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6" name="Picture 29" descr="laptop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30"/>
            <p:cNvGrpSpPr/>
            <p:nvPr/>
          </p:nvGrpSpPr>
          <p:grpSpPr bwMode="auto">
            <a:xfrm>
              <a:off x="762" y="2391"/>
              <a:ext cx="306" cy="90"/>
              <a:chOff x="748" y="2251"/>
              <a:chExt cx="306" cy="90"/>
            </a:xfrm>
          </p:grpSpPr>
          <p:sp>
            <p:nvSpPr>
              <p:cNvPr id="29" name="AutoShape 3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0" name="AutoShape 3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1" name="AutoShape 3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2" name="AutoShape 3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3" name="AutoShape 3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34" name="AutoShape 3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37" name="Group 37"/>
          <p:cNvGrpSpPr/>
          <p:nvPr/>
        </p:nvGrpSpPr>
        <p:grpSpPr bwMode="auto">
          <a:xfrm>
            <a:off x="7454678" y="3068638"/>
            <a:ext cx="717550" cy="585788"/>
            <a:chOff x="762" y="2391"/>
            <a:chExt cx="423" cy="312"/>
          </a:xfrm>
        </p:grpSpPr>
        <p:grpSp>
          <p:nvGrpSpPr>
            <p:cNvPr id="38" name="Group 38"/>
            <p:cNvGrpSpPr/>
            <p:nvPr/>
          </p:nvGrpSpPr>
          <p:grpSpPr bwMode="auto">
            <a:xfrm>
              <a:off x="867" y="2432"/>
              <a:ext cx="318" cy="271"/>
              <a:chOff x="657" y="1570"/>
              <a:chExt cx="318" cy="311"/>
            </a:xfrm>
          </p:grpSpPr>
          <p:sp>
            <p:nvSpPr>
              <p:cNvPr id="46" name="Line 39"/>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7" name="Picture 40" descr="laptop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41"/>
            <p:cNvGrpSpPr/>
            <p:nvPr/>
          </p:nvGrpSpPr>
          <p:grpSpPr bwMode="auto">
            <a:xfrm>
              <a:off x="762" y="2391"/>
              <a:ext cx="306" cy="90"/>
              <a:chOff x="748" y="2251"/>
              <a:chExt cx="306" cy="90"/>
            </a:xfrm>
          </p:grpSpPr>
          <p:sp>
            <p:nvSpPr>
              <p:cNvPr id="40" name="AutoShape 42"/>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1" name="AutoShape 43"/>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2" name="AutoShape 44"/>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3" name="AutoShape 45"/>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4" name="AutoShape 46"/>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45" name="AutoShape 47"/>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48" name="Group 48"/>
          <p:cNvGrpSpPr/>
          <p:nvPr/>
        </p:nvGrpSpPr>
        <p:grpSpPr bwMode="auto">
          <a:xfrm>
            <a:off x="5944966" y="3068638"/>
            <a:ext cx="717550" cy="585788"/>
            <a:chOff x="762" y="2391"/>
            <a:chExt cx="423" cy="312"/>
          </a:xfrm>
        </p:grpSpPr>
        <p:grpSp>
          <p:nvGrpSpPr>
            <p:cNvPr id="49" name="Group 49"/>
            <p:cNvGrpSpPr/>
            <p:nvPr/>
          </p:nvGrpSpPr>
          <p:grpSpPr bwMode="auto">
            <a:xfrm>
              <a:off x="867" y="2432"/>
              <a:ext cx="318" cy="271"/>
              <a:chOff x="657" y="1570"/>
              <a:chExt cx="318" cy="311"/>
            </a:xfrm>
          </p:grpSpPr>
          <p:sp>
            <p:nvSpPr>
              <p:cNvPr id="57" name="Line 50"/>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8" name="Picture 51" descr="laptop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52"/>
            <p:cNvGrpSpPr/>
            <p:nvPr/>
          </p:nvGrpSpPr>
          <p:grpSpPr bwMode="auto">
            <a:xfrm>
              <a:off x="762" y="2391"/>
              <a:ext cx="306" cy="90"/>
              <a:chOff x="748" y="2251"/>
              <a:chExt cx="306" cy="90"/>
            </a:xfrm>
          </p:grpSpPr>
          <p:sp>
            <p:nvSpPr>
              <p:cNvPr id="51" name="AutoShape 53"/>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2" name="AutoShape 54"/>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3" name="AutoShape 55"/>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4" name="AutoShape 56"/>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5" name="AutoShape 57"/>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56" name="AutoShape 58"/>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59" name="Group 59"/>
          <p:cNvGrpSpPr/>
          <p:nvPr/>
        </p:nvGrpSpPr>
        <p:grpSpPr bwMode="auto">
          <a:xfrm>
            <a:off x="4359053" y="3068638"/>
            <a:ext cx="717550" cy="585788"/>
            <a:chOff x="762" y="2391"/>
            <a:chExt cx="423" cy="312"/>
          </a:xfrm>
        </p:grpSpPr>
        <p:grpSp>
          <p:nvGrpSpPr>
            <p:cNvPr id="60" name="Group 60"/>
            <p:cNvGrpSpPr/>
            <p:nvPr/>
          </p:nvGrpSpPr>
          <p:grpSpPr bwMode="auto">
            <a:xfrm>
              <a:off x="867" y="2432"/>
              <a:ext cx="318" cy="271"/>
              <a:chOff x="657" y="1570"/>
              <a:chExt cx="318" cy="311"/>
            </a:xfrm>
          </p:grpSpPr>
          <p:sp>
            <p:nvSpPr>
              <p:cNvPr id="68" name="Line 61"/>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69" name="Picture 62" descr="laptop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3"/>
            <p:cNvGrpSpPr/>
            <p:nvPr/>
          </p:nvGrpSpPr>
          <p:grpSpPr bwMode="auto">
            <a:xfrm>
              <a:off x="762" y="2391"/>
              <a:ext cx="306" cy="90"/>
              <a:chOff x="748" y="2251"/>
              <a:chExt cx="306" cy="90"/>
            </a:xfrm>
          </p:grpSpPr>
          <p:sp>
            <p:nvSpPr>
              <p:cNvPr id="62" name="AutoShape 64"/>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3" name="AutoShape 65"/>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4" name="AutoShape 66"/>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5" name="AutoShape 67"/>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6" name="AutoShape 68"/>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67" name="AutoShape 69"/>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grpSp>
        <p:nvGrpSpPr>
          <p:cNvPr id="70" name="Group 70"/>
          <p:cNvGrpSpPr/>
          <p:nvPr/>
        </p:nvGrpSpPr>
        <p:grpSpPr bwMode="auto">
          <a:xfrm>
            <a:off x="2917603" y="3068638"/>
            <a:ext cx="717550" cy="585788"/>
            <a:chOff x="762" y="2391"/>
            <a:chExt cx="423" cy="312"/>
          </a:xfrm>
        </p:grpSpPr>
        <p:grpSp>
          <p:nvGrpSpPr>
            <p:cNvPr id="71" name="Group 71"/>
            <p:cNvGrpSpPr/>
            <p:nvPr/>
          </p:nvGrpSpPr>
          <p:grpSpPr bwMode="auto">
            <a:xfrm>
              <a:off x="867" y="2432"/>
              <a:ext cx="318" cy="271"/>
              <a:chOff x="657" y="1570"/>
              <a:chExt cx="318" cy="311"/>
            </a:xfrm>
          </p:grpSpPr>
          <p:sp>
            <p:nvSpPr>
              <p:cNvPr id="79" name="Line 72"/>
              <p:cNvSpPr>
                <a:spLocks noChangeShapeType="1"/>
              </p:cNvSpPr>
              <p:nvPr/>
            </p:nvSpPr>
            <p:spPr bwMode="auto">
              <a:xfrm flipH="1">
                <a:off x="703" y="1570"/>
                <a:ext cx="0" cy="7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0" name="Picture 73" descr="laptop copy"/>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 name="Group 74"/>
            <p:cNvGrpSpPr/>
            <p:nvPr/>
          </p:nvGrpSpPr>
          <p:grpSpPr bwMode="auto">
            <a:xfrm>
              <a:off x="762" y="2391"/>
              <a:ext cx="306" cy="90"/>
              <a:chOff x="748" y="2251"/>
              <a:chExt cx="306" cy="90"/>
            </a:xfrm>
          </p:grpSpPr>
          <p:sp>
            <p:nvSpPr>
              <p:cNvPr id="73" name="AutoShape 7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4" name="AutoShape 7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5" name="AutoShape 7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6" name="AutoShape 7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7" name="AutoShape 7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sp>
            <p:nvSpPr>
              <p:cNvPr id="78" name="AutoShape 8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eaLnBrk="1" hangingPunct="1"/>
                <a:endParaRPr lang="zh-CN" altLang="en-US">
                  <a:latin typeface="微软雅黑 Light" panose="020B0502040204020203" pitchFamily="34" charset="-122"/>
                  <a:ea typeface="微软雅黑 Light" panose="020B0502040204020203" pitchFamily="34" charset="-122"/>
                </a:endParaRPr>
              </a:p>
            </p:txBody>
          </p:sp>
        </p:grpSp>
      </p:grpSp>
      <p:sp>
        <p:nvSpPr>
          <p:cNvPr id="81" name="Text Box 4"/>
          <p:cNvSpPr txBox="1">
            <a:spLocks noChangeArrowheads="1"/>
          </p:cNvSpPr>
          <p:nvPr/>
        </p:nvSpPr>
        <p:spPr bwMode="auto">
          <a:xfrm>
            <a:off x="688790" y="5369528"/>
            <a:ext cx="10794926" cy="829945"/>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000">
                <a:solidFill>
                  <a:schemeClr val="tx1"/>
                </a:solidFill>
                <a:latin typeface="Arial" panose="020B0604020202020204" pitchFamily="34" charset="0"/>
                <a:ea typeface="黑体" panose="02010609060101010101" pitchFamily="49" charset="-122"/>
              </a:defRPr>
            </a:lvl1pPr>
            <a:lvl2pPr marL="742950" indent="-285750">
              <a:defRPr sz="4000">
                <a:solidFill>
                  <a:schemeClr val="tx1"/>
                </a:solidFill>
                <a:latin typeface="Arial" panose="020B0604020202020204" pitchFamily="34" charset="0"/>
                <a:ea typeface="黑体" panose="02010609060101010101" pitchFamily="49" charset="-122"/>
              </a:defRPr>
            </a:lvl2pPr>
            <a:lvl3pPr marL="1143000" indent="-228600">
              <a:defRPr sz="4000">
                <a:solidFill>
                  <a:schemeClr val="tx1"/>
                </a:solidFill>
                <a:latin typeface="Arial" panose="020B0604020202020204" pitchFamily="34" charset="0"/>
                <a:ea typeface="黑体" panose="02010609060101010101" pitchFamily="49" charset="-122"/>
              </a:defRPr>
            </a:lvl3pPr>
            <a:lvl4pPr marL="1600200" indent="-228600">
              <a:defRPr sz="4000">
                <a:solidFill>
                  <a:schemeClr val="tx1"/>
                </a:solidFill>
                <a:latin typeface="Arial" panose="020B0604020202020204" pitchFamily="34" charset="0"/>
                <a:ea typeface="黑体" panose="02010609060101010101" pitchFamily="49" charset="-122"/>
              </a:defRPr>
            </a:lvl4pPr>
            <a:lvl5pPr marL="2057400" indent="-228600">
              <a:defRPr sz="4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pPr marL="342900" indent="-342900">
              <a:buFont typeface="Wingdings" panose="05000000000000000000" charset="0"/>
              <a:buChar char="Ø"/>
            </a:pP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若媒体空闲，目的站 </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B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就发送一个响应控制帧，叫</a:t>
            </a:r>
            <a:r>
              <a:rPr lang="zh-CN" altLang="en-US"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做允许发送 </a:t>
            </a:r>
            <a:r>
              <a:rPr lang="en-US" altLang="zh-CN" sz="2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CTS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，它包括这次通信所需的持续时间（从 </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RTS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帧中将此持续时间复制到 </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CTS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帧中） </a:t>
            </a:r>
            <a:endPar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1000"/>
                                        <p:tgtEl>
                                          <p:spTgt spid="21"/>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1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81" grpId="0" bldLvl="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3200">
                <a:latin typeface="微软雅黑" panose="020B0503020204020204" pitchFamily="34" charset="-122"/>
                <a:ea typeface="微软雅黑" panose="020B0503020204020204" pitchFamily="34" charset="-122"/>
                <a:cs typeface="微软雅黑" panose="020B0503020204020204" pitchFamily="34" charset="-122"/>
                <a:sym typeface="+mn-lt"/>
              </a:rPr>
              <a:t>Wi-Fi</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lt"/>
              </a:rPr>
              <a:t>通信的信道特点</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a:spLocks noGrp="1"/>
          </p:cNvSpPr>
          <p:nvPr>
            <p:ph idx="1"/>
          </p:nvPr>
        </p:nvSpPr>
        <p:spPr>
          <a:xfrm>
            <a:off x="335280" y="1124585"/>
            <a:ext cx="11334750" cy="5008245"/>
          </a:xfrm>
        </p:spPr>
        <p:txBody>
          <a:bodyPr/>
          <a:lstStyle/>
          <a:p>
            <a:pPr algn="l" eaLnBrk="1" hangingPunct="1">
              <a:spcBef>
                <a:spcPts val="600"/>
              </a:spcBef>
            </a:pPr>
            <a:r>
              <a:rPr lang="zh-CN" altLang="en-US" sz="2800" dirty="0">
                <a:solidFill>
                  <a:schemeClr val="tx1"/>
                </a:solidFill>
                <a:ea typeface="微软雅黑 Light" panose="020B0502040204020203" pitchFamily="34" charset="-122"/>
                <a:cs typeface="微软雅黑 Light" panose="020B0502040204020203" pitchFamily="34" charset="-122"/>
                <a:sym typeface="+mn-lt"/>
              </a:rPr>
              <a:t>共享开放的无线介质（频谱资源），没有实体物理层的防护，数据是广播式发送的</a:t>
            </a:r>
            <a:endParaRPr lang="zh-CN" altLang="en-US" sz="2800" dirty="0">
              <a:solidFill>
                <a:schemeClr val="tx1"/>
              </a:solidFill>
              <a:ea typeface="微软雅黑 Light" panose="020B0502040204020203" pitchFamily="34" charset="-122"/>
              <a:cs typeface="微软雅黑 Light" panose="020B0502040204020203" pitchFamily="34" charset="-122"/>
              <a:sym typeface="+mn-lt"/>
            </a:endParaRPr>
          </a:p>
          <a:p>
            <a:pPr algn="l" eaLnBrk="1" hangingPunct="1">
              <a:spcBef>
                <a:spcPts val="600"/>
              </a:spcBef>
            </a:pPr>
            <a:r>
              <a:rPr lang="zh-CN" altLang="en-US" sz="2800" dirty="0">
                <a:solidFill>
                  <a:schemeClr val="tx1"/>
                </a:solidFill>
                <a:ea typeface="微软雅黑 Light" panose="020B0502040204020203" pitchFamily="34" charset="-122"/>
                <a:cs typeface="微软雅黑 Light" panose="020B0502040204020203" pitchFamily="34" charset="-122"/>
                <a:sym typeface="+mn-lt"/>
              </a:rPr>
              <a:t>无线电波传输的不可靠性：反射、穿墙等</a:t>
            </a:r>
            <a:r>
              <a:rPr lang="en-US" altLang="zh-CN" sz="2800" dirty="0">
                <a:solidFill>
                  <a:schemeClr val="tx1"/>
                </a:solidFill>
                <a:ea typeface="微软雅黑 Light" panose="020B0502040204020203" pitchFamily="34" charset="-122"/>
                <a:cs typeface="微软雅黑 Light" panose="020B0502040204020203" pitchFamily="34" charset="-122"/>
                <a:sym typeface="+mn-lt"/>
              </a:rPr>
              <a:t> </a:t>
            </a:r>
            <a:r>
              <a:rPr lang="zh-CN" altLang="en-US" sz="2800" dirty="0">
                <a:solidFill>
                  <a:schemeClr val="tx1"/>
                </a:solidFill>
                <a:ea typeface="微软雅黑 Light" panose="020B0502040204020203" pitchFamily="34" charset="-122"/>
                <a:cs typeface="微软雅黑 Light" panose="020B0502040204020203" pitchFamily="34" charset="-122"/>
                <a:sym typeface="+mn-lt"/>
              </a:rPr>
              <a:t>——</a:t>
            </a:r>
            <a:r>
              <a:rPr lang="en-US" altLang="zh-CN" sz="2800" dirty="0">
                <a:solidFill>
                  <a:schemeClr val="tx1"/>
                </a:solidFill>
                <a:ea typeface="微软雅黑 Light" panose="020B0502040204020203" pitchFamily="34" charset="-122"/>
                <a:cs typeface="微软雅黑 Light" panose="020B0502040204020203" pitchFamily="34" charset="-122"/>
                <a:sym typeface="+mn-lt"/>
              </a:rPr>
              <a:t> </a:t>
            </a:r>
            <a:r>
              <a:rPr lang="zh-CN" altLang="en-US" sz="2800" dirty="0">
                <a:solidFill>
                  <a:schemeClr val="tx1"/>
                </a:solidFill>
                <a:ea typeface="微软雅黑 Light" panose="020B0502040204020203" pitchFamily="34" charset="-122"/>
                <a:cs typeface="微软雅黑 Light" panose="020B0502040204020203" pitchFamily="34" charset="-122"/>
                <a:sym typeface="+mn-lt"/>
              </a:rPr>
              <a:t>因此802.11 MAC层通过ACK确认机制，牺牲部分流量以保证可靠性</a:t>
            </a:r>
            <a:endParaRPr lang="zh-CN" altLang="en-US" sz="2800" dirty="0">
              <a:solidFill>
                <a:schemeClr val="tx1"/>
              </a:solidFill>
              <a:ea typeface="微软雅黑 Light" panose="020B0502040204020203" pitchFamily="34" charset="-122"/>
              <a:cs typeface="微软雅黑 Light" panose="020B0502040204020203" pitchFamily="34" charset="-122"/>
              <a:sym typeface="+mn-lt"/>
            </a:endParaRPr>
          </a:p>
          <a:p>
            <a:pPr algn="l" eaLnBrk="1" hangingPunct="1">
              <a:spcBef>
                <a:spcPts val="600"/>
              </a:spcBef>
            </a:pPr>
            <a:r>
              <a:rPr lang="zh-CN" altLang="en-US" sz="2800" dirty="0">
                <a:solidFill>
                  <a:schemeClr val="tx1"/>
                </a:solidFill>
                <a:ea typeface="微软雅黑 Light" panose="020B0502040204020203" pitchFamily="34" charset="-122"/>
                <a:cs typeface="微软雅黑 Light" panose="020B0502040204020203" pitchFamily="34" charset="-122"/>
                <a:sym typeface="+mn-lt"/>
              </a:rPr>
              <a:t>Wi</a:t>
            </a:r>
            <a:r>
              <a:rPr lang="en-US" altLang="zh-CN" sz="2800" dirty="0">
                <a:solidFill>
                  <a:schemeClr val="tx1"/>
                </a:solidFill>
                <a:ea typeface="微软雅黑 Light" panose="020B0502040204020203" pitchFamily="34" charset="-122"/>
                <a:cs typeface="微软雅黑 Light" panose="020B0502040204020203" pitchFamily="34" charset="-122"/>
                <a:sym typeface="+mn-lt"/>
              </a:rPr>
              <a:t>-</a:t>
            </a:r>
            <a:r>
              <a:rPr lang="zh-CN" altLang="en-US" sz="2800" dirty="0">
                <a:solidFill>
                  <a:schemeClr val="tx1"/>
                </a:solidFill>
                <a:ea typeface="微软雅黑 Light" panose="020B0502040204020203" pitchFamily="34" charset="-122"/>
                <a:cs typeface="微软雅黑 Light" panose="020B0502040204020203" pitchFamily="34" charset="-122"/>
                <a:sym typeface="+mn-lt"/>
              </a:rPr>
              <a:t>Fi传输基本原则：在信道范围内，同一时刻只有一台设备可以发信号，其他设备都要等待，只有等到信道空闲时才能发送数据</a:t>
            </a:r>
            <a:endParaRPr lang="zh-CN" altLang="en-US" sz="2800" dirty="0">
              <a:solidFill>
                <a:schemeClr val="tx1"/>
              </a:solidFill>
              <a:ea typeface="微软雅黑 Light" panose="020B0502040204020203" pitchFamily="34" charset="-122"/>
              <a:cs typeface="微软雅黑 Light" panose="020B0502040204020203" pitchFamily="34" charset="-122"/>
              <a:sym typeface="+mn-lt"/>
            </a:endParaRPr>
          </a:p>
          <a:p>
            <a:pPr algn="l" eaLnBrk="1" hangingPunct="1">
              <a:spcBef>
                <a:spcPts val="600"/>
              </a:spcBef>
            </a:pPr>
            <a:r>
              <a:rPr lang="zh-CN" altLang="en-US" sz="2800" dirty="0">
                <a:solidFill>
                  <a:schemeClr val="tx1"/>
                </a:solidFill>
                <a:ea typeface="微软雅黑 Light" panose="020B0502040204020203" pitchFamily="34" charset="-122"/>
                <a:cs typeface="微软雅黑 Light" panose="020B0502040204020203" pitchFamily="34" charset="-122"/>
                <a:sym typeface="+mn-lt"/>
              </a:rPr>
              <a:t>发送者和接收者处于同一频率、不能同时传输</a:t>
            </a:r>
            <a:r>
              <a:rPr lang="en-US" altLang="zh-CN" sz="2800" dirty="0">
                <a:solidFill>
                  <a:schemeClr val="tx1"/>
                </a:solidFill>
                <a:ea typeface="微软雅黑 Light" panose="020B0502040204020203" pitchFamily="34" charset="-122"/>
                <a:cs typeface="微软雅黑 Light" panose="020B0502040204020203" pitchFamily="34" charset="-122"/>
                <a:sym typeface="+mn-lt"/>
              </a:rPr>
              <a:t> </a:t>
            </a:r>
            <a:r>
              <a:rPr lang="zh-CN" altLang="en-US" sz="2800" dirty="0">
                <a:solidFill>
                  <a:schemeClr val="tx1"/>
                </a:solidFill>
                <a:ea typeface="微软雅黑 Light" panose="020B0502040204020203" pitchFamily="34" charset="-122"/>
                <a:cs typeface="微软雅黑 Light" panose="020B0502040204020203" pitchFamily="34" charset="-122"/>
                <a:sym typeface="+mn-lt"/>
              </a:rPr>
              <a:t>——</a:t>
            </a:r>
            <a:r>
              <a:rPr lang="en-US" altLang="zh-CN" sz="2800" dirty="0">
                <a:solidFill>
                  <a:schemeClr val="tx1"/>
                </a:solidFill>
                <a:ea typeface="微软雅黑 Light" panose="020B0502040204020203" pitchFamily="34" charset="-122"/>
                <a:cs typeface="微软雅黑 Light" panose="020B0502040204020203" pitchFamily="34" charset="-122"/>
                <a:sym typeface="+mn-lt"/>
              </a:rPr>
              <a:t> </a:t>
            </a:r>
            <a:r>
              <a:rPr lang="zh-CN" altLang="en-US" sz="2800" dirty="0">
                <a:solidFill>
                  <a:schemeClr val="tx1"/>
                </a:solidFill>
                <a:ea typeface="微软雅黑 Light" panose="020B0502040204020203" pitchFamily="34" charset="-122"/>
                <a:cs typeface="微软雅黑 Light" panose="020B0502040204020203" pitchFamily="34" charset="-122"/>
                <a:sym typeface="+mn-lt"/>
              </a:rPr>
              <a:t>是半双工通信</a:t>
            </a:r>
            <a:endParaRPr lang="zh-CN" altLang="en-US" sz="2800" dirty="0">
              <a:solidFill>
                <a:schemeClr val="tx1"/>
              </a:solidFill>
              <a:ea typeface="微软雅黑 Light" panose="020B0502040204020203" pitchFamily="34" charset="-122"/>
              <a:cs typeface="微软雅黑 Light" panose="020B0502040204020203" pitchFamily="34" charset="-122"/>
              <a:sym typeface="+mn-lt"/>
            </a:endParaRPr>
          </a:p>
          <a:p>
            <a:pPr algn="l" eaLnBrk="1" hangingPunct="1">
              <a:spcBef>
                <a:spcPts val="600"/>
              </a:spcBef>
            </a:pPr>
            <a:r>
              <a:rPr lang="zh-CN" altLang="en-US" sz="2800" dirty="0">
                <a:solidFill>
                  <a:schemeClr val="tx1"/>
                </a:solidFill>
                <a:ea typeface="微软雅黑 Light" panose="020B0502040204020203" pitchFamily="34" charset="-122"/>
                <a:cs typeface="微软雅黑 Light" panose="020B0502040204020203" pitchFamily="34" charset="-122"/>
                <a:sym typeface="+mn-lt"/>
              </a:rPr>
              <a:t>信道空闲的检测方法：CSMA/CA采用能量检测（ED）、载波检测（CS）以及能量载波混合检测等手段</a:t>
            </a:r>
            <a:endParaRPr lang="zh-CN" altLang="en-US" sz="2800" dirty="0">
              <a:solidFill>
                <a:schemeClr val="tx1"/>
              </a:solidFill>
              <a:ea typeface="微软雅黑 Light" panose="020B0502040204020203" pitchFamily="34" charset="-122"/>
              <a:cs typeface="微软雅黑 Light" panose="020B0502040204020203" pitchFamily="34" charset="-122"/>
              <a:sym typeface="+mn-lt"/>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无线个域网</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WPAN</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a:spLocks noGrp="1"/>
          </p:cNvSpPr>
          <p:nvPr>
            <p:ph idx="1"/>
          </p:nvPr>
        </p:nvSpPr>
        <p:spPr>
          <a:xfrm>
            <a:off x="407670" y="1124585"/>
            <a:ext cx="11352530" cy="5008245"/>
          </a:xfrm>
        </p:spPr>
        <p:txBody>
          <a:bodyPr/>
          <a:lstStyle/>
          <a:p>
            <a:pPr algn="l"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在个人工作区域，把属于个人的电子设备，通过无线技术连接起来组成的网络</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网络范围有限，约为10米</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rPr>
              <a:t>使用无线网络连接，但不需要接入点AP</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WPAN与PAN不同：PAN不一定使用无线连接</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WPAN与WLAN不同：</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lvl="2">
              <a:buFont typeface="Wingdings" panose="05000000000000000000" charset="0"/>
              <a:buChar char="n"/>
            </a:pPr>
            <a:r>
              <a:rPr sz="2000">
                <a:solidFill>
                  <a:schemeClr val="tx1"/>
                </a:solidFill>
                <a:ea typeface="微软雅黑 Light" panose="020B0502040204020203" pitchFamily="34" charset="-122"/>
                <a:cs typeface="微软雅黑 Light" panose="020B0502040204020203" pitchFamily="34" charset="-122"/>
                <a:sym typeface="+mn-ea"/>
              </a:rPr>
              <a:t>WPAN</a:t>
            </a:r>
            <a:r>
              <a:rPr lang="zh-CN" sz="2000">
                <a:solidFill>
                  <a:schemeClr val="tx1"/>
                </a:solidFill>
                <a:ea typeface="微软雅黑 Light" panose="020B0502040204020203" pitchFamily="34" charset="-122"/>
                <a:cs typeface="微软雅黑 Light" panose="020B0502040204020203" pitchFamily="34" charset="-122"/>
                <a:sym typeface="+mn-ea"/>
              </a:rPr>
              <a:t>以个人为中心，低功率、小范围、低速率、低价格</a:t>
            </a:r>
            <a:endParaRPr lang="zh-CN" sz="2000">
              <a:solidFill>
                <a:schemeClr val="tx1"/>
              </a:solidFill>
              <a:ea typeface="微软雅黑 Light" panose="020B0502040204020203" pitchFamily="34" charset="-122"/>
              <a:cs typeface="微软雅黑 Light" panose="020B0502040204020203" pitchFamily="34" charset="-122"/>
              <a:sym typeface="+mn-ea"/>
            </a:endParaRPr>
          </a:p>
          <a:p>
            <a:pPr lvl="2">
              <a:buFont typeface="Wingdings" panose="05000000000000000000" charset="0"/>
              <a:buChar char="n"/>
            </a:pPr>
            <a:r>
              <a:rPr lang="en-US" altLang="zh-CN" sz="2000">
                <a:solidFill>
                  <a:schemeClr val="tx1"/>
                </a:solidFill>
                <a:ea typeface="微软雅黑 Light" panose="020B0502040204020203" pitchFamily="34" charset="-122"/>
                <a:cs typeface="微软雅黑 Light" panose="020B0502040204020203" pitchFamily="34" charset="-122"/>
                <a:sym typeface="+mn-ea"/>
              </a:rPr>
              <a:t>WLAN</a:t>
            </a:r>
            <a:r>
              <a:rPr lang="zh-CN" altLang="en-US" sz="2000">
                <a:solidFill>
                  <a:schemeClr val="tx1"/>
                </a:solidFill>
                <a:ea typeface="微软雅黑 Light" panose="020B0502040204020203" pitchFamily="34" charset="-122"/>
                <a:cs typeface="微软雅黑 Light" panose="020B0502040204020203" pitchFamily="34" charset="-122"/>
                <a:sym typeface="+mn-ea"/>
              </a:rPr>
              <a:t>同时为多用户提供服务，大功率、中等范围、高速率</a:t>
            </a:r>
            <a:endParaRPr lang="zh-CN" altLang="en-US" sz="2000">
              <a:solidFill>
                <a:schemeClr val="tx1"/>
              </a:solidFill>
              <a:ea typeface="微软雅黑 Light" panose="020B0502040204020203" pitchFamily="34" charset="-122"/>
              <a:cs typeface="微软雅黑 Light" panose="020B0502040204020203" pitchFamily="34" charset="-122"/>
              <a:sym typeface="+mn-ea"/>
            </a:endParaRPr>
          </a:p>
          <a:p>
            <a:pPr marL="629920" lvl="1" indent="-319405"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WPAN没有LLC子层，MAC层直接面向高层</a:t>
            </a:r>
            <a:endParaRPr lang="zh-CN" altLang="en-US" sz="2400" dirty="0">
              <a:solidFill>
                <a:schemeClr val="tx1"/>
              </a:solidFill>
              <a:ea typeface="微软雅黑 Light" panose="020B0502040204020203" pitchFamily="34" charset="-122"/>
              <a:cs typeface="微软雅黑 Light" panose="020B0502040204020203" pitchFamily="34" charset="-122"/>
            </a:endParaRPr>
          </a:p>
          <a:p>
            <a:pPr marL="629920" lvl="1" indent="-319405" algn="l" eaLnBrk="1" hangingPunct="1">
              <a:buFont typeface="Wingdings" panose="05000000000000000000" charset="0"/>
              <a:buChar char="n"/>
            </a:pPr>
            <a:endParaRPr lang="zh-CN" altLang="en-US" sz="2400" dirty="0">
              <a:solidFill>
                <a:schemeClr val="tx1"/>
              </a:solidFill>
              <a:ea typeface="微软雅黑 Light" panose="020B0502040204020203" pitchFamily="34" charset="-122"/>
              <a:cs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蓝牙</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07670" y="1124269"/>
            <a:ext cx="10858500" cy="5008562"/>
          </a:xfrm>
        </p:spPr>
        <p:txBody>
          <a:bodyPr/>
          <a:lstStyle/>
          <a:p>
            <a:r>
              <a:rPr lang="zh-CN" altLang="en-US" sz="2800" dirty="0">
                <a:solidFill>
                  <a:schemeClr val="tx1"/>
                </a:solidFill>
                <a:ea typeface="微软雅黑 Light" panose="020B0502040204020203" pitchFamily="34" charset="-122"/>
                <a:cs typeface="微软雅黑 Light" panose="020B0502040204020203" pitchFamily="34" charset="-122"/>
              </a:rPr>
              <a:t>蓝牙协议是</a:t>
            </a:r>
            <a:r>
              <a:rPr lang="en-US" altLang="zh-CN" sz="2800" dirty="0">
                <a:solidFill>
                  <a:schemeClr val="tx1"/>
                </a:solidFill>
                <a:ea typeface="微软雅黑 Light" panose="020B0502040204020203" pitchFamily="34" charset="-122"/>
                <a:cs typeface="微软雅黑 Light" panose="020B0502040204020203" pitchFamily="34" charset="-122"/>
              </a:rPr>
              <a:t>MAC</a:t>
            </a:r>
            <a:r>
              <a:rPr lang="zh-CN" altLang="en-US" sz="2800" dirty="0">
                <a:solidFill>
                  <a:schemeClr val="tx1"/>
                </a:solidFill>
                <a:ea typeface="微软雅黑 Light" panose="020B0502040204020203" pitchFamily="34" charset="-122"/>
                <a:cs typeface="微软雅黑 Light" panose="020B0502040204020203" pitchFamily="34" charset="-122"/>
              </a:rPr>
              <a:t>层直接面向应用层的</a:t>
            </a:r>
            <a:r>
              <a:rPr lang="en-US" altLang="zh-CN" sz="2800" dirty="0">
                <a:solidFill>
                  <a:schemeClr val="tx1"/>
                </a:solidFill>
                <a:ea typeface="微软雅黑 Light" panose="020B0502040204020203" pitchFamily="34" charset="-122"/>
                <a:cs typeface="微软雅黑 Light" panose="020B0502040204020203" pitchFamily="34" charset="-122"/>
              </a:rPr>
              <a:t>WPAN</a:t>
            </a:r>
            <a:r>
              <a:rPr lang="zh-CN" altLang="en-US" sz="2800" dirty="0">
                <a:solidFill>
                  <a:schemeClr val="tx1"/>
                </a:solidFill>
                <a:ea typeface="微软雅黑 Light" panose="020B0502040204020203" pitchFamily="34" charset="-122"/>
                <a:cs typeface="微软雅黑 Light" panose="020B0502040204020203" pitchFamily="34" charset="-122"/>
              </a:rPr>
              <a:t>协议</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lvl="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蓝牙的特点：</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marL="1022350" lvl="2" indent="-254000" algn="l" eaLnBrk="1" hangingPunct="1">
              <a:buFont typeface="Wingdings" panose="05000000000000000000" charset="0"/>
              <a:buChar char="n"/>
            </a:pPr>
            <a:r>
              <a:rPr lang="zh-CN" altLang="en-US" sz="2160" dirty="0">
                <a:solidFill>
                  <a:schemeClr val="tx1"/>
                </a:solidFill>
                <a:ea typeface="微软雅黑 Light" panose="020B0502040204020203" pitchFamily="34" charset="-122"/>
                <a:cs typeface="微软雅黑 Light" panose="020B0502040204020203" pitchFamily="34" charset="-122"/>
                <a:sym typeface="+mn-ea"/>
              </a:rPr>
              <a:t>同时支持传输语音和数据，抗干扰能力强</a:t>
            </a:r>
            <a:endParaRPr lang="zh-CN" altLang="en-US" sz="2160" dirty="0">
              <a:solidFill>
                <a:schemeClr val="tx1"/>
              </a:solidFill>
              <a:ea typeface="微软雅黑 Light" panose="020B0502040204020203" pitchFamily="34" charset="-122"/>
              <a:cs typeface="微软雅黑 Light" panose="020B0502040204020203" pitchFamily="34" charset="-122"/>
              <a:sym typeface="+mn-ea"/>
            </a:endParaRPr>
          </a:p>
          <a:p>
            <a:pPr marL="1022350" lvl="2" indent="-254000" algn="l" eaLnBrk="1" hangingPunct="1">
              <a:buFont typeface="Wingdings" panose="05000000000000000000" charset="0"/>
              <a:buChar char="n"/>
            </a:pPr>
            <a:r>
              <a:rPr lang="zh-CN" altLang="en-US" sz="2160" dirty="0">
                <a:solidFill>
                  <a:schemeClr val="tx1"/>
                </a:solidFill>
                <a:ea typeface="微软雅黑 Light" panose="020B0502040204020203" pitchFamily="34" charset="-122"/>
                <a:cs typeface="微软雅黑 Light" panose="020B0502040204020203" pitchFamily="34" charset="-122"/>
                <a:sym typeface="+mn-ea"/>
              </a:rPr>
              <a:t>低成本，低功耗</a:t>
            </a:r>
            <a:endParaRPr lang="zh-CN" altLang="en-US" sz="2160" dirty="0">
              <a:solidFill>
                <a:schemeClr val="tx1"/>
              </a:solidFill>
              <a:ea typeface="微软雅黑 Light" panose="020B0502040204020203" pitchFamily="34" charset="-122"/>
              <a:cs typeface="微软雅黑 Light" panose="020B0502040204020203" pitchFamily="34" charset="-122"/>
              <a:sym typeface="+mn-ea"/>
            </a:endParaRPr>
          </a:p>
          <a:p>
            <a:pPr marL="1022350" lvl="2" indent="-254000" algn="l" eaLnBrk="1" hangingPunct="1">
              <a:buFont typeface="Wingdings" panose="05000000000000000000" charset="0"/>
              <a:buChar char="n"/>
            </a:pPr>
            <a:r>
              <a:rPr lang="zh-CN" altLang="en-US" sz="2160" dirty="0">
                <a:solidFill>
                  <a:schemeClr val="tx1"/>
                </a:solidFill>
                <a:ea typeface="微软雅黑 Light" panose="020B0502040204020203" pitchFamily="34" charset="-122"/>
                <a:cs typeface="微软雅黑 Light" panose="020B0502040204020203" pitchFamily="34" charset="-122"/>
                <a:sym typeface="+mn-ea"/>
              </a:rPr>
              <a:t>蓝牙系统的基本单元是一个微网，包含一个主结点和多个活跃的从节点。多个微网可以通过一个桥结点相连</a:t>
            </a:r>
            <a:endParaRPr lang="zh-CN" altLang="en-US" sz="2160" dirty="0">
              <a:solidFill>
                <a:schemeClr val="tx1"/>
              </a:solidFill>
              <a:ea typeface="微软雅黑 Light" panose="020B0502040204020203" pitchFamily="34" charset="-122"/>
              <a:cs typeface="微软雅黑 Light" panose="020B0502040204020203" pitchFamily="34" charset="-122"/>
              <a:sym typeface="+mn-ea"/>
            </a:endParaRPr>
          </a:p>
          <a:p>
            <a:pPr marL="565150" lvl="1" indent="-254000" algn="l" eaLnBrk="1" hangingPunct="1">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蓝牙协议体系结构分三层：</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marL="1022350" lvl="2" indent="-254000" algn="l" eaLnBrk="1" hangingPunct="1">
              <a:buFont typeface="Wingdings" panose="05000000000000000000" charset="0"/>
              <a:buChar char="n"/>
            </a:pPr>
            <a:r>
              <a:rPr lang="zh-CN" altLang="en-US" sz="2160" dirty="0">
                <a:solidFill>
                  <a:schemeClr val="tx1"/>
                </a:solidFill>
                <a:ea typeface="微软雅黑 Light" panose="020B0502040204020203" pitchFamily="34" charset="-122"/>
                <a:cs typeface="微软雅黑 Light" panose="020B0502040204020203" pitchFamily="34" charset="-122"/>
                <a:sym typeface="+mn-ea"/>
              </a:rPr>
              <a:t>物理层</a:t>
            </a:r>
            <a:endParaRPr lang="zh-CN" altLang="en-US" sz="2160" dirty="0">
              <a:solidFill>
                <a:schemeClr val="tx1"/>
              </a:solidFill>
              <a:ea typeface="微软雅黑 Light" panose="020B0502040204020203" pitchFamily="34" charset="-122"/>
              <a:cs typeface="微软雅黑 Light" panose="020B0502040204020203" pitchFamily="34" charset="-122"/>
              <a:sym typeface="+mn-ea"/>
            </a:endParaRPr>
          </a:p>
          <a:p>
            <a:pPr marL="1022350" lvl="2" indent="-254000" algn="l" eaLnBrk="1" hangingPunct="1">
              <a:buFont typeface="Wingdings" panose="05000000000000000000" charset="0"/>
              <a:buChar char="n"/>
            </a:pPr>
            <a:r>
              <a:rPr lang="zh-CN" altLang="en-US" sz="2160" dirty="0">
                <a:solidFill>
                  <a:schemeClr val="tx1"/>
                </a:solidFill>
                <a:ea typeface="微软雅黑 Light" panose="020B0502040204020203" pitchFamily="34" charset="-122"/>
                <a:cs typeface="微软雅黑 Light" panose="020B0502040204020203" pitchFamily="34" charset="-122"/>
                <a:sym typeface="+mn-ea"/>
              </a:rPr>
              <a:t>数据链路层</a:t>
            </a:r>
            <a:endParaRPr lang="zh-CN" altLang="en-US" sz="2160" dirty="0">
              <a:solidFill>
                <a:schemeClr val="tx1"/>
              </a:solidFill>
              <a:ea typeface="微软雅黑 Light" panose="020B0502040204020203" pitchFamily="34" charset="-122"/>
              <a:cs typeface="微软雅黑 Light" panose="020B0502040204020203" pitchFamily="34" charset="-122"/>
              <a:sym typeface="+mn-ea"/>
            </a:endParaRPr>
          </a:p>
          <a:p>
            <a:pPr marL="1022350" lvl="2" indent="-254000" algn="l" eaLnBrk="1" hangingPunct="1">
              <a:buFont typeface="Wingdings" panose="05000000000000000000" charset="0"/>
              <a:buChar char="n"/>
            </a:pPr>
            <a:r>
              <a:rPr lang="zh-CN" altLang="en-US" sz="2160" dirty="0">
                <a:solidFill>
                  <a:schemeClr val="tx1"/>
                </a:solidFill>
                <a:ea typeface="微软雅黑 Light" panose="020B0502040204020203" pitchFamily="34" charset="-122"/>
                <a:cs typeface="微软雅黑 Light" panose="020B0502040204020203" pitchFamily="34" charset="-122"/>
                <a:sym typeface="+mn-ea"/>
              </a:rPr>
              <a:t>应用层</a:t>
            </a:r>
            <a:endParaRPr lang="zh-CN" altLang="en-US" sz="2160" dirty="0">
              <a:solidFill>
                <a:schemeClr val="tx1"/>
              </a:solidFill>
              <a:ea typeface="微软雅黑 Light" panose="020B0502040204020203" pitchFamily="34" charset="-122"/>
              <a:cs typeface="微软雅黑 Light" panose="020B0502040204020203" pitchFamily="34" charset="-122"/>
              <a:sym typeface="+mn-ea"/>
            </a:endParaRPr>
          </a:p>
          <a:p>
            <a:pPr marL="565150" lvl="1" indent="-254000" algn="l" eaLnBrk="1" hangingPunct="1">
              <a:buFont typeface="Wingdings" panose="05000000000000000000" charset="0"/>
              <a:buChar char="n"/>
            </a:pP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endParaRPr lang="zh-CN" altLang="en-US" sz="2800" dirty="0">
              <a:solidFill>
                <a:schemeClr val="tx1"/>
              </a:solidFill>
              <a:ea typeface="微软雅黑 Light" panose="020B0502040204020203" pitchFamily="34" charset="-122"/>
              <a:cs typeface="微软雅黑 Light" panose="020B0502040204020203" pitchFamily="34" charset="-122"/>
              <a:sym typeface="+mn-ea"/>
            </a:endParaRPr>
          </a:p>
          <a:p>
            <a:endParaRPr lang="zh-CN" altLang="en-US" sz="2800" dirty="0">
              <a:solidFill>
                <a:schemeClr val="tx1"/>
              </a:solidFill>
              <a:ea typeface="微软雅黑 Light" panose="020B0502040204020203" pitchFamily="34" charset="-122"/>
              <a:cs typeface="微软雅黑 Light" panose="020B0502040204020203" pitchFamily="34" charset="-122"/>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latin typeface="微软雅黑" panose="020B0503020204020204" pitchFamily="34" charset="-122"/>
                <a:ea typeface="微软雅黑" panose="020B0503020204020204" pitchFamily="34" charset="-122"/>
                <a:cs typeface="微软雅黑" panose="020B0503020204020204" pitchFamily="34" charset="-122"/>
              </a:rPr>
              <a:t>ZigBee协议</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a:spLocks noGrp="1"/>
          </p:cNvSpPr>
          <p:nvPr>
            <p:ph idx="1"/>
          </p:nvPr>
        </p:nvSpPr>
        <p:spPr>
          <a:xfrm>
            <a:off x="407670" y="1124585"/>
            <a:ext cx="10858500" cy="5335270"/>
          </a:xfrm>
        </p:spPr>
        <p:txBody>
          <a:bodyPr>
            <a:normAutofit fontScale="90000" lnSpcReduction="10000"/>
          </a:bodyPr>
          <a:lstStyle/>
          <a:p>
            <a:pPr algn="l"/>
            <a:r>
              <a:rPr lang="zh-CN" altLang="en-US" sz="2800" dirty="0">
                <a:solidFill>
                  <a:schemeClr val="tx1"/>
                </a:solidFill>
                <a:ea typeface="微软雅黑 Light" panose="020B0502040204020203" pitchFamily="34" charset="-122"/>
                <a:cs typeface="微软雅黑 Light" panose="020B0502040204020203" pitchFamily="34" charset="-122"/>
                <a:sym typeface="+mn-ea"/>
              </a:rPr>
              <a:t>ZigBee技术主要用于各种电子设备间的无线通信</a:t>
            </a:r>
            <a:endParaRPr lang="zh-CN" altLang="en-US" sz="2800" dirty="0">
              <a:solidFill>
                <a:schemeClr val="tx1"/>
              </a:solidFill>
              <a:ea typeface="微软雅黑 Light" panose="020B0502040204020203" pitchFamily="34" charset="-122"/>
              <a:cs typeface="微软雅黑 Light" panose="020B0502040204020203" pitchFamily="34" charset="-122"/>
              <a:sym typeface="+mn-ea"/>
            </a:endParaRPr>
          </a:p>
          <a:p>
            <a:pPr algn="l"/>
            <a:r>
              <a:rPr lang="zh-CN" altLang="en-US" sz="2800" dirty="0">
                <a:solidFill>
                  <a:schemeClr val="tx1"/>
                </a:solidFill>
                <a:ea typeface="微软雅黑 Light" panose="020B0502040204020203" pitchFamily="34" charset="-122"/>
                <a:cs typeface="微软雅黑 Light" panose="020B0502040204020203" pitchFamily="34" charset="-122"/>
                <a:sym typeface="+mn-ea"/>
              </a:rPr>
              <a:t>ZigBee主要特点：</a:t>
            </a:r>
            <a:endParaRPr lang="zh-CN" sz="2800" dirty="0">
              <a:latin typeface="微软雅黑" panose="020B0503020204020204" pitchFamily="34" charset="-122"/>
              <a:sym typeface="+mn-ea"/>
            </a:endParaRPr>
          </a:p>
          <a:p>
            <a:pPr lvl="1" algn="l" latinLnBrk="0">
              <a:lnSpc>
                <a:spcPct val="120000"/>
              </a:lnSpc>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通信距离短，10-80米</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lvl="1" algn="l" latinLnBrk="0">
              <a:lnSpc>
                <a:spcPct val="120000"/>
              </a:lnSpc>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传输数据速率低、成本低</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lvl="1" algn="l" latinLnBrk="0">
              <a:lnSpc>
                <a:spcPct val="120000"/>
              </a:lnSpc>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功耗低:工作时，信号的收发时间很短，非工作时，处于休眠状态</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lvl="1" algn="l" latinLnBrk="0">
              <a:lnSpc>
                <a:spcPct val="120000"/>
              </a:lnSpc>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网络容量大，一个ZigBee网络最多容纳255个结点，其中一个是主设备，其余是从设备</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marL="266700" lvl="1" indent="-266700" algn="l">
              <a:buClr>
                <a:srgbClr val="CC3300"/>
              </a:buClr>
              <a:buChar char="n"/>
            </a:pPr>
            <a:r>
              <a:rPr lang="zh-CN" altLang="en-US" sz="2800" dirty="0">
                <a:solidFill>
                  <a:schemeClr val="tx1"/>
                </a:solidFill>
                <a:ea typeface="微软雅黑 Light" panose="020B0502040204020203" pitchFamily="34" charset="-122"/>
                <a:cs typeface="微软雅黑 Light" panose="020B0502040204020203" pitchFamily="34" charset="-122"/>
                <a:sym typeface="+mn-ea"/>
              </a:rPr>
              <a:t>ZigBee协议栈分四层：</a:t>
            </a:r>
            <a:endParaRPr lang="zh-CN" altLang="en-US" sz="2800" dirty="0">
              <a:solidFill>
                <a:schemeClr val="tx1"/>
              </a:solidFill>
              <a:ea typeface="微软雅黑 Light" panose="020B0502040204020203" pitchFamily="34" charset="-122"/>
              <a:cs typeface="微软雅黑 Light" panose="020B0502040204020203" pitchFamily="34" charset="-122"/>
              <a:sym typeface="+mn-ea"/>
            </a:endParaRPr>
          </a:p>
          <a:p>
            <a:pPr lvl="1" algn="l">
              <a:lnSpc>
                <a:spcPct val="120000"/>
              </a:lnSpc>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物理层</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lvl="1" algn="l">
              <a:lnSpc>
                <a:spcPct val="120000"/>
              </a:lnSpc>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MAC层：负责无线信道的接入</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lvl="1" algn="l">
              <a:lnSpc>
                <a:spcPct val="120000"/>
              </a:lnSpc>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网络层：负责拓扑结构建立和维护</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pPr lvl="1" algn="l">
              <a:lnSpc>
                <a:spcPct val="120000"/>
              </a:lnSpc>
              <a:buFont typeface="Wingdings" panose="05000000000000000000" charset="0"/>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ea"/>
              </a:rPr>
              <a:t>应用层：由ZigBee设备对象、应用支持子层以及应用框架组成</a:t>
            </a:r>
            <a:endParaRPr lang="zh-CN" altLang="en-US" sz="2400" dirty="0">
              <a:solidFill>
                <a:schemeClr val="tx1"/>
              </a:solidFill>
              <a:ea typeface="微软雅黑 Light" panose="020B0502040204020203" pitchFamily="34" charset="-122"/>
              <a:cs typeface="微软雅黑 Light" panose="020B0502040204020203" pitchFamily="34" charset="-122"/>
              <a:sym typeface="+mn-ea"/>
            </a:endParaRPr>
          </a:p>
          <a:p>
            <a:endParaRPr lang="zh-CN" altLang="en-US" sz="2800" dirty="0">
              <a:latin typeface="微软雅黑" panose="020B0503020204020204" pitchFamily="34" charset="-122"/>
              <a:sym typeface="+mn-ea"/>
            </a:endParaRPr>
          </a:p>
          <a:p>
            <a:endParaRPr lang="zh-CN" altLang="en-US" sz="2800" dirty="0">
              <a:latin typeface="微软雅黑" panose="020B0503020204020204" pitchFamily="34" charset="-122"/>
              <a:sym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4.4 </a:t>
            </a:r>
            <a:r>
              <a:rPr lang="zh-CN" altLang="en-US" dirty="0">
                <a:sym typeface="+mn-ea"/>
              </a:rPr>
              <a:t>数据链路层网络互连</a:t>
            </a:r>
            <a:endParaRPr lang="zh-CN" altLang="en-US" dirty="0"/>
          </a:p>
        </p:txBody>
      </p:sp>
      <p:sp>
        <p:nvSpPr>
          <p:cNvPr id="3" name="内容占位符 2"/>
          <p:cNvSpPr>
            <a:spLocks noGrp="1"/>
          </p:cNvSpPr>
          <p:nvPr>
            <p:ph idx="1"/>
          </p:nvPr>
        </p:nvSpPr>
        <p:spPr>
          <a:xfrm>
            <a:off x="407670" y="1119189"/>
            <a:ext cx="10858500" cy="5008562"/>
          </a:xfrm>
        </p:spPr>
        <p:txBody>
          <a:bodyPr/>
          <a:lstStyle/>
          <a:p>
            <a:pPr algn="l"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网桥</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algn="l"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网桥路由算法</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algn="l"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二层交换机</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algn="l" eaLnBrk="1" hangingPunct="1"/>
            <a:r>
              <a:rPr lang="zh-CN" altLang="en-US" sz="2800" dirty="0">
                <a:solidFill>
                  <a:schemeClr val="tx1"/>
                </a:solidFill>
                <a:ea typeface="微软雅黑 Light" panose="020B0502040204020203" pitchFamily="34" charset="-122"/>
                <a:cs typeface="微软雅黑 Light" panose="020B0502040204020203" pitchFamily="34" charset="-122"/>
              </a:rPr>
              <a:t>虚拟局域网</a:t>
            </a:r>
            <a:endParaRPr lang="zh-CN" altLang="en-US" sz="2800" dirty="0">
              <a:solidFill>
                <a:schemeClr val="tx1"/>
              </a:solidFill>
              <a:ea typeface="微软雅黑 Light" panose="020B0502040204020203" pitchFamily="34" charset="-122"/>
              <a:cs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D605386-5354-4627-AEAF-70A12CB55A4E}" type="slidenum">
              <a:rPr lang="en-US" altLang="zh-CN"/>
            </a:fld>
            <a:endParaRPr lang="en-US" altLang="zh-CN"/>
          </a:p>
        </p:txBody>
      </p:sp>
      <p:sp>
        <p:nvSpPr>
          <p:cNvPr id="449538" name="Rectangle 2"/>
          <p:cNvSpPr>
            <a:spLocks noGrp="1" noChangeArrowheads="1"/>
          </p:cNvSpPr>
          <p:nvPr>
            <p:ph type="title"/>
          </p:nvPr>
        </p:nvSpPr>
        <p:spPr/>
        <p:txBody>
          <a:bodyPr/>
          <a:lstStyle/>
          <a:p>
            <a:r>
              <a:rPr lang="zh-CN" altLang="en-US">
                <a:sym typeface="+mn-lt"/>
              </a:rPr>
              <a:t>数据链路层网络互连</a:t>
            </a:r>
            <a:endParaRPr lang="zh-CN" altLang="en-US">
              <a:sym typeface="+mn-lt"/>
            </a:endParaRPr>
          </a:p>
        </p:txBody>
      </p:sp>
      <p:sp>
        <p:nvSpPr>
          <p:cNvPr id="449539" name="Rectangle 3"/>
          <p:cNvSpPr>
            <a:spLocks noGrp="1" noChangeArrowheads="1"/>
          </p:cNvSpPr>
          <p:nvPr>
            <p:ph type="body" idx="1"/>
          </p:nvPr>
        </p:nvSpPr>
        <p:spPr>
          <a:xfrm>
            <a:off x="407670" y="1124585"/>
            <a:ext cx="10858500" cy="5344928"/>
          </a:xfrm>
        </p:spPr>
        <p:txBody>
          <a:bodyPr>
            <a:normAutofit fontScale="92500"/>
          </a:bodyPr>
          <a:lstStyle/>
          <a:p>
            <a:pPr marL="266700" indent="-266700" algn="l">
              <a:spcBef>
                <a:spcPts val="600"/>
              </a:spcBef>
              <a:buFont typeface="Wingdings" panose="05000000000000000000" pitchFamily="2" charset="2"/>
              <a:buChar char="n"/>
            </a:pPr>
            <a:r>
              <a:rPr lang="zh-CN" altLang="en-US" dirty="0">
                <a:cs typeface="微软雅黑 Light" panose="020B0502040204020203" pitchFamily="34" charset="-122"/>
              </a:rPr>
              <a:t>数据链路层上的互连设备：网桥，交换机</a:t>
            </a:r>
            <a:endParaRPr lang="zh-CN" altLang="en-US" dirty="0">
              <a:cs typeface="微软雅黑 Light" panose="020B0502040204020203" pitchFamily="34" charset="-122"/>
            </a:endParaRPr>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a:buFont typeface="Wingdings" panose="05000000000000000000" pitchFamily="2" charset="2"/>
              <a:buChar char="n"/>
            </a:pPr>
            <a:endParaRPr lang="en-US" altLang="zh-CN" sz="2400" dirty="0"/>
          </a:p>
          <a:p>
            <a:pPr marL="357505" indent="-357505">
              <a:lnSpc>
                <a:spcPct val="120000"/>
              </a:lnSpc>
              <a:buClr>
                <a:srgbClr val="0070C0"/>
              </a:buClr>
              <a:buFont typeface="Wingdings" panose="05000000000000000000" pitchFamily="2" charset="2"/>
              <a:buChar char="Ø"/>
            </a:pPr>
            <a:endParaRPr lang="en-US" altLang="zh-CN" sz="2200" dirty="0">
              <a:cs typeface="+mn-ea"/>
              <a:sym typeface="+mn-lt"/>
            </a:endParaRPr>
          </a:p>
          <a:p>
            <a:pPr marL="536575" indent="-271780">
              <a:lnSpc>
                <a:spcPct val="120000"/>
              </a:lnSpc>
              <a:buClr>
                <a:schemeClr val="tx1"/>
              </a:buClr>
              <a:buFont typeface="Wingdings" panose="05000000000000000000" pitchFamily="2" charset="2"/>
              <a:buChar char="Ø"/>
            </a:pPr>
            <a:endParaRPr lang="zh-CN" altLang="en-US" dirty="0">
              <a:cs typeface="+mn-ea"/>
              <a:sym typeface="+mn-lt"/>
            </a:endParaRPr>
          </a:p>
          <a:p>
            <a:pPr marL="536575" indent="-271780">
              <a:lnSpc>
                <a:spcPct val="120000"/>
              </a:lnSpc>
              <a:buClr>
                <a:schemeClr val="tx1"/>
              </a:buClr>
              <a:buFont typeface="Wingdings" panose="05000000000000000000" pitchFamily="2" charset="2"/>
              <a:buChar char="Ø"/>
            </a:pPr>
            <a:endParaRPr lang="zh-CN" altLang="en-US" dirty="0">
              <a:cs typeface="+mn-ea"/>
              <a:sym typeface="+mn-lt"/>
            </a:endParaRPr>
          </a:p>
          <a:p>
            <a:pPr marL="536575" indent="-271780">
              <a:lnSpc>
                <a:spcPct val="120000"/>
              </a:lnSpc>
              <a:buClr>
                <a:schemeClr val="tx1"/>
              </a:buClr>
              <a:buFont typeface="Wingdings" panose="05000000000000000000" pitchFamily="2" charset="2"/>
              <a:buChar char="Ø"/>
            </a:pPr>
            <a:r>
              <a:rPr lang="zh-CN" altLang="en-US" sz="2400" dirty="0">
                <a:cs typeface="+mn-ea"/>
                <a:sym typeface="+mn-lt"/>
              </a:rPr>
              <a:t>早期使用网桥来扩展以太网，现在已经不用了</a:t>
            </a:r>
            <a:endParaRPr lang="en-US" altLang="zh-CN" sz="2400" dirty="0">
              <a:cs typeface="+mn-ea"/>
              <a:sym typeface="+mn-lt"/>
            </a:endParaRPr>
          </a:p>
          <a:p>
            <a:pPr marL="536575" indent="-271780">
              <a:lnSpc>
                <a:spcPct val="120000"/>
              </a:lnSpc>
              <a:buClr>
                <a:schemeClr val="tx1"/>
              </a:buClr>
              <a:buFont typeface="Wingdings" panose="05000000000000000000" pitchFamily="2" charset="2"/>
              <a:buChar char="Ø"/>
            </a:pPr>
            <a:r>
              <a:rPr lang="zh-CN" altLang="en-US" sz="2400" dirty="0">
                <a:solidFill>
                  <a:schemeClr val="tx1"/>
                </a:solidFill>
                <a:cs typeface="+mn-ea"/>
                <a:sym typeface="+mn-lt"/>
              </a:rPr>
              <a:t>现在使用以太网交换机来扩展以太网，互连更多的主机</a:t>
            </a:r>
            <a:endParaRPr lang="zh-CN" altLang="en-US" sz="2400" dirty="0">
              <a:solidFill>
                <a:schemeClr val="tx1"/>
              </a:solidFill>
              <a:cs typeface="+mn-ea"/>
              <a:sym typeface="+mn-lt"/>
            </a:endParaRPr>
          </a:p>
          <a:p>
            <a:pPr marL="0" indent="0">
              <a:buNone/>
            </a:pPr>
            <a:endParaRPr lang="zh-CN" altLang="en-US" sz="2400" dirty="0">
              <a:solidFill>
                <a:schemeClr val="tx1"/>
              </a:solidFill>
              <a:cs typeface="+mn-ea"/>
              <a:sym typeface="+mn-lt"/>
            </a:endParaRPr>
          </a:p>
        </p:txBody>
      </p:sp>
      <p:grpSp>
        <p:nvGrpSpPr>
          <p:cNvPr id="3" name="组合 2"/>
          <p:cNvGrpSpPr/>
          <p:nvPr/>
        </p:nvGrpSpPr>
        <p:grpSpPr>
          <a:xfrm>
            <a:off x="1233526" y="2098529"/>
            <a:ext cx="8781459" cy="2901646"/>
            <a:chOff x="1109815" y="2389140"/>
            <a:chExt cx="6586097" cy="2176235"/>
          </a:xfrm>
        </p:grpSpPr>
        <p:sp>
          <p:nvSpPr>
            <p:cNvPr id="4" name="AutoShape 9"/>
            <p:cNvSpPr>
              <a:spLocks noChangeArrowheads="1"/>
            </p:cNvSpPr>
            <p:nvPr/>
          </p:nvSpPr>
          <p:spPr bwMode="auto">
            <a:xfrm rot="16200000">
              <a:off x="2106750" y="1709020"/>
              <a:ext cx="144000" cy="2137869"/>
            </a:xfrm>
            <a:prstGeom prst="can">
              <a:avLst>
                <a:gd name="adj" fmla="val 56771"/>
              </a:avLst>
            </a:prstGeom>
            <a:solidFill>
              <a:schemeClr val="accent5">
                <a:lumMod val="75000"/>
              </a:schemeClr>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5" name="Line 48"/>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7" name="Line 48"/>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8" name="Line 48"/>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1" name="AutoShape 9"/>
            <p:cNvSpPr>
              <a:spLocks noChangeArrowheads="1"/>
            </p:cNvSpPr>
            <p:nvPr/>
          </p:nvSpPr>
          <p:spPr bwMode="auto">
            <a:xfrm rot="16200000">
              <a:off x="2106751" y="2549554"/>
              <a:ext cx="144000" cy="2137869"/>
            </a:xfrm>
            <a:prstGeom prst="can">
              <a:avLst>
                <a:gd name="adj" fmla="val 56771"/>
              </a:avLst>
            </a:prstGeom>
            <a:solidFill>
              <a:schemeClr val="accent5">
                <a:lumMod val="75000"/>
              </a:schemeClr>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2400">
                <a:cs typeface="+mn-ea"/>
                <a:sym typeface="+mn-lt"/>
              </a:endParaRPr>
            </a:p>
          </p:txBody>
        </p:sp>
        <p:sp>
          <p:nvSpPr>
            <p:cNvPr id="12" name="Line 48"/>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3" name="Line 48"/>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4" name="Line 48"/>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7" name="Line 48"/>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8" name="Line 48"/>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20" name="矩形 19"/>
            <p:cNvSpPr/>
            <p:nvPr/>
          </p:nvSpPr>
          <p:spPr>
            <a:xfrm>
              <a:off x="2345363" y="3067557"/>
              <a:ext cx="446276" cy="271757"/>
            </a:xfrm>
            <a:prstGeom prst="rect">
              <a:avLst/>
            </a:prstGeom>
          </p:spPr>
          <p:txBody>
            <a:bodyPr wrap="none">
              <a:spAutoFit/>
            </a:bodyPr>
            <a:lstStyle/>
            <a:p>
              <a:pPr>
                <a:lnSpc>
                  <a:spcPct val="120000"/>
                </a:lnSpc>
              </a:pPr>
              <a:r>
                <a:rPr lang="zh-CN" altLang="en-US" sz="1600" b="1" dirty="0">
                  <a:cs typeface="+mn-ea"/>
                  <a:sym typeface="+mn-lt"/>
                </a:rPr>
                <a:t>网桥</a:t>
              </a:r>
              <a:endParaRPr lang="zh-CN" altLang="en-US" sz="1600" dirty="0">
                <a:cs typeface="+mn-ea"/>
                <a:sym typeface="+mn-lt"/>
              </a:endParaRPr>
            </a:p>
          </p:txBody>
        </p:sp>
        <p:sp>
          <p:nvSpPr>
            <p:cNvPr id="21" name="矩形 20"/>
            <p:cNvSpPr/>
            <p:nvPr/>
          </p:nvSpPr>
          <p:spPr>
            <a:xfrm>
              <a:off x="1186091" y="4293618"/>
              <a:ext cx="1762743" cy="271757"/>
            </a:xfrm>
            <a:prstGeom prst="rect">
              <a:avLst/>
            </a:prstGeom>
          </p:spPr>
          <p:txBody>
            <a:bodyPr wrap="none">
              <a:spAutoFit/>
            </a:bodyPr>
            <a:lstStyle/>
            <a:p>
              <a:pPr>
                <a:lnSpc>
                  <a:spcPct val="120000"/>
                </a:lnSpc>
              </a:pPr>
              <a:r>
                <a:rPr lang="zh-CN" altLang="en-US" sz="1600" b="1" dirty="0">
                  <a:cs typeface="+mn-ea"/>
                  <a:sym typeface="+mn-lt"/>
                </a:rPr>
                <a:t>（</a:t>
              </a:r>
              <a:r>
                <a:rPr lang="en-US" altLang="zh-CN" sz="1600" b="1" dirty="0">
                  <a:cs typeface="+mn-ea"/>
                  <a:sym typeface="+mn-lt"/>
                </a:rPr>
                <a:t>1</a:t>
              </a:r>
              <a:r>
                <a:rPr lang="zh-CN" altLang="en-US" sz="1600" b="1" dirty="0">
                  <a:cs typeface="+mn-ea"/>
                  <a:sym typeface="+mn-lt"/>
                </a:rPr>
                <a:t>）用网桥扩展局域网</a:t>
              </a:r>
              <a:endParaRPr lang="zh-CN" altLang="en-US" sz="1600" dirty="0">
                <a:cs typeface="+mn-ea"/>
                <a:sym typeface="+mn-lt"/>
              </a:endParaRPr>
            </a:p>
          </p:txBody>
        </p:sp>
        <p:sp>
          <p:nvSpPr>
            <p:cNvPr id="22" name="矩形 21"/>
            <p:cNvSpPr/>
            <p:nvPr/>
          </p:nvSpPr>
          <p:spPr>
            <a:xfrm>
              <a:off x="5471503" y="4279254"/>
              <a:ext cx="2224409" cy="271757"/>
            </a:xfrm>
            <a:prstGeom prst="rect">
              <a:avLst/>
            </a:prstGeom>
          </p:spPr>
          <p:txBody>
            <a:bodyPr wrap="none">
              <a:spAutoFit/>
            </a:bodyPr>
            <a:lstStyle/>
            <a:p>
              <a:pPr>
                <a:lnSpc>
                  <a:spcPct val="120000"/>
                </a:lnSpc>
              </a:pPr>
              <a:r>
                <a:rPr lang="zh-CN" altLang="en-US" sz="1600" b="1" dirty="0">
                  <a:cs typeface="+mn-ea"/>
                  <a:sym typeface="+mn-lt"/>
                </a:rPr>
                <a:t>（</a:t>
              </a:r>
              <a:r>
                <a:rPr lang="en-US" altLang="zh-CN" sz="1600" b="1" dirty="0">
                  <a:cs typeface="+mn-ea"/>
                  <a:sym typeface="+mn-lt"/>
                </a:rPr>
                <a:t>2</a:t>
              </a:r>
              <a:r>
                <a:rPr lang="zh-CN" altLang="en-US" sz="1600" b="1" dirty="0">
                  <a:cs typeface="+mn-ea"/>
                  <a:sym typeface="+mn-lt"/>
                </a:rPr>
                <a:t>）用以太交换机扩展局域网</a:t>
              </a:r>
              <a:endParaRPr lang="zh-CN" altLang="en-US" sz="1600" dirty="0">
                <a:cs typeface="+mn-ea"/>
                <a:sym typeface="+mn-lt"/>
              </a:endParaRPr>
            </a:p>
          </p:txBody>
        </p:sp>
      </p:grpSp>
      <p:grpSp>
        <p:nvGrpSpPr>
          <p:cNvPr id="23" name="组合 22"/>
          <p:cNvGrpSpPr/>
          <p:nvPr/>
        </p:nvGrpSpPr>
        <p:grpSpPr>
          <a:xfrm>
            <a:off x="6033784" y="2193163"/>
            <a:ext cx="4293823" cy="1926563"/>
            <a:chOff x="4864011" y="2456608"/>
            <a:chExt cx="3220367" cy="1444922"/>
          </a:xfrm>
        </p:grpSpPr>
        <p:grpSp>
          <p:nvGrpSpPr>
            <p:cNvPr id="24" name="组合 23"/>
            <p:cNvGrpSpPr/>
            <p:nvPr/>
          </p:nvGrpSpPr>
          <p:grpSpPr>
            <a:xfrm>
              <a:off x="7322884" y="2456608"/>
              <a:ext cx="761494" cy="1444922"/>
              <a:chOff x="7322884" y="2456608"/>
              <a:chExt cx="761494" cy="1444922"/>
            </a:xfrm>
          </p:grpSpPr>
          <p:sp>
            <p:nvSpPr>
              <p:cNvPr id="41" name="Line 51"/>
              <p:cNvSpPr>
                <a:spLocks noChangeShapeType="1"/>
              </p:cNvSpPr>
              <p:nvPr/>
            </p:nvSpPr>
            <p:spPr bwMode="auto">
              <a:xfrm>
                <a:off x="7322884" y="3350668"/>
                <a:ext cx="761494" cy="5508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42" name="Line 53"/>
              <p:cNvSpPr>
                <a:spLocks noChangeShapeType="1"/>
              </p:cNvSpPr>
              <p:nvPr/>
            </p:nvSpPr>
            <p:spPr bwMode="auto">
              <a:xfrm flipV="1">
                <a:off x="7342416" y="2960639"/>
                <a:ext cx="741962" cy="17814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43" name="Line 54"/>
              <p:cNvSpPr>
                <a:spLocks noChangeShapeType="1"/>
              </p:cNvSpPr>
              <p:nvPr/>
            </p:nvSpPr>
            <p:spPr bwMode="auto">
              <a:xfrm flipV="1">
                <a:off x="7342416" y="2456608"/>
                <a:ext cx="741962" cy="60744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44" name="Line 55"/>
              <p:cNvSpPr>
                <a:spLocks noChangeShapeType="1"/>
              </p:cNvSpPr>
              <p:nvPr/>
            </p:nvSpPr>
            <p:spPr bwMode="auto">
              <a:xfrm>
                <a:off x="7342416" y="3234039"/>
                <a:ext cx="741962" cy="23908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grpSp>
        <p:grpSp>
          <p:nvGrpSpPr>
            <p:cNvPr id="29" name="组合 28"/>
            <p:cNvGrpSpPr/>
            <p:nvPr/>
          </p:nvGrpSpPr>
          <p:grpSpPr>
            <a:xfrm flipH="1">
              <a:off x="4864011" y="2456608"/>
              <a:ext cx="761494" cy="1444921"/>
              <a:chOff x="7322885" y="2456608"/>
              <a:chExt cx="761494" cy="1444921"/>
            </a:xfrm>
          </p:grpSpPr>
          <p:sp>
            <p:nvSpPr>
              <p:cNvPr id="37" name="Line 51"/>
              <p:cNvSpPr>
                <a:spLocks noChangeShapeType="1"/>
              </p:cNvSpPr>
              <p:nvPr/>
            </p:nvSpPr>
            <p:spPr bwMode="auto">
              <a:xfrm>
                <a:off x="7322885" y="3266253"/>
                <a:ext cx="761494" cy="63527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38" name="Line 53"/>
              <p:cNvSpPr>
                <a:spLocks noChangeShapeType="1"/>
              </p:cNvSpPr>
              <p:nvPr/>
            </p:nvSpPr>
            <p:spPr bwMode="auto">
              <a:xfrm flipV="1">
                <a:off x="7322885" y="2960640"/>
                <a:ext cx="761494" cy="20685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39" name="Line 54"/>
              <p:cNvSpPr>
                <a:spLocks noChangeShapeType="1"/>
              </p:cNvSpPr>
              <p:nvPr/>
            </p:nvSpPr>
            <p:spPr bwMode="auto">
              <a:xfrm flipV="1">
                <a:off x="7322885" y="2456608"/>
                <a:ext cx="761494" cy="6506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40" name="Line 55"/>
              <p:cNvSpPr>
                <a:spLocks noChangeShapeType="1"/>
              </p:cNvSpPr>
              <p:nvPr/>
            </p:nvSpPr>
            <p:spPr bwMode="auto">
              <a:xfrm>
                <a:off x="7322885" y="3206056"/>
                <a:ext cx="761494" cy="267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grpSp>
        <p:sp>
          <p:nvSpPr>
            <p:cNvPr id="34" name="Line 48"/>
            <p:cNvSpPr>
              <a:spLocks noChangeShapeType="1"/>
            </p:cNvSpPr>
            <p:nvPr/>
          </p:nvSpPr>
          <p:spPr bwMode="auto">
            <a:xfrm>
              <a:off x="6094436" y="3182908"/>
              <a:ext cx="7790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35" name="矩形 34"/>
            <p:cNvSpPr/>
            <p:nvPr/>
          </p:nvSpPr>
          <p:spPr>
            <a:xfrm>
              <a:off x="5533389"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endParaRPr lang="zh-CN" altLang="en-US" sz="1600" b="1" dirty="0">
                <a:cs typeface="+mn-ea"/>
                <a:sym typeface="+mn-lt"/>
              </a:endParaRPr>
            </a:p>
          </p:txBody>
        </p:sp>
        <p:sp>
          <p:nvSpPr>
            <p:cNvPr id="36" name="矩形 35"/>
            <p:cNvSpPr/>
            <p:nvPr/>
          </p:nvSpPr>
          <p:spPr>
            <a:xfrm>
              <a:off x="6902300" y="2748753"/>
              <a:ext cx="600164" cy="271757"/>
            </a:xfrm>
            <a:prstGeom prst="rect">
              <a:avLst/>
            </a:prstGeom>
          </p:spPr>
          <p:txBody>
            <a:bodyPr wrap="none">
              <a:spAutoFit/>
            </a:bodyPr>
            <a:lstStyle/>
            <a:p>
              <a:pPr>
                <a:lnSpc>
                  <a:spcPct val="120000"/>
                </a:lnSpc>
              </a:pPr>
              <a:r>
                <a:rPr lang="zh-CN" altLang="en-US" sz="1600" b="1" dirty="0">
                  <a:cs typeface="+mn-ea"/>
                  <a:sym typeface="+mn-lt"/>
                </a:rPr>
                <a:t>交换机</a:t>
              </a:r>
              <a:endParaRPr lang="zh-CN" altLang="en-US" sz="1600" b="1" dirty="0">
                <a:cs typeface="+mn-ea"/>
                <a:sym typeface="+mn-lt"/>
              </a:endParaRPr>
            </a:p>
          </p:txBody>
        </p:sp>
      </p:grpSp>
      <p:pic>
        <p:nvPicPr>
          <p:cNvPr id="45" name="图形 44"/>
          <p:cNvPicPr>
            <a:picLocks noChangeAspect="1"/>
          </p:cNvPicPr>
          <p:nvPr/>
        </p:nvPicPr>
        <p:blipFill>
          <a:blip r:embed="rId1"/>
          <a:stretch>
            <a:fillRect/>
          </a:stretch>
        </p:blipFill>
        <p:spPr>
          <a:xfrm>
            <a:off x="7049109" y="2909570"/>
            <a:ext cx="625241" cy="625241"/>
          </a:xfrm>
          <a:prstGeom prst="rect">
            <a:avLst/>
          </a:prstGeom>
        </p:spPr>
      </p:pic>
      <p:pic>
        <p:nvPicPr>
          <p:cNvPr id="46" name="图形 45"/>
          <p:cNvPicPr>
            <a:picLocks noChangeAspect="1"/>
          </p:cNvPicPr>
          <p:nvPr/>
        </p:nvPicPr>
        <p:blipFill>
          <a:blip r:embed="rId1"/>
          <a:stretch>
            <a:fillRect/>
          </a:stretch>
        </p:blipFill>
        <p:spPr>
          <a:xfrm>
            <a:off x="8713083" y="2884506"/>
            <a:ext cx="625241" cy="625241"/>
          </a:xfrm>
          <a:prstGeom prst="rect">
            <a:avLst/>
          </a:prstGeom>
        </p:spPr>
      </p:pic>
      <p:pic>
        <p:nvPicPr>
          <p:cNvPr id="47" name="图形 46"/>
          <p:cNvPicPr>
            <a:picLocks noChangeAspect="1"/>
          </p:cNvPicPr>
          <p:nvPr/>
        </p:nvPicPr>
        <p:blipFill>
          <a:blip r:embed="rId2"/>
          <a:stretch>
            <a:fillRect/>
          </a:stretch>
        </p:blipFill>
        <p:spPr>
          <a:xfrm>
            <a:off x="1541694" y="1697718"/>
            <a:ext cx="499927" cy="378516"/>
          </a:xfrm>
          <a:prstGeom prst="rect">
            <a:avLst/>
          </a:prstGeom>
        </p:spPr>
      </p:pic>
      <p:pic>
        <p:nvPicPr>
          <p:cNvPr id="48" name="图形 47"/>
          <p:cNvPicPr>
            <a:picLocks noChangeAspect="1"/>
          </p:cNvPicPr>
          <p:nvPr/>
        </p:nvPicPr>
        <p:blipFill>
          <a:blip r:embed="rId2"/>
          <a:stretch>
            <a:fillRect/>
          </a:stretch>
        </p:blipFill>
        <p:spPr>
          <a:xfrm>
            <a:off x="3014209" y="1688007"/>
            <a:ext cx="499927" cy="378516"/>
          </a:xfrm>
          <a:prstGeom prst="rect">
            <a:avLst/>
          </a:prstGeom>
        </p:spPr>
      </p:pic>
      <p:pic>
        <p:nvPicPr>
          <p:cNvPr id="49" name="图形 48"/>
          <p:cNvPicPr>
            <a:picLocks noChangeAspect="1"/>
          </p:cNvPicPr>
          <p:nvPr/>
        </p:nvPicPr>
        <p:blipFill>
          <a:blip r:embed="rId2"/>
          <a:stretch>
            <a:fillRect/>
          </a:stretch>
        </p:blipFill>
        <p:spPr>
          <a:xfrm>
            <a:off x="1535391" y="4260758"/>
            <a:ext cx="499927" cy="378516"/>
          </a:xfrm>
          <a:prstGeom prst="rect">
            <a:avLst/>
          </a:prstGeom>
        </p:spPr>
      </p:pic>
      <p:pic>
        <p:nvPicPr>
          <p:cNvPr id="50" name="图形 49"/>
          <p:cNvPicPr>
            <a:picLocks noChangeAspect="1"/>
          </p:cNvPicPr>
          <p:nvPr/>
        </p:nvPicPr>
        <p:blipFill>
          <a:blip r:embed="rId2"/>
          <a:stretch>
            <a:fillRect/>
          </a:stretch>
        </p:blipFill>
        <p:spPr>
          <a:xfrm>
            <a:off x="2943457" y="4225758"/>
            <a:ext cx="499927" cy="378516"/>
          </a:xfrm>
          <a:prstGeom prst="rect">
            <a:avLst/>
          </a:prstGeom>
        </p:spPr>
      </p:pic>
      <p:pic>
        <p:nvPicPr>
          <p:cNvPr id="51" name="图形 50"/>
          <p:cNvPicPr>
            <a:picLocks noChangeAspect="1"/>
          </p:cNvPicPr>
          <p:nvPr/>
        </p:nvPicPr>
        <p:blipFill>
          <a:blip r:embed="rId2"/>
          <a:stretch>
            <a:fillRect/>
          </a:stretch>
        </p:blipFill>
        <p:spPr>
          <a:xfrm>
            <a:off x="5533857" y="2009179"/>
            <a:ext cx="499927" cy="378516"/>
          </a:xfrm>
          <a:prstGeom prst="rect">
            <a:avLst/>
          </a:prstGeom>
        </p:spPr>
      </p:pic>
      <p:pic>
        <p:nvPicPr>
          <p:cNvPr id="52" name="图形 51"/>
          <p:cNvPicPr>
            <a:picLocks noChangeAspect="1"/>
          </p:cNvPicPr>
          <p:nvPr/>
        </p:nvPicPr>
        <p:blipFill>
          <a:blip r:embed="rId2"/>
          <a:stretch>
            <a:fillRect/>
          </a:stretch>
        </p:blipFill>
        <p:spPr>
          <a:xfrm>
            <a:off x="5533856" y="2704117"/>
            <a:ext cx="499927" cy="378516"/>
          </a:xfrm>
          <a:prstGeom prst="rect">
            <a:avLst/>
          </a:prstGeom>
        </p:spPr>
      </p:pic>
      <p:pic>
        <p:nvPicPr>
          <p:cNvPr id="53" name="图形 52"/>
          <p:cNvPicPr>
            <a:picLocks noChangeAspect="1"/>
          </p:cNvPicPr>
          <p:nvPr/>
        </p:nvPicPr>
        <p:blipFill>
          <a:blip r:embed="rId2"/>
          <a:stretch>
            <a:fillRect/>
          </a:stretch>
        </p:blipFill>
        <p:spPr>
          <a:xfrm>
            <a:off x="5533855" y="3368106"/>
            <a:ext cx="499927" cy="378516"/>
          </a:xfrm>
          <a:prstGeom prst="rect">
            <a:avLst/>
          </a:prstGeom>
        </p:spPr>
      </p:pic>
      <p:pic>
        <p:nvPicPr>
          <p:cNvPr id="54" name="图形 53"/>
          <p:cNvPicPr>
            <a:picLocks noChangeAspect="1"/>
          </p:cNvPicPr>
          <p:nvPr/>
        </p:nvPicPr>
        <p:blipFill>
          <a:blip r:embed="rId2"/>
          <a:stretch>
            <a:fillRect/>
          </a:stretch>
        </p:blipFill>
        <p:spPr>
          <a:xfrm>
            <a:off x="5531175" y="3973718"/>
            <a:ext cx="499927" cy="378516"/>
          </a:xfrm>
          <a:prstGeom prst="rect">
            <a:avLst/>
          </a:prstGeom>
        </p:spPr>
      </p:pic>
      <p:pic>
        <p:nvPicPr>
          <p:cNvPr id="55" name="图形 54"/>
          <p:cNvPicPr>
            <a:picLocks noChangeAspect="1"/>
          </p:cNvPicPr>
          <p:nvPr/>
        </p:nvPicPr>
        <p:blipFill>
          <a:blip r:embed="rId2"/>
          <a:stretch>
            <a:fillRect/>
          </a:stretch>
        </p:blipFill>
        <p:spPr>
          <a:xfrm>
            <a:off x="10327607" y="1953105"/>
            <a:ext cx="499927" cy="378516"/>
          </a:xfrm>
          <a:prstGeom prst="rect">
            <a:avLst/>
          </a:prstGeom>
        </p:spPr>
      </p:pic>
      <p:pic>
        <p:nvPicPr>
          <p:cNvPr id="56" name="图形 55"/>
          <p:cNvPicPr>
            <a:picLocks noChangeAspect="1"/>
          </p:cNvPicPr>
          <p:nvPr/>
        </p:nvPicPr>
        <p:blipFill>
          <a:blip r:embed="rId2"/>
          <a:stretch>
            <a:fillRect/>
          </a:stretch>
        </p:blipFill>
        <p:spPr>
          <a:xfrm>
            <a:off x="10327607" y="2611244"/>
            <a:ext cx="499927" cy="378516"/>
          </a:xfrm>
          <a:prstGeom prst="rect">
            <a:avLst/>
          </a:prstGeom>
        </p:spPr>
      </p:pic>
      <p:pic>
        <p:nvPicPr>
          <p:cNvPr id="57" name="图形 56"/>
          <p:cNvPicPr>
            <a:picLocks noChangeAspect="1"/>
          </p:cNvPicPr>
          <p:nvPr/>
        </p:nvPicPr>
        <p:blipFill>
          <a:blip r:embed="rId2"/>
          <a:stretch>
            <a:fillRect/>
          </a:stretch>
        </p:blipFill>
        <p:spPr>
          <a:xfrm>
            <a:off x="10327607" y="3360552"/>
            <a:ext cx="499927" cy="378516"/>
          </a:xfrm>
          <a:prstGeom prst="rect">
            <a:avLst/>
          </a:prstGeom>
        </p:spPr>
      </p:pic>
      <p:pic>
        <p:nvPicPr>
          <p:cNvPr id="58" name="图形 57"/>
          <p:cNvPicPr>
            <a:picLocks noChangeAspect="1"/>
          </p:cNvPicPr>
          <p:nvPr/>
        </p:nvPicPr>
        <p:blipFill>
          <a:blip r:embed="rId2"/>
          <a:stretch>
            <a:fillRect/>
          </a:stretch>
        </p:blipFill>
        <p:spPr>
          <a:xfrm>
            <a:off x="10320465" y="3990020"/>
            <a:ext cx="499927" cy="378516"/>
          </a:xfrm>
          <a:prstGeom prst="rect">
            <a:avLst/>
          </a:prstGeom>
        </p:spPr>
      </p:pic>
      <p:pic>
        <p:nvPicPr>
          <p:cNvPr id="59" name="图形 5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9909" y="2895621"/>
            <a:ext cx="625622" cy="49313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比特填充的标志比特法</a:t>
            </a:r>
            <a:endParaRPr lang="zh-CN" altLang="en-US" dirty="0"/>
          </a:p>
        </p:txBody>
      </p:sp>
      <p:sp>
        <p:nvSpPr>
          <p:cNvPr id="3" name="内容占位符 2"/>
          <p:cNvSpPr>
            <a:spLocks noGrp="1"/>
          </p:cNvSpPr>
          <p:nvPr>
            <p:ph idx="1"/>
          </p:nvPr>
        </p:nvSpPr>
        <p:spPr>
          <a:xfrm>
            <a:off x="431589" y="1052514"/>
            <a:ext cx="11523133" cy="5437187"/>
          </a:xfrm>
        </p:spPr>
        <p:txBody>
          <a:bodyPr/>
          <a:lstStyle/>
          <a:p>
            <a:r>
              <a:rPr lang="zh-CN" altLang="en-US" dirty="0"/>
              <a:t>用一组特定的比特组合作为定界符，来标志一帧的开始和结束</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帧的划分在比特级完成</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常用于面向二进制位的串行通信中</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典型实例：</a:t>
            </a:r>
            <a:r>
              <a:rPr lang="en-US" altLang="zh-CN" dirty="0"/>
              <a:t>HDLC</a:t>
            </a:r>
            <a:r>
              <a:rPr lang="zh-CN" altLang="en-US" dirty="0"/>
              <a:t>协议，使用</a:t>
            </a:r>
            <a:r>
              <a:rPr lang="en-US" altLang="zh-CN" dirty="0"/>
              <a:t>01111110 </a:t>
            </a:r>
            <a:r>
              <a:rPr lang="zh-CN" altLang="en-US" dirty="0"/>
              <a:t>（</a:t>
            </a:r>
            <a:r>
              <a:rPr lang="en-US" altLang="zh-CN" dirty="0"/>
              <a:t>0x7E</a:t>
            </a:r>
            <a:r>
              <a:rPr lang="zh-CN" altLang="en-US" dirty="0"/>
              <a:t>）比特组合进行帧定界</a:t>
            </a:r>
            <a:endParaRPr lang="zh-CN" altLang="en-US" dirty="0"/>
          </a:p>
          <a:p>
            <a:endParaRPr lang="zh-CN" altLang="en-US" dirty="0"/>
          </a:p>
          <a:p>
            <a:pPr>
              <a:buClr>
                <a:srgbClr val="000000"/>
              </a:buClr>
              <a:buFont typeface="Wingdings" panose="05000000000000000000" charset="0"/>
              <a:buChar char="Ø"/>
            </a:pPr>
            <a:r>
              <a:rPr lang="zh-CN" altLang="en-US" dirty="0"/>
              <a:t>问题：有效载荷部分包含与</a:t>
            </a:r>
            <a:r>
              <a:rPr lang="zh-CN" altLang="en-US" dirty="0">
                <a:solidFill>
                  <a:schemeClr val="tx1"/>
                </a:solidFill>
              </a:rPr>
              <a:t>定界符</a:t>
            </a:r>
            <a:r>
              <a:rPr lang="zh-CN" altLang="en-US" dirty="0"/>
              <a:t>相同的比特组合（</a:t>
            </a:r>
            <a:r>
              <a:rPr lang="en-US" altLang="zh-CN" dirty="0"/>
              <a:t>01111110</a:t>
            </a:r>
            <a:r>
              <a:rPr lang="zh-CN" altLang="en-US" dirty="0"/>
              <a:t>），会怎样？</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EDE7323-A953-4558-AC86-79F45D6193A7}" type="slidenum">
              <a:rPr lang="en-US" altLang="zh-CN"/>
            </a:fld>
            <a:endParaRPr lang="en-US" altLang="zh-CN"/>
          </a:p>
        </p:txBody>
      </p:sp>
      <p:sp>
        <p:nvSpPr>
          <p:cNvPr id="450562" name="Rectangle 2"/>
          <p:cNvSpPr>
            <a:spLocks noGrp="1" noChangeArrowheads="1"/>
          </p:cNvSpPr>
          <p:nvPr>
            <p:ph type="title"/>
          </p:nvPr>
        </p:nvSpPr>
        <p:spPr/>
        <p:txBody>
          <a:bodyPr/>
          <a:lstStyle/>
          <a:p>
            <a:r>
              <a:rPr lang="zh-CN" altLang="en-US" dirty="0"/>
              <a:t>网桥</a:t>
            </a:r>
            <a:endParaRPr lang="zh-CN" altLang="en-US" dirty="0"/>
          </a:p>
        </p:txBody>
      </p:sp>
      <p:sp>
        <p:nvSpPr>
          <p:cNvPr id="450563" name="Rectangle 3"/>
          <p:cNvSpPr>
            <a:spLocks noGrp="1" noChangeArrowheads="1"/>
          </p:cNvSpPr>
          <p:nvPr>
            <p:ph type="body" idx="1"/>
          </p:nvPr>
        </p:nvSpPr>
        <p:spPr/>
        <p:txBody>
          <a:bodyPr>
            <a:normAutofit/>
          </a:bodyPr>
          <a:lstStyle/>
          <a:p>
            <a:pPr marL="266700" indent="-266700" algn="l" latinLnBrk="0">
              <a:lnSpc>
                <a:spcPct val="100000"/>
              </a:lnSpc>
              <a:spcBef>
                <a:spcPts val="600"/>
              </a:spcBef>
              <a:buFont typeface="Wingdings" panose="05000000000000000000" pitchFamily="2" charset="2"/>
              <a:buChar char="n"/>
            </a:pPr>
            <a:r>
              <a:rPr lang="zh-CN" altLang="en-US" sz="2800" dirty="0">
                <a:cs typeface="微软雅黑 Light" panose="020B0502040204020203" pitchFamily="34" charset="-122"/>
              </a:rPr>
              <a:t>从互连网络的结构上看，网桥属于DCE级的端到端的连接；从协议的层次上看，网桥同时作用在OSI的物理层和数据链路层</a:t>
            </a:r>
            <a:endParaRPr lang="zh-CN" altLang="en-US" sz="2800" dirty="0">
              <a:cs typeface="微软雅黑 Light" panose="020B0502040204020203" pitchFamily="34" charset="-122"/>
            </a:endParaRPr>
          </a:p>
          <a:p>
            <a:pPr marL="266700" indent="-266700" algn="l" latinLnBrk="0">
              <a:lnSpc>
                <a:spcPct val="100000"/>
              </a:lnSpc>
              <a:spcBef>
                <a:spcPts val="600"/>
              </a:spcBef>
              <a:buFont typeface="Wingdings" panose="05000000000000000000" pitchFamily="2" charset="2"/>
              <a:buChar char="n"/>
            </a:pPr>
            <a:r>
              <a:rPr lang="zh-CN" altLang="en-US" sz="2800" dirty="0">
                <a:cs typeface="微软雅黑 Light" panose="020B0502040204020203" pitchFamily="34" charset="-122"/>
              </a:rPr>
              <a:t>网桥在数据链路层上进行数据帧的存贮和转发</a:t>
            </a:r>
            <a:endParaRPr lang="zh-CN" altLang="en-US" sz="2800" dirty="0">
              <a:cs typeface="微软雅黑 Light" panose="020B0502040204020203" pitchFamily="34" charset="-122"/>
            </a:endParaRPr>
          </a:p>
          <a:p>
            <a:pPr marL="266700" indent="-266700" algn="l" latinLnBrk="0">
              <a:lnSpc>
                <a:spcPct val="100000"/>
              </a:lnSpc>
              <a:spcBef>
                <a:spcPts val="600"/>
              </a:spcBef>
              <a:buFont typeface="Wingdings" panose="05000000000000000000" pitchFamily="2" charset="2"/>
              <a:buChar char="n"/>
            </a:pPr>
            <a:r>
              <a:rPr lang="zh-CN" altLang="en-US" sz="2800" dirty="0">
                <a:cs typeface="微软雅黑 Light" panose="020B0502040204020203" pitchFamily="34" charset="-122"/>
              </a:rPr>
              <a:t>网桥常用于局域网的互连</a:t>
            </a:r>
            <a:endParaRPr lang="zh-CN" altLang="en-US" sz="2800" dirty="0">
              <a:cs typeface="微软雅黑 Light" panose="020B0502040204020203" pitchFamily="34" charset="-122"/>
            </a:endParaRPr>
          </a:p>
          <a:p>
            <a:pPr marL="266700" indent="-266700" algn="l" latinLnBrk="0">
              <a:lnSpc>
                <a:spcPct val="100000"/>
              </a:lnSpc>
              <a:spcBef>
                <a:spcPts val="600"/>
              </a:spcBef>
              <a:buFont typeface="Wingdings" panose="05000000000000000000" pitchFamily="2" charset="2"/>
              <a:buChar char="n"/>
            </a:pPr>
            <a:r>
              <a:rPr lang="zh-CN" altLang="en-US" sz="2800" dirty="0">
                <a:cs typeface="微软雅黑 Light" panose="020B0502040204020203" pitchFamily="34" charset="-122"/>
              </a:rPr>
              <a:t>局域网常用的链路层协议 ：</a:t>
            </a:r>
            <a:endParaRPr lang="zh-CN" altLang="en-US" sz="2800" dirty="0">
              <a:cs typeface="微软雅黑 Light" panose="020B0502040204020203" pitchFamily="34" charset="-122"/>
            </a:endParaRPr>
          </a:p>
          <a:p>
            <a:pPr marL="629920" lvl="1" indent="-319405" algn="l">
              <a:spcBef>
                <a:spcPts val="600"/>
              </a:spcBef>
              <a:buFont typeface="Wingdings" panose="05000000000000000000" charset="0"/>
              <a:buChar char="n"/>
            </a:pPr>
            <a:r>
              <a:rPr lang="zh-CN" altLang="en-US" sz="2400" dirty="0">
                <a:cs typeface="微软雅黑 Light" panose="020B0502040204020203" pitchFamily="34" charset="-122"/>
              </a:rPr>
              <a:t>802.1：LAN中的网络互连标准 </a:t>
            </a:r>
            <a:endParaRPr lang="zh-CN" altLang="en-US" sz="2400" dirty="0">
              <a:cs typeface="微软雅黑 Light" panose="020B0502040204020203" pitchFamily="34" charset="-122"/>
            </a:endParaRPr>
          </a:p>
          <a:p>
            <a:pPr marL="629920" lvl="1" indent="-319405" algn="l">
              <a:spcBef>
                <a:spcPts val="600"/>
              </a:spcBef>
              <a:buFont typeface="Wingdings" panose="05000000000000000000" charset="0"/>
              <a:buChar char="n"/>
            </a:pPr>
            <a:r>
              <a:rPr lang="zh-CN" altLang="en-US" sz="2400" dirty="0">
                <a:cs typeface="微软雅黑 Light" panose="020B0502040204020203" pitchFamily="34" charset="-122"/>
              </a:rPr>
              <a:t>802.2：LLC逻辑链路控制协议标准 </a:t>
            </a:r>
            <a:endParaRPr lang="zh-CN" altLang="en-US" sz="2400" dirty="0">
              <a:cs typeface="微软雅黑 Light" panose="020B0502040204020203" pitchFamily="34" charset="-122"/>
            </a:endParaRPr>
          </a:p>
          <a:p>
            <a:pPr marL="629920" lvl="1" indent="-319405" algn="l">
              <a:spcBef>
                <a:spcPts val="600"/>
              </a:spcBef>
              <a:buFont typeface="Wingdings" panose="05000000000000000000" charset="0"/>
              <a:buChar char="n"/>
            </a:pPr>
            <a:r>
              <a:rPr lang="zh-CN" altLang="en-US" sz="2400" dirty="0">
                <a:cs typeface="微软雅黑 Light" panose="020B0502040204020203" pitchFamily="34" charset="-122"/>
              </a:rPr>
              <a:t>802.3：CSMA/CD媒体访问方法</a:t>
            </a:r>
            <a:endParaRPr lang="zh-CN" altLang="en-US" sz="2400" dirty="0">
              <a:cs typeface="微软雅黑 Light" panose="020B0502040204020203" pitchFamily="34" charset="-122"/>
            </a:endParaRPr>
          </a:p>
          <a:p>
            <a:pPr marL="629920" lvl="1" indent="-319405" algn="l">
              <a:spcBef>
                <a:spcPts val="600"/>
              </a:spcBef>
              <a:buFont typeface="Wingdings" panose="05000000000000000000" charset="0"/>
              <a:buChar char="n"/>
            </a:pPr>
            <a:r>
              <a:rPr lang="zh-CN" altLang="en-US" sz="2400" dirty="0">
                <a:cs typeface="微软雅黑 Light" panose="020B0502040204020203" pitchFamily="34" charset="-122"/>
              </a:rPr>
              <a:t>802.4：令牌总线访问方法</a:t>
            </a:r>
            <a:endParaRPr lang="zh-CN" altLang="en-US" sz="2400" dirty="0">
              <a:cs typeface="微软雅黑 Light" panose="020B0502040204020203" pitchFamily="34" charset="-122"/>
            </a:endParaRPr>
          </a:p>
          <a:p>
            <a:pPr marL="629920" lvl="1" indent="-319405" algn="l">
              <a:spcBef>
                <a:spcPts val="600"/>
              </a:spcBef>
              <a:buFont typeface="Wingdings" panose="05000000000000000000" charset="0"/>
              <a:buChar char="n"/>
            </a:pPr>
            <a:r>
              <a:rPr lang="zh-CN" altLang="en-US" sz="2400" dirty="0">
                <a:cs typeface="微软雅黑 Light" panose="020B0502040204020203" pitchFamily="34" charset="-122"/>
              </a:rPr>
              <a:t>802.5：令牌环访问方法</a:t>
            </a:r>
            <a:endParaRPr lang="zh-CN" altLang="en-US" sz="2400" dirty="0">
              <a:cs typeface="微软雅黑 Light" panose="020B0502040204020203" pitchFamily="34" charset="-122"/>
            </a:endParaRPr>
          </a:p>
          <a:p>
            <a:pPr marL="629920" lvl="1" indent="-319405" algn="l">
              <a:spcBef>
                <a:spcPts val="600"/>
              </a:spcBef>
              <a:buFont typeface="Wingdings" panose="05000000000000000000" charset="0"/>
              <a:buChar char="n"/>
            </a:pPr>
            <a:r>
              <a:rPr lang="zh-CN" altLang="en-US" sz="2400" dirty="0">
                <a:cs typeface="微软雅黑 Light" panose="020B0502040204020203" pitchFamily="34" charset="-122"/>
              </a:rPr>
              <a:t>802.11：无线局域网协议</a:t>
            </a:r>
            <a:endParaRPr lang="zh-CN" altLang="en-US" dirty="0">
              <a:cs typeface="微软雅黑 Light" panose="020B0502040204020203" pitchFamily="34" charset="-122"/>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灯片编号占位符 5"/>
          <p:cNvSpPr>
            <a:spLocks noGrp="1"/>
          </p:cNvSpPr>
          <p:nvPr>
            <p:ph type="sldNum" sz="quarter" idx="12"/>
          </p:nvPr>
        </p:nvSpPr>
        <p:spPr/>
        <p:txBody>
          <a:bodyPr/>
          <a:lstStyle/>
          <a:p>
            <a:fld id="{8E88AFDE-7522-4EA8-886F-0119273B2DC1}" type="slidenum">
              <a:rPr lang="en-US" altLang="zh-CN"/>
            </a:fld>
            <a:endParaRPr lang="en-US" altLang="zh-CN"/>
          </a:p>
        </p:txBody>
      </p:sp>
      <p:sp>
        <p:nvSpPr>
          <p:cNvPr id="576514" name="Rectangle 2"/>
          <p:cNvSpPr>
            <a:spLocks noGrp="1" noChangeArrowheads="1"/>
          </p:cNvSpPr>
          <p:nvPr>
            <p:ph type="title"/>
          </p:nvPr>
        </p:nvSpPr>
        <p:spPr/>
        <p:txBody>
          <a:bodyPr/>
          <a:lstStyle/>
          <a:p>
            <a:r>
              <a:rPr lang="zh-CN" altLang="en-US"/>
              <a:t>网桥的内部结构 </a:t>
            </a:r>
            <a:endParaRPr lang="zh-CN" altLang="en-US"/>
          </a:p>
        </p:txBody>
      </p:sp>
      <p:sp>
        <p:nvSpPr>
          <p:cNvPr id="576516" name="Freeform 4"/>
          <p:cNvSpPr/>
          <p:nvPr/>
        </p:nvSpPr>
        <p:spPr bwMode="auto">
          <a:xfrm>
            <a:off x="4419601" y="1190626"/>
            <a:ext cx="1400175" cy="3667125"/>
          </a:xfrm>
          <a:custGeom>
            <a:avLst/>
            <a:gdLst>
              <a:gd name="T0" fmla="*/ 0 w 882"/>
              <a:gd name="T1" fmla="*/ 2310 h 2310"/>
              <a:gd name="T2" fmla="*/ 0 w 882"/>
              <a:gd name="T3" fmla="*/ 1896 h 2310"/>
              <a:gd name="T4" fmla="*/ 882 w 882"/>
              <a:gd name="T5" fmla="*/ 0 h 2310"/>
              <a:gd name="T6" fmla="*/ 882 w 882"/>
              <a:gd name="T7" fmla="*/ 2034 h 2310"/>
              <a:gd name="T8" fmla="*/ 0 w 882"/>
              <a:gd name="T9" fmla="*/ 2310 h 2310"/>
            </a:gdLst>
            <a:ahLst/>
            <a:cxnLst>
              <a:cxn ang="0">
                <a:pos x="T0" y="T1"/>
              </a:cxn>
              <a:cxn ang="0">
                <a:pos x="T2" y="T3"/>
              </a:cxn>
              <a:cxn ang="0">
                <a:pos x="T4" y="T5"/>
              </a:cxn>
              <a:cxn ang="0">
                <a:pos x="T6" y="T7"/>
              </a:cxn>
              <a:cxn ang="0">
                <a:pos x="T8" y="T9"/>
              </a:cxn>
            </a:cxnLst>
            <a:rect l="0" t="0" r="r" b="b"/>
            <a:pathLst>
              <a:path w="882" h="2310">
                <a:moveTo>
                  <a:pt x="0" y="2310"/>
                </a:moveTo>
                <a:lnTo>
                  <a:pt x="0" y="1896"/>
                </a:lnTo>
                <a:lnTo>
                  <a:pt x="882" y="0"/>
                </a:lnTo>
                <a:lnTo>
                  <a:pt x="882" y="2034"/>
                </a:lnTo>
                <a:lnTo>
                  <a:pt x="0" y="2310"/>
                </a:lnTo>
                <a:close/>
              </a:path>
            </a:pathLst>
          </a:custGeom>
          <a:gradFill rotWithShape="1">
            <a:gsLst>
              <a:gs pos="1000">
                <a:schemeClr val="accent5">
                  <a:lumMod val="90000"/>
                </a:schemeClr>
              </a:gs>
              <a:gs pos="100000">
                <a:schemeClr val="accent6">
                  <a:lumMod val="20000"/>
                  <a:lumOff val="80000"/>
                </a:scheme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6518" name="Line 6"/>
          <p:cNvSpPr>
            <a:spLocks noChangeShapeType="1"/>
          </p:cNvSpPr>
          <p:nvPr/>
        </p:nvSpPr>
        <p:spPr bwMode="auto">
          <a:xfrm flipH="1">
            <a:off x="4237038" y="4926013"/>
            <a:ext cx="0" cy="3730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19" name="Line 7"/>
          <p:cNvSpPr>
            <a:spLocks noChangeShapeType="1"/>
          </p:cNvSpPr>
          <p:nvPr/>
        </p:nvSpPr>
        <p:spPr bwMode="auto">
          <a:xfrm flipH="1">
            <a:off x="3321050" y="4945063"/>
            <a:ext cx="0" cy="3857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0" name="Rectangle 8"/>
          <p:cNvSpPr>
            <a:spLocks noChangeArrowheads="1"/>
          </p:cNvSpPr>
          <p:nvPr/>
        </p:nvSpPr>
        <p:spPr bwMode="auto">
          <a:xfrm>
            <a:off x="5842001" y="1204914"/>
            <a:ext cx="4575175" cy="3208337"/>
          </a:xfrm>
          <a:prstGeom prst="rect">
            <a:avLst/>
          </a:prstGeom>
          <a:solidFill>
            <a:schemeClr val="accent6">
              <a:lumMod val="20000"/>
              <a:lumOff val="80000"/>
            </a:schemeClr>
          </a:solidFill>
          <a:ln w="9525">
            <a:solidFill>
              <a:schemeClr val="tx2"/>
            </a:solidFill>
            <a:miter lim="800000"/>
          </a:ln>
          <a:effectLst>
            <a:outerShdw dist="28398" dir="3806097"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endParaRPr kumimoji="0" lang="zh-CN" altLang="zh-CN" sz="1800">
              <a:solidFill>
                <a:srgbClr val="333399"/>
              </a:solidFill>
              <a:latin typeface="Arial" panose="020B0604020202020204" pitchFamily="34" charset="0"/>
              <a:ea typeface="黑体" panose="02010609060101010101" pitchFamily="49" charset="-122"/>
            </a:endParaRPr>
          </a:p>
        </p:txBody>
      </p:sp>
      <p:sp>
        <p:nvSpPr>
          <p:cNvPr id="576521" name="Rectangle 9"/>
          <p:cNvSpPr>
            <a:spLocks noChangeArrowheads="1"/>
          </p:cNvSpPr>
          <p:nvPr/>
        </p:nvSpPr>
        <p:spPr bwMode="auto">
          <a:xfrm>
            <a:off x="7600950" y="1595439"/>
            <a:ext cx="712788" cy="522287"/>
          </a:xfrm>
          <a:prstGeom prst="rect">
            <a:avLst/>
          </a:prstGeom>
          <a:solidFill>
            <a:schemeClr val="accent5">
              <a:lumMod val="90000"/>
            </a:schemeClr>
          </a:solidFill>
          <a:ln w="9525">
            <a:solidFill>
              <a:schemeClr val="tx2"/>
            </a:solidFill>
            <a:miter lim="800000"/>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22" name="Rectangle 10"/>
          <p:cNvSpPr>
            <a:spLocks noChangeArrowheads="1"/>
          </p:cNvSpPr>
          <p:nvPr/>
        </p:nvSpPr>
        <p:spPr bwMode="auto">
          <a:xfrm>
            <a:off x="7637463" y="165258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站表</a:t>
            </a:r>
            <a:endParaRPr lang="zh-CN" altLang="en-US" sz="1800">
              <a:solidFill>
                <a:srgbClr val="333399"/>
              </a:solidFill>
              <a:latin typeface="Arial" panose="020B0604020202020204" pitchFamily="34" charset="0"/>
              <a:ea typeface="黑体" panose="02010609060101010101" pitchFamily="49" charset="-122"/>
            </a:endParaRPr>
          </a:p>
        </p:txBody>
      </p:sp>
      <p:sp>
        <p:nvSpPr>
          <p:cNvPr id="576523" name="Line 11"/>
          <p:cNvSpPr>
            <a:spLocks noChangeShapeType="1"/>
          </p:cNvSpPr>
          <p:nvPr/>
        </p:nvSpPr>
        <p:spPr bwMode="auto">
          <a:xfrm flipV="1">
            <a:off x="8294689" y="1385888"/>
            <a:ext cx="693737" cy="233362"/>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4" name="Line 12"/>
          <p:cNvSpPr>
            <a:spLocks noChangeShapeType="1"/>
          </p:cNvSpPr>
          <p:nvPr/>
        </p:nvSpPr>
        <p:spPr bwMode="auto">
          <a:xfrm>
            <a:off x="8315326" y="2105026"/>
            <a:ext cx="682625" cy="150336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5" name="Rectangle 13"/>
          <p:cNvSpPr>
            <a:spLocks noChangeArrowheads="1"/>
          </p:cNvSpPr>
          <p:nvPr/>
        </p:nvSpPr>
        <p:spPr bwMode="auto">
          <a:xfrm>
            <a:off x="6021388" y="2667000"/>
            <a:ext cx="2411412" cy="712788"/>
          </a:xfrm>
          <a:prstGeom prst="rect">
            <a:avLst/>
          </a:prstGeom>
          <a:solidFill>
            <a:schemeClr val="bg1"/>
          </a:solidFill>
          <a:ln w="9525">
            <a:solidFill>
              <a:schemeClr val="tx2"/>
            </a:solidFill>
            <a:miter lim="800000"/>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26" name="Rectangle 14"/>
          <p:cNvSpPr>
            <a:spLocks noChangeArrowheads="1"/>
          </p:cNvSpPr>
          <p:nvPr/>
        </p:nvSpPr>
        <p:spPr bwMode="auto">
          <a:xfrm>
            <a:off x="5992814" y="2720975"/>
            <a:ext cx="1106073"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接口管理</a:t>
            </a:r>
            <a:endParaRPr lang="zh-CN" altLang="en-US" sz="1800">
              <a:solidFill>
                <a:srgbClr val="333399"/>
              </a:solidFill>
              <a:latin typeface="Arial" panose="020B0604020202020204" pitchFamily="34" charset="0"/>
              <a:ea typeface="黑体" panose="02010609060101010101" pitchFamily="49" charset="-122"/>
            </a:endParaRPr>
          </a:p>
          <a:p>
            <a:pPr eaLnBrk="0" hangingPunct="0"/>
            <a:r>
              <a:rPr lang="zh-CN" altLang="en-US" sz="1800">
                <a:solidFill>
                  <a:srgbClr val="333399"/>
                </a:solidFill>
                <a:latin typeface="Arial" panose="020B0604020202020204" pitchFamily="34" charset="0"/>
                <a:ea typeface="黑体" panose="02010609060101010101" pitchFamily="49" charset="-122"/>
              </a:rPr>
              <a:t>    软件</a:t>
            </a:r>
            <a:endParaRPr lang="zh-CN" altLang="en-US" sz="1800">
              <a:solidFill>
                <a:srgbClr val="333399"/>
              </a:solidFill>
              <a:latin typeface="Arial" panose="020B0604020202020204" pitchFamily="34" charset="0"/>
              <a:ea typeface="黑体" panose="02010609060101010101" pitchFamily="49" charset="-122"/>
            </a:endParaRPr>
          </a:p>
        </p:txBody>
      </p:sp>
      <p:sp>
        <p:nvSpPr>
          <p:cNvPr id="576527" name="Rectangle 15"/>
          <p:cNvSpPr>
            <a:spLocks noChangeArrowheads="1"/>
          </p:cNvSpPr>
          <p:nvPr/>
        </p:nvSpPr>
        <p:spPr bwMode="auto">
          <a:xfrm>
            <a:off x="7419976" y="2716213"/>
            <a:ext cx="1106073"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网桥协议</a:t>
            </a:r>
            <a:endParaRPr lang="zh-CN" altLang="en-US" sz="1800">
              <a:solidFill>
                <a:srgbClr val="333399"/>
              </a:solidFill>
              <a:latin typeface="Arial" panose="020B0604020202020204" pitchFamily="34" charset="0"/>
              <a:ea typeface="黑体" panose="02010609060101010101" pitchFamily="49" charset="-122"/>
            </a:endParaRPr>
          </a:p>
          <a:p>
            <a:pPr eaLnBrk="0" hangingPunct="0"/>
            <a:r>
              <a:rPr lang="zh-CN" altLang="en-US" sz="1800">
                <a:solidFill>
                  <a:srgbClr val="333399"/>
                </a:solidFill>
                <a:latin typeface="Arial" panose="020B0604020202020204" pitchFamily="34" charset="0"/>
                <a:ea typeface="黑体" panose="02010609060101010101" pitchFamily="49" charset="-122"/>
              </a:rPr>
              <a:t>    实体</a:t>
            </a:r>
            <a:endParaRPr lang="zh-CN" altLang="en-US" sz="1800">
              <a:solidFill>
                <a:srgbClr val="333399"/>
              </a:solidFill>
              <a:latin typeface="Arial" panose="020B0604020202020204" pitchFamily="34" charset="0"/>
              <a:ea typeface="黑体" panose="02010609060101010101" pitchFamily="49" charset="-122"/>
            </a:endParaRPr>
          </a:p>
        </p:txBody>
      </p:sp>
      <p:sp>
        <p:nvSpPr>
          <p:cNvPr id="576528" name="Line 16"/>
          <p:cNvSpPr>
            <a:spLocks noChangeShapeType="1"/>
          </p:cNvSpPr>
          <p:nvPr/>
        </p:nvSpPr>
        <p:spPr bwMode="auto">
          <a:xfrm>
            <a:off x="7038975" y="2851150"/>
            <a:ext cx="488950"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29" name="Line 17"/>
          <p:cNvSpPr>
            <a:spLocks noChangeShapeType="1"/>
          </p:cNvSpPr>
          <p:nvPr/>
        </p:nvSpPr>
        <p:spPr bwMode="auto">
          <a:xfrm flipH="1">
            <a:off x="7000875" y="3028950"/>
            <a:ext cx="484188" cy="0"/>
          </a:xfrm>
          <a:prstGeom prst="line">
            <a:avLst/>
          </a:prstGeom>
          <a:noFill/>
          <a:ln w="28575">
            <a:solidFill>
              <a:srgbClr val="333399"/>
            </a:solidFill>
            <a:round/>
            <a:headEnd type="non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0" name="Line 18"/>
          <p:cNvSpPr>
            <a:spLocks noChangeShapeType="1"/>
          </p:cNvSpPr>
          <p:nvPr/>
        </p:nvSpPr>
        <p:spPr bwMode="auto">
          <a:xfrm>
            <a:off x="7302500" y="2651126"/>
            <a:ext cx="0" cy="728663"/>
          </a:xfrm>
          <a:prstGeom prst="line">
            <a:avLst/>
          </a:prstGeom>
          <a:noFill/>
          <a:ln w="127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1" name="Line 19"/>
          <p:cNvSpPr>
            <a:spLocks noChangeShapeType="1"/>
          </p:cNvSpPr>
          <p:nvPr/>
        </p:nvSpPr>
        <p:spPr bwMode="auto">
          <a:xfrm>
            <a:off x="7923213" y="2125663"/>
            <a:ext cx="0" cy="54610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2" name="Rectangle 20"/>
          <p:cNvSpPr>
            <a:spLocks noChangeArrowheads="1"/>
          </p:cNvSpPr>
          <p:nvPr/>
        </p:nvSpPr>
        <p:spPr bwMode="auto">
          <a:xfrm>
            <a:off x="7527925" y="3767139"/>
            <a:ext cx="725488" cy="407987"/>
          </a:xfrm>
          <a:prstGeom prst="rect">
            <a:avLst/>
          </a:prstGeom>
          <a:solidFill>
            <a:schemeClr val="bg1"/>
          </a:solidFill>
          <a:ln w="12700">
            <a:solidFill>
              <a:schemeClr val="tx1"/>
            </a:solidFill>
            <a:miter lim="800000"/>
          </a:ln>
          <a:effectLst>
            <a:outerShdw dist="35921" dir="2700000" algn="ctr" rotWithShape="0">
              <a:schemeClr val="tx1"/>
            </a:outerShdw>
          </a:effectLst>
        </p:spPr>
        <p:txBody>
          <a:bodyPr wrap="none" anchor="ctr"/>
          <a:lstStyle/>
          <a:p>
            <a:pPr algn="ctr"/>
            <a:r>
              <a:rPr lang="zh-CN" altLang="en-US" sz="2000">
                <a:solidFill>
                  <a:schemeClr val="tx2"/>
                </a:solidFill>
                <a:latin typeface="Tahoma" panose="020B0604030504040204" pitchFamily="34" charset="0"/>
              </a:rPr>
              <a:t>缓存</a:t>
            </a:r>
            <a:endParaRPr lang="zh-CN" altLang="en-US" sz="2000">
              <a:solidFill>
                <a:schemeClr val="tx2"/>
              </a:solidFill>
              <a:latin typeface="Tahoma" panose="020B0604030504040204" pitchFamily="34" charset="0"/>
            </a:endParaRPr>
          </a:p>
        </p:txBody>
      </p:sp>
      <p:sp>
        <p:nvSpPr>
          <p:cNvPr id="576533" name="Rectangle 21"/>
          <p:cNvSpPr>
            <a:spLocks noChangeArrowheads="1"/>
          </p:cNvSpPr>
          <p:nvPr/>
        </p:nvSpPr>
        <p:spPr bwMode="auto">
          <a:xfrm>
            <a:off x="5938838" y="3767139"/>
            <a:ext cx="836612" cy="401637"/>
          </a:xfrm>
          <a:prstGeom prst="rect">
            <a:avLst/>
          </a:prstGeom>
          <a:solidFill>
            <a:schemeClr val="bg1"/>
          </a:solidFill>
          <a:ln w="9525">
            <a:solidFill>
              <a:schemeClr val="tx2"/>
            </a:solidFill>
            <a:miter lim="800000"/>
          </a:ln>
          <a:effectLst>
            <a:outerShdw dist="35921" dir="2700000"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1</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34" name="Rectangle 22"/>
          <p:cNvSpPr>
            <a:spLocks noChangeArrowheads="1"/>
          </p:cNvSpPr>
          <p:nvPr/>
        </p:nvSpPr>
        <p:spPr bwMode="auto">
          <a:xfrm>
            <a:off x="9007476" y="3767139"/>
            <a:ext cx="835025" cy="401637"/>
          </a:xfrm>
          <a:prstGeom prst="rect">
            <a:avLst/>
          </a:prstGeom>
          <a:solidFill>
            <a:schemeClr val="bg1"/>
          </a:solidFill>
          <a:ln w="9525">
            <a:solidFill>
              <a:schemeClr val="tx2"/>
            </a:solidFill>
            <a:miter lim="800000"/>
          </a:ln>
          <a:effectLst>
            <a:outerShdw dist="35921" dir="2700000" algn="ctr" rotWithShape="0">
              <a:schemeClr val="tx1"/>
            </a:outerShdw>
          </a:effec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2</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35" name="Line 23"/>
          <p:cNvSpPr>
            <a:spLocks noChangeShapeType="1"/>
          </p:cNvSpPr>
          <p:nvPr/>
        </p:nvSpPr>
        <p:spPr bwMode="auto">
          <a:xfrm>
            <a:off x="7896225" y="3367088"/>
            <a:ext cx="0" cy="41275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6" name="Line 24"/>
          <p:cNvSpPr>
            <a:spLocks noChangeShapeType="1"/>
          </p:cNvSpPr>
          <p:nvPr/>
        </p:nvSpPr>
        <p:spPr bwMode="auto">
          <a:xfrm>
            <a:off x="6348413" y="4175125"/>
            <a:ext cx="0" cy="706438"/>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7" name="Line 25"/>
          <p:cNvSpPr>
            <a:spLocks noChangeShapeType="1"/>
          </p:cNvSpPr>
          <p:nvPr/>
        </p:nvSpPr>
        <p:spPr bwMode="auto">
          <a:xfrm>
            <a:off x="9488488" y="4175125"/>
            <a:ext cx="0" cy="687388"/>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8" name="Line 26"/>
          <p:cNvSpPr>
            <a:spLocks noChangeShapeType="1"/>
          </p:cNvSpPr>
          <p:nvPr/>
        </p:nvSpPr>
        <p:spPr bwMode="auto">
          <a:xfrm>
            <a:off x="2627313" y="5326064"/>
            <a:ext cx="0" cy="5302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39" name="Line 27"/>
          <p:cNvSpPr>
            <a:spLocks noChangeShapeType="1"/>
          </p:cNvSpPr>
          <p:nvPr/>
        </p:nvSpPr>
        <p:spPr bwMode="auto">
          <a:xfrm>
            <a:off x="3211513" y="5326064"/>
            <a:ext cx="0" cy="5302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0" name="Rectangle 28"/>
          <p:cNvSpPr>
            <a:spLocks noChangeArrowheads="1"/>
          </p:cNvSpPr>
          <p:nvPr/>
        </p:nvSpPr>
        <p:spPr bwMode="auto">
          <a:xfrm>
            <a:off x="1570039" y="5278439"/>
            <a:ext cx="104775" cy="109537"/>
          </a:xfrm>
          <a:prstGeom prst="rect">
            <a:avLst/>
          </a:prstGeom>
          <a:solidFill>
            <a:schemeClr val="tx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41" name="Line 29"/>
          <p:cNvSpPr>
            <a:spLocks noChangeShapeType="1"/>
          </p:cNvSpPr>
          <p:nvPr/>
        </p:nvSpPr>
        <p:spPr bwMode="auto">
          <a:xfrm flipV="1">
            <a:off x="1617663" y="5332414"/>
            <a:ext cx="1835150"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2" name="Rectangle 30"/>
          <p:cNvSpPr>
            <a:spLocks noChangeArrowheads="1"/>
          </p:cNvSpPr>
          <p:nvPr/>
        </p:nvSpPr>
        <p:spPr bwMode="auto">
          <a:xfrm>
            <a:off x="3408364" y="5260976"/>
            <a:ext cx="104775" cy="111125"/>
          </a:xfrm>
          <a:prstGeom prst="rect">
            <a:avLst/>
          </a:prstGeom>
          <a:solidFill>
            <a:schemeClr val="tx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43" name="Line 31"/>
          <p:cNvSpPr>
            <a:spLocks noChangeShapeType="1"/>
          </p:cNvSpPr>
          <p:nvPr/>
        </p:nvSpPr>
        <p:spPr bwMode="auto">
          <a:xfrm>
            <a:off x="1993900" y="5335589"/>
            <a:ext cx="0" cy="511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44" name="Rectangle 32"/>
          <p:cNvSpPr>
            <a:spLocks noChangeArrowheads="1"/>
          </p:cNvSpPr>
          <p:nvPr/>
        </p:nvSpPr>
        <p:spPr bwMode="auto">
          <a:xfrm>
            <a:off x="1600200"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①</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45" name="Rectangle 33"/>
          <p:cNvSpPr>
            <a:spLocks noChangeArrowheads="1"/>
          </p:cNvSpPr>
          <p:nvPr/>
        </p:nvSpPr>
        <p:spPr bwMode="auto">
          <a:xfrm>
            <a:off x="2203450"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②</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46" name="Rectangle 34"/>
          <p:cNvSpPr>
            <a:spLocks noChangeArrowheads="1"/>
          </p:cNvSpPr>
          <p:nvPr/>
        </p:nvSpPr>
        <p:spPr bwMode="auto">
          <a:xfrm>
            <a:off x="2805113"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③</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47" name="Rectangle 35"/>
          <p:cNvSpPr>
            <a:spLocks noChangeArrowheads="1"/>
          </p:cNvSpPr>
          <p:nvPr/>
        </p:nvSpPr>
        <p:spPr bwMode="auto">
          <a:xfrm>
            <a:off x="4605339" y="4946651"/>
            <a:ext cx="862417"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网段 </a:t>
            </a:r>
            <a:r>
              <a:rPr lang="en-US" altLang="zh-CN" sz="1800">
                <a:solidFill>
                  <a:srgbClr val="333399"/>
                </a:solidFill>
                <a:latin typeface="Arial" panose="020B0604020202020204" pitchFamily="34" charset="0"/>
                <a:ea typeface="黑体" panose="02010609060101010101" pitchFamily="49" charset="-122"/>
              </a:rPr>
              <a:t>B</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48" name="Rectangle 36"/>
          <p:cNvSpPr>
            <a:spLocks noChangeArrowheads="1"/>
          </p:cNvSpPr>
          <p:nvPr/>
        </p:nvSpPr>
        <p:spPr bwMode="auto">
          <a:xfrm>
            <a:off x="2105026" y="4946650"/>
            <a:ext cx="8540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网段 </a:t>
            </a:r>
            <a:r>
              <a:rPr lang="en-US" altLang="zh-CN" sz="1800">
                <a:solidFill>
                  <a:srgbClr val="333399"/>
                </a:solidFill>
                <a:latin typeface="Arial" panose="020B0604020202020204" pitchFamily="34" charset="0"/>
                <a:ea typeface="黑体" panose="02010609060101010101" pitchFamily="49" charset="-122"/>
              </a:rPr>
              <a:t>A</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49" name="Rectangle 37"/>
          <p:cNvSpPr>
            <a:spLocks noChangeArrowheads="1"/>
          </p:cNvSpPr>
          <p:nvPr/>
        </p:nvSpPr>
        <p:spPr bwMode="auto">
          <a:xfrm>
            <a:off x="8988425" y="1371601"/>
            <a:ext cx="1314450" cy="2227263"/>
          </a:xfrm>
          <a:prstGeom prst="rect">
            <a:avLst/>
          </a:prstGeom>
          <a:solidFill>
            <a:schemeClr val="accent5">
              <a:lumMod val="90000"/>
            </a:schemeClr>
          </a:solidFill>
          <a:ln w="9525">
            <a:solidFill>
              <a:schemeClr val="tx2"/>
            </a:solidFill>
            <a:miter lim="800000"/>
          </a:ln>
          <a:effectLst>
            <a:outerShdw dist="35921" dir="2700000" algn="ctr" rotWithShape="0">
              <a:schemeClr val="tx1"/>
            </a:outerShdw>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50" name="Rectangle 38"/>
          <p:cNvSpPr>
            <a:spLocks noChangeArrowheads="1"/>
          </p:cNvSpPr>
          <p:nvPr/>
        </p:nvSpPr>
        <p:spPr bwMode="auto">
          <a:xfrm>
            <a:off x="9864725" y="166370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51" name="Rectangle 39"/>
          <p:cNvSpPr>
            <a:spLocks noChangeArrowheads="1"/>
          </p:cNvSpPr>
          <p:nvPr/>
        </p:nvSpPr>
        <p:spPr bwMode="auto">
          <a:xfrm>
            <a:off x="9864725" y="1990726"/>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52" name="Rectangle 40"/>
          <p:cNvSpPr>
            <a:spLocks noChangeArrowheads="1"/>
          </p:cNvSpPr>
          <p:nvPr/>
        </p:nvSpPr>
        <p:spPr bwMode="auto">
          <a:xfrm>
            <a:off x="9864725" y="2325689"/>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53" name="Rectangle 41"/>
          <p:cNvSpPr>
            <a:spLocks noChangeArrowheads="1"/>
          </p:cNvSpPr>
          <p:nvPr/>
        </p:nvSpPr>
        <p:spPr bwMode="auto">
          <a:xfrm>
            <a:off x="9864725" y="2627314"/>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54" name="Rectangle 42"/>
          <p:cNvSpPr>
            <a:spLocks noChangeArrowheads="1"/>
          </p:cNvSpPr>
          <p:nvPr/>
        </p:nvSpPr>
        <p:spPr bwMode="auto">
          <a:xfrm>
            <a:off x="9188450" y="1666876"/>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①</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55" name="Rectangle 43"/>
          <p:cNvSpPr>
            <a:spLocks noChangeArrowheads="1"/>
          </p:cNvSpPr>
          <p:nvPr/>
        </p:nvSpPr>
        <p:spPr bwMode="auto">
          <a:xfrm>
            <a:off x="9188450" y="2309814"/>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③</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56" name="Rectangle 44"/>
          <p:cNvSpPr>
            <a:spLocks noChangeArrowheads="1"/>
          </p:cNvSpPr>
          <p:nvPr/>
        </p:nvSpPr>
        <p:spPr bwMode="auto">
          <a:xfrm>
            <a:off x="9188450" y="2938464"/>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⑤</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57" name="Rectangle 45"/>
          <p:cNvSpPr>
            <a:spLocks noChangeArrowheads="1"/>
          </p:cNvSpPr>
          <p:nvPr/>
        </p:nvSpPr>
        <p:spPr bwMode="auto">
          <a:xfrm>
            <a:off x="9864725" y="2927350"/>
            <a:ext cx="330200"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58" name="Rectangle 46"/>
          <p:cNvSpPr>
            <a:spLocks noChangeArrowheads="1"/>
          </p:cNvSpPr>
          <p:nvPr/>
        </p:nvSpPr>
        <p:spPr bwMode="auto">
          <a:xfrm>
            <a:off x="9188450" y="19875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②</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59" name="Rectangle 47"/>
          <p:cNvSpPr>
            <a:spLocks noChangeArrowheads="1"/>
          </p:cNvSpPr>
          <p:nvPr/>
        </p:nvSpPr>
        <p:spPr bwMode="auto">
          <a:xfrm>
            <a:off x="9188450" y="26225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④</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60" name="Rectangle 48"/>
          <p:cNvSpPr>
            <a:spLocks noChangeArrowheads="1"/>
          </p:cNvSpPr>
          <p:nvPr/>
        </p:nvSpPr>
        <p:spPr bwMode="auto">
          <a:xfrm>
            <a:off x="9186863" y="3228975"/>
            <a:ext cx="481012"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⑥</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61" name="Rectangle 49"/>
          <p:cNvSpPr>
            <a:spLocks noChangeArrowheads="1"/>
          </p:cNvSpPr>
          <p:nvPr/>
        </p:nvSpPr>
        <p:spPr bwMode="auto">
          <a:xfrm>
            <a:off x="9864725" y="3243264"/>
            <a:ext cx="3302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62" name="Rectangle 50"/>
          <p:cNvSpPr>
            <a:spLocks noChangeArrowheads="1"/>
          </p:cNvSpPr>
          <p:nvPr/>
        </p:nvSpPr>
        <p:spPr bwMode="auto">
          <a:xfrm>
            <a:off x="8959851" y="1343026"/>
            <a:ext cx="87524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站地址</a:t>
            </a:r>
            <a:endParaRPr lang="zh-CN" altLang="en-US" sz="1800">
              <a:solidFill>
                <a:srgbClr val="333399"/>
              </a:solidFill>
              <a:latin typeface="Arial" panose="020B0604020202020204" pitchFamily="34" charset="0"/>
              <a:ea typeface="黑体" panose="02010609060101010101" pitchFamily="49" charset="-122"/>
            </a:endParaRPr>
          </a:p>
        </p:txBody>
      </p:sp>
      <p:sp>
        <p:nvSpPr>
          <p:cNvPr id="576563" name="Rectangle 51"/>
          <p:cNvSpPr>
            <a:spLocks noChangeArrowheads="1"/>
          </p:cNvSpPr>
          <p:nvPr/>
        </p:nvSpPr>
        <p:spPr bwMode="auto">
          <a:xfrm>
            <a:off x="9713913" y="134778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a:t>
            </a:r>
            <a:endParaRPr lang="zh-CN" altLang="en-US" sz="1800">
              <a:solidFill>
                <a:srgbClr val="333399"/>
              </a:solidFill>
              <a:latin typeface="Arial" panose="020B0604020202020204" pitchFamily="34" charset="0"/>
              <a:ea typeface="黑体" panose="02010609060101010101" pitchFamily="49" charset="-122"/>
            </a:endParaRPr>
          </a:p>
        </p:txBody>
      </p:sp>
      <p:sp>
        <p:nvSpPr>
          <p:cNvPr id="576564" name="Line 52"/>
          <p:cNvSpPr>
            <a:spLocks noChangeShapeType="1"/>
          </p:cNvSpPr>
          <p:nvPr/>
        </p:nvSpPr>
        <p:spPr bwMode="auto">
          <a:xfrm>
            <a:off x="8988425" y="2005013"/>
            <a:ext cx="132873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5" name="Line 53"/>
          <p:cNvSpPr>
            <a:spLocks noChangeShapeType="1"/>
          </p:cNvSpPr>
          <p:nvPr/>
        </p:nvSpPr>
        <p:spPr bwMode="auto">
          <a:xfrm>
            <a:off x="9752013" y="1371600"/>
            <a:ext cx="0" cy="22177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6" name="Line 54"/>
          <p:cNvSpPr>
            <a:spLocks noChangeShapeType="1"/>
          </p:cNvSpPr>
          <p:nvPr/>
        </p:nvSpPr>
        <p:spPr bwMode="auto">
          <a:xfrm>
            <a:off x="8988426" y="2322513"/>
            <a:ext cx="13382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7" name="Line 55"/>
          <p:cNvSpPr>
            <a:spLocks noChangeShapeType="1"/>
          </p:cNvSpPr>
          <p:nvPr/>
        </p:nvSpPr>
        <p:spPr bwMode="auto">
          <a:xfrm>
            <a:off x="8988425" y="2638425"/>
            <a:ext cx="13477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8" name="Line 56"/>
          <p:cNvSpPr>
            <a:spLocks noChangeShapeType="1"/>
          </p:cNvSpPr>
          <p:nvPr/>
        </p:nvSpPr>
        <p:spPr bwMode="auto">
          <a:xfrm>
            <a:off x="8988425" y="2955925"/>
            <a:ext cx="132873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69" name="Line 57"/>
          <p:cNvSpPr>
            <a:spLocks noChangeShapeType="1"/>
          </p:cNvSpPr>
          <p:nvPr/>
        </p:nvSpPr>
        <p:spPr bwMode="auto">
          <a:xfrm>
            <a:off x="8988425" y="3271838"/>
            <a:ext cx="13096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0" name="Line 58"/>
          <p:cNvSpPr>
            <a:spLocks noChangeShapeType="1"/>
          </p:cNvSpPr>
          <p:nvPr/>
        </p:nvSpPr>
        <p:spPr bwMode="auto">
          <a:xfrm>
            <a:off x="8988425" y="1689100"/>
            <a:ext cx="132873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1" name="Rectangle 59"/>
          <p:cNvSpPr>
            <a:spLocks noChangeArrowheads="1"/>
          </p:cNvSpPr>
          <p:nvPr/>
        </p:nvSpPr>
        <p:spPr bwMode="auto">
          <a:xfrm>
            <a:off x="5918200" y="1246188"/>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solidFill>
                  <a:srgbClr val="333399"/>
                </a:solidFill>
                <a:latin typeface="Arial" panose="020B0604020202020204" pitchFamily="34" charset="0"/>
                <a:ea typeface="黑体" panose="02010609060101010101" pitchFamily="49" charset="-122"/>
              </a:rPr>
              <a:t>网桥</a:t>
            </a:r>
            <a:endParaRPr lang="zh-CN" altLang="en-US">
              <a:solidFill>
                <a:srgbClr val="333399"/>
              </a:solidFill>
              <a:latin typeface="Arial" panose="020B0604020202020204" pitchFamily="34" charset="0"/>
              <a:ea typeface="黑体" panose="02010609060101010101" pitchFamily="49" charset="-122"/>
            </a:endParaRPr>
          </a:p>
        </p:txBody>
      </p:sp>
      <p:sp>
        <p:nvSpPr>
          <p:cNvPr id="576575" name="Line 63"/>
          <p:cNvSpPr>
            <a:spLocks noChangeShapeType="1"/>
          </p:cNvSpPr>
          <p:nvPr/>
        </p:nvSpPr>
        <p:spPr bwMode="auto">
          <a:xfrm flipV="1">
            <a:off x="6775451" y="3976689"/>
            <a:ext cx="752475" cy="1587"/>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6" name="Line 64"/>
          <p:cNvSpPr>
            <a:spLocks noChangeShapeType="1"/>
          </p:cNvSpPr>
          <p:nvPr/>
        </p:nvSpPr>
        <p:spPr bwMode="auto">
          <a:xfrm flipV="1">
            <a:off x="8281988" y="3981450"/>
            <a:ext cx="711200" cy="6350"/>
          </a:xfrm>
          <a:prstGeom prst="line">
            <a:avLst/>
          </a:prstGeom>
          <a:noFill/>
          <a:ln w="28575">
            <a:solidFill>
              <a:srgbClr val="333399"/>
            </a:solidFill>
            <a:round/>
            <a:headEnd type="triangle" w="sm" len="me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77" name="Rectangle 65"/>
          <p:cNvSpPr>
            <a:spLocks noChangeArrowheads="1"/>
          </p:cNvSpPr>
          <p:nvPr/>
        </p:nvSpPr>
        <p:spPr bwMode="auto">
          <a:xfrm>
            <a:off x="3522722" y="3790639"/>
            <a:ext cx="6444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dirty="0">
                <a:solidFill>
                  <a:srgbClr val="333399"/>
                </a:solidFill>
                <a:latin typeface="Arial" panose="020B0604020202020204" pitchFamily="34" charset="0"/>
                <a:ea typeface="黑体" panose="02010609060101010101" pitchFamily="49" charset="-122"/>
              </a:rPr>
              <a:t>网桥</a:t>
            </a:r>
            <a:endParaRPr lang="zh-CN" altLang="en-US" sz="1800" dirty="0">
              <a:solidFill>
                <a:srgbClr val="333399"/>
              </a:solidFill>
              <a:latin typeface="Arial" panose="020B0604020202020204" pitchFamily="34" charset="0"/>
              <a:ea typeface="黑体" panose="02010609060101010101" pitchFamily="49" charset="-122"/>
            </a:endParaRPr>
          </a:p>
        </p:txBody>
      </p:sp>
      <p:sp>
        <p:nvSpPr>
          <p:cNvPr id="576579" name="Line 67"/>
          <p:cNvSpPr>
            <a:spLocks noChangeShapeType="1"/>
          </p:cNvSpPr>
          <p:nvPr/>
        </p:nvSpPr>
        <p:spPr bwMode="auto">
          <a:xfrm>
            <a:off x="5067300" y="5307013"/>
            <a:ext cx="0" cy="5318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0" name="Line 68"/>
          <p:cNvSpPr>
            <a:spLocks noChangeShapeType="1"/>
          </p:cNvSpPr>
          <p:nvPr/>
        </p:nvSpPr>
        <p:spPr bwMode="auto">
          <a:xfrm>
            <a:off x="5651500" y="5307013"/>
            <a:ext cx="0" cy="5318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1" name="Rectangle 69"/>
          <p:cNvSpPr>
            <a:spLocks noChangeArrowheads="1"/>
          </p:cNvSpPr>
          <p:nvPr/>
        </p:nvSpPr>
        <p:spPr bwMode="auto">
          <a:xfrm>
            <a:off x="4011614" y="5259389"/>
            <a:ext cx="104775" cy="111125"/>
          </a:xfrm>
          <a:prstGeom prst="rect">
            <a:avLst/>
          </a:prstGeom>
          <a:solidFill>
            <a:schemeClr val="tx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82" name="Line 70"/>
          <p:cNvSpPr>
            <a:spLocks noChangeShapeType="1"/>
          </p:cNvSpPr>
          <p:nvPr/>
        </p:nvSpPr>
        <p:spPr bwMode="auto">
          <a:xfrm flipV="1">
            <a:off x="4059238" y="5313364"/>
            <a:ext cx="1835150" cy="31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3" name="Rectangle 71"/>
          <p:cNvSpPr>
            <a:spLocks noChangeArrowheads="1"/>
          </p:cNvSpPr>
          <p:nvPr/>
        </p:nvSpPr>
        <p:spPr bwMode="auto">
          <a:xfrm>
            <a:off x="5849939" y="5243514"/>
            <a:ext cx="104775" cy="109537"/>
          </a:xfrm>
          <a:prstGeom prst="rect">
            <a:avLst/>
          </a:prstGeom>
          <a:solidFill>
            <a:schemeClr val="tx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76584" name="Line 72"/>
          <p:cNvSpPr>
            <a:spLocks noChangeShapeType="1"/>
          </p:cNvSpPr>
          <p:nvPr/>
        </p:nvSpPr>
        <p:spPr bwMode="auto">
          <a:xfrm>
            <a:off x="4435475" y="5316538"/>
            <a:ext cx="0" cy="5127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6585" name="Rectangle 73"/>
          <p:cNvSpPr>
            <a:spLocks noChangeArrowheads="1"/>
          </p:cNvSpPr>
          <p:nvPr/>
        </p:nvSpPr>
        <p:spPr bwMode="auto">
          <a:xfrm>
            <a:off x="4041775"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④</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86" name="Rectangle 74"/>
          <p:cNvSpPr>
            <a:spLocks noChangeArrowheads="1"/>
          </p:cNvSpPr>
          <p:nvPr/>
        </p:nvSpPr>
        <p:spPr bwMode="auto">
          <a:xfrm>
            <a:off x="4643438"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⑤</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87" name="Rectangle 75"/>
          <p:cNvSpPr>
            <a:spLocks noChangeArrowheads="1"/>
          </p:cNvSpPr>
          <p:nvPr/>
        </p:nvSpPr>
        <p:spPr bwMode="auto">
          <a:xfrm>
            <a:off x="5248275" y="5480051"/>
            <a:ext cx="41357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⑥</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91" name="Rectangle 79"/>
          <p:cNvSpPr>
            <a:spLocks noChangeArrowheads="1"/>
          </p:cNvSpPr>
          <p:nvPr/>
        </p:nvSpPr>
        <p:spPr bwMode="auto">
          <a:xfrm>
            <a:off x="5448301" y="4437064"/>
            <a:ext cx="8367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1</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92" name="Rectangle 80"/>
          <p:cNvSpPr>
            <a:spLocks noChangeArrowheads="1"/>
          </p:cNvSpPr>
          <p:nvPr/>
        </p:nvSpPr>
        <p:spPr bwMode="auto">
          <a:xfrm>
            <a:off x="8651876" y="4437064"/>
            <a:ext cx="836769"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1800">
                <a:solidFill>
                  <a:srgbClr val="333399"/>
                </a:solidFill>
                <a:latin typeface="Arial" panose="020B0604020202020204" pitchFamily="34" charset="0"/>
                <a:ea typeface="黑体" panose="02010609060101010101" pitchFamily="49" charset="-122"/>
              </a:rPr>
              <a:t>接口 </a:t>
            </a:r>
            <a:r>
              <a:rPr lang="en-US" altLang="zh-CN" sz="1800">
                <a:solidFill>
                  <a:srgbClr val="333399"/>
                </a:solidFill>
                <a:latin typeface="Arial" panose="020B0604020202020204" pitchFamily="34" charset="0"/>
                <a:ea typeface="黑体" panose="02010609060101010101" pitchFamily="49" charset="-122"/>
              </a:rPr>
              <a:t>2</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93" name="Rectangle 81"/>
          <p:cNvSpPr>
            <a:spLocks noChangeArrowheads="1"/>
          </p:cNvSpPr>
          <p:nvPr/>
        </p:nvSpPr>
        <p:spPr bwMode="auto">
          <a:xfrm>
            <a:off x="3287713" y="4941889"/>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1</a:t>
            </a:r>
            <a:endParaRPr lang="en-US" altLang="zh-CN" sz="1800">
              <a:solidFill>
                <a:srgbClr val="333399"/>
              </a:solidFill>
              <a:latin typeface="Arial" panose="020B0604020202020204" pitchFamily="34" charset="0"/>
              <a:ea typeface="黑体" panose="02010609060101010101" pitchFamily="49" charset="-122"/>
            </a:endParaRPr>
          </a:p>
        </p:txBody>
      </p:sp>
      <p:sp>
        <p:nvSpPr>
          <p:cNvPr id="576594" name="Rectangle 82"/>
          <p:cNvSpPr>
            <a:spLocks noChangeArrowheads="1"/>
          </p:cNvSpPr>
          <p:nvPr/>
        </p:nvSpPr>
        <p:spPr bwMode="auto">
          <a:xfrm>
            <a:off x="3935413" y="4937126"/>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a:solidFill>
                  <a:srgbClr val="333399"/>
                </a:solidFill>
                <a:latin typeface="Arial" panose="020B0604020202020204" pitchFamily="34" charset="0"/>
                <a:ea typeface="黑体" panose="02010609060101010101" pitchFamily="49" charset="-122"/>
              </a:rPr>
              <a:t>2</a:t>
            </a:r>
            <a:endParaRPr lang="en-US" altLang="zh-CN" sz="1800">
              <a:solidFill>
                <a:srgbClr val="333399"/>
              </a:solidFill>
              <a:latin typeface="Arial" panose="020B0604020202020204" pitchFamily="34" charset="0"/>
              <a:ea typeface="黑体" panose="02010609060101010101" pitchFamily="49" charset="-122"/>
            </a:endParaRPr>
          </a:p>
        </p:txBody>
      </p:sp>
      <p:pic>
        <p:nvPicPr>
          <p:cNvPr id="2" name="图形 1"/>
          <p:cNvPicPr>
            <a:picLocks noChangeAspect="1"/>
          </p:cNvPicPr>
          <p:nvPr/>
        </p:nvPicPr>
        <p:blipFill>
          <a:blip r:embed="rId1"/>
          <a:stretch>
            <a:fillRect/>
          </a:stretch>
        </p:blipFill>
        <p:spPr>
          <a:xfrm>
            <a:off x="1672567" y="5862363"/>
            <a:ext cx="499927" cy="378516"/>
          </a:xfrm>
          <a:prstGeom prst="rect">
            <a:avLst/>
          </a:prstGeom>
        </p:spPr>
      </p:pic>
      <p:pic>
        <p:nvPicPr>
          <p:cNvPr id="3" name="图形 2"/>
          <p:cNvPicPr>
            <a:picLocks noChangeAspect="1"/>
          </p:cNvPicPr>
          <p:nvPr/>
        </p:nvPicPr>
        <p:blipFill>
          <a:blip r:embed="rId1"/>
          <a:stretch>
            <a:fillRect/>
          </a:stretch>
        </p:blipFill>
        <p:spPr>
          <a:xfrm>
            <a:off x="2315370" y="5862639"/>
            <a:ext cx="499927" cy="378516"/>
          </a:xfrm>
          <a:prstGeom prst="rect">
            <a:avLst/>
          </a:prstGeom>
        </p:spPr>
      </p:pic>
      <p:pic>
        <p:nvPicPr>
          <p:cNvPr id="4" name="图形 3"/>
          <p:cNvPicPr>
            <a:picLocks noChangeAspect="1"/>
          </p:cNvPicPr>
          <p:nvPr/>
        </p:nvPicPr>
        <p:blipFill>
          <a:blip r:embed="rId1"/>
          <a:stretch>
            <a:fillRect/>
          </a:stretch>
        </p:blipFill>
        <p:spPr>
          <a:xfrm>
            <a:off x="2880341" y="5846764"/>
            <a:ext cx="499927" cy="378516"/>
          </a:xfrm>
          <a:prstGeom prst="rect">
            <a:avLst/>
          </a:prstGeom>
        </p:spPr>
      </p:pic>
      <p:pic>
        <p:nvPicPr>
          <p:cNvPr id="5" name="图形 4"/>
          <p:cNvPicPr>
            <a:picLocks noChangeAspect="1"/>
          </p:cNvPicPr>
          <p:nvPr/>
        </p:nvPicPr>
        <p:blipFill>
          <a:blip r:embed="rId1"/>
          <a:stretch>
            <a:fillRect/>
          </a:stretch>
        </p:blipFill>
        <p:spPr>
          <a:xfrm>
            <a:off x="4193762" y="5870727"/>
            <a:ext cx="499927" cy="378516"/>
          </a:xfrm>
          <a:prstGeom prst="rect">
            <a:avLst/>
          </a:prstGeom>
        </p:spPr>
      </p:pic>
      <p:pic>
        <p:nvPicPr>
          <p:cNvPr id="6" name="图形 5"/>
          <p:cNvPicPr>
            <a:picLocks noChangeAspect="1"/>
          </p:cNvPicPr>
          <p:nvPr/>
        </p:nvPicPr>
        <p:blipFill>
          <a:blip r:embed="rId1"/>
          <a:stretch>
            <a:fillRect/>
          </a:stretch>
        </p:blipFill>
        <p:spPr>
          <a:xfrm>
            <a:off x="4836565" y="5871003"/>
            <a:ext cx="499927" cy="378516"/>
          </a:xfrm>
          <a:prstGeom prst="rect">
            <a:avLst/>
          </a:prstGeom>
        </p:spPr>
      </p:pic>
      <p:pic>
        <p:nvPicPr>
          <p:cNvPr id="7" name="图形 6"/>
          <p:cNvPicPr>
            <a:picLocks noChangeAspect="1"/>
          </p:cNvPicPr>
          <p:nvPr/>
        </p:nvPicPr>
        <p:blipFill>
          <a:blip r:embed="rId1"/>
          <a:stretch>
            <a:fillRect/>
          </a:stretch>
        </p:blipFill>
        <p:spPr>
          <a:xfrm>
            <a:off x="5401536" y="5855128"/>
            <a:ext cx="499927" cy="378516"/>
          </a:xfrm>
          <a:prstGeom prst="rect">
            <a:avLst/>
          </a:prstGeom>
        </p:spPr>
      </p:pic>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87557" y="4201829"/>
            <a:ext cx="1027646" cy="810028"/>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683FDC0-60F5-4577-9C9E-02494AF85984}" type="slidenum">
              <a:rPr lang="en-US" altLang="zh-CN"/>
            </a:fld>
            <a:endParaRPr lang="en-US" altLang="zh-CN"/>
          </a:p>
        </p:txBody>
      </p:sp>
      <p:sp>
        <p:nvSpPr>
          <p:cNvPr id="585730" name="Rectangle 2"/>
          <p:cNvSpPr>
            <a:spLocks noGrp="1" noChangeArrowheads="1"/>
          </p:cNvSpPr>
          <p:nvPr>
            <p:ph type="title"/>
          </p:nvPr>
        </p:nvSpPr>
        <p:spPr/>
        <p:txBody>
          <a:bodyPr/>
          <a:lstStyle/>
          <a:p>
            <a:r>
              <a:rPr lang="zh-CN" altLang="en-US"/>
              <a:t>使用网桥带来的好处</a:t>
            </a:r>
            <a:endParaRPr lang="zh-CN" altLang="en-US"/>
          </a:p>
        </p:txBody>
      </p:sp>
      <p:sp>
        <p:nvSpPr>
          <p:cNvPr id="585731" name="Rectangle 3"/>
          <p:cNvSpPr>
            <a:spLocks noGrp="1" noChangeArrowheads="1"/>
          </p:cNvSpPr>
          <p:nvPr>
            <p:ph type="body" idx="1"/>
          </p:nvPr>
        </p:nvSpPr>
        <p:spPr/>
        <p:txBody>
          <a:bodyPr>
            <a:normAutofit/>
          </a:bodyPr>
          <a:lstStyle/>
          <a:p>
            <a:pPr marL="266700" indent="-266700" algn="l">
              <a:spcBef>
                <a:spcPts val="600"/>
              </a:spcBef>
              <a:buFont typeface="Wingdings" panose="05000000000000000000" pitchFamily="2" charset="2"/>
              <a:buChar char="n"/>
            </a:pPr>
            <a:r>
              <a:rPr lang="zh-CN" altLang="en-US" sz="2800" dirty="0">
                <a:cs typeface="微软雅黑 Light" panose="020B0502040204020203" pitchFamily="34" charset="-122"/>
              </a:rPr>
              <a:t>过滤通信量 </a:t>
            </a:r>
            <a:endParaRPr lang="zh-CN" altLang="en-US" sz="2800" dirty="0">
              <a:cs typeface="微软雅黑 Light" panose="020B0502040204020203" pitchFamily="34" charset="-122"/>
            </a:endParaRPr>
          </a:p>
          <a:p>
            <a:pPr marL="266700" indent="-266700" algn="l">
              <a:spcBef>
                <a:spcPts val="600"/>
              </a:spcBef>
              <a:buFont typeface="Wingdings" panose="05000000000000000000" pitchFamily="2" charset="2"/>
              <a:buChar char="n"/>
            </a:pPr>
            <a:r>
              <a:rPr lang="zh-CN" altLang="en-US" sz="2800" dirty="0">
                <a:cs typeface="微软雅黑 Light" panose="020B0502040204020203" pitchFamily="34" charset="-122"/>
              </a:rPr>
              <a:t>扩大了物理范围</a:t>
            </a:r>
            <a:endParaRPr lang="zh-CN" altLang="en-US" sz="2800" dirty="0">
              <a:cs typeface="微软雅黑 Light" panose="020B0502040204020203" pitchFamily="34" charset="-122"/>
            </a:endParaRPr>
          </a:p>
          <a:p>
            <a:pPr marL="266700" indent="-266700" algn="l">
              <a:spcBef>
                <a:spcPts val="600"/>
              </a:spcBef>
              <a:buFont typeface="Wingdings" panose="05000000000000000000" pitchFamily="2" charset="2"/>
              <a:buChar char="n"/>
            </a:pPr>
            <a:r>
              <a:rPr lang="zh-CN" altLang="en-US" sz="2800" dirty="0">
                <a:cs typeface="微软雅黑 Light" panose="020B0502040204020203" pitchFamily="34" charset="-122"/>
              </a:rPr>
              <a:t>可互连不同物理层、不同 MAC 子层和不同速率的局域网</a:t>
            </a:r>
            <a:endParaRPr lang="zh-CN" altLang="en-US" sz="2800" dirty="0">
              <a:cs typeface="微软雅黑 Light" panose="020B0502040204020203" pitchFamily="34" charset="-122"/>
            </a:endParaRPr>
          </a:p>
          <a:p>
            <a:pPr marL="266700" indent="-266700" algn="l">
              <a:spcBef>
                <a:spcPts val="600"/>
              </a:spcBef>
              <a:buFont typeface="Wingdings" panose="05000000000000000000" pitchFamily="2" charset="2"/>
              <a:buChar char="n"/>
            </a:pPr>
            <a:r>
              <a:rPr lang="zh-CN" altLang="en-US" sz="2800" dirty="0">
                <a:cs typeface="微软雅黑 Light" panose="020B0502040204020203" pitchFamily="34" charset="-122"/>
              </a:rPr>
              <a:t>网桥的功能：</a:t>
            </a:r>
            <a:endParaRPr lang="en-US" altLang="zh-CN" sz="2400" dirty="0"/>
          </a:p>
          <a:p>
            <a:pPr marL="629920" lvl="1" indent="-319405" algn="l">
              <a:spcBef>
                <a:spcPts val="600"/>
              </a:spcBef>
              <a:buFont typeface="Wingdings" panose="05000000000000000000" charset="0"/>
            </a:pPr>
            <a:r>
              <a:rPr lang="zh-CN" altLang="en-US" dirty="0">
                <a:cs typeface="微软雅黑 Light" panose="020B0502040204020203" pitchFamily="34" charset="-122"/>
              </a:rPr>
              <a:t>帧路由</a:t>
            </a:r>
            <a:endParaRPr lang="zh-CN" altLang="en-US" dirty="0">
              <a:cs typeface="微软雅黑 Light" panose="020B0502040204020203" pitchFamily="34" charset="-122"/>
            </a:endParaRPr>
          </a:p>
          <a:p>
            <a:pPr marL="629920" lvl="1" indent="-319405" algn="l">
              <a:spcBef>
                <a:spcPts val="600"/>
              </a:spcBef>
              <a:buFont typeface="Wingdings" panose="05000000000000000000" charset="0"/>
            </a:pPr>
            <a:r>
              <a:rPr lang="zh-CN" altLang="en-US" dirty="0">
                <a:cs typeface="微软雅黑 Light" panose="020B0502040204020203" pitchFamily="34" charset="-122"/>
              </a:rPr>
              <a:t>错误检测和帧格式转换</a:t>
            </a:r>
            <a:endParaRPr lang="zh-CN" altLang="en-US" dirty="0">
              <a:cs typeface="微软雅黑 Light" panose="020B0502040204020203" pitchFamily="34" charset="-122"/>
            </a:endParaRPr>
          </a:p>
          <a:p>
            <a:pPr marL="629920" lvl="1" indent="-319405" algn="l">
              <a:spcBef>
                <a:spcPts val="600"/>
              </a:spcBef>
              <a:buFont typeface="Wingdings" panose="05000000000000000000" charset="0"/>
            </a:pPr>
            <a:r>
              <a:rPr lang="zh-CN" altLang="en-US" dirty="0">
                <a:cs typeface="微软雅黑 Light" panose="020B0502040204020203" pitchFamily="34" charset="-122"/>
              </a:rPr>
              <a:t>隔离通信</a:t>
            </a:r>
            <a:endParaRPr lang="zh-CN" altLang="en-US" dirty="0">
              <a:cs typeface="微软雅黑 Light" panose="020B0502040204020203" pitchFamily="34" charset="-122"/>
            </a:endParaRPr>
          </a:p>
          <a:p>
            <a:pPr>
              <a:buFont typeface="Wingdings" panose="05000000000000000000" pitchFamily="2" charset="2"/>
              <a:buChar char="n"/>
            </a:pPr>
            <a:endParaRPr lang="zh-CN" altLang="en-US" sz="24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5"/>
          <p:cNvSpPr>
            <a:spLocks noGrp="1"/>
          </p:cNvSpPr>
          <p:nvPr>
            <p:ph type="sldNum" sz="quarter" idx="12"/>
          </p:nvPr>
        </p:nvSpPr>
        <p:spPr/>
        <p:txBody>
          <a:bodyPr/>
          <a:lstStyle/>
          <a:p>
            <a:fld id="{672FA251-B041-49EE-9FC7-A672BF792AE3}" type="slidenum">
              <a:rPr lang="en-US" altLang="zh-CN"/>
            </a:fld>
            <a:endParaRPr lang="en-US" altLang="zh-CN"/>
          </a:p>
        </p:txBody>
      </p:sp>
      <p:sp>
        <p:nvSpPr>
          <p:cNvPr id="451586" name="Rectangle 2"/>
          <p:cNvSpPr>
            <a:spLocks noGrp="1" noChangeArrowheads="1"/>
          </p:cNvSpPr>
          <p:nvPr>
            <p:ph type="title"/>
          </p:nvPr>
        </p:nvSpPr>
        <p:spPr/>
        <p:txBody>
          <a:bodyPr/>
          <a:lstStyle/>
          <a:p>
            <a:r>
              <a:rPr lang="zh-CN" altLang="en-US"/>
              <a:t>网桥的路由功能</a:t>
            </a:r>
            <a:endParaRPr lang="zh-CN" altLang="en-US"/>
          </a:p>
        </p:txBody>
      </p:sp>
      <p:sp>
        <p:nvSpPr>
          <p:cNvPr id="451587" name="Rectangle 3"/>
          <p:cNvSpPr>
            <a:spLocks noGrp="1" noChangeArrowheads="1"/>
          </p:cNvSpPr>
          <p:nvPr>
            <p:ph type="body" idx="1"/>
          </p:nvPr>
        </p:nvSpPr>
        <p:spPr>
          <a:xfrm>
            <a:off x="335280" y="1077596"/>
            <a:ext cx="10829925" cy="1152525"/>
          </a:xfrm>
        </p:spPr>
        <p:txBody>
          <a:bodyPr>
            <a:normAutofit/>
          </a:bodyPr>
          <a:lstStyle/>
          <a:p>
            <a:pPr marL="266700" indent="-266700" algn="l">
              <a:spcBef>
                <a:spcPts val="600"/>
              </a:spcBef>
              <a:buFont typeface="Wingdings" panose="05000000000000000000" pitchFamily="2" charset="2"/>
              <a:buChar char="n"/>
            </a:pPr>
            <a:r>
              <a:rPr lang="zh-CN" altLang="en-US" sz="2800" dirty="0">
                <a:cs typeface="微软雅黑 Light" panose="020B0502040204020203" pitchFamily="34" charset="-122"/>
              </a:rPr>
              <a:t>网桥具有根据帧的目的地址决定是否接收该帧的功能，也就是具有路由的功能 </a:t>
            </a:r>
            <a:endParaRPr lang="zh-CN" altLang="en-US" sz="2800" dirty="0">
              <a:cs typeface="微软雅黑 Light" panose="020B0502040204020203" pitchFamily="34" charset="-122"/>
            </a:endParaRPr>
          </a:p>
        </p:txBody>
      </p:sp>
      <p:sp>
        <p:nvSpPr>
          <p:cNvPr id="451589" name="Rectangle 5"/>
          <p:cNvSpPr>
            <a:spLocks noChangeArrowheads="1"/>
          </p:cNvSpPr>
          <p:nvPr/>
        </p:nvSpPr>
        <p:spPr bwMode="auto">
          <a:xfrm>
            <a:off x="3287714" y="2063044"/>
            <a:ext cx="428625" cy="441325"/>
          </a:xfrm>
          <a:prstGeom prst="rect">
            <a:avLst/>
          </a:prstGeom>
          <a:solidFill>
            <a:srgbClr val="FF9900"/>
          </a:solidFill>
          <a:ln w="17463">
            <a:solidFill>
              <a:srgbClr val="000000"/>
            </a:solidFill>
            <a:miter lim="800000"/>
          </a:ln>
        </p:spPr>
        <p:txBody>
          <a:bodyPr/>
          <a:lstStyle/>
          <a:p>
            <a:pPr algn="ctr"/>
            <a:r>
              <a:rPr lang="en-US" altLang="zh-CN" sz="2400" b="1">
                <a:latin typeface="微软雅黑 Light" panose="020B0502040204020203" pitchFamily="34" charset="-122"/>
                <a:ea typeface="微软雅黑 Light" panose="020B0502040204020203" pitchFamily="34" charset="-122"/>
              </a:rPr>
              <a:t>A</a:t>
            </a:r>
            <a:endParaRPr lang="en-US" altLang="zh-CN" sz="2400" b="1">
              <a:latin typeface="微软雅黑 Light" panose="020B0502040204020203" pitchFamily="34" charset="-122"/>
              <a:ea typeface="微软雅黑 Light" panose="020B0502040204020203" pitchFamily="34" charset="-122"/>
            </a:endParaRPr>
          </a:p>
        </p:txBody>
      </p:sp>
      <p:sp>
        <p:nvSpPr>
          <p:cNvPr id="451590" name="Line 6"/>
          <p:cNvSpPr>
            <a:spLocks noChangeShapeType="1"/>
          </p:cNvSpPr>
          <p:nvPr/>
        </p:nvSpPr>
        <p:spPr bwMode="auto">
          <a:xfrm>
            <a:off x="3503613" y="2494843"/>
            <a:ext cx="0" cy="4333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1" name="Rectangle 7"/>
          <p:cNvSpPr>
            <a:spLocks noChangeArrowheads="1"/>
          </p:cNvSpPr>
          <p:nvPr/>
        </p:nvSpPr>
        <p:spPr bwMode="auto">
          <a:xfrm>
            <a:off x="3508376" y="3350507"/>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微软雅黑 Light" panose="020B0502040204020203" pitchFamily="34" charset="-122"/>
                <a:ea typeface="微软雅黑 Light" panose="020B0502040204020203" pitchFamily="34" charset="-122"/>
              </a:rPr>
              <a:t>B</a:t>
            </a:r>
            <a:endParaRPr lang="en-US" altLang="zh-CN" sz="2400" b="1">
              <a:latin typeface="微软雅黑 Light" panose="020B0502040204020203" pitchFamily="34" charset="-122"/>
              <a:ea typeface="微软雅黑 Light" panose="020B0502040204020203" pitchFamily="34" charset="-122"/>
            </a:endParaRPr>
          </a:p>
        </p:txBody>
      </p:sp>
      <p:sp>
        <p:nvSpPr>
          <p:cNvPr id="451592" name="Line 8"/>
          <p:cNvSpPr>
            <a:spLocks noChangeShapeType="1"/>
          </p:cNvSpPr>
          <p:nvPr/>
        </p:nvSpPr>
        <p:spPr bwMode="auto">
          <a:xfrm>
            <a:off x="3735388" y="3809293"/>
            <a:ext cx="0" cy="37623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3" name="Rectangle 9"/>
          <p:cNvSpPr>
            <a:spLocks noChangeArrowheads="1"/>
          </p:cNvSpPr>
          <p:nvPr/>
        </p:nvSpPr>
        <p:spPr bwMode="auto">
          <a:xfrm>
            <a:off x="8283576" y="5969882"/>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微软雅黑 Light" panose="020B0502040204020203" pitchFamily="34" charset="-122"/>
                <a:ea typeface="微软雅黑 Light" panose="020B0502040204020203" pitchFamily="34" charset="-122"/>
              </a:rPr>
              <a:t>C</a:t>
            </a:r>
            <a:endParaRPr lang="en-US" altLang="zh-CN" sz="2400" b="1">
              <a:latin typeface="微软雅黑 Light" panose="020B0502040204020203" pitchFamily="34" charset="-122"/>
              <a:ea typeface="微软雅黑 Light" panose="020B0502040204020203" pitchFamily="34" charset="-122"/>
            </a:endParaRPr>
          </a:p>
        </p:txBody>
      </p:sp>
      <p:sp>
        <p:nvSpPr>
          <p:cNvPr id="451594" name="Line 10"/>
          <p:cNvSpPr>
            <a:spLocks noChangeShapeType="1"/>
          </p:cNvSpPr>
          <p:nvPr/>
        </p:nvSpPr>
        <p:spPr bwMode="auto">
          <a:xfrm>
            <a:off x="8472488" y="5520619"/>
            <a:ext cx="0" cy="44926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5" name="Rectangle 11"/>
          <p:cNvSpPr>
            <a:spLocks noChangeArrowheads="1"/>
          </p:cNvSpPr>
          <p:nvPr/>
        </p:nvSpPr>
        <p:spPr bwMode="auto">
          <a:xfrm>
            <a:off x="3135314" y="5969882"/>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微软雅黑 Light" panose="020B0502040204020203" pitchFamily="34" charset="-122"/>
                <a:ea typeface="微软雅黑 Light" panose="020B0502040204020203" pitchFamily="34" charset="-122"/>
              </a:rPr>
              <a:t>E</a:t>
            </a:r>
            <a:endParaRPr lang="en-US" altLang="zh-CN" sz="2400" b="1">
              <a:latin typeface="微软雅黑 Light" panose="020B0502040204020203" pitchFamily="34" charset="-122"/>
              <a:ea typeface="微软雅黑 Light" panose="020B0502040204020203" pitchFamily="34" charset="-122"/>
            </a:endParaRPr>
          </a:p>
        </p:txBody>
      </p:sp>
      <p:sp>
        <p:nvSpPr>
          <p:cNvPr id="451596" name="Line 12"/>
          <p:cNvSpPr>
            <a:spLocks noChangeShapeType="1"/>
          </p:cNvSpPr>
          <p:nvPr/>
        </p:nvSpPr>
        <p:spPr bwMode="auto">
          <a:xfrm>
            <a:off x="3360738" y="5520619"/>
            <a:ext cx="0" cy="44926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7" name="Rectangle 13"/>
          <p:cNvSpPr>
            <a:spLocks noChangeArrowheads="1"/>
          </p:cNvSpPr>
          <p:nvPr/>
        </p:nvSpPr>
        <p:spPr bwMode="auto">
          <a:xfrm>
            <a:off x="8116889" y="2073204"/>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微软雅黑 Light" panose="020B0502040204020203" pitchFamily="34" charset="-122"/>
                <a:ea typeface="微软雅黑 Light" panose="020B0502040204020203" pitchFamily="34" charset="-122"/>
              </a:rPr>
              <a:t>D</a:t>
            </a:r>
            <a:endParaRPr lang="en-US" altLang="zh-CN" sz="2400" b="1">
              <a:latin typeface="微软雅黑 Light" panose="020B0502040204020203" pitchFamily="34" charset="-122"/>
              <a:ea typeface="微软雅黑 Light" panose="020B0502040204020203" pitchFamily="34" charset="-122"/>
            </a:endParaRPr>
          </a:p>
        </p:txBody>
      </p:sp>
      <p:sp>
        <p:nvSpPr>
          <p:cNvPr id="451598" name="Line 14"/>
          <p:cNvSpPr>
            <a:spLocks noChangeShapeType="1"/>
          </p:cNvSpPr>
          <p:nvPr/>
        </p:nvSpPr>
        <p:spPr bwMode="auto">
          <a:xfrm flipH="1">
            <a:off x="8327390" y="2506345"/>
            <a:ext cx="4445" cy="4222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599" name="Rectangle 15"/>
          <p:cNvSpPr>
            <a:spLocks noChangeArrowheads="1"/>
          </p:cNvSpPr>
          <p:nvPr/>
        </p:nvSpPr>
        <p:spPr bwMode="auto">
          <a:xfrm>
            <a:off x="9742489" y="4936419"/>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微软雅黑 Light" panose="020B0502040204020203" pitchFamily="34" charset="-122"/>
                <a:ea typeface="微软雅黑 Light" panose="020B0502040204020203" pitchFamily="34" charset="-122"/>
              </a:rPr>
              <a:t>F</a:t>
            </a:r>
            <a:endParaRPr lang="en-US" altLang="zh-CN" sz="2400" b="1">
              <a:latin typeface="微软雅黑 Light" panose="020B0502040204020203" pitchFamily="34" charset="-122"/>
              <a:ea typeface="微软雅黑 Light" panose="020B0502040204020203" pitchFamily="34" charset="-122"/>
            </a:endParaRPr>
          </a:p>
        </p:txBody>
      </p:sp>
      <p:sp>
        <p:nvSpPr>
          <p:cNvPr id="451600" name="Line 16"/>
          <p:cNvSpPr>
            <a:spLocks noChangeShapeType="1"/>
          </p:cNvSpPr>
          <p:nvPr/>
        </p:nvSpPr>
        <p:spPr bwMode="auto">
          <a:xfrm>
            <a:off x="9913938" y="4466518"/>
            <a:ext cx="0" cy="4699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2" name="Line 18"/>
          <p:cNvSpPr>
            <a:spLocks noChangeShapeType="1"/>
          </p:cNvSpPr>
          <p:nvPr/>
        </p:nvSpPr>
        <p:spPr bwMode="auto">
          <a:xfrm>
            <a:off x="4800600" y="2963156"/>
            <a:ext cx="0" cy="128746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6" name="Line 22"/>
          <p:cNvSpPr>
            <a:spLocks noChangeShapeType="1"/>
          </p:cNvSpPr>
          <p:nvPr/>
        </p:nvSpPr>
        <p:spPr bwMode="auto">
          <a:xfrm>
            <a:off x="4151314" y="4250618"/>
            <a:ext cx="1587" cy="12700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09" name="Line 25"/>
          <p:cNvSpPr>
            <a:spLocks noChangeShapeType="1"/>
          </p:cNvSpPr>
          <p:nvPr/>
        </p:nvSpPr>
        <p:spPr bwMode="auto">
          <a:xfrm>
            <a:off x="6600825" y="4250618"/>
            <a:ext cx="0" cy="12969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12" name="Line 28"/>
          <p:cNvSpPr>
            <a:spLocks noChangeShapeType="1"/>
          </p:cNvSpPr>
          <p:nvPr/>
        </p:nvSpPr>
        <p:spPr bwMode="auto">
          <a:xfrm>
            <a:off x="7751763" y="2955219"/>
            <a:ext cx="17462" cy="254476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1613" name="Freeform 29"/>
          <p:cNvSpPr/>
          <p:nvPr/>
        </p:nvSpPr>
        <p:spPr bwMode="auto">
          <a:xfrm>
            <a:off x="8283576" y="3715631"/>
            <a:ext cx="620713" cy="679450"/>
          </a:xfrm>
          <a:custGeom>
            <a:avLst/>
            <a:gdLst>
              <a:gd name="T0" fmla="*/ 0 w 391"/>
              <a:gd name="T1" fmla="*/ 0 h 428"/>
              <a:gd name="T2" fmla="*/ 390 w 391"/>
              <a:gd name="T3" fmla="*/ 1 h 428"/>
              <a:gd name="T4" fmla="*/ 391 w 391"/>
              <a:gd name="T5" fmla="*/ 428 h 428"/>
            </a:gdLst>
            <a:ahLst/>
            <a:cxnLst>
              <a:cxn ang="0">
                <a:pos x="T0" y="T1"/>
              </a:cxn>
              <a:cxn ang="0">
                <a:pos x="T2" y="T3"/>
              </a:cxn>
              <a:cxn ang="0">
                <a:pos x="T4" y="T5"/>
              </a:cxn>
            </a:cxnLst>
            <a:rect l="0" t="0" r="r" b="b"/>
            <a:pathLst>
              <a:path w="391" h="428">
                <a:moveTo>
                  <a:pt x="0" y="0"/>
                </a:moveTo>
                <a:lnTo>
                  <a:pt x="390" y="1"/>
                </a:lnTo>
                <a:lnTo>
                  <a:pt x="391" y="428"/>
                </a:lnTo>
              </a:path>
            </a:pathLst>
          </a:custGeom>
          <a:solidFill>
            <a:srgbClr val="FFFFFF"/>
          </a:solidFill>
          <a:ln w="19050" cmpd="sng">
            <a:solidFill>
              <a:srgbClr val="000000"/>
            </a:solidFill>
            <a:prstDash val="solid"/>
            <a:round/>
          </a:ln>
        </p:spPr>
        <p:txBody>
          <a:bodyPr/>
          <a:lstStyle/>
          <a:p>
            <a:endParaRPr lang="zh-CN" altLang="en-US" b="1">
              <a:latin typeface="微软雅黑 Light" panose="020B0502040204020203" pitchFamily="34" charset="-122"/>
              <a:ea typeface="微软雅黑 Light" panose="020B0502040204020203" pitchFamily="34" charset="-122"/>
            </a:endParaRPr>
          </a:p>
        </p:txBody>
      </p:sp>
      <p:sp>
        <p:nvSpPr>
          <p:cNvPr id="451615" name="Text Box 31"/>
          <p:cNvSpPr txBox="1">
            <a:spLocks noChangeArrowheads="1"/>
          </p:cNvSpPr>
          <p:nvPr/>
        </p:nvSpPr>
        <p:spPr bwMode="auto">
          <a:xfrm>
            <a:off x="1771651" y="2759957"/>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微软雅黑 Light" panose="020B0502040204020203" pitchFamily="34" charset="-122"/>
                <a:ea typeface="微软雅黑 Light" panose="020B0502040204020203" pitchFamily="34" charset="-122"/>
                <a:cs typeface="微软雅黑 Light" panose="020B0502040204020203" pitchFamily="34" charset="-122"/>
              </a:rPr>
              <a:t>局域网</a:t>
            </a:r>
            <a:r>
              <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rPr>
              <a:t>L1</a:t>
            </a:r>
            <a:endPar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451616" name="Text Box 32"/>
          <p:cNvSpPr txBox="1">
            <a:spLocks noChangeArrowheads="1"/>
          </p:cNvSpPr>
          <p:nvPr/>
        </p:nvSpPr>
        <p:spPr bwMode="auto">
          <a:xfrm>
            <a:off x="1771651" y="4055357"/>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微软雅黑 Light" panose="020B0502040204020203" pitchFamily="34" charset="-122"/>
                <a:ea typeface="微软雅黑 Light" panose="020B0502040204020203" pitchFamily="34" charset="-122"/>
                <a:cs typeface="微软雅黑 Light" panose="020B0502040204020203" pitchFamily="34" charset="-122"/>
              </a:rPr>
              <a:t>局域网</a:t>
            </a:r>
            <a:r>
              <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rPr>
              <a:t>L2</a:t>
            </a:r>
            <a:endPar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451617" name="Text Box 33"/>
          <p:cNvSpPr txBox="1">
            <a:spLocks noChangeArrowheads="1"/>
          </p:cNvSpPr>
          <p:nvPr/>
        </p:nvSpPr>
        <p:spPr bwMode="auto">
          <a:xfrm>
            <a:off x="1771651" y="5350757"/>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微软雅黑 Light" panose="020B0502040204020203" pitchFamily="34" charset="-122"/>
                <a:ea typeface="微软雅黑 Light" panose="020B0502040204020203" pitchFamily="34" charset="-122"/>
                <a:cs typeface="微软雅黑 Light" panose="020B0502040204020203" pitchFamily="34" charset="-122"/>
              </a:rPr>
              <a:t>局域网</a:t>
            </a:r>
            <a:r>
              <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rPr>
              <a:t>L5</a:t>
            </a:r>
            <a:endPar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451618" name="Text Box 34"/>
          <p:cNvSpPr txBox="1">
            <a:spLocks noChangeArrowheads="1"/>
          </p:cNvSpPr>
          <p:nvPr/>
        </p:nvSpPr>
        <p:spPr bwMode="auto">
          <a:xfrm>
            <a:off x="9115426" y="2686932"/>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微软雅黑 Light" panose="020B0502040204020203" pitchFamily="34" charset="-122"/>
                <a:ea typeface="微软雅黑 Light" panose="020B0502040204020203" pitchFamily="34" charset="-122"/>
                <a:cs typeface="微软雅黑 Light" panose="020B0502040204020203" pitchFamily="34" charset="-122"/>
              </a:rPr>
              <a:t>局域网</a:t>
            </a:r>
            <a:r>
              <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rPr>
              <a:t>L4</a:t>
            </a:r>
            <a:endPar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451619" name="Text Box 35"/>
          <p:cNvSpPr txBox="1">
            <a:spLocks noChangeArrowheads="1"/>
          </p:cNvSpPr>
          <p:nvPr/>
        </p:nvSpPr>
        <p:spPr bwMode="auto">
          <a:xfrm>
            <a:off x="9115426" y="3898194"/>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微软雅黑 Light" panose="020B0502040204020203" pitchFamily="34" charset="-122"/>
                <a:ea typeface="微软雅黑 Light" panose="020B0502040204020203" pitchFamily="34" charset="-122"/>
                <a:cs typeface="微软雅黑 Light" panose="020B0502040204020203" pitchFamily="34" charset="-122"/>
              </a:rPr>
              <a:t>局域网</a:t>
            </a:r>
            <a:r>
              <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rPr>
              <a:t>L6</a:t>
            </a:r>
            <a:endPar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451620" name="Text Box 36"/>
          <p:cNvSpPr txBox="1">
            <a:spLocks noChangeArrowheads="1"/>
          </p:cNvSpPr>
          <p:nvPr/>
        </p:nvSpPr>
        <p:spPr bwMode="auto">
          <a:xfrm>
            <a:off x="9115426" y="5592057"/>
            <a:ext cx="125867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微软雅黑 Light" panose="020B0502040204020203" pitchFamily="34" charset="-122"/>
                <a:ea typeface="微软雅黑 Light" panose="020B0502040204020203" pitchFamily="34" charset="-122"/>
                <a:cs typeface="微软雅黑 Light" panose="020B0502040204020203" pitchFamily="34" charset="-122"/>
              </a:rPr>
              <a:t>局域网</a:t>
            </a:r>
            <a:r>
              <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rPr>
              <a:t>L3</a:t>
            </a:r>
            <a:endPar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451621" name="Line 37"/>
          <p:cNvSpPr>
            <a:spLocks noChangeShapeType="1"/>
          </p:cNvSpPr>
          <p:nvPr/>
        </p:nvSpPr>
        <p:spPr bwMode="auto">
          <a:xfrm>
            <a:off x="3071814" y="4223631"/>
            <a:ext cx="3743325"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451622" name="Line 38"/>
          <p:cNvSpPr>
            <a:spLocks noChangeShapeType="1"/>
          </p:cNvSpPr>
          <p:nvPr/>
        </p:nvSpPr>
        <p:spPr bwMode="auto">
          <a:xfrm>
            <a:off x="3071813" y="5520618"/>
            <a:ext cx="2736850"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3" name="Line 39"/>
          <p:cNvSpPr>
            <a:spLocks noChangeShapeType="1"/>
          </p:cNvSpPr>
          <p:nvPr/>
        </p:nvSpPr>
        <p:spPr bwMode="auto">
          <a:xfrm>
            <a:off x="6311900" y="5520618"/>
            <a:ext cx="2808288"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4" name="Line 40"/>
          <p:cNvSpPr>
            <a:spLocks noChangeShapeType="1"/>
          </p:cNvSpPr>
          <p:nvPr/>
        </p:nvSpPr>
        <p:spPr bwMode="auto">
          <a:xfrm>
            <a:off x="8256589" y="4439531"/>
            <a:ext cx="2232025"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5" name="Line 41"/>
          <p:cNvSpPr>
            <a:spLocks noChangeShapeType="1"/>
          </p:cNvSpPr>
          <p:nvPr/>
        </p:nvSpPr>
        <p:spPr bwMode="auto">
          <a:xfrm>
            <a:off x="3071813" y="2928231"/>
            <a:ext cx="2881312"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26" name="Line 42"/>
          <p:cNvSpPr>
            <a:spLocks noChangeShapeType="1"/>
          </p:cNvSpPr>
          <p:nvPr/>
        </p:nvSpPr>
        <p:spPr bwMode="auto">
          <a:xfrm>
            <a:off x="6816725" y="2928231"/>
            <a:ext cx="2305050"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1610" name="Rectangle 26"/>
          <p:cNvSpPr>
            <a:spLocks noChangeArrowheads="1"/>
          </p:cNvSpPr>
          <p:nvPr/>
        </p:nvSpPr>
        <p:spPr bwMode="auto">
          <a:xfrm>
            <a:off x="7253289" y="3526719"/>
            <a:ext cx="1030287" cy="441325"/>
          </a:xfrm>
          <a:prstGeom prst="rect">
            <a:avLst/>
          </a:prstGeom>
          <a:solidFill>
            <a:srgbClr val="6697F0"/>
          </a:solidFill>
          <a:ln w="17463" algn="ctr">
            <a:solidFill>
              <a:srgbClr val="000000"/>
            </a:solidFill>
            <a:miter lim="800000"/>
          </a:ln>
          <a:effectLst/>
        </p:spPr>
        <p:txBody>
          <a:bodyPr/>
          <a:lstStyle/>
          <a:p>
            <a:pPr algn="ct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网桥</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B4</a:t>
            </a:r>
            <a:endPar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451607" name="Rectangle 23"/>
          <p:cNvSpPr>
            <a:spLocks noChangeArrowheads="1"/>
          </p:cNvSpPr>
          <p:nvPr/>
        </p:nvSpPr>
        <p:spPr bwMode="auto">
          <a:xfrm>
            <a:off x="6138863" y="4655432"/>
            <a:ext cx="1028700" cy="441325"/>
          </a:xfrm>
          <a:prstGeom prst="rect">
            <a:avLst/>
          </a:prstGeom>
          <a:solidFill>
            <a:srgbClr val="6697F0"/>
          </a:solidFill>
          <a:ln w="17463" algn="ctr">
            <a:solidFill>
              <a:srgbClr val="000000"/>
            </a:solidFill>
            <a:miter lim="800000"/>
          </a:ln>
          <a:effectLst/>
        </p:spPr>
        <p:txBody>
          <a:bodyPr/>
          <a:lstStyle/>
          <a:p>
            <a:pPr algn="ct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网桥</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B3</a:t>
            </a:r>
            <a:endPar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451604" name="Rectangle 20"/>
          <p:cNvSpPr>
            <a:spLocks noChangeArrowheads="1"/>
          </p:cNvSpPr>
          <p:nvPr/>
        </p:nvSpPr>
        <p:spPr bwMode="auto">
          <a:xfrm>
            <a:off x="3649664" y="4655432"/>
            <a:ext cx="1030287" cy="441325"/>
          </a:xfrm>
          <a:prstGeom prst="rect">
            <a:avLst/>
          </a:prstGeom>
          <a:solidFill>
            <a:srgbClr val="6697F0"/>
          </a:solidFill>
          <a:ln w="17463">
            <a:solidFill>
              <a:srgbClr val="000000"/>
            </a:solidFill>
            <a:miter lim="800000"/>
          </a:ln>
        </p:spPr>
        <p:txBody>
          <a:bodyPr/>
          <a:lstStyle/>
          <a:p>
            <a:pPr algn="ctr"/>
            <a:r>
              <a:rPr lang="zh-CN" altLang="en-US" sz="2000" b="1" dirty="0">
                <a:latin typeface="微软雅黑 Light" panose="020B0502040204020203" pitchFamily="34" charset="-122"/>
                <a:ea typeface="微软雅黑 Light" panose="020B0502040204020203" pitchFamily="34" charset="-122"/>
                <a:cs typeface="微软雅黑 Light" panose="020B0502040204020203" pitchFamily="34" charset="-122"/>
              </a:rPr>
              <a:t>网桥</a:t>
            </a:r>
            <a:r>
              <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rPr>
              <a:t>B2</a:t>
            </a:r>
            <a:endParaRPr lang="en-US" altLang="zh-CN" sz="20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451601" name="Rectangle 17"/>
          <p:cNvSpPr>
            <a:spLocks noChangeArrowheads="1"/>
          </p:cNvSpPr>
          <p:nvPr/>
        </p:nvSpPr>
        <p:spPr bwMode="auto">
          <a:xfrm>
            <a:off x="4249739" y="3339394"/>
            <a:ext cx="1030287" cy="441325"/>
          </a:xfrm>
          <a:prstGeom prst="rect">
            <a:avLst/>
          </a:prstGeom>
          <a:solidFill>
            <a:srgbClr val="6697F0"/>
          </a:solidFill>
          <a:ln w="17463" algn="ctr">
            <a:solidFill>
              <a:srgbClr val="000000"/>
            </a:solidFill>
            <a:miter lim="800000"/>
          </a:ln>
          <a:effectLst/>
        </p:spPr>
        <p:txBody>
          <a:bodyPr/>
          <a:lstStyle/>
          <a:p>
            <a:pPr algn="ctr"/>
            <a:r>
              <a:rPr lang="zh-CN" altLang="en-US" sz="2000" b="1">
                <a:latin typeface="微软雅黑 Light" panose="020B0502040204020203" pitchFamily="34" charset="-122"/>
                <a:ea typeface="微软雅黑 Light" panose="020B0502040204020203" pitchFamily="34" charset="-122"/>
                <a:cs typeface="微软雅黑 Light" panose="020B0502040204020203" pitchFamily="34" charset="-122"/>
              </a:rPr>
              <a:t>网桥</a:t>
            </a:r>
            <a:r>
              <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rPr>
              <a:t>B1</a:t>
            </a:r>
            <a:endParaRPr lang="en-US" altLang="zh-CN" sz="2000" b="1">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39C8BAD4-737C-45CE-912F-207995CBA8FD}" type="slidenum">
              <a:rPr lang="en-US" altLang="zh-CN"/>
            </a:fld>
            <a:endParaRPr lang="en-US" altLang="zh-CN"/>
          </a:p>
        </p:txBody>
      </p:sp>
      <p:sp>
        <p:nvSpPr>
          <p:cNvPr id="452610" name="Rectangle 2"/>
          <p:cNvSpPr>
            <a:spLocks noGrp="1" noChangeArrowheads="1"/>
          </p:cNvSpPr>
          <p:nvPr>
            <p:ph type="title"/>
          </p:nvPr>
        </p:nvSpPr>
        <p:spPr/>
        <p:txBody>
          <a:bodyPr/>
          <a:lstStyle/>
          <a:p>
            <a:r>
              <a:rPr lang="zh-CN" altLang="en-US" dirty="0"/>
              <a:t>网桥的错误检测和帧格式转换功能</a:t>
            </a:r>
            <a:endParaRPr lang="zh-CN" altLang="en-US" dirty="0"/>
          </a:p>
        </p:txBody>
      </p:sp>
      <p:pic>
        <p:nvPicPr>
          <p:cNvPr id="45261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5415" y="1917700"/>
            <a:ext cx="9183370" cy="453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txBox="1">
            <a:spLocks noChangeArrowheads="1"/>
          </p:cNvSpPr>
          <p:nvPr/>
        </p:nvSpPr>
        <p:spPr>
          <a:xfrm>
            <a:off x="335280" y="1124585"/>
            <a:ext cx="11390630" cy="11525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Ø"/>
              <a:defRPr sz="2000" b="0" i="0" kern="1200">
                <a:solidFill>
                  <a:schemeClr val="accent1"/>
                </a:solidFill>
                <a:latin typeface="+mn-ea"/>
                <a:ea typeface="+mn-ea"/>
                <a:cs typeface="+mn-cs"/>
              </a:defRPr>
            </a:lvl1pPr>
            <a:lvl2pPr marL="685800" indent="-228600" algn="l" defTabSz="914400" rtl="0" eaLnBrk="1" latinLnBrk="0" hangingPunct="1">
              <a:lnSpc>
                <a:spcPct val="120000"/>
              </a:lnSpc>
              <a:spcBef>
                <a:spcPts val="500"/>
              </a:spcBef>
              <a:buFont typeface="Wingdings" panose="05000000000000000000" pitchFamily="2" charset="2"/>
              <a:buChar char="ü"/>
              <a:defRPr sz="1600" kern="1200">
                <a:solidFill>
                  <a:schemeClr val="accent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l">
              <a:lnSpc>
                <a:spcPct val="100000"/>
              </a:lnSpc>
              <a:spcBef>
                <a:spcPts val="600"/>
              </a:spcBef>
              <a:buClr>
                <a:srgbClr val="C80000"/>
              </a:buClr>
              <a:buSzPct val="80000"/>
              <a:buFont typeface="Wingdings" panose="05000000000000000000" pitchFamily="2" charset="2"/>
              <a:buChar char="n"/>
            </a:pPr>
            <a:r>
              <a:rPr lang="zh-CN" altLang="en-US" sz="2800" kern="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网桥工作在数据链路层，可以对数据链路层不一致的帧格式进行转换</a:t>
            </a:r>
            <a:endParaRPr lang="zh-CN" altLang="en-US" sz="2800" kern="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p:txBody>
          <a:bodyPr/>
          <a:lstStyle/>
          <a:p>
            <a:r>
              <a:rPr lang="zh-CN" altLang="en-US" dirty="0"/>
              <a:t>隔离通信功能</a:t>
            </a:r>
            <a:endParaRPr lang="zh-CN" altLang="en-US" dirty="0"/>
          </a:p>
        </p:txBody>
      </p:sp>
      <p:sp>
        <p:nvSpPr>
          <p:cNvPr id="114" name="灯片编号占位符 5"/>
          <p:cNvSpPr>
            <a:spLocks noGrp="1"/>
          </p:cNvSpPr>
          <p:nvPr>
            <p:ph type="sldNum" sz="quarter" idx="12"/>
          </p:nvPr>
        </p:nvSpPr>
        <p:spPr/>
        <p:txBody>
          <a:bodyPr/>
          <a:lstStyle/>
          <a:p>
            <a:fld id="{311FC9FB-2D6D-46E1-AC54-E6042E17CF8A}" type="slidenum">
              <a:rPr lang="en-US" altLang="zh-CN"/>
            </a:fld>
            <a:endParaRPr lang="en-US" altLang="zh-CN"/>
          </a:p>
        </p:txBody>
      </p:sp>
      <p:sp>
        <p:nvSpPr>
          <p:cNvPr id="453637" name="Rectangle 5"/>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38" name="Rectangle 6"/>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39" name="Rectangle 7"/>
          <p:cNvSpPr>
            <a:spLocks noChangeArrowheads="1"/>
          </p:cNvSpPr>
          <p:nvPr/>
        </p:nvSpPr>
        <p:spPr bwMode="auto">
          <a:xfrm>
            <a:off x="2878138" y="3193977"/>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40" name="Rectangle 8"/>
          <p:cNvSpPr>
            <a:spLocks noChangeArrowheads="1"/>
          </p:cNvSpPr>
          <p:nvPr/>
        </p:nvSpPr>
        <p:spPr bwMode="auto">
          <a:xfrm>
            <a:off x="3851276" y="3193977"/>
            <a:ext cx="195263"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41" name="Rectangle 9"/>
          <p:cNvSpPr>
            <a:spLocks noChangeArrowheads="1"/>
          </p:cNvSpPr>
          <p:nvPr/>
        </p:nvSpPr>
        <p:spPr bwMode="auto">
          <a:xfrm>
            <a:off x="4630739"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42" name="Rectangle 10"/>
          <p:cNvSpPr>
            <a:spLocks noChangeArrowheads="1"/>
          </p:cNvSpPr>
          <p:nvPr/>
        </p:nvSpPr>
        <p:spPr bwMode="auto">
          <a:xfrm>
            <a:off x="5311776"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43" name="Rectangle 11"/>
          <p:cNvSpPr>
            <a:spLocks noChangeArrowheads="1"/>
          </p:cNvSpPr>
          <p:nvPr/>
        </p:nvSpPr>
        <p:spPr bwMode="auto">
          <a:xfrm>
            <a:off x="2001838" y="3193977"/>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44" name="Rectangle 12"/>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45" name="Rectangle 13"/>
          <p:cNvSpPr>
            <a:spLocks noChangeArrowheads="1"/>
          </p:cNvSpPr>
          <p:nvPr/>
        </p:nvSpPr>
        <p:spPr bwMode="auto">
          <a:xfrm>
            <a:off x="2001838" y="3193977"/>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46" name="Rectangle 14"/>
          <p:cNvSpPr>
            <a:spLocks noChangeArrowheads="1"/>
          </p:cNvSpPr>
          <p:nvPr/>
        </p:nvSpPr>
        <p:spPr bwMode="auto">
          <a:xfrm>
            <a:off x="2878138" y="3193977"/>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47" name="Rectangle 15"/>
          <p:cNvSpPr>
            <a:spLocks noChangeArrowheads="1"/>
          </p:cNvSpPr>
          <p:nvPr/>
        </p:nvSpPr>
        <p:spPr bwMode="auto">
          <a:xfrm>
            <a:off x="3851276" y="3193977"/>
            <a:ext cx="195263"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48" name="Rectangle 16"/>
          <p:cNvSpPr>
            <a:spLocks noChangeArrowheads="1"/>
          </p:cNvSpPr>
          <p:nvPr/>
        </p:nvSpPr>
        <p:spPr bwMode="auto">
          <a:xfrm>
            <a:off x="4630739"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49" name="Rectangle 17"/>
          <p:cNvSpPr>
            <a:spLocks noChangeArrowheads="1"/>
          </p:cNvSpPr>
          <p:nvPr/>
        </p:nvSpPr>
        <p:spPr bwMode="auto">
          <a:xfrm>
            <a:off x="5311776"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50" name="Rectangle 18"/>
          <p:cNvSpPr>
            <a:spLocks noChangeArrowheads="1"/>
          </p:cNvSpPr>
          <p:nvPr/>
        </p:nvSpPr>
        <p:spPr bwMode="auto">
          <a:xfrm>
            <a:off x="2001838" y="3193977"/>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51" name="Line 19"/>
          <p:cNvSpPr>
            <a:spLocks noChangeShapeType="1"/>
          </p:cNvSpPr>
          <p:nvPr/>
        </p:nvSpPr>
        <p:spPr bwMode="auto">
          <a:xfrm>
            <a:off x="2974975" y="2397053"/>
            <a:ext cx="0" cy="7969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652" name="Rectangle 20"/>
          <p:cNvSpPr>
            <a:spLocks noChangeArrowheads="1"/>
          </p:cNvSpPr>
          <p:nvPr/>
        </p:nvSpPr>
        <p:spPr bwMode="auto">
          <a:xfrm>
            <a:off x="2430463"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A</a:t>
            </a:r>
            <a:endParaRPr lang="en-US" altLang="zh-CN">
              <a:ea typeface="宋体" panose="02010600030101010101" pitchFamily="2" charset="-122"/>
            </a:endParaRPr>
          </a:p>
        </p:txBody>
      </p:sp>
      <p:sp>
        <p:nvSpPr>
          <p:cNvPr id="453653" name="Rectangle 21"/>
          <p:cNvSpPr>
            <a:spLocks noChangeArrowheads="1"/>
          </p:cNvSpPr>
          <p:nvPr/>
        </p:nvSpPr>
        <p:spPr bwMode="auto">
          <a:xfrm>
            <a:off x="3363913" y="2752652"/>
            <a:ext cx="1071562" cy="3619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ea typeface="宋体" panose="02010600030101010101" pitchFamily="2" charset="-122"/>
              </a:rPr>
              <a:t>A to D</a:t>
            </a:r>
            <a:endParaRPr lang="en-US" altLang="zh-CN">
              <a:solidFill>
                <a:srgbClr val="000000"/>
              </a:solidFill>
              <a:ea typeface="宋体" panose="02010600030101010101" pitchFamily="2" charset="-122"/>
            </a:endParaRPr>
          </a:p>
        </p:txBody>
      </p:sp>
      <p:sp>
        <p:nvSpPr>
          <p:cNvPr id="453654" name="Line 22"/>
          <p:cNvSpPr>
            <a:spLocks noChangeShapeType="1"/>
          </p:cNvSpPr>
          <p:nvPr/>
        </p:nvSpPr>
        <p:spPr bwMode="auto">
          <a:xfrm>
            <a:off x="4727575" y="2397053"/>
            <a:ext cx="0" cy="7969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655" name="Rectangle 23"/>
          <p:cNvSpPr>
            <a:spLocks noChangeArrowheads="1"/>
          </p:cNvSpPr>
          <p:nvPr/>
        </p:nvSpPr>
        <p:spPr bwMode="auto">
          <a:xfrm>
            <a:off x="4183063"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453656" name="Rectangle 24"/>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57" name="Rectangle 25"/>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58" name="Rectangle 26"/>
          <p:cNvSpPr>
            <a:spLocks noChangeArrowheads="1"/>
          </p:cNvSpPr>
          <p:nvPr/>
        </p:nvSpPr>
        <p:spPr bwMode="auto">
          <a:xfrm>
            <a:off x="2878138" y="4522715"/>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59" name="Rectangle 27"/>
          <p:cNvSpPr>
            <a:spLocks noChangeArrowheads="1"/>
          </p:cNvSpPr>
          <p:nvPr/>
        </p:nvSpPr>
        <p:spPr bwMode="auto">
          <a:xfrm>
            <a:off x="3851276" y="4522715"/>
            <a:ext cx="195263"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60" name="Rectangle 28"/>
          <p:cNvSpPr>
            <a:spLocks noChangeArrowheads="1"/>
          </p:cNvSpPr>
          <p:nvPr/>
        </p:nvSpPr>
        <p:spPr bwMode="auto">
          <a:xfrm>
            <a:off x="4630739"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61" name="Rectangle 29"/>
          <p:cNvSpPr>
            <a:spLocks noChangeArrowheads="1"/>
          </p:cNvSpPr>
          <p:nvPr/>
        </p:nvSpPr>
        <p:spPr bwMode="auto">
          <a:xfrm>
            <a:off x="5311776"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62" name="Rectangle 30"/>
          <p:cNvSpPr>
            <a:spLocks noChangeArrowheads="1"/>
          </p:cNvSpPr>
          <p:nvPr/>
        </p:nvSpPr>
        <p:spPr bwMode="auto">
          <a:xfrm>
            <a:off x="2001838" y="4522715"/>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63" name="Rectangle 31"/>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64" name="Rectangle 32"/>
          <p:cNvSpPr>
            <a:spLocks noChangeArrowheads="1"/>
          </p:cNvSpPr>
          <p:nvPr/>
        </p:nvSpPr>
        <p:spPr bwMode="auto">
          <a:xfrm>
            <a:off x="2001838" y="4522715"/>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65" name="Rectangle 33"/>
          <p:cNvSpPr>
            <a:spLocks noChangeArrowheads="1"/>
          </p:cNvSpPr>
          <p:nvPr/>
        </p:nvSpPr>
        <p:spPr bwMode="auto">
          <a:xfrm>
            <a:off x="2878138" y="4522715"/>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66" name="Rectangle 34"/>
          <p:cNvSpPr>
            <a:spLocks noChangeArrowheads="1"/>
          </p:cNvSpPr>
          <p:nvPr/>
        </p:nvSpPr>
        <p:spPr bwMode="auto">
          <a:xfrm>
            <a:off x="3851276" y="4522715"/>
            <a:ext cx="195263"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67" name="Rectangle 35"/>
          <p:cNvSpPr>
            <a:spLocks noChangeArrowheads="1"/>
          </p:cNvSpPr>
          <p:nvPr/>
        </p:nvSpPr>
        <p:spPr bwMode="auto">
          <a:xfrm>
            <a:off x="4630739"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68" name="Rectangle 36"/>
          <p:cNvSpPr>
            <a:spLocks noChangeArrowheads="1"/>
          </p:cNvSpPr>
          <p:nvPr/>
        </p:nvSpPr>
        <p:spPr bwMode="auto">
          <a:xfrm>
            <a:off x="5311776"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69" name="Rectangle 37"/>
          <p:cNvSpPr>
            <a:spLocks noChangeArrowheads="1"/>
          </p:cNvSpPr>
          <p:nvPr/>
        </p:nvSpPr>
        <p:spPr bwMode="auto">
          <a:xfrm>
            <a:off x="2001838" y="4522715"/>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70" name="Line 38"/>
          <p:cNvSpPr>
            <a:spLocks noChangeShapeType="1"/>
          </p:cNvSpPr>
          <p:nvPr/>
        </p:nvSpPr>
        <p:spPr bwMode="auto">
          <a:xfrm>
            <a:off x="2974975" y="4611616"/>
            <a:ext cx="0" cy="7080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671" name="Line 39"/>
          <p:cNvSpPr>
            <a:spLocks noChangeShapeType="1"/>
          </p:cNvSpPr>
          <p:nvPr/>
        </p:nvSpPr>
        <p:spPr bwMode="auto">
          <a:xfrm>
            <a:off x="4727575" y="4611616"/>
            <a:ext cx="0" cy="7080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672" name="Rectangle 40"/>
          <p:cNvSpPr>
            <a:spLocks noChangeArrowheads="1"/>
          </p:cNvSpPr>
          <p:nvPr/>
        </p:nvSpPr>
        <p:spPr bwMode="auto">
          <a:xfrm>
            <a:off x="4183063" y="5168828"/>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G</a:t>
            </a:r>
            <a:endParaRPr lang="en-US" altLang="zh-CN">
              <a:ea typeface="宋体" panose="02010600030101010101" pitchFamily="2" charset="-122"/>
            </a:endParaRPr>
          </a:p>
        </p:txBody>
      </p:sp>
      <p:sp>
        <p:nvSpPr>
          <p:cNvPr id="453673" name="Rectangle 41"/>
          <p:cNvSpPr>
            <a:spLocks noChangeArrowheads="1"/>
          </p:cNvSpPr>
          <p:nvPr/>
        </p:nvSpPr>
        <p:spPr bwMode="auto">
          <a:xfrm>
            <a:off x="2449513" y="5168828"/>
            <a:ext cx="1490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F</a:t>
            </a:r>
            <a:endParaRPr lang="en-US" altLang="zh-CN">
              <a:ea typeface="宋体" panose="02010600030101010101" pitchFamily="2" charset="-122"/>
            </a:endParaRPr>
          </a:p>
        </p:txBody>
      </p:sp>
      <p:sp>
        <p:nvSpPr>
          <p:cNvPr id="453681" name="Line 49"/>
          <p:cNvSpPr>
            <a:spLocks noChangeShapeType="1"/>
          </p:cNvSpPr>
          <p:nvPr/>
        </p:nvSpPr>
        <p:spPr bwMode="auto">
          <a:xfrm>
            <a:off x="3948113" y="3282878"/>
            <a:ext cx="0" cy="44767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682" name="Line 50"/>
          <p:cNvSpPr>
            <a:spLocks noChangeShapeType="1"/>
          </p:cNvSpPr>
          <p:nvPr/>
        </p:nvSpPr>
        <p:spPr bwMode="auto">
          <a:xfrm>
            <a:off x="3948113" y="4079803"/>
            <a:ext cx="0" cy="4429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683" name="Rectangle 51"/>
          <p:cNvSpPr>
            <a:spLocks noChangeArrowheads="1"/>
          </p:cNvSpPr>
          <p:nvPr/>
        </p:nvSpPr>
        <p:spPr bwMode="auto">
          <a:xfrm>
            <a:off x="4395547" y="3699119"/>
            <a:ext cx="516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宋体" panose="02010600030101010101" pitchFamily="2" charset="-122"/>
                <a:ea typeface="宋体" panose="02010600030101010101" pitchFamily="2" charset="-122"/>
              </a:rPr>
              <a:t>网桥</a:t>
            </a:r>
            <a:endParaRPr lang="zh-CN" altLang="en-US" sz="2000" b="1" dirty="0">
              <a:ea typeface="宋体" panose="02010600030101010101" pitchFamily="2" charset="-122"/>
            </a:endParaRPr>
          </a:p>
        </p:txBody>
      </p:sp>
      <p:sp>
        <p:nvSpPr>
          <p:cNvPr id="453684" name="Rectangle 52"/>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85" name="Rectangle 53"/>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86" name="Rectangle 54"/>
          <p:cNvSpPr>
            <a:spLocks noChangeArrowheads="1"/>
          </p:cNvSpPr>
          <p:nvPr/>
        </p:nvSpPr>
        <p:spPr bwMode="auto">
          <a:xfrm>
            <a:off x="7453314"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87" name="Rectangle 55"/>
          <p:cNvSpPr>
            <a:spLocks noChangeArrowheads="1"/>
          </p:cNvSpPr>
          <p:nvPr/>
        </p:nvSpPr>
        <p:spPr bwMode="auto">
          <a:xfrm>
            <a:off x="8426451"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88" name="Rectangle 56"/>
          <p:cNvSpPr>
            <a:spLocks noChangeArrowheads="1"/>
          </p:cNvSpPr>
          <p:nvPr/>
        </p:nvSpPr>
        <p:spPr bwMode="auto">
          <a:xfrm>
            <a:off x="9204326" y="3193977"/>
            <a:ext cx="195263"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89" name="Rectangle 57"/>
          <p:cNvSpPr>
            <a:spLocks noChangeArrowheads="1"/>
          </p:cNvSpPr>
          <p:nvPr/>
        </p:nvSpPr>
        <p:spPr bwMode="auto">
          <a:xfrm>
            <a:off x="9885363" y="3193977"/>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90" name="Rectangle 58"/>
          <p:cNvSpPr>
            <a:spLocks noChangeArrowheads="1"/>
          </p:cNvSpPr>
          <p:nvPr/>
        </p:nvSpPr>
        <p:spPr bwMode="auto">
          <a:xfrm>
            <a:off x="6577014"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91" name="Rectangle 59"/>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92" name="Rectangle 60"/>
          <p:cNvSpPr>
            <a:spLocks noChangeArrowheads="1"/>
          </p:cNvSpPr>
          <p:nvPr/>
        </p:nvSpPr>
        <p:spPr bwMode="auto">
          <a:xfrm>
            <a:off x="6577013" y="3193977"/>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693" name="Rectangle 61"/>
          <p:cNvSpPr>
            <a:spLocks noChangeArrowheads="1"/>
          </p:cNvSpPr>
          <p:nvPr/>
        </p:nvSpPr>
        <p:spPr bwMode="auto">
          <a:xfrm>
            <a:off x="7453314"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94" name="Rectangle 62"/>
          <p:cNvSpPr>
            <a:spLocks noChangeArrowheads="1"/>
          </p:cNvSpPr>
          <p:nvPr/>
        </p:nvSpPr>
        <p:spPr bwMode="auto">
          <a:xfrm>
            <a:off x="8426451"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95" name="Rectangle 63"/>
          <p:cNvSpPr>
            <a:spLocks noChangeArrowheads="1"/>
          </p:cNvSpPr>
          <p:nvPr/>
        </p:nvSpPr>
        <p:spPr bwMode="auto">
          <a:xfrm>
            <a:off x="9204326" y="3193977"/>
            <a:ext cx="195263"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96" name="Rectangle 64"/>
          <p:cNvSpPr>
            <a:spLocks noChangeArrowheads="1"/>
          </p:cNvSpPr>
          <p:nvPr/>
        </p:nvSpPr>
        <p:spPr bwMode="auto">
          <a:xfrm>
            <a:off x="9885363" y="3193977"/>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97" name="Rectangle 65"/>
          <p:cNvSpPr>
            <a:spLocks noChangeArrowheads="1"/>
          </p:cNvSpPr>
          <p:nvPr/>
        </p:nvSpPr>
        <p:spPr bwMode="auto">
          <a:xfrm>
            <a:off x="6577014" y="3193977"/>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698" name="Line 66"/>
          <p:cNvSpPr>
            <a:spLocks noChangeShapeType="1"/>
          </p:cNvSpPr>
          <p:nvPr/>
        </p:nvSpPr>
        <p:spPr bwMode="auto">
          <a:xfrm>
            <a:off x="7550150" y="2397053"/>
            <a:ext cx="0" cy="7969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699" name="Rectangle 67"/>
          <p:cNvSpPr>
            <a:spLocks noChangeArrowheads="1"/>
          </p:cNvSpPr>
          <p:nvPr/>
        </p:nvSpPr>
        <p:spPr bwMode="auto">
          <a:xfrm>
            <a:off x="7005638" y="2211316"/>
            <a:ext cx="19396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A</a:t>
            </a:r>
            <a:endParaRPr lang="en-US" altLang="zh-CN">
              <a:ea typeface="宋体" panose="02010600030101010101" pitchFamily="2" charset="-122"/>
            </a:endParaRPr>
          </a:p>
        </p:txBody>
      </p:sp>
      <p:sp>
        <p:nvSpPr>
          <p:cNvPr id="453700" name="Line 68"/>
          <p:cNvSpPr>
            <a:spLocks noChangeShapeType="1"/>
          </p:cNvSpPr>
          <p:nvPr/>
        </p:nvSpPr>
        <p:spPr bwMode="auto">
          <a:xfrm>
            <a:off x="9302750" y="2397053"/>
            <a:ext cx="0" cy="7969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701" name="Rectangle 69"/>
          <p:cNvSpPr>
            <a:spLocks noChangeArrowheads="1"/>
          </p:cNvSpPr>
          <p:nvPr/>
        </p:nvSpPr>
        <p:spPr bwMode="auto">
          <a:xfrm>
            <a:off x="8756650" y="2211316"/>
            <a:ext cx="19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D</a:t>
            </a:r>
            <a:endParaRPr lang="en-US" altLang="zh-CN">
              <a:ea typeface="宋体" panose="02010600030101010101" pitchFamily="2" charset="-122"/>
            </a:endParaRPr>
          </a:p>
        </p:txBody>
      </p:sp>
      <p:sp>
        <p:nvSpPr>
          <p:cNvPr id="453702" name="Rectangle 70"/>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703" name="Rectangle 71"/>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704" name="Rectangle 72"/>
          <p:cNvSpPr>
            <a:spLocks noChangeArrowheads="1"/>
          </p:cNvSpPr>
          <p:nvPr/>
        </p:nvSpPr>
        <p:spPr bwMode="auto">
          <a:xfrm>
            <a:off x="7453314"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05" name="Rectangle 73"/>
          <p:cNvSpPr>
            <a:spLocks noChangeArrowheads="1"/>
          </p:cNvSpPr>
          <p:nvPr/>
        </p:nvSpPr>
        <p:spPr bwMode="auto">
          <a:xfrm>
            <a:off x="8426451"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06" name="Rectangle 74"/>
          <p:cNvSpPr>
            <a:spLocks noChangeArrowheads="1"/>
          </p:cNvSpPr>
          <p:nvPr/>
        </p:nvSpPr>
        <p:spPr bwMode="auto">
          <a:xfrm>
            <a:off x="9204326" y="4522715"/>
            <a:ext cx="195263"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07" name="Rectangle 75"/>
          <p:cNvSpPr>
            <a:spLocks noChangeArrowheads="1"/>
          </p:cNvSpPr>
          <p:nvPr/>
        </p:nvSpPr>
        <p:spPr bwMode="auto">
          <a:xfrm>
            <a:off x="9885363" y="4522715"/>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08" name="Rectangle 76"/>
          <p:cNvSpPr>
            <a:spLocks noChangeArrowheads="1"/>
          </p:cNvSpPr>
          <p:nvPr/>
        </p:nvSpPr>
        <p:spPr bwMode="auto">
          <a:xfrm>
            <a:off x="6577014"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09" name="Rectangle 77"/>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710" name="Rectangle 78"/>
          <p:cNvSpPr>
            <a:spLocks noChangeArrowheads="1"/>
          </p:cNvSpPr>
          <p:nvPr/>
        </p:nvSpPr>
        <p:spPr bwMode="auto">
          <a:xfrm>
            <a:off x="6577013" y="4522715"/>
            <a:ext cx="3503612" cy="88900"/>
          </a:xfrm>
          <a:prstGeom prst="rect">
            <a:avLst/>
          </a:prstGeom>
          <a:solidFill>
            <a:srgbClr val="C0C0C0"/>
          </a:solidFill>
          <a:ln w="9525">
            <a:solidFill>
              <a:srgbClr val="000000"/>
            </a:solidFill>
            <a:miter lim="800000"/>
          </a:ln>
        </p:spPr>
        <p:txBody>
          <a:bodyPr/>
          <a:lstStyle/>
          <a:p>
            <a:endParaRPr lang="zh-CN" altLang="zh-CN">
              <a:ea typeface="宋体" panose="02010600030101010101" pitchFamily="2" charset="-122"/>
            </a:endParaRPr>
          </a:p>
        </p:txBody>
      </p:sp>
      <p:sp>
        <p:nvSpPr>
          <p:cNvPr id="453711" name="Rectangle 79"/>
          <p:cNvSpPr>
            <a:spLocks noChangeArrowheads="1"/>
          </p:cNvSpPr>
          <p:nvPr/>
        </p:nvSpPr>
        <p:spPr bwMode="auto">
          <a:xfrm>
            <a:off x="7453314"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12" name="Rectangle 80"/>
          <p:cNvSpPr>
            <a:spLocks noChangeArrowheads="1"/>
          </p:cNvSpPr>
          <p:nvPr/>
        </p:nvSpPr>
        <p:spPr bwMode="auto">
          <a:xfrm>
            <a:off x="8426451"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13" name="Rectangle 81"/>
          <p:cNvSpPr>
            <a:spLocks noChangeArrowheads="1"/>
          </p:cNvSpPr>
          <p:nvPr/>
        </p:nvSpPr>
        <p:spPr bwMode="auto">
          <a:xfrm>
            <a:off x="9204326" y="4522715"/>
            <a:ext cx="195263"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14" name="Rectangle 82"/>
          <p:cNvSpPr>
            <a:spLocks noChangeArrowheads="1"/>
          </p:cNvSpPr>
          <p:nvPr/>
        </p:nvSpPr>
        <p:spPr bwMode="auto">
          <a:xfrm>
            <a:off x="9885363" y="4522715"/>
            <a:ext cx="195262"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15" name="Rectangle 83"/>
          <p:cNvSpPr>
            <a:spLocks noChangeArrowheads="1"/>
          </p:cNvSpPr>
          <p:nvPr/>
        </p:nvSpPr>
        <p:spPr bwMode="auto">
          <a:xfrm>
            <a:off x="6577014" y="4522715"/>
            <a:ext cx="193675" cy="88900"/>
          </a:xfrm>
          <a:prstGeom prst="rect">
            <a:avLst/>
          </a:prstGeom>
          <a:solidFill>
            <a:srgbClr val="000000"/>
          </a:solidFill>
          <a:ln w="9525">
            <a:solidFill>
              <a:srgbClr val="000000"/>
            </a:solidFill>
            <a:miter lim="800000"/>
          </a:ln>
        </p:spPr>
        <p:txBody>
          <a:bodyPr/>
          <a:lstStyle/>
          <a:p>
            <a:endParaRPr lang="zh-CN" altLang="zh-CN">
              <a:ea typeface="宋体" panose="02010600030101010101" pitchFamily="2" charset="-122"/>
            </a:endParaRPr>
          </a:p>
        </p:txBody>
      </p:sp>
      <p:sp>
        <p:nvSpPr>
          <p:cNvPr id="453716" name="Line 84"/>
          <p:cNvSpPr>
            <a:spLocks noChangeShapeType="1"/>
          </p:cNvSpPr>
          <p:nvPr/>
        </p:nvSpPr>
        <p:spPr bwMode="auto">
          <a:xfrm>
            <a:off x="7550150" y="4611616"/>
            <a:ext cx="0" cy="7080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717" name="Line 85"/>
          <p:cNvSpPr>
            <a:spLocks noChangeShapeType="1"/>
          </p:cNvSpPr>
          <p:nvPr/>
        </p:nvSpPr>
        <p:spPr bwMode="auto">
          <a:xfrm>
            <a:off x="9302750" y="4611616"/>
            <a:ext cx="0" cy="7080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718" name="Rectangle 86"/>
          <p:cNvSpPr>
            <a:spLocks noChangeArrowheads="1"/>
          </p:cNvSpPr>
          <p:nvPr/>
        </p:nvSpPr>
        <p:spPr bwMode="auto">
          <a:xfrm>
            <a:off x="8756650" y="5168828"/>
            <a:ext cx="19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G</a:t>
            </a:r>
            <a:endParaRPr lang="en-US" altLang="zh-CN">
              <a:ea typeface="宋体" panose="02010600030101010101" pitchFamily="2" charset="-122"/>
            </a:endParaRPr>
          </a:p>
        </p:txBody>
      </p:sp>
      <p:sp>
        <p:nvSpPr>
          <p:cNvPr id="453719" name="Rectangle 87"/>
          <p:cNvSpPr>
            <a:spLocks noChangeArrowheads="1"/>
          </p:cNvSpPr>
          <p:nvPr/>
        </p:nvSpPr>
        <p:spPr bwMode="auto">
          <a:xfrm>
            <a:off x="7024688" y="5168828"/>
            <a:ext cx="1490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100">
                <a:solidFill>
                  <a:srgbClr val="000000"/>
                </a:solidFill>
                <a:latin typeface="Times New Roman" panose="02020603050405020304" pitchFamily="18" charset="0"/>
                <a:ea typeface="宋体" panose="02010600030101010101" pitchFamily="2" charset="-122"/>
              </a:rPr>
              <a:t>F</a:t>
            </a:r>
            <a:endParaRPr lang="en-US" altLang="zh-CN">
              <a:ea typeface="宋体" panose="02010600030101010101" pitchFamily="2" charset="-122"/>
            </a:endParaRPr>
          </a:p>
        </p:txBody>
      </p:sp>
      <p:sp>
        <p:nvSpPr>
          <p:cNvPr id="453727" name="Line 95"/>
          <p:cNvSpPr>
            <a:spLocks noChangeShapeType="1"/>
          </p:cNvSpPr>
          <p:nvPr/>
        </p:nvSpPr>
        <p:spPr bwMode="auto">
          <a:xfrm flipH="1">
            <a:off x="8520114" y="3282878"/>
            <a:ext cx="3174" cy="447674"/>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728" name="Line 96"/>
          <p:cNvSpPr>
            <a:spLocks noChangeShapeType="1"/>
          </p:cNvSpPr>
          <p:nvPr/>
        </p:nvSpPr>
        <p:spPr bwMode="auto">
          <a:xfrm>
            <a:off x="8520114" y="4112651"/>
            <a:ext cx="3174" cy="41006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3730" name="Freeform 98"/>
          <p:cNvSpPr/>
          <p:nvPr/>
        </p:nvSpPr>
        <p:spPr bwMode="auto">
          <a:xfrm>
            <a:off x="3040063" y="2690741"/>
            <a:ext cx="303212" cy="339725"/>
          </a:xfrm>
          <a:custGeom>
            <a:avLst/>
            <a:gdLst>
              <a:gd name="T0" fmla="*/ 0 w 191"/>
              <a:gd name="T1" fmla="*/ 0 h 214"/>
              <a:gd name="T2" fmla="*/ 32 w 191"/>
              <a:gd name="T3" fmla="*/ 177 h 214"/>
              <a:gd name="T4" fmla="*/ 191 w 191"/>
              <a:gd name="T5" fmla="*/ 206 h 214"/>
            </a:gdLst>
            <a:ahLst/>
            <a:cxnLst>
              <a:cxn ang="0">
                <a:pos x="T0" y="T1"/>
              </a:cxn>
              <a:cxn ang="0">
                <a:pos x="T2" y="T3"/>
              </a:cxn>
              <a:cxn ang="0">
                <a:pos x="T4" y="T5"/>
              </a:cxn>
            </a:cxnLst>
            <a:rect l="0" t="0" r="r" b="b"/>
            <a:pathLst>
              <a:path w="191" h="214">
                <a:moveTo>
                  <a:pt x="0" y="0"/>
                </a:moveTo>
                <a:cubicBezTo>
                  <a:pt x="5" y="31"/>
                  <a:pt x="0" y="143"/>
                  <a:pt x="32" y="177"/>
                </a:cubicBezTo>
                <a:cubicBezTo>
                  <a:pt x="45" y="214"/>
                  <a:pt x="173" y="200"/>
                  <a:pt x="191" y="206"/>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1" name="Freeform 99"/>
          <p:cNvSpPr/>
          <p:nvPr/>
        </p:nvSpPr>
        <p:spPr bwMode="auto">
          <a:xfrm>
            <a:off x="4432301" y="2679628"/>
            <a:ext cx="214313" cy="334963"/>
          </a:xfrm>
          <a:custGeom>
            <a:avLst/>
            <a:gdLst>
              <a:gd name="T0" fmla="*/ 0 w 135"/>
              <a:gd name="T1" fmla="*/ 210 h 211"/>
              <a:gd name="T2" fmla="*/ 117 w 135"/>
              <a:gd name="T3" fmla="*/ 176 h 211"/>
              <a:gd name="T4" fmla="*/ 116 w 135"/>
              <a:gd name="T5" fmla="*/ 0 h 211"/>
            </a:gdLst>
            <a:ahLst/>
            <a:cxnLst>
              <a:cxn ang="0">
                <a:pos x="T0" y="T1"/>
              </a:cxn>
              <a:cxn ang="0">
                <a:pos x="T2" y="T3"/>
              </a:cxn>
              <a:cxn ang="0">
                <a:pos x="T4" y="T5"/>
              </a:cxn>
            </a:cxnLst>
            <a:rect l="0" t="0" r="r" b="b"/>
            <a:pathLst>
              <a:path w="135" h="211">
                <a:moveTo>
                  <a:pt x="0" y="210"/>
                </a:moveTo>
                <a:cubicBezTo>
                  <a:pt x="19" y="204"/>
                  <a:pt x="98" y="211"/>
                  <a:pt x="117" y="176"/>
                </a:cubicBezTo>
                <a:cubicBezTo>
                  <a:pt x="135" y="153"/>
                  <a:pt x="116" y="24"/>
                  <a:pt x="116" y="0"/>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2" name="Rectangle 100"/>
          <p:cNvSpPr>
            <a:spLocks noChangeArrowheads="1"/>
          </p:cNvSpPr>
          <p:nvPr/>
        </p:nvSpPr>
        <p:spPr bwMode="auto">
          <a:xfrm>
            <a:off x="7450139" y="3465441"/>
            <a:ext cx="485775" cy="85883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pPr algn="ctr"/>
            <a:r>
              <a:rPr lang="en-US" altLang="zh-CN">
                <a:solidFill>
                  <a:srgbClr val="000000"/>
                </a:solidFill>
                <a:ea typeface="宋体" panose="02010600030101010101" pitchFamily="2" charset="-122"/>
              </a:rPr>
              <a:t>A</a:t>
            </a:r>
            <a:endParaRPr lang="en-US" altLang="zh-CN">
              <a:solidFill>
                <a:srgbClr val="000000"/>
              </a:solidFill>
              <a:ea typeface="宋体" panose="02010600030101010101" pitchFamily="2" charset="-122"/>
            </a:endParaRPr>
          </a:p>
          <a:p>
            <a:pPr algn="ctr"/>
            <a:r>
              <a:rPr lang="en-US" altLang="zh-CN">
                <a:solidFill>
                  <a:srgbClr val="000000"/>
                </a:solidFill>
                <a:ea typeface="宋体" panose="02010600030101010101" pitchFamily="2" charset="-122"/>
              </a:rPr>
              <a:t>to</a:t>
            </a:r>
            <a:endParaRPr lang="en-US" altLang="zh-CN">
              <a:solidFill>
                <a:srgbClr val="000000"/>
              </a:solidFill>
              <a:ea typeface="宋体" panose="02010600030101010101" pitchFamily="2" charset="-122"/>
            </a:endParaRPr>
          </a:p>
          <a:p>
            <a:pPr algn="ctr"/>
            <a:r>
              <a:rPr lang="en-US" altLang="zh-CN">
                <a:solidFill>
                  <a:srgbClr val="000000"/>
                </a:solidFill>
                <a:ea typeface="宋体" panose="02010600030101010101" pitchFamily="2" charset="-122"/>
              </a:rPr>
              <a:t>G</a:t>
            </a:r>
            <a:endParaRPr lang="en-US" altLang="zh-CN">
              <a:solidFill>
                <a:srgbClr val="000000"/>
              </a:solidFill>
              <a:ea typeface="宋体" panose="02010600030101010101" pitchFamily="2" charset="-122"/>
            </a:endParaRPr>
          </a:p>
        </p:txBody>
      </p:sp>
      <p:sp>
        <p:nvSpPr>
          <p:cNvPr id="453733" name="Freeform 101"/>
          <p:cNvSpPr/>
          <p:nvPr/>
        </p:nvSpPr>
        <p:spPr bwMode="auto">
          <a:xfrm>
            <a:off x="7515226" y="2679628"/>
            <a:ext cx="942975" cy="754063"/>
          </a:xfrm>
          <a:custGeom>
            <a:avLst/>
            <a:gdLst>
              <a:gd name="T0" fmla="*/ 67 w 594"/>
              <a:gd name="T1" fmla="*/ 0 h 475"/>
              <a:gd name="T2" fmla="*/ 76 w 594"/>
              <a:gd name="T3" fmla="*/ 280 h 475"/>
              <a:gd name="T4" fmla="*/ 521 w 594"/>
              <a:gd name="T5" fmla="*/ 292 h 475"/>
              <a:gd name="T6" fmla="*/ 532 w 594"/>
              <a:gd name="T7" fmla="*/ 435 h 475"/>
              <a:gd name="T8" fmla="*/ 191 w 594"/>
              <a:gd name="T9" fmla="*/ 410 h 475"/>
              <a:gd name="T10" fmla="*/ 119 w 594"/>
              <a:gd name="T11" fmla="*/ 475 h 475"/>
            </a:gdLst>
            <a:ahLst/>
            <a:cxnLst>
              <a:cxn ang="0">
                <a:pos x="T0" y="T1"/>
              </a:cxn>
              <a:cxn ang="0">
                <a:pos x="T2" y="T3"/>
              </a:cxn>
              <a:cxn ang="0">
                <a:pos x="T4" y="T5"/>
              </a:cxn>
              <a:cxn ang="0">
                <a:pos x="T6" y="T7"/>
              </a:cxn>
              <a:cxn ang="0">
                <a:pos x="T8" y="T9"/>
              </a:cxn>
              <a:cxn ang="0">
                <a:pos x="T10" y="T11"/>
              </a:cxn>
            </a:cxnLst>
            <a:rect l="0" t="0" r="r" b="b"/>
            <a:pathLst>
              <a:path w="594" h="475">
                <a:moveTo>
                  <a:pt x="67" y="0"/>
                </a:moveTo>
                <a:cubicBezTo>
                  <a:pt x="68" y="47"/>
                  <a:pt x="0" y="231"/>
                  <a:pt x="76" y="280"/>
                </a:cubicBezTo>
                <a:cubicBezTo>
                  <a:pt x="138" y="329"/>
                  <a:pt x="447" y="259"/>
                  <a:pt x="521" y="292"/>
                </a:cubicBezTo>
                <a:cubicBezTo>
                  <a:pt x="594" y="324"/>
                  <a:pt x="581" y="415"/>
                  <a:pt x="532" y="435"/>
                </a:cubicBezTo>
                <a:cubicBezTo>
                  <a:pt x="492" y="456"/>
                  <a:pt x="260" y="403"/>
                  <a:pt x="191" y="410"/>
                </a:cubicBezTo>
                <a:cubicBezTo>
                  <a:pt x="122" y="417"/>
                  <a:pt x="131" y="464"/>
                  <a:pt x="119" y="475"/>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4" name="Freeform 102"/>
          <p:cNvSpPr/>
          <p:nvPr/>
        </p:nvSpPr>
        <p:spPr bwMode="auto">
          <a:xfrm>
            <a:off x="7683501" y="4336977"/>
            <a:ext cx="1603375" cy="681038"/>
          </a:xfrm>
          <a:custGeom>
            <a:avLst/>
            <a:gdLst>
              <a:gd name="T0" fmla="*/ 19 w 1010"/>
              <a:gd name="T1" fmla="*/ 0 h 429"/>
              <a:gd name="T2" fmla="*/ 92 w 1010"/>
              <a:gd name="T3" fmla="*/ 131 h 429"/>
              <a:gd name="T4" fmla="*/ 569 w 1010"/>
              <a:gd name="T5" fmla="*/ 49 h 429"/>
              <a:gd name="T6" fmla="*/ 942 w 1010"/>
              <a:gd name="T7" fmla="*/ 98 h 429"/>
              <a:gd name="T8" fmla="*/ 976 w 1010"/>
              <a:gd name="T9" fmla="*/ 429 h 429"/>
            </a:gdLst>
            <a:ahLst/>
            <a:cxnLst>
              <a:cxn ang="0">
                <a:pos x="T0" y="T1"/>
              </a:cxn>
              <a:cxn ang="0">
                <a:pos x="T2" y="T3"/>
              </a:cxn>
              <a:cxn ang="0">
                <a:pos x="T4" y="T5"/>
              </a:cxn>
              <a:cxn ang="0">
                <a:pos x="T6" y="T7"/>
              </a:cxn>
              <a:cxn ang="0">
                <a:pos x="T8" y="T9"/>
              </a:cxn>
            </a:cxnLst>
            <a:rect l="0" t="0" r="r" b="b"/>
            <a:pathLst>
              <a:path w="1010" h="429">
                <a:moveTo>
                  <a:pt x="19" y="0"/>
                </a:moveTo>
                <a:cubicBezTo>
                  <a:pt x="31" y="22"/>
                  <a:pt x="0" y="123"/>
                  <a:pt x="92" y="131"/>
                </a:cubicBezTo>
                <a:cubicBezTo>
                  <a:pt x="184" y="139"/>
                  <a:pt x="427" y="54"/>
                  <a:pt x="569" y="49"/>
                </a:cubicBezTo>
                <a:cubicBezTo>
                  <a:pt x="711" y="44"/>
                  <a:pt x="874" y="35"/>
                  <a:pt x="942" y="98"/>
                </a:cubicBezTo>
                <a:cubicBezTo>
                  <a:pt x="1010" y="161"/>
                  <a:pt x="969" y="360"/>
                  <a:pt x="976" y="429"/>
                </a:cubicBezTo>
              </a:path>
            </a:pathLst>
          </a:custGeom>
          <a:noFill/>
          <a:ln w="28575" cmpd="sng">
            <a:solidFill>
              <a:srgbClr val="00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3735" name="Rectangle 103"/>
          <p:cNvSpPr>
            <a:spLocks noChangeArrowheads="1"/>
          </p:cNvSpPr>
          <p:nvPr/>
        </p:nvSpPr>
        <p:spPr bwMode="auto">
          <a:xfrm>
            <a:off x="3575050" y="5776841"/>
            <a:ext cx="3952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000000"/>
                </a:solidFill>
                <a:latin typeface="Times New Roman" panose="02020603050405020304" pitchFamily="18" charset="0"/>
                <a:ea typeface="宋体" panose="02010600030101010101" pitchFamily="2" charset="-122"/>
              </a:rPr>
              <a:t>(a)</a:t>
            </a:r>
            <a:endParaRPr lang="en-US" altLang="zh-CN" sz="2800">
              <a:ea typeface="宋体" panose="02010600030101010101" pitchFamily="2" charset="-122"/>
            </a:endParaRPr>
          </a:p>
        </p:txBody>
      </p:sp>
      <p:sp>
        <p:nvSpPr>
          <p:cNvPr id="453736" name="Rectangle 104"/>
          <p:cNvSpPr>
            <a:spLocks noChangeArrowheads="1"/>
          </p:cNvSpPr>
          <p:nvPr/>
        </p:nvSpPr>
        <p:spPr bwMode="auto">
          <a:xfrm>
            <a:off x="8401051" y="5776841"/>
            <a:ext cx="4159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800">
                <a:solidFill>
                  <a:srgbClr val="000000"/>
                </a:solidFill>
                <a:latin typeface="Times New Roman" panose="02020603050405020304" pitchFamily="18" charset="0"/>
                <a:ea typeface="宋体" panose="02010600030101010101" pitchFamily="2" charset="-122"/>
              </a:rPr>
              <a:t>(b)</a:t>
            </a:r>
            <a:endParaRPr lang="en-US" altLang="zh-CN" sz="2800">
              <a:ea typeface="宋体" panose="02010600030101010101" pitchFamily="2" charset="-122"/>
            </a:endParaRPr>
          </a:p>
        </p:txBody>
      </p:sp>
      <p:sp>
        <p:nvSpPr>
          <p:cNvPr id="4" name="Rectangle 3"/>
          <p:cNvSpPr txBox="1">
            <a:spLocks noChangeArrowheads="1"/>
          </p:cNvSpPr>
          <p:nvPr/>
        </p:nvSpPr>
        <p:spPr>
          <a:xfrm>
            <a:off x="407670" y="1124586"/>
            <a:ext cx="10829925" cy="115252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Wingdings" panose="05000000000000000000" pitchFamily="2" charset="2"/>
              <a:buChar char="Ø"/>
              <a:defRPr sz="2000" b="0" i="0" kern="1200">
                <a:solidFill>
                  <a:schemeClr val="accent1"/>
                </a:solidFill>
                <a:latin typeface="+mn-ea"/>
                <a:ea typeface="+mn-ea"/>
                <a:cs typeface="+mn-cs"/>
              </a:defRPr>
            </a:lvl1pPr>
            <a:lvl2pPr marL="685800" indent="-228600" algn="l" defTabSz="914400" rtl="0" eaLnBrk="1" latinLnBrk="0" hangingPunct="1">
              <a:lnSpc>
                <a:spcPct val="120000"/>
              </a:lnSpc>
              <a:spcBef>
                <a:spcPts val="500"/>
              </a:spcBef>
              <a:buFont typeface="Wingdings" panose="05000000000000000000" pitchFamily="2" charset="2"/>
              <a:buChar char="ü"/>
              <a:defRPr sz="1600" kern="1200">
                <a:solidFill>
                  <a:schemeClr val="accent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l">
              <a:lnSpc>
                <a:spcPct val="100000"/>
              </a:lnSpc>
              <a:spcBef>
                <a:spcPts val="600"/>
              </a:spcBef>
              <a:buClr>
                <a:srgbClr val="C80000"/>
              </a:buClr>
              <a:buSzPct val="80000"/>
              <a:buFont typeface="Wingdings" panose="05000000000000000000" pitchFamily="2" charset="2"/>
              <a:buChar char="n"/>
            </a:pPr>
            <a:r>
              <a:rPr lang="zh-CN" altLang="en-US" sz="2800" kern="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rPr>
              <a:t>网桥和中继器的不同之处：网桥具有隔离通信的功能 </a:t>
            </a:r>
            <a:endParaRPr lang="zh-CN" altLang="en-US" sz="2800" kern="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5" name="图形 4"/>
          <p:cNvPicPr>
            <a:picLocks noChangeAspect="1"/>
          </p:cNvPicPr>
          <p:nvPr/>
        </p:nvPicPr>
        <p:blipFill>
          <a:blip r:embed="rId1"/>
          <a:stretch>
            <a:fillRect/>
          </a:stretch>
        </p:blipFill>
        <p:spPr>
          <a:xfrm>
            <a:off x="2669600" y="2018537"/>
            <a:ext cx="499927" cy="378516"/>
          </a:xfrm>
          <a:prstGeom prst="rect">
            <a:avLst/>
          </a:prstGeom>
        </p:spPr>
      </p:pic>
      <p:pic>
        <p:nvPicPr>
          <p:cNvPr id="6" name="图形 5"/>
          <p:cNvPicPr>
            <a:picLocks noChangeAspect="1"/>
          </p:cNvPicPr>
          <p:nvPr/>
        </p:nvPicPr>
        <p:blipFill>
          <a:blip r:embed="rId1"/>
          <a:stretch>
            <a:fillRect/>
          </a:stretch>
        </p:blipFill>
        <p:spPr>
          <a:xfrm>
            <a:off x="4432301" y="2009383"/>
            <a:ext cx="499927" cy="378516"/>
          </a:xfrm>
          <a:prstGeom prst="rect">
            <a:avLst/>
          </a:prstGeom>
        </p:spPr>
      </p:pic>
      <p:pic>
        <p:nvPicPr>
          <p:cNvPr id="7" name="图形 6"/>
          <p:cNvPicPr>
            <a:picLocks noChangeAspect="1"/>
          </p:cNvPicPr>
          <p:nvPr/>
        </p:nvPicPr>
        <p:blipFill>
          <a:blip r:embed="rId1"/>
          <a:stretch>
            <a:fillRect/>
          </a:stretch>
        </p:blipFill>
        <p:spPr>
          <a:xfrm>
            <a:off x="7300186" y="2008485"/>
            <a:ext cx="499927" cy="378516"/>
          </a:xfrm>
          <a:prstGeom prst="rect">
            <a:avLst/>
          </a:prstGeom>
        </p:spPr>
      </p:pic>
      <p:pic>
        <p:nvPicPr>
          <p:cNvPr id="8" name="图形 7"/>
          <p:cNvPicPr>
            <a:picLocks noChangeAspect="1"/>
          </p:cNvPicPr>
          <p:nvPr/>
        </p:nvPicPr>
        <p:blipFill>
          <a:blip r:embed="rId1"/>
          <a:stretch>
            <a:fillRect/>
          </a:stretch>
        </p:blipFill>
        <p:spPr>
          <a:xfrm>
            <a:off x="9067633" y="2009383"/>
            <a:ext cx="499927" cy="378516"/>
          </a:xfrm>
          <a:prstGeom prst="rect">
            <a:avLst/>
          </a:prstGeom>
        </p:spPr>
      </p:pic>
      <p:pic>
        <p:nvPicPr>
          <p:cNvPr id="10" name="图形 9"/>
          <p:cNvPicPr>
            <a:picLocks noChangeAspect="1"/>
          </p:cNvPicPr>
          <p:nvPr/>
        </p:nvPicPr>
        <p:blipFill>
          <a:blip r:embed="rId1"/>
          <a:stretch>
            <a:fillRect/>
          </a:stretch>
        </p:blipFill>
        <p:spPr>
          <a:xfrm>
            <a:off x="2624427" y="5329165"/>
            <a:ext cx="499927" cy="378516"/>
          </a:xfrm>
          <a:prstGeom prst="rect">
            <a:avLst/>
          </a:prstGeom>
        </p:spPr>
      </p:pic>
      <p:pic>
        <p:nvPicPr>
          <p:cNvPr id="11" name="图形 10"/>
          <p:cNvPicPr>
            <a:picLocks noChangeAspect="1"/>
          </p:cNvPicPr>
          <p:nvPr/>
        </p:nvPicPr>
        <p:blipFill>
          <a:blip r:embed="rId1"/>
          <a:stretch>
            <a:fillRect/>
          </a:stretch>
        </p:blipFill>
        <p:spPr>
          <a:xfrm>
            <a:off x="4403668" y="5320970"/>
            <a:ext cx="499927" cy="378516"/>
          </a:xfrm>
          <a:prstGeom prst="rect">
            <a:avLst/>
          </a:prstGeom>
        </p:spPr>
      </p:pic>
      <p:pic>
        <p:nvPicPr>
          <p:cNvPr id="12" name="图形 11"/>
          <p:cNvPicPr>
            <a:picLocks noChangeAspect="1"/>
          </p:cNvPicPr>
          <p:nvPr/>
        </p:nvPicPr>
        <p:blipFill>
          <a:blip r:embed="rId1"/>
          <a:stretch>
            <a:fillRect/>
          </a:stretch>
        </p:blipFill>
        <p:spPr>
          <a:xfrm>
            <a:off x="7243880" y="5321635"/>
            <a:ext cx="499927" cy="378516"/>
          </a:xfrm>
          <a:prstGeom prst="rect">
            <a:avLst/>
          </a:prstGeom>
        </p:spPr>
      </p:pic>
      <p:pic>
        <p:nvPicPr>
          <p:cNvPr id="13" name="图形 12"/>
          <p:cNvPicPr>
            <a:picLocks noChangeAspect="1"/>
          </p:cNvPicPr>
          <p:nvPr/>
        </p:nvPicPr>
        <p:blipFill>
          <a:blip r:embed="rId1"/>
          <a:stretch>
            <a:fillRect/>
          </a:stretch>
        </p:blipFill>
        <p:spPr>
          <a:xfrm>
            <a:off x="9026258" y="5320970"/>
            <a:ext cx="499927" cy="378516"/>
          </a:xfrm>
          <a:prstGeom prst="rect">
            <a:avLst/>
          </a:prstGeom>
        </p:spPr>
      </p:pic>
      <p:sp>
        <p:nvSpPr>
          <p:cNvPr id="17" name="Rectangle 51"/>
          <p:cNvSpPr>
            <a:spLocks noChangeArrowheads="1"/>
          </p:cNvSpPr>
          <p:nvPr/>
        </p:nvSpPr>
        <p:spPr bwMode="auto">
          <a:xfrm>
            <a:off x="8997795" y="3706251"/>
            <a:ext cx="5161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宋体" panose="02010600030101010101" pitchFamily="2" charset="-122"/>
                <a:ea typeface="宋体" panose="02010600030101010101" pitchFamily="2" charset="-122"/>
              </a:rPr>
              <a:t>网桥</a:t>
            </a:r>
            <a:endParaRPr lang="zh-CN" altLang="en-US" sz="2000" b="1" dirty="0">
              <a:ea typeface="宋体" panose="02010600030101010101" pitchFamily="2" charset="-122"/>
            </a:endParaRPr>
          </a:p>
        </p:txBody>
      </p:sp>
      <p:pic>
        <p:nvPicPr>
          <p:cNvPr id="18" name="图形 1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959" y="3684261"/>
            <a:ext cx="625622" cy="493138"/>
          </a:xfrm>
          <a:prstGeom prst="rect">
            <a:avLst/>
          </a:prstGeom>
        </p:spPr>
      </p:pic>
      <p:pic>
        <p:nvPicPr>
          <p:cNvPr id="19" name="图形 1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7303" y="3647215"/>
            <a:ext cx="625622" cy="493138"/>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r>
              <a:rPr lang="zh-CN" altLang="en-US"/>
              <a:t>网桥使各网段成为隔离开的冲突域 </a:t>
            </a:r>
            <a:endParaRPr lang="zh-CN" altLang="en-US"/>
          </a:p>
        </p:txBody>
      </p:sp>
      <p:sp>
        <p:nvSpPr>
          <p:cNvPr id="41" name="灯片编号占位符 5"/>
          <p:cNvSpPr>
            <a:spLocks noGrp="1"/>
          </p:cNvSpPr>
          <p:nvPr>
            <p:ph type="sldNum" sz="quarter" idx="12"/>
          </p:nvPr>
        </p:nvSpPr>
        <p:spPr/>
        <p:txBody>
          <a:bodyPr/>
          <a:lstStyle/>
          <a:p>
            <a:fld id="{066053F7-8E15-4B79-9D68-1128A6B4AD0D}" type="slidenum">
              <a:rPr lang="en-US" altLang="zh-CN"/>
            </a:fld>
            <a:endParaRPr lang="en-US" altLang="zh-CN"/>
          </a:p>
        </p:txBody>
      </p:sp>
      <p:sp>
        <p:nvSpPr>
          <p:cNvPr id="584708" name="Oval 4"/>
          <p:cNvSpPr>
            <a:spLocks noChangeArrowheads="1"/>
          </p:cNvSpPr>
          <p:nvPr/>
        </p:nvSpPr>
        <p:spPr bwMode="auto">
          <a:xfrm>
            <a:off x="7838146" y="2636839"/>
            <a:ext cx="2720975" cy="2447925"/>
          </a:xfrm>
          <a:prstGeom prst="ellipse">
            <a:avLst/>
          </a:prstGeom>
          <a:solidFill>
            <a:srgbClr val="6697F0"/>
          </a:solidFill>
          <a:ln>
            <a:noFill/>
          </a:ln>
          <a:effectLst/>
          <a:extLst>
            <a:ext uri="{91240B29-F687-4F45-9708-019B960494DF}">
              <a14:hiddenLine xmlns:a14="http://schemas.microsoft.com/office/drawing/2010/main" w="9525">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09" name="Oval 5"/>
          <p:cNvSpPr>
            <a:spLocks noChangeArrowheads="1"/>
          </p:cNvSpPr>
          <p:nvPr/>
        </p:nvSpPr>
        <p:spPr bwMode="auto">
          <a:xfrm>
            <a:off x="4703462" y="2636838"/>
            <a:ext cx="2722563" cy="2447925"/>
          </a:xfrm>
          <a:prstGeom prst="ellipse">
            <a:avLst/>
          </a:prstGeom>
          <a:solidFill>
            <a:schemeClr val="accent5">
              <a:lumMod val="90000"/>
            </a:schemeClr>
          </a:solidFill>
          <a:ln>
            <a:noFill/>
          </a:ln>
          <a:effectLst/>
          <a:extLst>
            <a:ext uri="{91240B29-F687-4F45-9708-019B960494DF}">
              <a14:hiddenLine xmlns:a14="http://schemas.microsoft.com/office/drawing/2010/main" w="9525">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0" name="Oval 6"/>
          <p:cNvSpPr>
            <a:spLocks noChangeArrowheads="1"/>
          </p:cNvSpPr>
          <p:nvPr/>
        </p:nvSpPr>
        <p:spPr bwMode="auto">
          <a:xfrm>
            <a:off x="1566360" y="2636838"/>
            <a:ext cx="2720975" cy="2447925"/>
          </a:xfrm>
          <a:prstGeom prst="ellipse">
            <a:avLst/>
          </a:prstGeom>
          <a:solidFill>
            <a:schemeClr val="accent6">
              <a:lumMod val="20000"/>
              <a:lumOff val="80000"/>
            </a:schemeClr>
          </a:solidFill>
          <a:ln>
            <a:noFill/>
          </a:ln>
          <a:effectLst/>
          <a:extLst>
            <a:ext uri="{91240B29-F687-4F45-9708-019B960494DF}">
              <a14:hiddenLine xmlns:a14="http://schemas.microsoft.com/office/drawing/2010/main" w="9525">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1" name="Line 7"/>
          <p:cNvSpPr>
            <a:spLocks noChangeShapeType="1"/>
          </p:cNvSpPr>
          <p:nvPr/>
        </p:nvSpPr>
        <p:spPr bwMode="auto">
          <a:xfrm>
            <a:off x="9817100" y="3446464"/>
            <a:ext cx="0" cy="636587"/>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2" name="Line 8"/>
          <p:cNvSpPr>
            <a:spLocks noChangeShapeType="1"/>
          </p:cNvSpPr>
          <p:nvPr/>
        </p:nvSpPr>
        <p:spPr bwMode="auto">
          <a:xfrm flipV="1">
            <a:off x="8075614" y="3455988"/>
            <a:ext cx="2003425" cy="4762"/>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3" name="Rectangle 9"/>
          <p:cNvSpPr>
            <a:spLocks noChangeArrowheads="1"/>
          </p:cNvSpPr>
          <p:nvPr/>
        </p:nvSpPr>
        <p:spPr bwMode="auto">
          <a:xfrm>
            <a:off x="10033000" y="3370263"/>
            <a:ext cx="114300" cy="133350"/>
          </a:xfrm>
          <a:prstGeom prst="rect">
            <a:avLst/>
          </a:prstGeom>
          <a:solidFill>
            <a:schemeClr val="tx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84714" name="Line 10"/>
          <p:cNvSpPr>
            <a:spLocks noChangeShapeType="1"/>
          </p:cNvSpPr>
          <p:nvPr/>
        </p:nvSpPr>
        <p:spPr bwMode="auto">
          <a:xfrm>
            <a:off x="8486775" y="3460750"/>
            <a:ext cx="0" cy="609600"/>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7" name="Line 13"/>
          <p:cNvSpPr>
            <a:spLocks noChangeShapeType="1"/>
          </p:cNvSpPr>
          <p:nvPr/>
        </p:nvSpPr>
        <p:spPr bwMode="auto">
          <a:xfrm>
            <a:off x="6754813" y="3429000"/>
            <a:ext cx="0" cy="636588"/>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8" name="Line 14"/>
          <p:cNvSpPr>
            <a:spLocks noChangeShapeType="1"/>
          </p:cNvSpPr>
          <p:nvPr/>
        </p:nvSpPr>
        <p:spPr bwMode="auto">
          <a:xfrm flipV="1">
            <a:off x="5011738" y="3438526"/>
            <a:ext cx="2005012" cy="3175"/>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19" name="Line 15"/>
          <p:cNvSpPr>
            <a:spLocks noChangeShapeType="1"/>
          </p:cNvSpPr>
          <p:nvPr/>
        </p:nvSpPr>
        <p:spPr bwMode="auto">
          <a:xfrm>
            <a:off x="5424488" y="3441700"/>
            <a:ext cx="0" cy="609600"/>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2" name="Line 18"/>
          <p:cNvSpPr>
            <a:spLocks noChangeShapeType="1"/>
          </p:cNvSpPr>
          <p:nvPr/>
        </p:nvSpPr>
        <p:spPr bwMode="auto">
          <a:xfrm>
            <a:off x="3659188" y="3451225"/>
            <a:ext cx="0" cy="635000"/>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4" name="Line 20"/>
          <p:cNvSpPr>
            <a:spLocks noChangeShapeType="1"/>
          </p:cNvSpPr>
          <p:nvPr/>
        </p:nvSpPr>
        <p:spPr bwMode="auto">
          <a:xfrm flipV="1">
            <a:off x="1917700" y="3460750"/>
            <a:ext cx="2006600" cy="1588"/>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5" name="Line 21"/>
          <p:cNvSpPr>
            <a:spLocks noChangeShapeType="1"/>
          </p:cNvSpPr>
          <p:nvPr/>
        </p:nvSpPr>
        <p:spPr bwMode="auto">
          <a:xfrm>
            <a:off x="2330450" y="3462339"/>
            <a:ext cx="0" cy="612775"/>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728" name="Rectangle 24"/>
          <p:cNvSpPr>
            <a:spLocks noChangeArrowheads="1"/>
          </p:cNvSpPr>
          <p:nvPr/>
        </p:nvSpPr>
        <p:spPr bwMode="auto">
          <a:xfrm>
            <a:off x="7471569" y="2557640"/>
            <a:ext cx="50174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r>
              <a:rPr lang="en-US" altLang="zh-CN" baseline="-25000" dirty="0">
                <a:latin typeface="Arial" panose="020B0604020202020204" pitchFamily="34" charset="0"/>
                <a:ea typeface="黑体" panose="02010609060101010101" pitchFamily="49" charset="-122"/>
              </a:rPr>
              <a:t>2</a:t>
            </a:r>
            <a:endParaRPr lang="en-US" altLang="zh-CN" baseline="-25000" dirty="0">
              <a:latin typeface="Arial" panose="020B0604020202020204" pitchFamily="34" charset="0"/>
              <a:ea typeface="黑体" panose="02010609060101010101" pitchFamily="49" charset="-122"/>
            </a:endParaRPr>
          </a:p>
        </p:txBody>
      </p:sp>
      <p:sp>
        <p:nvSpPr>
          <p:cNvPr id="584731" name="Rectangle 27"/>
          <p:cNvSpPr>
            <a:spLocks noChangeArrowheads="1"/>
          </p:cNvSpPr>
          <p:nvPr/>
        </p:nvSpPr>
        <p:spPr bwMode="auto">
          <a:xfrm>
            <a:off x="4332879" y="2650495"/>
            <a:ext cx="50174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r>
              <a:rPr lang="en-US" altLang="zh-CN" baseline="-25000" dirty="0">
                <a:latin typeface="Arial" panose="020B0604020202020204" pitchFamily="34" charset="0"/>
                <a:ea typeface="黑体" panose="02010609060101010101" pitchFamily="49" charset="-122"/>
              </a:rPr>
              <a:t>1</a:t>
            </a:r>
            <a:endParaRPr lang="en-US" altLang="zh-CN" baseline="-25000" dirty="0">
              <a:latin typeface="Arial" panose="020B0604020202020204" pitchFamily="34" charset="0"/>
              <a:ea typeface="黑体" panose="02010609060101010101" pitchFamily="49" charset="-122"/>
            </a:endParaRPr>
          </a:p>
        </p:txBody>
      </p:sp>
      <p:sp>
        <p:nvSpPr>
          <p:cNvPr id="584732" name="Line 28"/>
          <p:cNvSpPr>
            <a:spLocks noChangeShapeType="1"/>
          </p:cNvSpPr>
          <p:nvPr/>
        </p:nvSpPr>
        <p:spPr bwMode="auto">
          <a:xfrm>
            <a:off x="2489201" y="3656013"/>
            <a:ext cx="936625"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3" name="Line 29"/>
          <p:cNvSpPr>
            <a:spLocks noChangeShapeType="1"/>
          </p:cNvSpPr>
          <p:nvPr/>
        </p:nvSpPr>
        <p:spPr bwMode="auto">
          <a:xfrm>
            <a:off x="5637214" y="3656013"/>
            <a:ext cx="935037"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4" name="Line 30"/>
          <p:cNvSpPr>
            <a:spLocks noChangeShapeType="1"/>
          </p:cNvSpPr>
          <p:nvPr/>
        </p:nvSpPr>
        <p:spPr bwMode="auto">
          <a:xfrm>
            <a:off x="8699500" y="3656013"/>
            <a:ext cx="935038" cy="0"/>
          </a:xfrm>
          <a:prstGeom prst="line">
            <a:avLst/>
          </a:prstGeom>
          <a:noFill/>
          <a:ln w="38100">
            <a:solidFill>
              <a:schemeClr val="folHlink"/>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4735" name="Rectangle 31"/>
          <p:cNvSpPr>
            <a:spLocks noChangeArrowheads="1"/>
          </p:cNvSpPr>
          <p:nvPr/>
        </p:nvSpPr>
        <p:spPr bwMode="auto">
          <a:xfrm>
            <a:off x="2489201" y="2943225"/>
            <a:ext cx="109474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冲突域</a:t>
            </a:r>
            <a:endParaRPr lang="zh-CN" altLang="en-US" baseline="-25000">
              <a:latin typeface="Arial" panose="020B0604020202020204" pitchFamily="34" charset="0"/>
              <a:ea typeface="黑体" panose="02010609060101010101" pitchFamily="49" charset="-122"/>
            </a:endParaRPr>
          </a:p>
        </p:txBody>
      </p:sp>
      <p:sp>
        <p:nvSpPr>
          <p:cNvPr id="584736" name="Rectangle 32"/>
          <p:cNvSpPr>
            <a:spLocks noChangeArrowheads="1"/>
          </p:cNvSpPr>
          <p:nvPr/>
        </p:nvSpPr>
        <p:spPr bwMode="auto">
          <a:xfrm>
            <a:off x="5637214" y="2943225"/>
            <a:ext cx="109474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冲突域</a:t>
            </a:r>
            <a:endParaRPr lang="zh-CN" altLang="en-US" baseline="-25000">
              <a:latin typeface="Arial" panose="020B0604020202020204" pitchFamily="34" charset="0"/>
              <a:ea typeface="黑体" panose="02010609060101010101" pitchFamily="49" charset="-122"/>
            </a:endParaRPr>
          </a:p>
        </p:txBody>
      </p:sp>
      <p:sp>
        <p:nvSpPr>
          <p:cNvPr id="584737" name="Rectangle 33"/>
          <p:cNvSpPr>
            <a:spLocks noChangeArrowheads="1"/>
          </p:cNvSpPr>
          <p:nvPr/>
        </p:nvSpPr>
        <p:spPr bwMode="auto">
          <a:xfrm>
            <a:off x="8701089" y="2943225"/>
            <a:ext cx="1094740" cy="45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a:latin typeface="Arial" panose="020B0604020202020204" pitchFamily="34" charset="0"/>
                <a:ea typeface="黑体" panose="02010609060101010101" pitchFamily="49" charset="-122"/>
              </a:rPr>
              <a:t>冲突域</a:t>
            </a:r>
            <a:endParaRPr lang="zh-CN" altLang="en-US" baseline="-25000">
              <a:latin typeface="Arial" panose="020B0604020202020204" pitchFamily="34" charset="0"/>
              <a:ea typeface="黑体" panose="02010609060101010101" pitchFamily="49" charset="-122"/>
            </a:endParaRPr>
          </a:p>
        </p:txBody>
      </p:sp>
      <p:sp>
        <p:nvSpPr>
          <p:cNvPr id="584738" name="Rectangle 34"/>
          <p:cNvSpPr>
            <a:spLocks noChangeArrowheads="1"/>
          </p:cNvSpPr>
          <p:nvPr/>
        </p:nvSpPr>
        <p:spPr bwMode="auto">
          <a:xfrm>
            <a:off x="1689436" y="3998848"/>
            <a:ext cx="35134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A</a:t>
            </a:r>
            <a:endParaRPr lang="en-US" altLang="zh-CN" baseline="-25000" dirty="0">
              <a:latin typeface="Arial" panose="020B0604020202020204" pitchFamily="34" charset="0"/>
              <a:ea typeface="黑体" panose="02010609060101010101" pitchFamily="49" charset="-122"/>
            </a:endParaRPr>
          </a:p>
        </p:txBody>
      </p:sp>
      <p:sp>
        <p:nvSpPr>
          <p:cNvPr id="584739" name="Rectangle 35"/>
          <p:cNvSpPr>
            <a:spLocks noChangeArrowheads="1"/>
          </p:cNvSpPr>
          <p:nvPr/>
        </p:nvSpPr>
        <p:spPr bwMode="auto">
          <a:xfrm>
            <a:off x="3066473" y="3981892"/>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B</a:t>
            </a:r>
            <a:endParaRPr lang="en-US" altLang="zh-CN" baseline="-25000" dirty="0">
              <a:latin typeface="Arial" panose="020B0604020202020204" pitchFamily="34" charset="0"/>
              <a:ea typeface="黑体" panose="02010609060101010101" pitchFamily="49" charset="-122"/>
            </a:endParaRPr>
          </a:p>
        </p:txBody>
      </p:sp>
      <p:sp>
        <p:nvSpPr>
          <p:cNvPr id="584740" name="Rectangle 36"/>
          <p:cNvSpPr>
            <a:spLocks noChangeArrowheads="1"/>
          </p:cNvSpPr>
          <p:nvPr/>
        </p:nvSpPr>
        <p:spPr bwMode="auto">
          <a:xfrm>
            <a:off x="4800098" y="4009563"/>
            <a:ext cx="40556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C</a:t>
            </a:r>
            <a:endParaRPr lang="en-US" altLang="zh-CN" baseline="-25000" dirty="0">
              <a:latin typeface="Arial" panose="020B0604020202020204" pitchFamily="34" charset="0"/>
              <a:ea typeface="黑体" panose="02010609060101010101" pitchFamily="49" charset="-122"/>
            </a:endParaRPr>
          </a:p>
        </p:txBody>
      </p:sp>
      <p:sp>
        <p:nvSpPr>
          <p:cNvPr id="584741" name="Rectangle 37"/>
          <p:cNvSpPr>
            <a:spLocks noChangeArrowheads="1"/>
          </p:cNvSpPr>
          <p:nvPr/>
        </p:nvSpPr>
        <p:spPr bwMode="auto">
          <a:xfrm>
            <a:off x="6151155" y="4011925"/>
            <a:ext cx="40556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D</a:t>
            </a:r>
            <a:endParaRPr lang="en-US" altLang="zh-CN" baseline="-25000" dirty="0">
              <a:latin typeface="Arial" panose="020B0604020202020204" pitchFamily="34" charset="0"/>
              <a:ea typeface="黑体" panose="02010609060101010101" pitchFamily="49" charset="-122"/>
            </a:endParaRPr>
          </a:p>
        </p:txBody>
      </p:sp>
      <p:sp>
        <p:nvSpPr>
          <p:cNvPr id="584742" name="Rectangle 38"/>
          <p:cNvSpPr>
            <a:spLocks noChangeArrowheads="1"/>
          </p:cNvSpPr>
          <p:nvPr/>
        </p:nvSpPr>
        <p:spPr bwMode="auto">
          <a:xfrm>
            <a:off x="7930573" y="4011925"/>
            <a:ext cx="387928"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E</a:t>
            </a:r>
            <a:endParaRPr lang="en-US" altLang="zh-CN" baseline="-25000" dirty="0">
              <a:latin typeface="Arial" panose="020B0604020202020204" pitchFamily="34" charset="0"/>
              <a:ea typeface="黑体" panose="02010609060101010101" pitchFamily="49" charset="-122"/>
            </a:endParaRPr>
          </a:p>
        </p:txBody>
      </p:sp>
      <p:sp>
        <p:nvSpPr>
          <p:cNvPr id="584743" name="Rectangle 39"/>
          <p:cNvSpPr>
            <a:spLocks noChangeArrowheads="1"/>
          </p:cNvSpPr>
          <p:nvPr/>
        </p:nvSpPr>
        <p:spPr bwMode="auto">
          <a:xfrm>
            <a:off x="9240744" y="4005641"/>
            <a:ext cx="37029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dirty="0">
                <a:latin typeface="Arial" panose="020B0604020202020204" pitchFamily="34" charset="0"/>
                <a:ea typeface="黑体" panose="02010609060101010101" pitchFamily="49" charset="-122"/>
              </a:rPr>
              <a:t>F</a:t>
            </a:r>
            <a:endParaRPr lang="en-US" altLang="zh-CN" baseline="-25000" dirty="0">
              <a:latin typeface="Arial" panose="020B0604020202020204" pitchFamily="34" charset="0"/>
              <a:ea typeface="黑体" panose="02010609060101010101" pitchFamily="49" charset="-122"/>
            </a:endParaRPr>
          </a:p>
        </p:txBody>
      </p:sp>
      <p:pic>
        <p:nvPicPr>
          <p:cNvPr id="2" name="图形 1"/>
          <p:cNvPicPr>
            <a:picLocks noChangeAspect="1"/>
          </p:cNvPicPr>
          <p:nvPr/>
        </p:nvPicPr>
        <p:blipFill>
          <a:blip r:embed="rId1"/>
          <a:stretch>
            <a:fillRect/>
          </a:stretch>
        </p:blipFill>
        <p:spPr>
          <a:xfrm>
            <a:off x="2025377" y="4092231"/>
            <a:ext cx="499927" cy="378516"/>
          </a:xfrm>
          <a:prstGeom prst="rect">
            <a:avLst/>
          </a:prstGeom>
        </p:spPr>
      </p:pic>
      <p:pic>
        <p:nvPicPr>
          <p:cNvPr id="3" name="图形 2"/>
          <p:cNvPicPr>
            <a:picLocks noChangeAspect="1"/>
          </p:cNvPicPr>
          <p:nvPr/>
        </p:nvPicPr>
        <p:blipFill>
          <a:blip r:embed="rId1"/>
          <a:stretch>
            <a:fillRect/>
          </a:stretch>
        </p:blipFill>
        <p:spPr>
          <a:xfrm>
            <a:off x="3426612" y="4092231"/>
            <a:ext cx="499927" cy="378516"/>
          </a:xfrm>
          <a:prstGeom prst="rect">
            <a:avLst/>
          </a:prstGeom>
        </p:spPr>
      </p:pic>
      <p:pic>
        <p:nvPicPr>
          <p:cNvPr id="4" name="图形 3"/>
          <p:cNvPicPr>
            <a:picLocks noChangeAspect="1"/>
          </p:cNvPicPr>
          <p:nvPr/>
        </p:nvPicPr>
        <p:blipFill>
          <a:blip r:embed="rId1"/>
          <a:stretch>
            <a:fillRect/>
          </a:stretch>
        </p:blipFill>
        <p:spPr>
          <a:xfrm>
            <a:off x="6496073" y="4079432"/>
            <a:ext cx="499927" cy="378516"/>
          </a:xfrm>
          <a:prstGeom prst="rect">
            <a:avLst/>
          </a:prstGeom>
        </p:spPr>
      </p:pic>
      <p:pic>
        <p:nvPicPr>
          <p:cNvPr id="5" name="图形 4"/>
          <p:cNvPicPr>
            <a:picLocks noChangeAspect="1"/>
          </p:cNvPicPr>
          <p:nvPr/>
        </p:nvPicPr>
        <p:blipFill>
          <a:blip r:embed="rId1"/>
          <a:stretch>
            <a:fillRect/>
          </a:stretch>
        </p:blipFill>
        <p:spPr>
          <a:xfrm>
            <a:off x="8247778" y="4086225"/>
            <a:ext cx="499927" cy="378516"/>
          </a:xfrm>
          <a:prstGeom prst="rect">
            <a:avLst/>
          </a:prstGeom>
        </p:spPr>
      </p:pic>
      <p:pic>
        <p:nvPicPr>
          <p:cNvPr id="6" name="图形 5"/>
          <p:cNvPicPr>
            <a:picLocks noChangeAspect="1"/>
          </p:cNvPicPr>
          <p:nvPr/>
        </p:nvPicPr>
        <p:blipFill>
          <a:blip r:embed="rId1"/>
          <a:stretch>
            <a:fillRect/>
          </a:stretch>
        </p:blipFill>
        <p:spPr>
          <a:xfrm>
            <a:off x="5178040" y="4062218"/>
            <a:ext cx="499927" cy="378516"/>
          </a:xfrm>
          <a:prstGeom prst="rect">
            <a:avLst/>
          </a:prstGeom>
        </p:spPr>
      </p:pic>
      <p:pic>
        <p:nvPicPr>
          <p:cNvPr id="7" name="图形 6"/>
          <p:cNvPicPr>
            <a:picLocks noChangeAspect="1"/>
          </p:cNvPicPr>
          <p:nvPr/>
        </p:nvPicPr>
        <p:blipFill>
          <a:blip r:embed="rId1"/>
          <a:stretch>
            <a:fillRect/>
          </a:stretch>
        </p:blipFill>
        <p:spPr>
          <a:xfrm>
            <a:off x="9550635" y="4070350"/>
            <a:ext cx="499927" cy="378516"/>
          </a:xfrm>
          <a:prstGeom prst="rect">
            <a:avLst/>
          </a:prstGeom>
        </p:spPr>
      </p:pic>
      <p:sp>
        <p:nvSpPr>
          <p:cNvPr id="584723" name="Rectangle 19"/>
          <p:cNvSpPr>
            <a:spLocks noChangeArrowheads="1"/>
          </p:cNvSpPr>
          <p:nvPr/>
        </p:nvSpPr>
        <p:spPr bwMode="auto">
          <a:xfrm>
            <a:off x="1866900" y="3395664"/>
            <a:ext cx="114300" cy="130175"/>
          </a:xfrm>
          <a:prstGeom prst="rect">
            <a:avLst/>
          </a:prstGeom>
          <a:solidFill>
            <a:schemeClr val="tx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pic>
        <p:nvPicPr>
          <p:cNvPr id="8" name="图形 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17413" y="3109595"/>
            <a:ext cx="791519" cy="623904"/>
          </a:xfrm>
          <a:prstGeom prst="rect">
            <a:avLst/>
          </a:prstGeom>
        </p:spPr>
      </p:pic>
      <p:pic>
        <p:nvPicPr>
          <p:cNvPr id="9" name="图形 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0370" y="3062777"/>
            <a:ext cx="780187" cy="614972"/>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r>
              <a:rPr lang="zh-CN" altLang="en-US" dirty="0"/>
              <a:t>使用网桥带来的缺点</a:t>
            </a:r>
            <a:endParaRPr lang="zh-CN" altLang="en-US" dirty="0"/>
          </a:p>
        </p:txBody>
      </p:sp>
      <p:sp>
        <p:nvSpPr>
          <p:cNvPr id="583683" name="Rectangle 3"/>
          <p:cNvSpPr>
            <a:spLocks noGrp="1" noChangeArrowheads="1"/>
          </p:cNvSpPr>
          <p:nvPr>
            <p:ph idx="1"/>
          </p:nvPr>
        </p:nvSpPr>
        <p:spPr/>
        <p:txBody>
          <a:bodyPr>
            <a:normAutofit/>
          </a:bodyPr>
          <a:lstStyle/>
          <a:p>
            <a:pPr>
              <a:buFont typeface="Wingdings" panose="05000000000000000000" pitchFamily="2" charset="2"/>
              <a:buChar char="n"/>
            </a:pPr>
            <a:r>
              <a:rPr lang="zh-CN" altLang="en-US" sz="2800" dirty="0">
                <a:cs typeface="微软雅黑 Light" panose="020B0502040204020203" pitchFamily="34" charset="-122"/>
              </a:rPr>
              <a:t>存储转发增加了时延 </a:t>
            </a:r>
            <a:endParaRPr lang="zh-CN" altLang="en-US" sz="2800" dirty="0">
              <a:cs typeface="微软雅黑 Light" panose="020B0502040204020203" pitchFamily="34" charset="-122"/>
            </a:endParaRPr>
          </a:p>
          <a:p>
            <a:pPr>
              <a:buFont typeface="Wingdings" panose="05000000000000000000" pitchFamily="2" charset="2"/>
              <a:buChar char="n"/>
            </a:pPr>
            <a:r>
              <a:rPr lang="zh-CN" altLang="en-US" sz="2800" dirty="0">
                <a:cs typeface="微软雅黑 Light" panose="020B0502040204020203" pitchFamily="34" charset="-122"/>
              </a:rPr>
              <a:t>在MAC 子层并没有流量控制功能 </a:t>
            </a:r>
            <a:endParaRPr lang="zh-CN" altLang="en-US" sz="2800" dirty="0">
              <a:cs typeface="微软雅黑 Light" panose="020B0502040204020203" pitchFamily="34" charset="-122"/>
            </a:endParaRPr>
          </a:p>
          <a:p>
            <a:pPr>
              <a:buFont typeface="Wingdings" panose="05000000000000000000" pitchFamily="2" charset="2"/>
              <a:buChar char="n"/>
            </a:pPr>
            <a:r>
              <a:rPr lang="zh-CN" altLang="en-US" sz="2800" dirty="0">
                <a:cs typeface="微软雅黑 Light" panose="020B0502040204020203" pitchFamily="34" charset="-122"/>
              </a:rPr>
              <a:t>具有不同 MAC 子层的网段桥接在一起时时延更大</a:t>
            </a:r>
            <a:endParaRPr lang="zh-CN" altLang="en-US" sz="2800" dirty="0">
              <a:cs typeface="微软雅黑 Light" panose="020B0502040204020203" pitchFamily="34" charset="-122"/>
            </a:endParaRPr>
          </a:p>
          <a:p>
            <a:pPr>
              <a:buFont typeface="Wingdings" panose="05000000000000000000" pitchFamily="2" charset="2"/>
              <a:buChar char="n"/>
            </a:pPr>
            <a:r>
              <a:rPr lang="zh-CN" altLang="en-US" sz="2800" dirty="0">
                <a:cs typeface="微软雅黑 Light" panose="020B0502040204020203" pitchFamily="34" charset="-122"/>
              </a:rPr>
              <a:t>网桥只适合于用户数不太多(不超过几百个)和通信量不太大的局域网 </a:t>
            </a:r>
            <a:endParaRPr lang="zh-CN" altLang="en-US" sz="2800" dirty="0">
              <a:cs typeface="微软雅黑 Light" panose="020B0502040204020203" pitchFamily="34" charset="-122"/>
            </a:endParaRPr>
          </a:p>
        </p:txBody>
      </p:sp>
      <p:sp>
        <p:nvSpPr>
          <p:cNvPr id="6" name="灯片编号占位符 5"/>
          <p:cNvSpPr>
            <a:spLocks noGrp="1"/>
          </p:cNvSpPr>
          <p:nvPr>
            <p:ph type="sldNum" sz="quarter" idx="12"/>
          </p:nvPr>
        </p:nvSpPr>
        <p:spPr/>
        <p:txBody>
          <a:bodyPr/>
          <a:lstStyle/>
          <a:p>
            <a:fld id="{017D23F5-ED77-4EEE-9ECF-35937B3B9DC4}" type="slidenum">
              <a:rPr lang="en-US" altLang="zh-CN"/>
            </a:fld>
            <a:endParaRPr lang="en-US" altLang="zh-CN"/>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网桥路由</a:t>
            </a:r>
            <a:endParaRPr lang="zh-CN" altLang="en-US"/>
          </a:p>
        </p:txBody>
      </p:sp>
      <p:sp>
        <p:nvSpPr>
          <p:cNvPr id="3" name="内容占位符 2"/>
          <p:cNvSpPr>
            <a:spLocks noGrp="1"/>
          </p:cNvSpPr>
          <p:nvPr>
            <p:ph idx="1"/>
          </p:nvPr>
        </p:nvSpPr>
        <p:spPr/>
        <p:txBody>
          <a:bodyPr/>
          <a:lstStyle/>
          <a:p>
            <a:pPr algn="l"/>
            <a:r>
              <a:rPr lang="zh-CN" altLang="en-US" dirty="0">
                <a:cs typeface="微软雅黑 Light" panose="020B0502040204020203" pitchFamily="34" charset="-122"/>
              </a:rPr>
              <a:t>网桥决定转发哪个帧和往哪儿转发的过程被称为路由</a:t>
            </a:r>
            <a:endParaRPr lang="zh-CN" altLang="en-US" dirty="0">
              <a:cs typeface="微软雅黑 Light" panose="020B0502040204020203" pitchFamily="34" charset="-122"/>
            </a:endParaRPr>
          </a:p>
          <a:p>
            <a:pPr algn="l"/>
            <a:r>
              <a:rPr lang="zh-CN" altLang="en-US" dirty="0">
                <a:cs typeface="微软雅黑 Light" panose="020B0502040204020203" pitchFamily="34" charset="-122"/>
              </a:rPr>
              <a:t>网桥的三种路由策略：</a:t>
            </a:r>
            <a:endParaRPr lang="zh-CN" altLang="en-US" dirty="0">
              <a:cs typeface="微软雅黑 Light" panose="020B0502040204020203" pitchFamily="34" charset="-122"/>
            </a:endParaRPr>
          </a:p>
          <a:p>
            <a:pPr lvl="1" algn="l">
              <a:buFont typeface="Wingdings" panose="05000000000000000000" pitchFamily="2" charset="2"/>
              <a:buChar char="n"/>
            </a:pPr>
            <a:r>
              <a:rPr lang="zh-CN" altLang="en-US" dirty="0">
                <a:cs typeface="微软雅黑 Light" panose="020B0502040204020203" pitchFamily="34" charset="-122"/>
                <a:sym typeface="+mn-ea"/>
              </a:rPr>
              <a:t>固定路由策略</a:t>
            </a:r>
            <a:endParaRPr lang="zh-CN" altLang="en-US" dirty="0">
              <a:cs typeface="微软雅黑 Light" panose="020B0502040204020203" pitchFamily="34" charset="-122"/>
              <a:sym typeface="+mn-ea"/>
            </a:endParaRPr>
          </a:p>
          <a:p>
            <a:pPr lvl="1" algn="l">
              <a:buFont typeface="Wingdings" panose="05000000000000000000" pitchFamily="2" charset="2"/>
              <a:buChar char="n"/>
            </a:pPr>
            <a:r>
              <a:rPr lang="zh-CN" altLang="en-US" dirty="0">
                <a:cs typeface="微软雅黑 Light" panose="020B0502040204020203" pitchFamily="34" charset="-122"/>
                <a:sym typeface="+mn-ea"/>
              </a:rPr>
              <a:t>路由学习策略</a:t>
            </a:r>
            <a:endParaRPr lang="zh-CN" altLang="en-US" dirty="0">
              <a:cs typeface="微软雅黑 Light" panose="020B0502040204020203" pitchFamily="34" charset="-122"/>
              <a:sym typeface="+mn-ea"/>
            </a:endParaRPr>
          </a:p>
          <a:p>
            <a:pPr lvl="1" algn="l">
              <a:buFont typeface="Wingdings" panose="05000000000000000000" pitchFamily="2" charset="2"/>
              <a:buChar char="n"/>
            </a:pPr>
            <a:r>
              <a:rPr lang="zh-CN" altLang="en-US" dirty="0">
                <a:cs typeface="微软雅黑 Light" panose="020B0502040204020203" pitchFamily="34" charset="-122"/>
                <a:sym typeface="+mn-ea"/>
              </a:rPr>
              <a:t>源路由策略</a:t>
            </a:r>
            <a:endParaRPr lang="zh-CN" altLang="en-US" dirty="0">
              <a:cs typeface="微软雅黑 Light" panose="020B0502040204020203" pitchFamily="34" charset="-122"/>
            </a:endParaRPr>
          </a:p>
          <a:p>
            <a:pPr algn="l"/>
            <a:r>
              <a:rPr lang="zh-CN" altLang="en-US" dirty="0">
                <a:cs typeface="微软雅黑 Light" panose="020B0502040204020203" pitchFamily="34" charset="-122"/>
              </a:rPr>
              <a:t>三种网桥：</a:t>
            </a:r>
            <a:endParaRPr lang="zh-CN" altLang="en-US" dirty="0">
              <a:cs typeface="微软雅黑 Light" panose="020B0502040204020203" pitchFamily="34" charset="-122"/>
            </a:endParaRPr>
          </a:p>
          <a:p>
            <a:pPr lvl="1" algn="l">
              <a:buFont typeface="Wingdings" panose="05000000000000000000" pitchFamily="2" charset="2"/>
              <a:buChar char="n"/>
            </a:pPr>
            <a:r>
              <a:rPr lang="zh-CN" altLang="en-US" sz="2400" dirty="0">
                <a:cs typeface="微软雅黑 Light" panose="020B0502040204020203" pitchFamily="34" charset="-122"/>
                <a:sym typeface="+mn-ea"/>
              </a:rPr>
              <a:t>固定路由网桥</a:t>
            </a:r>
            <a:endParaRPr lang="zh-CN" altLang="en-US" sz="2400" dirty="0">
              <a:cs typeface="微软雅黑 Light" panose="020B0502040204020203" pitchFamily="34" charset="-122"/>
              <a:sym typeface="+mn-ea"/>
            </a:endParaRPr>
          </a:p>
          <a:p>
            <a:pPr lvl="1" algn="l">
              <a:buFont typeface="Wingdings" panose="05000000000000000000" pitchFamily="2" charset="2"/>
              <a:buChar char="n"/>
            </a:pPr>
            <a:r>
              <a:rPr lang="zh-CN" altLang="en-US" sz="2400" dirty="0">
                <a:cs typeface="微软雅黑 Light" panose="020B0502040204020203" pitchFamily="34" charset="-122"/>
                <a:sym typeface="+mn-ea"/>
              </a:rPr>
              <a:t>透明网桥</a:t>
            </a:r>
            <a:endParaRPr lang="zh-CN" altLang="en-US" sz="2400" dirty="0">
              <a:cs typeface="微软雅黑 Light" panose="020B0502040204020203" pitchFamily="34" charset="-122"/>
              <a:sym typeface="+mn-ea"/>
            </a:endParaRPr>
          </a:p>
          <a:p>
            <a:pPr lvl="1" algn="l">
              <a:buFont typeface="Wingdings" panose="05000000000000000000" pitchFamily="2" charset="2"/>
              <a:buChar char="n"/>
            </a:pPr>
            <a:r>
              <a:rPr lang="zh-CN" altLang="en-US" sz="2400" dirty="0">
                <a:cs typeface="微软雅黑 Light" panose="020B0502040204020203" pitchFamily="34" charset="-122"/>
                <a:sym typeface="+mn-ea"/>
              </a:rPr>
              <a:t>源路由网桥</a:t>
            </a:r>
            <a:endParaRPr lang="zh-CN" altLang="en-US" sz="2400" dirty="0">
              <a:cs typeface="微软雅黑 Light" panose="020B0502040204020203" pitchFamily="34" charset="-122"/>
            </a:endParaRPr>
          </a:p>
          <a:p>
            <a:pPr algn="l"/>
            <a:endParaRPr lang="zh-CN" altLang="en-US" sz="2800" dirty="0">
              <a:cs typeface="微软雅黑 Light" panose="020B0502040204020203" pitchFamily="34" charset="-122"/>
            </a:endParaRPr>
          </a:p>
          <a:p>
            <a:pPr algn="l"/>
            <a:endParaRPr lang="zh-CN" altLang="en-US" dirty="0">
              <a:cs typeface="微软雅黑 Light" panose="020B0502040204020203" pitchFamily="34" charset="-122"/>
            </a:endParaRPr>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p:txBody>
          <a:bodyPr/>
          <a:lstStyle/>
          <a:p>
            <a:r>
              <a:rPr lang="zh-CN" altLang="en-US" dirty="0"/>
              <a:t>网桥路由算法</a:t>
            </a:r>
            <a:endParaRPr lang="zh-CN" altLang="en-US" dirty="0"/>
          </a:p>
        </p:txBody>
      </p:sp>
      <p:sp>
        <p:nvSpPr>
          <p:cNvPr id="454659" name="Rectangle 3"/>
          <p:cNvSpPr>
            <a:spLocks noGrp="1" noChangeArrowheads="1"/>
          </p:cNvSpPr>
          <p:nvPr>
            <p:ph idx="1"/>
          </p:nvPr>
        </p:nvSpPr>
        <p:spPr>
          <a:xfrm>
            <a:off x="479425" y="1124585"/>
            <a:ext cx="11332845" cy="1119505"/>
          </a:xfrm>
        </p:spPr>
        <p:txBody>
          <a:bodyPr>
            <a:normAutofit/>
          </a:bodyPr>
          <a:lstStyle/>
          <a:p>
            <a:pPr marL="342900" lvl="1" indent="-342900" algn="l" defTabSz="914400">
              <a:spcBef>
                <a:spcPct val="20000"/>
              </a:spcBef>
              <a:buChar char="n"/>
            </a:pPr>
            <a:r>
              <a:rPr lang="zh-CN" altLang="en-US" sz="2800" dirty="0">
                <a:cs typeface="微软雅黑 Light" panose="020B0502040204020203" pitchFamily="34" charset="-122"/>
              </a:rPr>
              <a:t>每个网桥中都有一张路由表</a:t>
            </a:r>
            <a:endParaRPr lang="zh-CN" altLang="en-US" sz="2800" dirty="0">
              <a:cs typeface="微软雅黑 Light" panose="020B0502040204020203" pitchFamily="34" charset="-122"/>
            </a:endParaRPr>
          </a:p>
          <a:p>
            <a:pPr marL="342900" lvl="1" indent="-342900" algn="l" defTabSz="914400">
              <a:spcBef>
                <a:spcPct val="20000"/>
              </a:spcBef>
              <a:buChar char="n"/>
            </a:pPr>
            <a:r>
              <a:rPr lang="zh-CN" altLang="en-US" sz="2800" dirty="0">
                <a:cs typeface="微软雅黑 Light" panose="020B0502040204020203" pitchFamily="34" charset="-122"/>
              </a:rPr>
              <a:t>路由表中记录了到某个特定站点的帧应转发到哪个局域网中去的信息</a:t>
            </a:r>
            <a:endParaRPr lang="zh-CN" altLang="en-US" sz="2800" dirty="0">
              <a:cs typeface="微软雅黑 Light" panose="020B0502040204020203" pitchFamily="34" charset="-122"/>
            </a:endParaRPr>
          </a:p>
          <a:p>
            <a:pPr marL="342900" lvl="1" indent="-342900" algn="l" defTabSz="914400">
              <a:spcBef>
                <a:spcPct val="20000"/>
              </a:spcBef>
              <a:buChar char="n"/>
            </a:pPr>
            <a:endParaRPr lang="zh-CN" altLang="en-US" sz="2800" dirty="0">
              <a:cs typeface="微软雅黑 Light" panose="020B0502040204020203" pitchFamily="34" charset="-122"/>
            </a:endParaRPr>
          </a:p>
          <a:p>
            <a:pPr algn="l">
              <a:buFont typeface="Wingdings" panose="05000000000000000000" pitchFamily="2" charset="2"/>
              <a:buChar char="n"/>
            </a:pPr>
            <a:endParaRPr lang="zh-CN" altLang="en-US" dirty="0">
              <a:cs typeface="微软雅黑 Light" panose="020B0502040204020203" pitchFamily="34" charset="-122"/>
            </a:endParaRPr>
          </a:p>
        </p:txBody>
      </p:sp>
      <p:sp>
        <p:nvSpPr>
          <p:cNvPr id="45" name="灯片编号占位符 5"/>
          <p:cNvSpPr>
            <a:spLocks noGrp="1"/>
          </p:cNvSpPr>
          <p:nvPr>
            <p:ph type="sldNum" sz="quarter" idx="12"/>
          </p:nvPr>
        </p:nvSpPr>
        <p:spPr/>
        <p:txBody>
          <a:bodyPr/>
          <a:lstStyle/>
          <a:p>
            <a:fld id="{7C2A247A-BE0E-4F22-8051-1EB7D6CE9342}" type="slidenum">
              <a:rPr lang="en-US" altLang="zh-CN"/>
            </a:fld>
            <a:endParaRPr lang="en-US" altLang="zh-CN"/>
          </a:p>
        </p:txBody>
      </p:sp>
      <p:grpSp>
        <p:nvGrpSpPr>
          <p:cNvPr id="454699" name="Group 43"/>
          <p:cNvGrpSpPr/>
          <p:nvPr/>
        </p:nvGrpSpPr>
        <p:grpSpPr bwMode="auto">
          <a:xfrm>
            <a:off x="2958298" y="2381480"/>
            <a:ext cx="6321424" cy="3698875"/>
            <a:chOff x="1429" y="1661"/>
            <a:chExt cx="3982" cy="2330"/>
          </a:xfrm>
        </p:grpSpPr>
        <p:sp>
          <p:nvSpPr>
            <p:cNvPr id="454661" name="Rectangle 5"/>
            <p:cNvSpPr>
              <a:spLocks noChangeArrowheads="1"/>
            </p:cNvSpPr>
            <p:nvPr/>
          </p:nvSpPr>
          <p:spPr bwMode="auto">
            <a:xfrm>
              <a:off x="2116" y="1730"/>
              <a:ext cx="194" cy="230"/>
            </a:xfrm>
            <a:prstGeom prst="rect">
              <a:avLst/>
            </a:prstGeom>
            <a:solidFill>
              <a:srgbClr val="FF9900"/>
            </a:solidFill>
            <a:ln w="17463">
              <a:solidFill>
                <a:srgbClr val="000000"/>
              </a:solidFill>
              <a:miter lim="800000"/>
            </a:ln>
          </p:spPr>
          <p:txBody>
            <a:bodyPr/>
            <a:lstStyle/>
            <a:p>
              <a:pPr algn="ctr"/>
              <a:r>
                <a:rPr lang="en-US" altLang="zh-CN" sz="2000" b="1">
                  <a:latin typeface="+mn-ea"/>
                </a:rPr>
                <a:t>A</a:t>
              </a:r>
              <a:endParaRPr lang="en-US" altLang="zh-CN" sz="2000" b="1">
                <a:latin typeface="+mn-ea"/>
              </a:endParaRPr>
            </a:p>
          </p:txBody>
        </p:sp>
        <p:sp>
          <p:nvSpPr>
            <p:cNvPr id="454662" name="Line 6"/>
            <p:cNvSpPr>
              <a:spLocks noChangeShapeType="1"/>
            </p:cNvSpPr>
            <p:nvPr/>
          </p:nvSpPr>
          <p:spPr bwMode="auto">
            <a:xfrm>
              <a:off x="2214" y="1955"/>
              <a:ext cx="0" cy="2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3" name="Rectangle 7"/>
            <p:cNvSpPr>
              <a:spLocks noChangeArrowheads="1"/>
            </p:cNvSpPr>
            <p:nvPr/>
          </p:nvSpPr>
          <p:spPr bwMode="auto">
            <a:xfrm>
              <a:off x="2216" y="2400"/>
              <a:ext cx="194" cy="229"/>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B</a:t>
              </a:r>
              <a:endParaRPr lang="en-US" altLang="zh-CN" sz="2000" b="1">
                <a:latin typeface="+mn-ea"/>
              </a:endParaRPr>
            </a:p>
          </p:txBody>
        </p:sp>
        <p:sp>
          <p:nvSpPr>
            <p:cNvPr id="454664" name="Line 8"/>
            <p:cNvSpPr>
              <a:spLocks noChangeShapeType="1"/>
            </p:cNvSpPr>
            <p:nvPr/>
          </p:nvSpPr>
          <p:spPr bwMode="auto">
            <a:xfrm>
              <a:off x="2319" y="2638"/>
              <a:ext cx="0" cy="19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5" name="Rectangle 9"/>
            <p:cNvSpPr>
              <a:spLocks noChangeArrowheads="1"/>
            </p:cNvSpPr>
            <p:nvPr/>
          </p:nvSpPr>
          <p:spPr bwMode="auto">
            <a:xfrm>
              <a:off x="4379" y="3762"/>
              <a:ext cx="195" cy="229"/>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C</a:t>
              </a:r>
              <a:endParaRPr lang="en-US" altLang="zh-CN" sz="2000" b="1">
                <a:latin typeface="+mn-ea"/>
              </a:endParaRPr>
            </a:p>
          </p:txBody>
        </p:sp>
        <p:sp>
          <p:nvSpPr>
            <p:cNvPr id="454666" name="Line 10"/>
            <p:cNvSpPr>
              <a:spLocks noChangeShapeType="1"/>
            </p:cNvSpPr>
            <p:nvPr/>
          </p:nvSpPr>
          <p:spPr bwMode="auto">
            <a:xfrm>
              <a:off x="4465" y="3528"/>
              <a:ext cx="0" cy="23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7" name="Rectangle 11"/>
            <p:cNvSpPr>
              <a:spLocks noChangeArrowheads="1"/>
            </p:cNvSpPr>
            <p:nvPr/>
          </p:nvSpPr>
          <p:spPr bwMode="auto">
            <a:xfrm>
              <a:off x="2047" y="3762"/>
              <a:ext cx="194" cy="229"/>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E</a:t>
              </a:r>
              <a:endParaRPr lang="en-US" altLang="zh-CN" sz="2000" b="1">
                <a:latin typeface="+mn-ea"/>
              </a:endParaRPr>
            </a:p>
          </p:txBody>
        </p:sp>
        <p:sp>
          <p:nvSpPr>
            <p:cNvPr id="454668" name="Line 12"/>
            <p:cNvSpPr>
              <a:spLocks noChangeShapeType="1"/>
            </p:cNvSpPr>
            <p:nvPr/>
          </p:nvSpPr>
          <p:spPr bwMode="auto">
            <a:xfrm>
              <a:off x="2149" y="3528"/>
              <a:ext cx="0" cy="23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69" name="Rectangle 13"/>
            <p:cNvSpPr>
              <a:spLocks noChangeArrowheads="1"/>
            </p:cNvSpPr>
            <p:nvPr/>
          </p:nvSpPr>
          <p:spPr bwMode="auto">
            <a:xfrm>
              <a:off x="4304" y="1661"/>
              <a:ext cx="194" cy="229"/>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D</a:t>
              </a:r>
              <a:endParaRPr lang="en-US" altLang="zh-CN" sz="2000" b="1">
                <a:latin typeface="+mn-ea"/>
              </a:endParaRPr>
            </a:p>
          </p:txBody>
        </p:sp>
        <p:sp>
          <p:nvSpPr>
            <p:cNvPr id="454670" name="Line 14"/>
            <p:cNvSpPr>
              <a:spLocks noChangeShapeType="1"/>
            </p:cNvSpPr>
            <p:nvPr/>
          </p:nvSpPr>
          <p:spPr bwMode="auto">
            <a:xfrm flipH="1">
              <a:off x="4400" y="1881"/>
              <a:ext cx="0" cy="29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1" name="Rectangle 15"/>
            <p:cNvSpPr>
              <a:spLocks noChangeArrowheads="1"/>
            </p:cNvSpPr>
            <p:nvPr/>
          </p:nvSpPr>
          <p:spPr bwMode="auto">
            <a:xfrm>
              <a:off x="5041" y="3224"/>
              <a:ext cx="194" cy="230"/>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F</a:t>
              </a:r>
              <a:endParaRPr lang="en-US" altLang="zh-CN" sz="2000" b="1">
                <a:latin typeface="+mn-ea"/>
              </a:endParaRPr>
            </a:p>
          </p:txBody>
        </p:sp>
        <p:sp>
          <p:nvSpPr>
            <p:cNvPr id="454672" name="Line 16"/>
            <p:cNvSpPr>
              <a:spLocks noChangeShapeType="1"/>
            </p:cNvSpPr>
            <p:nvPr/>
          </p:nvSpPr>
          <p:spPr bwMode="auto">
            <a:xfrm>
              <a:off x="5118" y="2980"/>
              <a:ext cx="0" cy="24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3" name="Rectangle 17"/>
            <p:cNvSpPr>
              <a:spLocks noChangeArrowheads="1"/>
            </p:cNvSpPr>
            <p:nvPr/>
          </p:nvSpPr>
          <p:spPr bwMode="auto">
            <a:xfrm>
              <a:off x="2552" y="2394"/>
              <a:ext cx="600" cy="229"/>
            </a:xfrm>
            <a:prstGeom prst="rect">
              <a:avLst/>
            </a:prstGeom>
            <a:solidFill>
              <a:srgbClr val="6697F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dirty="0">
                  <a:latin typeface="+mn-ea"/>
                </a:rPr>
                <a:t>网桥</a:t>
              </a:r>
              <a:r>
                <a:rPr lang="en-US" altLang="zh-CN" sz="1400" b="1" dirty="0">
                  <a:latin typeface="+mn-ea"/>
                </a:rPr>
                <a:t>B1</a:t>
              </a:r>
              <a:endParaRPr lang="en-US" altLang="zh-CN" sz="1400" b="1" dirty="0">
                <a:latin typeface="+mn-ea"/>
              </a:endParaRPr>
            </a:p>
          </p:txBody>
        </p:sp>
        <p:sp>
          <p:nvSpPr>
            <p:cNvPr id="454674" name="Line 18"/>
            <p:cNvSpPr>
              <a:spLocks noChangeShapeType="1"/>
            </p:cNvSpPr>
            <p:nvPr/>
          </p:nvSpPr>
          <p:spPr bwMode="auto">
            <a:xfrm>
              <a:off x="2801" y="2198"/>
              <a:ext cx="0" cy="19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5" name="Line 19"/>
            <p:cNvSpPr>
              <a:spLocks noChangeShapeType="1"/>
            </p:cNvSpPr>
            <p:nvPr/>
          </p:nvSpPr>
          <p:spPr bwMode="auto">
            <a:xfrm flipH="1">
              <a:off x="2801" y="2629"/>
              <a:ext cx="0" cy="2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6" name="Rectangle 20"/>
            <p:cNvSpPr>
              <a:spLocks noChangeArrowheads="1"/>
            </p:cNvSpPr>
            <p:nvPr/>
          </p:nvSpPr>
          <p:spPr bwMode="auto">
            <a:xfrm>
              <a:off x="2280" y="3078"/>
              <a:ext cx="600" cy="230"/>
            </a:xfrm>
            <a:prstGeom prst="rect">
              <a:avLst/>
            </a:prstGeom>
            <a:solidFill>
              <a:srgbClr val="6697F0"/>
            </a:solidFill>
            <a:ln w="17463">
              <a:solidFill>
                <a:srgbClr val="000000"/>
              </a:solidFill>
              <a:miter lim="800000"/>
            </a:ln>
          </p:spPr>
          <p:txBody>
            <a:bodyPr/>
            <a:lstStyle/>
            <a:p>
              <a:pPr algn="ctr"/>
              <a:r>
                <a:rPr lang="zh-CN" altLang="en-US" sz="1400" b="1" dirty="0">
                  <a:latin typeface="+mn-ea"/>
                </a:rPr>
                <a:t>网桥</a:t>
              </a:r>
              <a:r>
                <a:rPr lang="en-US" altLang="zh-CN" sz="1400" b="1" dirty="0">
                  <a:latin typeface="+mn-ea"/>
                </a:rPr>
                <a:t>B2</a:t>
              </a:r>
              <a:endParaRPr lang="en-US" altLang="zh-CN" sz="1400" b="1" dirty="0">
                <a:latin typeface="+mn-ea"/>
              </a:endParaRPr>
            </a:p>
          </p:txBody>
        </p:sp>
        <p:sp>
          <p:nvSpPr>
            <p:cNvPr id="454677" name="Line 21"/>
            <p:cNvSpPr>
              <a:spLocks noChangeShapeType="1"/>
            </p:cNvSpPr>
            <p:nvPr/>
          </p:nvSpPr>
          <p:spPr bwMode="auto">
            <a:xfrm>
              <a:off x="2513" y="2883"/>
              <a:ext cx="0" cy="19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8" name="Line 22"/>
            <p:cNvSpPr>
              <a:spLocks noChangeShapeType="1"/>
            </p:cNvSpPr>
            <p:nvPr/>
          </p:nvSpPr>
          <p:spPr bwMode="auto">
            <a:xfrm>
              <a:off x="2508" y="3303"/>
              <a:ext cx="0" cy="2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79" name="Rectangle 23"/>
            <p:cNvSpPr>
              <a:spLocks noChangeArrowheads="1"/>
            </p:cNvSpPr>
            <p:nvPr/>
          </p:nvSpPr>
          <p:spPr bwMode="auto">
            <a:xfrm>
              <a:off x="3408" y="3078"/>
              <a:ext cx="599" cy="230"/>
            </a:xfrm>
            <a:prstGeom prst="rect">
              <a:avLst/>
            </a:prstGeom>
            <a:solidFill>
              <a:srgbClr val="6697F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dirty="0">
                  <a:latin typeface="+mn-ea"/>
                </a:rPr>
                <a:t>网桥</a:t>
              </a:r>
              <a:r>
                <a:rPr lang="en-US" altLang="zh-CN" sz="1400" b="1" dirty="0">
                  <a:latin typeface="+mn-ea"/>
                </a:rPr>
                <a:t>B3</a:t>
              </a:r>
              <a:endParaRPr lang="en-US" altLang="zh-CN" sz="1400" b="1" dirty="0">
                <a:latin typeface="+mn-ea"/>
              </a:endParaRPr>
            </a:p>
          </p:txBody>
        </p:sp>
        <p:sp>
          <p:nvSpPr>
            <p:cNvPr id="454680" name="Line 24"/>
            <p:cNvSpPr>
              <a:spLocks noChangeShapeType="1"/>
            </p:cNvSpPr>
            <p:nvPr/>
          </p:nvSpPr>
          <p:spPr bwMode="auto">
            <a:xfrm>
              <a:off x="3641" y="2883"/>
              <a:ext cx="0" cy="19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1" name="Line 25"/>
            <p:cNvSpPr>
              <a:spLocks noChangeShapeType="1"/>
            </p:cNvSpPr>
            <p:nvPr/>
          </p:nvSpPr>
          <p:spPr bwMode="auto">
            <a:xfrm>
              <a:off x="3641" y="3322"/>
              <a:ext cx="0" cy="19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3" name="Line 27"/>
            <p:cNvSpPr>
              <a:spLocks noChangeShapeType="1"/>
            </p:cNvSpPr>
            <p:nvPr/>
          </p:nvSpPr>
          <p:spPr bwMode="auto">
            <a:xfrm>
              <a:off x="4146" y="2198"/>
              <a:ext cx="0" cy="29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4" name="Line 28"/>
            <p:cNvSpPr>
              <a:spLocks noChangeShapeType="1"/>
            </p:cNvSpPr>
            <p:nvPr/>
          </p:nvSpPr>
          <p:spPr bwMode="auto">
            <a:xfrm>
              <a:off x="4146" y="2736"/>
              <a:ext cx="0" cy="78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5" name="Line 29"/>
            <p:cNvSpPr>
              <a:spLocks noChangeShapeType="1"/>
            </p:cNvSpPr>
            <p:nvPr/>
          </p:nvSpPr>
          <p:spPr bwMode="auto">
            <a:xfrm>
              <a:off x="4379" y="2590"/>
              <a:ext cx="27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6" name="Line 30"/>
            <p:cNvSpPr>
              <a:spLocks noChangeShapeType="1"/>
            </p:cNvSpPr>
            <p:nvPr/>
          </p:nvSpPr>
          <p:spPr bwMode="auto">
            <a:xfrm>
              <a:off x="4661" y="2592"/>
              <a:ext cx="0" cy="37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4687" name="Text Box 31"/>
            <p:cNvSpPr txBox="1">
              <a:spLocks noChangeArrowheads="1"/>
            </p:cNvSpPr>
            <p:nvPr/>
          </p:nvSpPr>
          <p:spPr bwMode="auto">
            <a:xfrm>
              <a:off x="1429" y="2124"/>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L1</a:t>
              </a:r>
              <a:endParaRPr lang="en-US" altLang="zh-CN" sz="1600" b="1">
                <a:latin typeface="+mn-ea"/>
              </a:endParaRPr>
            </a:p>
          </p:txBody>
        </p:sp>
        <p:sp>
          <p:nvSpPr>
            <p:cNvPr id="454688" name="Text Box 32"/>
            <p:cNvSpPr txBox="1">
              <a:spLocks noChangeArrowheads="1"/>
            </p:cNvSpPr>
            <p:nvPr/>
          </p:nvSpPr>
          <p:spPr bwMode="auto">
            <a:xfrm>
              <a:off x="1429" y="2797"/>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L2</a:t>
              </a:r>
              <a:endParaRPr lang="en-US" altLang="zh-CN" sz="1600" b="1">
                <a:latin typeface="+mn-ea"/>
              </a:endParaRPr>
            </a:p>
          </p:txBody>
        </p:sp>
        <p:sp>
          <p:nvSpPr>
            <p:cNvPr id="454689" name="Text Box 33"/>
            <p:cNvSpPr txBox="1">
              <a:spLocks noChangeArrowheads="1"/>
            </p:cNvSpPr>
            <p:nvPr/>
          </p:nvSpPr>
          <p:spPr bwMode="auto">
            <a:xfrm>
              <a:off x="1429" y="3471"/>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L5</a:t>
              </a:r>
              <a:endParaRPr lang="en-US" altLang="zh-CN" sz="1600" b="1">
                <a:latin typeface="+mn-ea"/>
              </a:endParaRPr>
            </a:p>
          </p:txBody>
        </p:sp>
        <p:sp>
          <p:nvSpPr>
            <p:cNvPr id="454690" name="Text Box 34"/>
            <p:cNvSpPr txBox="1">
              <a:spLocks noChangeArrowheads="1"/>
            </p:cNvSpPr>
            <p:nvPr/>
          </p:nvSpPr>
          <p:spPr bwMode="auto">
            <a:xfrm>
              <a:off x="4756" y="2086"/>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L4</a:t>
              </a:r>
              <a:endParaRPr lang="en-US" altLang="zh-CN" sz="1600" b="1">
                <a:latin typeface="+mn-ea"/>
              </a:endParaRPr>
            </a:p>
          </p:txBody>
        </p:sp>
        <p:sp>
          <p:nvSpPr>
            <p:cNvPr id="454691" name="Text Box 35"/>
            <p:cNvSpPr txBox="1">
              <a:spLocks noChangeArrowheads="1"/>
            </p:cNvSpPr>
            <p:nvPr/>
          </p:nvSpPr>
          <p:spPr bwMode="auto">
            <a:xfrm>
              <a:off x="4756" y="2715"/>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L6</a:t>
              </a:r>
              <a:endParaRPr lang="en-US" altLang="zh-CN" sz="1600" b="1">
                <a:latin typeface="+mn-ea"/>
              </a:endParaRPr>
            </a:p>
          </p:txBody>
        </p:sp>
        <p:sp>
          <p:nvSpPr>
            <p:cNvPr id="454692" name="Text Box 36"/>
            <p:cNvSpPr txBox="1">
              <a:spLocks noChangeArrowheads="1"/>
            </p:cNvSpPr>
            <p:nvPr/>
          </p:nvSpPr>
          <p:spPr bwMode="auto">
            <a:xfrm>
              <a:off x="4756" y="3596"/>
              <a:ext cx="65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mn-ea"/>
                </a:rPr>
                <a:t>局域网</a:t>
              </a:r>
              <a:r>
                <a:rPr lang="en-US" altLang="zh-CN" sz="1600" b="1">
                  <a:latin typeface="+mn-ea"/>
                </a:rPr>
                <a:t>L3</a:t>
              </a:r>
              <a:endParaRPr lang="en-US" altLang="zh-CN" sz="1600" b="1">
                <a:latin typeface="+mn-ea"/>
              </a:endParaRPr>
            </a:p>
          </p:txBody>
        </p:sp>
        <p:sp>
          <p:nvSpPr>
            <p:cNvPr id="454693" name="Line 37"/>
            <p:cNvSpPr>
              <a:spLocks noChangeShapeType="1"/>
            </p:cNvSpPr>
            <p:nvPr/>
          </p:nvSpPr>
          <p:spPr bwMode="auto">
            <a:xfrm>
              <a:off x="2018" y="2854"/>
              <a:ext cx="1696"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454694" name="Line 38"/>
            <p:cNvSpPr>
              <a:spLocks noChangeShapeType="1"/>
            </p:cNvSpPr>
            <p:nvPr/>
          </p:nvSpPr>
          <p:spPr bwMode="auto">
            <a:xfrm>
              <a:off x="2018" y="3528"/>
              <a:ext cx="1240"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5" name="Line 39"/>
            <p:cNvSpPr>
              <a:spLocks noChangeShapeType="1"/>
            </p:cNvSpPr>
            <p:nvPr/>
          </p:nvSpPr>
          <p:spPr bwMode="auto">
            <a:xfrm>
              <a:off x="3486" y="3528"/>
              <a:ext cx="1273"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6" name="Line 40"/>
            <p:cNvSpPr>
              <a:spLocks noChangeShapeType="1"/>
            </p:cNvSpPr>
            <p:nvPr/>
          </p:nvSpPr>
          <p:spPr bwMode="auto">
            <a:xfrm>
              <a:off x="4367" y="2966"/>
              <a:ext cx="1012"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7" name="Line 41"/>
            <p:cNvSpPr>
              <a:spLocks noChangeShapeType="1"/>
            </p:cNvSpPr>
            <p:nvPr/>
          </p:nvSpPr>
          <p:spPr bwMode="auto">
            <a:xfrm>
              <a:off x="2018" y="2180"/>
              <a:ext cx="1306"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98" name="Line 42"/>
            <p:cNvSpPr>
              <a:spLocks noChangeShapeType="1"/>
            </p:cNvSpPr>
            <p:nvPr/>
          </p:nvSpPr>
          <p:spPr bwMode="auto">
            <a:xfrm>
              <a:off x="3715" y="2180"/>
              <a:ext cx="1044"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454682" name="Rectangle 26"/>
            <p:cNvSpPr>
              <a:spLocks noChangeArrowheads="1"/>
            </p:cNvSpPr>
            <p:nvPr/>
          </p:nvSpPr>
          <p:spPr bwMode="auto">
            <a:xfrm>
              <a:off x="3787" y="2491"/>
              <a:ext cx="635" cy="230"/>
            </a:xfrm>
            <a:prstGeom prst="rect">
              <a:avLst/>
            </a:prstGeom>
            <a:solidFill>
              <a:srgbClr val="6697F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1400" b="1">
                  <a:latin typeface="+mn-ea"/>
                </a:rPr>
                <a:t>网桥</a:t>
              </a:r>
              <a:r>
                <a:rPr lang="en-US" altLang="zh-CN" sz="1400" b="1">
                  <a:latin typeface="+mn-ea"/>
                </a:rPr>
                <a:t>B4</a:t>
              </a:r>
              <a:endParaRPr lang="en-US" altLang="zh-CN" sz="1400" b="1">
                <a:latin typeface="+mn-ea"/>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比特填充的标志比特法</a:t>
            </a:r>
            <a:endParaRPr lang="zh-CN" altLang="en-US" dirty="0"/>
          </a:p>
        </p:txBody>
      </p:sp>
      <p:sp>
        <p:nvSpPr>
          <p:cNvPr id="3" name="内容占位符 2"/>
          <p:cNvSpPr>
            <a:spLocks noGrp="1"/>
          </p:cNvSpPr>
          <p:nvPr>
            <p:ph idx="1"/>
          </p:nvPr>
        </p:nvSpPr>
        <p:spPr>
          <a:xfrm>
            <a:off x="431800" y="1125539"/>
            <a:ext cx="10858500" cy="2410141"/>
          </a:xfrm>
        </p:spPr>
        <p:txBody>
          <a:bodyPr>
            <a:normAutofit/>
          </a:bodyPr>
          <a:lstStyle/>
          <a:p>
            <a:r>
              <a:rPr lang="zh-CN" altLang="en-US" dirty="0"/>
              <a:t>发送端的处理：比特填充</a:t>
            </a:r>
            <a:endParaRPr lang="zh-CN" altLang="en-US" dirty="0"/>
          </a:p>
          <a:p>
            <a:pPr marL="742950" lvl="1" indent="-285750" algn="l" latinLnBrk="0">
              <a:lnSpc>
                <a:spcPct val="130000"/>
              </a:lnSpc>
              <a:spcBef>
                <a:spcPts val="0"/>
              </a:spcBef>
              <a:buFont typeface="Wingdings" panose="05000000000000000000" pitchFamily="2" charset="2"/>
              <a:buChar char="n"/>
            </a:pPr>
            <a:r>
              <a:rPr lang="zh-CN" altLang="en-US" dirty="0">
                <a:sym typeface="+mn-ea"/>
              </a:rPr>
              <a:t>发送方检查有效载荷，</a:t>
            </a:r>
            <a:r>
              <a:rPr lang="zh-CN" altLang="en-US" dirty="0"/>
              <a:t>若出现了连续5个1比特后，则直接插入1个0比特，防止和定界符的比特模式 01111110 相同</a:t>
            </a:r>
            <a:endParaRPr lang="zh-CN" altLang="en-US" dirty="0"/>
          </a:p>
          <a:p>
            <a:pPr marL="742950" lvl="1" indent="-285750" algn="l" latinLnBrk="0">
              <a:lnSpc>
                <a:spcPct val="130000"/>
              </a:lnSpc>
              <a:spcBef>
                <a:spcPts val="0"/>
              </a:spcBef>
              <a:buFont typeface="Wingdings" panose="05000000000000000000" pitchFamily="2" charset="2"/>
              <a:buChar char="n"/>
            </a:pPr>
            <a:r>
              <a:rPr lang="zh-CN" altLang="en-US" dirty="0"/>
              <a:t>比特填充法是比特位操作，硬件实现起来比较方便</a:t>
            </a:r>
            <a:endParaRPr lang="zh-CN" altLang="en-US" dirty="0"/>
          </a:p>
          <a:p>
            <a:pPr lvl="1" algn="l" latinLnBrk="0">
              <a:lnSpc>
                <a:spcPct val="130000"/>
              </a:lnSpc>
              <a:spcBef>
                <a:spcPts val="0"/>
              </a:spcBef>
            </a:pP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组合 4"/>
          <p:cNvGrpSpPr/>
          <p:nvPr/>
        </p:nvGrpSpPr>
        <p:grpSpPr>
          <a:xfrm>
            <a:off x="2760232" y="3790562"/>
            <a:ext cx="7657848" cy="287344"/>
            <a:chOff x="1465472" y="2463488"/>
            <a:chExt cx="7657848" cy="287344"/>
          </a:xfrm>
          <a:solidFill>
            <a:schemeClr val="accent6">
              <a:lumMod val="20000"/>
              <a:lumOff val="80000"/>
            </a:schemeClr>
          </a:solidFill>
          <a:scene3d>
            <a:camera prst="orthographicFront">
              <a:rot lat="0" lon="0" rev="0"/>
            </a:camera>
            <a:lightRig rig="soft" dir="t">
              <a:rot lat="0" lon="0" rev="0"/>
            </a:lightRig>
          </a:scene3d>
        </p:grpSpPr>
        <p:sp>
          <p:nvSpPr>
            <p:cNvPr id="6" name="Rectangle 44"/>
            <p:cNvSpPr>
              <a:spLocks noChangeArrowheads="1"/>
            </p:cNvSpPr>
            <p:nvPr/>
          </p:nvSpPr>
          <p:spPr bwMode="auto">
            <a:xfrm>
              <a:off x="1465472"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 name="Rectangle 44"/>
            <p:cNvSpPr>
              <a:spLocks noChangeArrowheads="1"/>
            </p:cNvSpPr>
            <p:nvPr/>
          </p:nvSpPr>
          <p:spPr bwMode="auto">
            <a:xfrm>
              <a:off x="1784549"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8" name="Rectangle 44"/>
            <p:cNvSpPr>
              <a:spLocks noChangeArrowheads="1"/>
            </p:cNvSpPr>
            <p:nvPr/>
          </p:nvSpPr>
          <p:spPr bwMode="auto">
            <a:xfrm>
              <a:off x="2103626"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9" name="Rectangle 44"/>
            <p:cNvSpPr>
              <a:spLocks noChangeArrowheads="1"/>
            </p:cNvSpPr>
            <p:nvPr/>
          </p:nvSpPr>
          <p:spPr bwMode="auto">
            <a:xfrm>
              <a:off x="2422703"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0" name="Rectangle 44"/>
            <p:cNvSpPr>
              <a:spLocks noChangeArrowheads="1"/>
            </p:cNvSpPr>
            <p:nvPr/>
          </p:nvSpPr>
          <p:spPr bwMode="auto">
            <a:xfrm>
              <a:off x="2741780"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1" name="Rectangle 44"/>
            <p:cNvSpPr>
              <a:spLocks noChangeArrowheads="1"/>
            </p:cNvSpPr>
            <p:nvPr/>
          </p:nvSpPr>
          <p:spPr bwMode="auto">
            <a:xfrm>
              <a:off x="3060857"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2" name="Rectangle 44"/>
            <p:cNvSpPr>
              <a:spLocks noChangeArrowheads="1"/>
            </p:cNvSpPr>
            <p:nvPr/>
          </p:nvSpPr>
          <p:spPr bwMode="auto">
            <a:xfrm>
              <a:off x="3379934"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3" name="Rectangle 44"/>
            <p:cNvSpPr>
              <a:spLocks noChangeArrowheads="1"/>
            </p:cNvSpPr>
            <p:nvPr/>
          </p:nvSpPr>
          <p:spPr bwMode="auto">
            <a:xfrm>
              <a:off x="3699011"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4" name="Rectangle 44"/>
            <p:cNvSpPr>
              <a:spLocks noChangeArrowheads="1"/>
            </p:cNvSpPr>
            <p:nvPr/>
          </p:nvSpPr>
          <p:spPr bwMode="auto">
            <a:xfrm>
              <a:off x="4018088"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5" name="Rectangle 44"/>
            <p:cNvSpPr>
              <a:spLocks noChangeArrowheads="1"/>
            </p:cNvSpPr>
            <p:nvPr/>
          </p:nvSpPr>
          <p:spPr bwMode="auto">
            <a:xfrm>
              <a:off x="4337165" y="2463488"/>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6" name="Rectangle 44"/>
            <p:cNvSpPr>
              <a:spLocks noChangeArrowheads="1"/>
            </p:cNvSpPr>
            <p:nvPr/>
          </p:nvSpPr>
          <p:spPr bwMode="auto">
            <a:xfrm>
              <a:off x="4656242"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7" name="Rectangle 44"/>
            <p:cNvSpPr>
              <a:spLocks noChangeArrowheads="1"/>
            </p:cNvSpPr>
            <p:nvPr/>
          </p:nvSpPr>
          <p:spPr bwMode="auto">
            <a:xfrm>
              <a:off x="4975319"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8" name="Rectangle 44"/>
            <p:cNvSpPr>
              <a:spLocks noChangeArrowheads="1"/>
            </p:cNvSpPr>
            <p:nvPr/>
          </p:nvSpPr>
          <p:spPr bwMode="auto">
            <a:xfrm>
              <a:off x="5294396"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9" name="Rectangle 44"/>
            <p:cNvSpPr>
              <a:spLocks noChangeArrowheads="1"/>
            </p:cNvSpPr>
            <p:nvPr/>
          </p:nvSpPr>
          <p:spPr bwMode="auto">
            <a:xfrm>
              <a:off x="5613473"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0" name="Rectangle 44"/>
            <p:cNvSpPr>
              <a:spLocks noChangeArrowheads="1"/>
            </p:cNvSpPr>
            <p:nvPr/>
          </p:nvSpPr>
          <p:spPr bwMode="auto">
            <a:xfrm>
              <a:off x="5932550"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1" name="Rectangle 44"/>
            <p:cNvSpPr>
              <a:spLocks noChangeArrowheads="1"/>
            </p:cNvSpPr>
            <p:nvPr/>
          </p:nvSpPr>
          <p:spPr bwMode="auto">
            <a:xfrm>
              <a:off x="6251627"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2" name="Rectangle 44"/>
            <p:cNvSpPr>
              <a:spLocks noChangeArrowheads="1"/>
            </p:cNvSpPr>
            <p:nvPr/>
          </p:nvSpPr>
          <p:spPr bwMode="auto">
            <a:xfrm>
              <a:off x="6570704"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3" name="Rectangle 44"/>
            <p:cNvSpPr>
              <a:spLocks noChangeArrowheads="1"/>
            </p:cNvSpPr>
            <p:nvPr/>
          </p:nvSpPr>
          <p:spPr bwMode="auto">
            <a:xfrm>
              <a:off x="6889781"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4" name="Rectangle 44"/>
            <p:cNvSpPr>
              <a:spLocks noChangeArrowheads="1"/>
            </p:cNvSpPr>
            <p:nvPr/>
          </p:nvSpPr>
          <p:spPr bwMode="auto">
            <a:xfrm>
              <a:off x="7208858"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5" name="Rectangle 44"/>
            <p:cNvSpPr>
              <a:spLocks noChangeArrowheads="1"/>
            </p:cNvSpPr>
            <p:nvPr/>
          </p:nvSpPr>
          <p:spPr bwMode="auto">
            <a:xfrm>
              <a:off x="7527935"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6" name="Rectangle 44"/>
            <p:cNvSpPr>
              <a:spLocks noChangeArrowheads="1"/>
            </p:cNvSpPr>
            <p:nvPr/>
          </p:nvSpPr>
          <p:spPr bwMode="auto">
            <a:xfrm>
              <a:off x="7847012"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7" name="Rectangle 44"/>
            <p:cNvSpPr>
              <a:spLocks noChangeArrowheads="1"/>
            </p:cNvSpPr>
            <p:nvPr/>
          </p:nvSpPr>
          <p:spPr bwMode="auto">
            <a:xfrm>
              <a:off x="8166089"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8" name="Rectangle 44"/>
            <p:cNvSpPr>
              <a:spLocks noChangeArrowheads="1"/>
            </p:cNvSpPr>
            <p:nvPr/>
          </p:nvSpPr>
          <p:spPr bwMode="auto">
            <a:xfrm>
              <a:off x="8485166"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29" name="Rectangle 44"/>
            <p:cNvSpPr>
              <a:spLocks noChangeArrowheads="1"/>
            </p:cNvSpPr>
            <p:nvPr/>
          </p:nvSpPr>
          <p:spPr bwMode="auto">
            <a:xfrm>
              <a:off x="8804243" y="246349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sp>
        <p:nvSpPr>
          <p:cNvPr id="30" name="矩形 29"/>
          <p:cNvSpPr/>
          <p:nvPr/>
        </p:nvSpPr>
        <p:spPr>
          <a:xfrm>
            <a:off x="1089476" y="3719300"/>
            <a:ext cx="1450168"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rgbClr val="002060"/>
                </a:solidFill>
                <a:effectLst/>
                <a:uLnTx/>
                <a:uFillTx/>
                <a:cs typeface="+mn-ea"/>
                <a:sym typeface="+mn-lt"/>
              </a:rPr>
              <a:t>原始载荷</a:t>
            </a:r>
            <a:endParaRPr kumimoji="1" lang="zh-CN" altLang="en-US" sz="2000" b="0" i="0" u="none" strike="noStrike" kern="1200" cap="none" spc="0" normalizeH="0" baseline="0" noProof="0" dirty="0">
              <a:ln>
                <a:noFill/>
              </a:ln>
              <a:solidFill>
                <a:srgbClr val="002060"/>
              </a:solidFill>
              <a:effectLst/>
              <a:uLnTx/>
              <a:uFillTx/>
              <a:cs typeface="+mn-ea"/>
              <a:sym typeface="+mn-lt"/>
            </a:endParaRPr>
          </a:p>
        </p:txBody>
      </p:sp>
      <p:sp>
        <p:nvSpPr>
          <p:cNvPr id="31" name="矩形 30"/>
          <p:cNvSpPr/>
          <p:nvPr/>
        </p:nvSpPr>
        <p:spPr>
          <a:xfrm>
            <a:off x="1005077" y="4979259"/>
            <a:ext cx="1595501" cy="460375"/>
          </a:xfrm>
          <a:prstGeom prst="rect">
            <a:avLst/>
          </a:prstGeom>
          <a:noFill/>
          <a:ln>
            <a:noFill/>
          </a:ln>
        </p:spPr>
        <p:txBody>
          <a:bodyPr wrap="square">
            <a:spAutoFit/>
          </a:bodyPr>
          <a:lstStyle/>
          <a:p>
            <a:pPr algn="ctr" fontAlgn="base">
              <a:lnSpc>
                <a:spcPct val="120000"/>
              </a:lnSpc>
              <a:spcBef>
                <a:spcPct val="0"/>
              </a:spcBef>
              <a:spcAft>
                <a:spcPct val="0"/>
              </a:spcAft>
            </a:pPr>
            <a:r>
              <a:rPr kumimoji="1" lang="zh-CN" altLang="en-US" sz="2000" b="1" dirty="0">
                <a:solidFill>
                  <a:srgbClr val="002060"/>
                </a:solidFill>
                <a:cs typeface="+mn-ea"/>
                <a:sym typeface="+mn-lt"/>
              </a:rPr>
              <a:t>比特填充后</a:t>
            </a:r>
            <a:endParaRPr kumimoji="1" lang="zh-CN" altLang="en-US" sz="2000" b="1" dirty="0">
              <a:solidFill>
                <a:srgbClr val="002060"/>
              </a:solidFill>
              <a:cs typeface="+mn-ea"/>
              <a:sym typeface="+mn-lt"/>
            </a:endParaRPr>
          </a:p>
        </p:txBody>
      </p:sp>
      <p:grpSp>
        <p:nvGrpSpPr>
          <p:cNvPr id="32" name="组合 31"/>
          <p:cNvGrpSpPr/>
          <p:nvPr/>
        </p:nvGrpSpPr>
        <p:grpSpPr>
          <a:xfrm>
            <a:off x="2760116" y="5055523"/>
            <a:ext cx="1914462" cy="287338"/>
            <a:chOff x="2861978" y="3678775"/>
            <a:chExt cx="1914462" cy="287338"/>
          </a:xfrm>
          <a:solidFill>
            <a:schemeClr val="accent6">
              <a:lumMod val="20000"/>
              <a:lumOff val="80000"/>
            </a:schemeClr>
          </a:solidFill>
          <a:scene3d>
            <a:camera prst="orthographicFront">
              <a:rot lat="0" lon="0" rev="0"/>
            </a:camera>
            <a:lightRig rig="soft" dir="t">
              <a:rot lat="0" lon="0" rev="0"/>
            </a:lightRig>
          </a:scene3d>
        </p:grpSpPr>
        <p:sp>
          <p:nvSpPr>
            <p:cNvPr id="33" name="Rectangle 44"/>
            <p:cNvSpPr>
              <a:spLocks noChangeArrowheads="1"/>
            </p:cNvSpPr>
            <p:nvPr/>
          </p:nvSpPr>
          <p:spPr bwMode="auto">
            <a:xfrm>
              <a:off x="2861978"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4" name="Rectangle 44"/>
            <p:cNvSpPr>
              <a:spLocks noChangeArrowheads="1"/>
            </p:cNvSpPr>
            <p:nvPr/>
          </p:nvSpPr>
          <p:spPr bwMode="auto">
            <a:xfrm>
              <a:off x="3181055"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5" name="Rectangle 44"/>
            <p:cNvSpPr>
              <a:spLocks noChangeArrowheads="1"/>
            </p:cNvSpPr>
            <p:nvPr/>
          </p:nvSpPr>
          <p:spPr bwMode="auto">
            <a:xfrm>
              <a:off x="3500132"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6" name="Rectangle 44"/>
            <p:cNvSpPr>
              <a:spLocks noChangeArrowheads="1"/>
            </p:cNvSpPr>
            <p:nvPr/>
          </p:nvSpPr>
          <p:spPr bwMode="auto">
            <a:xfrm>
              <a:off x="3819209"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7" name="Rectangle 44"/>
            <p:cNvSpPr>
              <a:spLocks noChangeArrowheads="1"/>
            </p:cNvSpPr>
            <p:nvPr/>
          </p:nvSpPr>
          <p:spPr bwMode="auto">
            <a:xfrm>
              <a:off x="4138286"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38" name="Rectangle 44"/>
            <p:cNvSpPr>
              <a:spLocks noChangeArrowheads="1"/>
            </p:cNvSpPr>
            <p:nvPr/>
          </p:nvSpPr>
          <p:spPr bwMode="auto">
            <a:xfrm>
              <a:off x="4457363"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cxnSp>
        <p:nvCxnSpPr>
          <p:cNvPr id="39" name="直接箭头连接符 38"/>
          <p:cNvCxnSpPr>
            <a:endCxn id="40" idx="0"/>
          </p:cNvCxnSpPr>
          <p:nvPr/>
        </p:nvCxnSpPr>
        <p:spPr>
          <a:xfrm>
            <a:off x="4674694" y="4077906"/>
            <a:ext cx="159423" cy="977617"/>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Rectangle 44"/>
          <p:cNvSpPr>
            <a:spLocks noChangeArrowheads="1"/>
          </p:cNvSpPr>
          <p:nvPr/>
        </p:nvSpPr>
        <p:spPr bwMode="auto">
          <a:xfrm>
            <a:off x="4674578" y="5055523"/>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0</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grpSp>
        <p:nvGrpSpPr>
          <p:cNvPr id="41" name="组合 40"/>
          <p:cNvGrpSpPr/>
          <p:nvPr/>
        </p:nvGrpSpPr>
        <p:grpSpPr>
          <a:xfrm>
            <a:off x="4993655" y="5055523"/>
            <a:ext cx="1914462" cy="287344"/>
            <a:chOff x="5095517" y="3678775"/>
            <a:chExt cx="1914462" cy="287344"/>
          </a:xfrm>
          <a:solidFill>
            <a:schemeClr val="accent6">
              <a:lumMod val="20000"/>
              <a:lumOff val="80000"/>
            </a:schemeClr>
          </a:solidFill>
          <a:scene3d>
            <a:camera prst="orthographicFront">
              <a:rot lat="0" lon="0" rev="0"/>
            </a:camera>
            <a:lightRig rig="soft" dir="t">
              <a:rot lat="0" lon="0" rev="0"/>
            </a:lightRig>
          </a:scene3d>
        </p:grpSpPr>
        <p:sp>
          <p:nvSpPr>
            <p:cNvPr id="42" name="Rectangle 44"/>
            <p:cNvSpPr>
              <a:spLocks noChangeArrowheads="1"/>
            </p:cNvSpPr>
            <p:nvPr/>
          </p:nvSpPr>
          <p:spPr bwMode="auto">
            <a:xfrm>
              <a:off x="5095517"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43" name="Rectangle 44"/>
            <p:cNvSpPr>
              <a:spLocks noChangeArrowheads="1"/>
            </p:cNvSpPr>
            <p:nvPr/>
          </p:nvSpPr>
          <p:spPr bwMode="auto">
            <a:xfrm>
              <a:off x="5414594"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44" name="Rectangle 44"/>
            <p:cNvSpPr>
              <a:spLocks noChangeArrowheads="1"/>
            </p:cNvSpPr>
            <p:nvPr/>
          </p:nvSpPr>
          <p:spPr bwMode="auto">
            <a:xfrm>
              <a:off x="5733671"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45" name="Rectangle 44"/>
            <p:cNvSpPr>
              <a:spLocks noChangeArrowheads="1"/>
            </p:cNvSpPr>
            <p:nvPr/>
          </p:nvSpPr>
          <p:spPr bwMode="auto">
            <a:xfrm>
              <a:off x="6052748"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46" name="Rectangle 44"/>
            <p:cNvSpPr>
              <a:spLocks noChangeArrowheads="1"/>
            </p:cNvSpPr>
            <p:nvPr/>
          </p:nvSpPr>
          <p:spPr bwMode="auto">
            <a:xfrm>
              <a:off x="6371825"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47" name="Rectangle 44"/>
            <p:cNvSpPr>
              <a:spLocks noChangeArrowheads="1"/>
            </p:cNvSpPr>
            <p:nvPr/>
          </p:nvSpPr>
          <p:spPr bwMode="auto">
            <a:xfrm>
              <a:off x="6690902"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cxnSp>
        <p:nvCxnSpPr>
          <p:cNvPr id="48" name="直接箭头连接符 47"/>
          <p:cNvCxnSpPr>
            <a:endCxn id="49" idx="0"/>
          </p:cNvCxnSpPr>
          <p:nvPr/>
        </p:nvCxnSpPr>
        <p:spPr>
          <a:xfrm>
            <a:off x="6589155" y="4077906"/>
            <a:ext cx="478501" cy="977623"/>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44"/>
          <p:cNvSpPr>
            <a:spLocks noChangeArrowheads="1"/>
          </p:cNvSpPr>
          <p:nvPr/>
        </p:nvSpPr>
        <p:spPr bwMode="auto">
          <a:xfrm>
            <a:off x="6908117" y="5055529"/>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0</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grpSp>
        <p:nvGrpSpPr>
          <p:cNvPr id="50" name="组合 49"/>
          <p:cNvGrpSpPr/>
          <p:nvPr/>
        </p:nvGrpSpPr>
        <p:grpSpPr>
          <a:xfrm>
            <a:off x="7227194" y="5055529"/>
            <a:ext cx="3828922" cy="287338"/>
            <a:chOff x="7329056" y="3678781"/>
            <a:chExt cx="3828922" cy="287338"/>
          </a:xfrm>
          <a:solidFill>
            <a:schemeClr val="accent6">
              <a:lumMod val="20000"/>
              <a:lumOff val="80000"/>
            </a:schemeClr>
          </a:solidFill>
          <a:scene3d>
            <a:camera prst="orthographicFront">
              <a:rot lat="0" lon="0" rev="0"/>
            </a:camera>
            <a:lightRig rig="soft" dir="t">
              <a:rot lat="0" lon="0" rev="0"/>
            </a:lightRig>
          </a:scene3d>
        </p:grpSpPr>
        <p:sp>
          <p:nvSpPr>
            <p:cNvPr id="51" name="Rectangle 44"/>
            <p:cNvSpPr>
              <a:spLocks noChangeArrowheads="1"/>
            </p:cNvSpPr>
            <p:nvPr/>
          </p:nvSpPr>
          <p:spPr bwMode="auto">
            <a:xfrm>
              <a:off x="7329056"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52" name="Rectangle 44"/>
            <p:cNvSpPr>
              <a:spLocks noChangeArrowheads="1"/>
            </p:cNvSpPr>
            <p:nvPr/>
          </p:nvSpPr>
          <p:spPr bwMode="auto">
            <a:xfrm>
              <a:off x="7648133"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53" name="Rectangle 44"/>
            <p:cNvSpPr>
              <a:spLocks noChangeArrowheads="1"/>
            </p:cNvSpPr>
            <p:nvPr/>
          </p:nvSpPr>
          <p:spPr bwMode="auto">
            <a:xfrm>
              <a:off x="7967210"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54" name="Rectangle 44"/>
            <p:cNvSpPr>
              <a:spLocks noChangeArrowheads="1"/>
            </p:cNvSpPr>
            <p:nvPr/>
          </p:nvSpPr>
          <p:spPr bwMode="auto">
            <a:xfrm>
              <a:off x="8286287"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55" name="Rectangle 44"/>
            <p:cNvSpPr>
              <a:spLocks noChangeArrowheads="1"/>
            </p:cNvSpPr>
            <p:nvPr/>
          </p:nvSpPr>
          <p:spPr bwMode="auto">
            <a:xfrm>
              <a:off x="8605364"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56" name="Rectangle 44"/>
            <p:cNvSpPr>
              <a:spLocks noChangeArrowheads="1"/>
            </p:cNvSpPr>
            <p:nvPr/>
          </p:nvSpPr>
          <p:spPr bwMode="auto">
            <a:xfrm>
              <a:off x="8924441"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57" name="Rectangle 44"/>
            <p:cNvSpPr>
              <a:spLocks noChangeArrowheads="1"/>
            </p:cNvSpPr>
            <p:nvPr/>
          </p:nvSpPr>
          <p:spPr bwMode="auto">
            <a:xfrm>
              <a:off x="9243518"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58" name="Rectangle 44"/>
            <p:cNvSpPr>
              <a:spLocks noChangeArrowheads="1"/>
            </p:cNvSpPr>
            <p:nvPr/>
          </p:nvSpPr>
          <p:spPr bwMode="auto">
            <a:xfrm>
              <a:off x="10200747"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59" name="Rectangle 44"/>
            <p:cNvSpPr>
              <a:spLocks noChangeArrowheads="1"/>
            </p:cNvSpPr>
            <p:nvPr/>
          </p:nvSpPr>
          <p:spPr bwMode="auto">
            <a:xfrm>
              <a:off x="10519824"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0" name="Rectangle 44"/>
            <p:cNvSpPr>
              <a:spLocks noChangeArrowheads="1"/>
            </p:cNvSpPr>
            <p:nvPr/>
          </p:nvSpPr>
          <p:spPr bwMode="auto">
            <a:xfrm>
              <a:off x="10838901"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1" name="Rectangle 44"/>
            <p:cNvSpPr>
              <a:spLocks noChangeArrowheads="1"/>
            </p:cNvSpPr>
            <p:nvPr/>
          </p:nvSpPr>
          <p:spPr bwMode="auto">
            <a:xfrm>
              <a:off x="9562595"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62" name="Rectangle 44"/>
            <p:cNvSpPr>
              <a:spLocks noChangeArrowheads="1"/>
            </p:cNvSpPr>
            <p:nvPr/>
          </p:nvSpPr>
          <p:spPr bwMode="auto">
            <a:xfrm>
              <a:off x="9881672"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cxnSp>
        <p:nvCxnSpPr>
          <p:cNvPr id="63" name="直接箭头连接符 62"/>
          <p:cNvCxnSpPr/>
          <p:nvPr/>
        </p:nvCxnSpPr>
        <p:spPr>
          <a:xfrm>
            <a:off x="2760232" y="4209392"/>
            <a:ext cx="1914462" cy="0"/>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4754463" y="4209392"/>
            <a:ext cx="1834692" cy="0"/>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6748694" y="4209392"/>
            <a:ext cx="3669384" cy="0"/>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文本框 65"/>
          <p:cNvSpPr txBox="1"/>
          <p:nvPr/>
        </p:nvSpPr>
        <p:spPr>
          <a:xfrm>
            <a:off x="6851590" y="4437213"/>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
        <p:nvSpPr>
          <p:cNvPr id="67" name="文本框 66"/>
          <p:cNvSpPr txBox="1"/>
          <p:nvPr/>
        </p:nvSpPr>
        <p:spPr>
          <a:xfrm>
            <a:off x="3494038" y="4463738"/>
            <a:ext cx="774571"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插入</a:t>
            </a:r>
            <a:r>
              <a:rPr lang="en-US" altLang="zh-CN" dirty="0">
                <a:solidFill>
                  <a:srgbClr val="FF0000"/>
                </a:solidFill>
                <a:cs typeface="+mn-ea"/>
                <a:sym typeface="+mn-lt"/>
              </a:rPr>
              <a:t>0</a:t>
            </a:r>
            <a:endParaRPr lang="zh-CN" altLang="en-US" dirty="0">
              <a:solidFill>
                <a:srgbClr val="FF0000"/>
              </a:solidFill>
              <a:cs typeface="+mn-ea"/>
              <a:sym typeface="+mn-lt"/>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4816" name="Group 48"/>
          <p:cNvGrpSpPr/>
          <p:nvPr/>
        </p:nvGrpSpPr>
        <p:grpSpPr bwMode="auto">
          <a:xfrm>
            <a:off x="1706932" y="1755849"/>
            <a:ext cx="8716962" cy="4321175"/>
            <a:chOff x="65" y="952"/>
            <a:chExt cx="5491" cy="2722"/>
          </a:xfrm>
        </p:grpSpPr>
        <p:sp>
          <p:nvSpPr>
            <p:cNvPr id="544778" name="Rectangle 10"/>
            <p:cNvSpPr>
              <a:spLocks noChangeArrowheads="1"/>
            </p:cNvSpPr>
            <p:nvPr/>
          </p:nvSpPr>
          <p:spPr bwMode="auto">
            <a:xfrm>
              <a:off x="1028" y="952"/>
              <a:ext cx="270" cy="278"/>
            </a:xfrm>
            <a:prstGeom prst="rect">
              <a:avLst/>
            </a:prstGeom>
            <a:solidFill>
              <a:srgbClr val="FF9900"/>
            </a:solidFill>
            <a:ln w="17463">
              <a:solidFill>
                <a:srgbClr val="000000"/>
              </a:solidFill>
              <a:miter lim="800000"/>
            </a:ln>
          </p:spPr>
          <p:txBody>
            <a:bodyPr/>
            <a:lstStyle/>
            <a:p>
              <a:pPr algn="ctr"/>
              <a:r>
                <a:rPr lang="en-US" altLang="zh-CN" sz="2400" b="1">
                  <a:latin typeface="+mn-ea"/>
                </a:rPr>
                <a:t>A</a:t>
              </a:r>
              <a:endParaRPr lang="en-US" altLang="zh-CN" sz="2400" b="1">
                <a:latin typeface="+mn-ea"/>
              </a:endParaRPr>
            </a:p>
          </p:txBody>
        </p:sp>
        <p:sp>
          <p:nvSpPr>
            <p:cNvPr id="544779" name="Line 11"/>
            <p:cNvSpPr>
              <a:spLocks noChangeShapeType="1"/>
            </p:cNvSpPr>
            <p:nvPr/>
          </p:nvSpPr>
          <p:spPr bwMode="auto">
            <a:xfrm>
              <a:off x="1156" y="1235"/>
              <a:ext cx="0" cy="24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0" name="Rectangle 12"/>
            <p:cNvSpPr>
              <a:spLocks noChangeArrowheads="1"/>
            </p:cNvSpPr>
            <p:nvPr/>
          </p:nvSpPr>
          <p:spPr bwMode="auto">
            <a:xfrm>
              <a:off x="1159" y="1746"/>
              <a:ext cx="270" cy="278"/>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endParaRPr lang="en-US" altLang="zh-CN" sz="2400" b="1">
                <a:latin typeface="+mn-ea"/>
              </a:endParaRPr>
            </a:p>
          </p:txBody>
        </p:sp>
        <p:sp>
          <p:nvSpPr>
            <p:cNvPr id="544781" name="Line 13"/>
            <p:cNvSpPr>
              <a:spLocks noChangeShapeType="1"/>
            </p:cNvSpPr>
            <p:nvPr/>
          </p:nvSpPr>
          <p:spPr bwMode="auto">
            <a:xfrm>
              <a:off x="1302" y="2035"/>
              <a:ext cx="0" cy="2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2" name="Rectangle 14"/>
            <p:cNvSpPr>
              <a:spLocks noChangeArrowheads="1"/>
            </p:cNvSpPr>
            <p:nvPr/>
          </p:nvSpPr>
          <p:spPr bwMode="auto">
            <a:xfrm>
              <a:off x="4167" y="3396"/>
              <a:ext cx="270" cy="278"/>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endParaRPr lang="en-US" altLang="zh-CN" sz="2400" b="1">
                <a:latin typeface="+mn-ea"/>
              </a:endParaRPr>
            </a:p>
          </p:txBody>
        </p:sp>
        <p:sp>
          <p:nvSpPr>
            <p:cNvPr id="544783" name="Line 15"/>
            <p:cNvSpPr>
              <a:spLocks noChangeShapeType="1"/>
            </p:cNvSpPr>
            <p:nvPr/>
          </p:nvSpPr>
          <p:spPr bwMode="auto">
            <a:xfrm>
              <a:off x="4286" y="3113"/>
              <a:ext cx="0" cy="28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4" name="Rectangle 16"/>
            <p:cNvSpPr>
              <a:spLocks noChangeArrowheads="1"/>
            </p:cNvSpPr>
            <p:nvPr/>
          </p:nvSpPr>
          <p:spPr bwMode="auto">
            <a:xfrm>
              <a:off x="924" y="3396"/>
              <a:ext cx="270" cy="278"/>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endParaRPr lang="en-US" altLang="zh-CN" sz="2400" b="1">
                <a:latin typeface="+mn-ea"/>
              </a:endParaRPr>
            </a:p>
          </p:txBody>
        </p:sp>
        <p:sp>
          <p:nvSpPr>
            <p:cNvPr id="544785" name="Line 17"/>
            <p:cNvSpPr>
              <a:spLocks noChangeShapeType="1"/>
            </p:cNvSpPr>
            <p:nvPr/>
          </p:nvSpPr>
          <p:spPr bwMode="auto">
            <a:xfrm>
              <a:off x="1066" y="3113"/>
              <a:ext cx="0" cy="28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6" name="Rectangle 18"/>
            <p:cNvSpPr>
              <a:spLocks noChangeArrowheads="1"/>
            </p:cNvSpPr>
            <p:nvPr/>
          </p:nvSpPr>
          <p:spPr bwMode="auto">
            <a:xfrm>
              <a:off x="4038" y="977"/>
              <a:ext cx="270" cy="278"/>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dirty="0">
                  <a:latin typeface="+mn-ea"/>
                </a:rPr>
                <a:t>D</a:t>
              </a:r>
              <a:endParaRPr lang="en-US" altLang="zh-CN" sz="2400" b="1" dirty="0">
                <a:latin typeface="+mn-ea"/>
              </a:endParaRPr>
            </a:p>
          </p:txBody>
        </p:sp>
        <p:sp>
          <p:nvSpPr>
            <p:cNvPr id="544787" name="Line 19"/>
            <p:cNvSpPr>
              <a:spLocks noChangeShapeType="1"/>
            </p:cNvSpPr>
            <p:nvPr/>
          </p:nvSpPr>
          <p:spPr bwMode="auto">
            <a:xfrm>
              <a:off x="4194" y="1250"/>
              <a:ext cx="1" cy="23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88" name="Rectangle 20"/>
            <p:cNvSpPr>
              <a:spLocks noChangeArrowheads="1"/>
            </p:cNvSpPr>
            <p:nvPr/>
          </p:nvSpPr>
          <p:spPr bwMode="auto">
            <a:xfrm>
              <a:off x="5086" y="2745"/>
              <a:ext cx="270" cy="278"/>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Autofit/>
            </a:bodyPr>
            <a:lstStyle/>
            <a:p>
              <a:pPr lvl="0" algn="ctr">
                <a:buClrTx/>
                <a:buSzTx/>
                <a:buFontTx/>
              </a:pPr>
              <a:r>
                <a:rPr lang="en-US" altLang="zh-CN" sz="2400" b="1">
                  <a:latin typeface="+mn-ea"/>
                  <a:sym typeface="+mn-ea"/>
                </a:rPr>
                <a:t>F</a:t>
              </a:r>
              <a:endParaRPr lang="en-US" altLang="zh-CN" sz="2400" b="1">
                <a:latin typeface="+mn-ea"/>
                <a:sym typeface="+mn-ea"/>
              </a:endParaRPr>
            </a:p>
          </p:txBody>
        </p:sp>
        <p:sp>
          <p:nvSpPr>
            <p:cNvPr id="544789" name="Line 21"/>
            <p:cNvSpPr>
              <a:spLocks noChangeShapeType="1"/>
            </p:cNvSpPr>
            <p:nvPr/>
          </p:nvSpPr>
          <p:spPr bwMode="auto">
            <a:xfrm>
              <a:off x="5194" y="2449"/>
              <a:ext cx="0" cy="29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0" name="Rectangle 22"/>
            <p:cNvSpPr>
              <a:spLocks noChangeArrowheads="1"/>
            </p:cNvSpPr>
            <p:nvPr/>
          </p:nvSpPr>
          <p:spPr bwMode="auto">
            <a:xfrm>
              <a:off x="1626" y="1739"/>
              <a:ext cx="649" cy="278"/>
            </a:xfrm>
            <a:prstGeom prst="rect">
              <a:avLst/>
            </a:prstGeom>
            <a:solidFill>
              <a:srgbClr val="6697F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dirty="0">
                  <a:latin typeface="+mn-ea"/>
                </a:rPr>
                <a:t>网桥</a:t>
              </a:r>
              <a:r>
                <a:rPr lang="en-US" altLang="zh-CN" sz="2000" b="1" dirty="0">
                  <a:latin typeface="+mn-ea"/>
                </a:rPr>
                <a:t>B1</a:t>
              </a:r>
              <a:endParaRPr lang="en-US" altLang="zh-CN" sz="2000" b="1" dirty="0">
                <a:latin typeface="+mn-ea"/>
              </a:endParaRPr>
            </a:p>
          </p:txBody>
        </p:sp>
        <p:sp>
          <p:nvSpPr>
            <p:cNvPr id="544791" name="Line 23"/>
            <p:cNvSpPr>
              <a:spLocks noChangeShapeType="1"/>
            </p:cNvSpPr>
            <p:nvPr/>
          </p:nvSpPr>
          <p:spPr bwMode="auto">
            <a:xfrm>
              <a:off x="1973" y="1502"/>
              <a:ext cx="0" cy="2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2" name="Line 24"/>
            <p:cNvSpPr>
              <a:spLocks noChangeShapeType="1"/>
            </p:cNvSpPr>
            <p:nvPr/>
          </p:nvSpPr>
          <p:spPr bwMode="auto">
            <a:xfrm flipH="1">
              <a:off x="1973" y="2024"/>
              <a:ext cx="0" cy="27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3" name="Rectangle 25"/>
            <p:cNvSpPr>
              <a:spLocks noChangeArrowheads="1"/>
            </p:cNvSpPr>
            <p:nvPr/>
          </p:nvSpPr>
          <p:spPr bwMode="auto">
            <a:xfrm>
              <a:off x="1248" y="2568"/>
              <a:ext cx="649" cy="278"/>
            </a:xfrm>
            <a:prstGeom prst="rect">
              <a:avLst/>
            </a:prstGeom>
            <a:solidFill>
              <a:srgbClr val="6697F0"/>
            </a:solidFill>
            <a:ln w="17463">
              <a:solidFill>
                <a:srgbClr val="000000"/>
              </a:solidFill>
              <a:miter lim="800000"/>
            </a:ln>
          </p:spPr>
          <p:txBody>
            <a:bodyPr/>
            <a:lstStyle/>
            <a:p>
              <a:pPr algn="ctr"/>
              <a:r>
                <a:rPr lang="zh-CN" altLang="en-US" sz="2000" b="1" dirty="0">
                  <a:latin typeface="+mn-ea"/>
                </a:rPr>
                <a:t>网桥</a:t>
              </a:r>
              <a:r>
                <a:rPr lang="en-US" altLang="zh-CN" sz="2000" b="1" dirty="0">
                  <a:latin typeface="+mn-ea"/>
                </a:rPr>
                <a:t>B2</a:t>
              </a:r>
              <a:endParaRPr lang="en-US" altLang="zh-CN" sz="2000" b="1" dirty="0">
                <a:latin typeface="+mn-ea"/>
              </a:endParaRPr>
            </a:p>
          </p:txBody>
        </p:sp>
        <p:sp>
          <p:nvSpPr>
            <p:cNvPr id="544794" name="Line 26"/>
            <p:cNvSpPr>
              <a:spLocks noChangeShapeType="1"/>
            </p:cNvSpPr>
            <p:nvPr/>
          </p:nvSpPr>
          <p:spPr bwMode="auto">
            <a:xfrm>
              <a:off x="1572" y="2331"/>
              <a:ext cx="0" cy="2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5" name="Line 27"/>
            <p:cNvSpPr>
              <a:spLocks noChangeShapeType="1"/>
            </p:cNvSpPr>
            <p:nvPr/>
          </p:nvSpPr>
          <p:spPr bwMode="auto">
            <a:xfrm>
              <a:off x="1565" y="2840"/>
              <a:ext cx="0" cy="27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6" name="Rectangle 28"/>
            <p:cNvSpPr>
              <a:spLocks noChangeArrowheads="1"/>
            </p:cNvSpPr>
            <p:nvPr/>
          </p:nvSpPr>
          <p:spPr bwMode="auto">
            <a:xfrm>
              <a:off x="2816" y="2568"/>
              <a:ext cx="648" cy="278"/>
            </a:xfrm>
            <a:prstGeom prst="rect">
              <a:avLst/>
            </a:prstGeom>
            <a:solidFill>
              <a:srgbClr val="6697F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oAutofit/>
            </a:bodyPr>
            <a:lstStyle/>
            <a:p>
              <a:pPr lvl="0" algn="ctr">
                <a:buClrTx/>
                <a:buSzTx/>
                <a:buFontTx/>
              </a:pPr>
              <a:r>
                <a:rPr lang="zh-CN" altLang="en-US" sz="2000" b="1" dirty="0">
                  <a:latin typeface="+mn-ea"/>
                  <a:sym typeface="+mn-ea"/>
                </a:rPr>
                <a:t>网桥B3</a:t>
              </a:r>
              <a:endParaRPr lang="zh-CN" altLang="en-US" sz="2000" b="1" dirty="0">
                <a:latin typeface="+mn-ea"/>
                <a:sym typeface="+mn-ea"/>
              </a:endParaRPr>
            </a:p>
          </p:txBody>
        </p:sp>
        <p:sp>
          <p:nvSpPr>
            <p:cNvPr id="544797" name="Line 29"/>
            <p:cNvSpPr>
              <a:spLocks noChangeShapeType="1"/>
            </p:cNvSpPr>
            <p:nvPr/>
          </p:nvSpPr>
          <p:spPr bwMode="auto">
            <a:xfrm>
              <a:off x="3140" y="2331"/>
              <a:ext cx="0" cy="2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8" name="Line 30"/>
            <p:cNvSpPr>
              <a:spLocks noChangeShapeType="1"/>
            </p:cNvSpPr>
            <p:nvPr/>
          </p:nvSpPr>
          <p:spPr bwMode="auto">
            <a:xfrm>
              <a:off x="3140" y="2864"/>
              <a:ext cx="0" cy="236"/>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799" name="Rectangle 31"/>
            <p:cNvSpPr>
              <a:spLocks noChangeArrowheads="1"/>
            </p:cNvSpPr>
            <p:nvPr/>
          </p:nvSpPr>
          <p:spPr bwMode="auto">
            <a:xfrm>
              <a:off x="3518" y="1857"/>
              <a:ext cx="649" cy="278"/>
            </a:xfrm>
            <a:prstGeom prst="rect">
              <a:avLst/>
            </a:prstGeom>
            <a:solidFill>
              <a:srgbClr val="6697F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dirty="0">
                  <a:latin typeface="+mn-ea"/>
                </a:rPr>
                <a:t>网桥</a:t>
              </a:r>
              <a:r>
                <a:rPr lang="en-US" altLang="zh-CN" sz="2000" b="1" dirty="0">
                  <a:latin typeface="+mn-ea"/>
                </a:rPr>
                <a:t>B4</a:t>
              </a:r>
              <a:endParaRPr lang="en-US" altLang="zh-CN" sz="2000" b="1" dirty="0">
                <a:latin typeface="+mn-ea"/>
              </a:endParaRPr>
            </a:p>
          </p:txBody>
        </p:sp>
        <p:sp>
          <p:nvSpPr>
            <p:cNvPr id="544800" name="Line 32"/>
            <p:cNvSpPr>
              <a:spLocks noChangeShapeType="1"/>
            </p:cNvSpPr>
            <p:nvPr/>
          </p:nvSpPr>
          <p:spPr bwMode="auto">
            <a:xfrm>
              <a:off x="3843" y="1502"/>
              <a:ext cx="0" cy="35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1" name="Line 33"/>
            <p:cNvSpPr>
              <a:spLocks noChangeShapeType="1"/>
            </p:cNvSpPr>
            <p:nvPr/>
          </p:nvSpPr>
          <p:spPr bwMode="auto">
            <a:xfrm>
              <a:off x="3843" y="2153"/>
              <a:ext cx="0" cy="94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2" name="Line 34"/>
            <p:cNvSpPr>
              <a:spLocks noChangeShapeType="1"/>
            </p:cNvSpPr>
            <p:nvPr/>
          </p:nvSpPr>
          <p:spPr bwMode="auto">
            <a:xfrm>
              <a:off x="4167" y="1976"/>
              <a:ext cx="378"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3" name="Line 35"/>
            <p:cNvSpPr>
              <a:spLocks noChangeShapeType="1"/>
            </p:cNvSpPr>
            <p:nvPr/>
          </p:nvSpPr>
          <p:spPr bwMode="auto">
            <a:xfrm>
              <a:off x="4558" y="1979"/>
              <a:ext cx="0" cy="45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44804" name="Text Box 36"/>
            <p:cNvSpPr txBox="1">
              <a:spLocks noChangeArrowheads="1"/>
            </p:cNvSpPr>
            <p:nvPr/>
          </p:nvSpPr>
          <p:spPr bwMode="auto">
            <a:xfrm>
              <a:off x="65" y="1374"/>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endParaRPr lang="en-US" altLang="zh-CN" sz="2000" b="1">
                <a:latin typeface="+mn-ea"/>
              </a:endParaRPr>
            </a:p>
          </p:txBody>
        </p:sp>
        <p:sp>
          <p:nvSpPr>
            <p:cNvPr id="544805" name="Text Box 37"/>
            <p:cNvSpPr txBox="1">
              <a:spLocks noChangeArrowheads="1"/>
            </p:cNvSpPr>
            <p:nvPr/>
          </p:nvSpPr>
          <p:spPr bwMode="auto">
            <a:xfrm>
              <a:off x="65" y="2190"/>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endParaRPr lang="en-US" altLang="zh-CN" sz="2000" b="1">
                <a:latin typeface="+mn-ea"/>
              </a:endParaRPr>
            </a:p>
          </p:txBody>
        </p:sp>
        <p:sp>
          <p:nvSpPr>
            <p:cNvPr id="544806" name="Text Box 38"/>
            <p:cNvSpPr txBox="1">
              <a:spLocks noChangeArrowheads="1"/>
            </p:cNvSpPr>
            <p:nvPr/>
          </p:nvSpPr>
          <p:spPr bwMode="auto">
            <a:xfrm>
              <a:off x="65" y="3006"/>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endParaRPr lang="en-US" altLang="zh-CN" sz="2000" b="1">
                <a:latin typeface="+mn-ea"/>
              </a:endParaRPr>
            </a:p>
          </p:txBody>
        </p:sp>
        <p:sp>
          <p:nvSpPr>
            <p:cNvPr id="544807" name="Text Box 39"/>
            <p:cNvSpPr txBox="1">
              <a:spLocks noChangeArrowheads="1"/>
            </p:cNvSpPr>
            <p:nvPr/>
          </p:nvSpPr>
          <p:spPr bwMode="auto">
            <a:xfrm>
              <a:off x="4691" y="1328"/>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endParaRPr lang="en-US" altLang="zh-CN" sz="2000" b="1">
                <a:latin typeface="+mn-ea"/>
              </a:endParaRPr>
            </a:p>
          </p:txBody>
        </p:sp>
        <p:sp>
          <p:nvSpPr>
            <p:cNvPr id="544808" name="Text Box 40"/>
            <p:cNvSpPr txBox="1">
              <a:spLocks noChangeArrowheads="1"/>
            </p:cNvSpPr>
            <p:nvPr/>
          </p:nvSpPr>
          <p:spPr bwMode="auto">
            <a:xfrm>
              <a:off x="4691" y="2091"/>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endParaRPr lang="en-US" altLang="zh-CN" sz="2000" b="1">
                <a:latin typeface="+mn-ea"/>
              </a:endParaRPr>
            </a:p>
          </p:txBody>
        </p:sp>
        <p:sp>
          <p:nvSpPr>
            <p:cNvPr id="544809" name="Text Box 41"/>
            <p:cNvSpPr txBox="1">
              <a:spLocks noChangeArrowheads="1"/>
            </p:cNvSpPr>
            <p:nvPr/>
          </p:nvSpPr>
          <p:spPr bwMode="auto">
            <a:xfrm>
              <a:off x="4691" y="3158"/>
              <a:ext cx="79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endParaRPr lang="en-US" altLang="zh-CN" sz="2000" b="1">
                <a:latin typeface="+mn-ea"/>
              </a:endParaRPr>
            </a:p>
          </p:txBody>
        </p:sp>
        <p:sp>
          <p:nvSpPr>
            <p:cNvPr id="544810" name="Line 42"/>
            <p:cNvSpPr>
              <a:spLocks noChangeShapeType="1"/>
            </p:cNvSpPr>
            <p:nvPr/>
          </p:nvSpPr>
          <p:spPr bwMode="auto">
            <a:xfrm>
              <a:off x="884" y="2296"/>
              <a:ext cx="2358"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544811" name="Line 43"/>
            <p:cNvSpPr>
              <a:spLocks noChangeShapeType="1"/>
            </p:cNvSpPr>
            <p:nvPr/>
          </p:nvSpPr>
          <p:spPr bwMode="auto">
            <a:xfrm>
              <a:off x="884" y="3113"/>
              <a:ext cx="1724"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2" name="Line 44"/>
            <p:cNvSpPr>
              <a:spLocks noChangeShapeType="1"/>
            </p:cNvSpPr>
            <p:nvPr/>
          </p:nvSpPr>
          <p:spPr bwMode="auto">
            <a:xfrm>
              <a:off x="2925" y="3113"/>
              <a:ext cx="1769"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3" name="Line 45"/>
            <p:cNvSpPr>
              <a:spLocks noChangeShapeType="1"/>
            </p:cNvSpPr>
            <p:nvPr/>
          </p:nvSpPr>
          <p:spPr bwMode="auto">
            <a:xfrm>
              <a:off x="4150" y="2432"/>
              <a:ext cx="1406"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4" name="Line 46"/>
            <p:cNvSpPr>
              <a:spLocks noChangeShapeType="1"/>
            </p:cNvSpPr>
            <p:nvPr/>
          </p:nvSpPr>
          <p:spPr bwMode="auto">
            <a:xfrm>
              <a:off x="884" y="1480"/>
              <a:ext cx="1815"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44815" name="Line 47"/>
            <p:cNvSpPr>
              <a:spLocks noChangeShapeType="1"/>
            </p:cNvSpPr>
            <p:nvPr/>
          </p:nvSpPr>
          <p:spPr bwMode="auto">
            <a:xfrm>
              <a:off x="3243" y="1480"/>
              <a:ext cx="1452"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pSp>
      <p:sp>
        <p:nvSpPr>
          <p:cNvPr id="2" name="Rectangle 3"/>
          <p:cNvSpPr txBox="1">
            <a:spLocks noChangeArrowheads="1"/>
          </p:cNvSpPr>
          <p:nvPr/>
        </p:nvSpPr>
        <p:spPr>
          <a:xfrm>
            <a:off x="335280" y="1124585"/>
            <a:ext cx="10858500" cy="7038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gn="l">
              <a:lnSpc>
                <a:spcPct val="100000"/>
              </a:lnSpc>
              <a:spcBef>
                <a:spcPct val="20000"/>
              </a:spcBef>
              <a:buClr>
                <a:srgbClr val="C80000"/>
              </a:buClr>
              <a:buSzPct val="80000"/>
              <a:buFont typeface="Wingdings" panose="05000000000000000000" pitchFamily="2" charset="2"/>
              <a:buChar char="n"/>
            </a:pPr>
            <a:r>
              <a:rPr lang="zh-CN" altLang="en-US" sz="2800" kern="0" dirty="0">
                <a:latin typeface="微软雅黑 Light" panose="020B0502040204020203" pitchFamily="34" charset="-122"/>
                <a:ea typeface="微软雅黑 Light" panose="020B0502040204020203" pitchFamily="34" charset="-122"/>
                <a:cs typeface="微软雅黑 Light" panose="020B0502040204020203" pitchFamily="34" charset="-122"/>
              </a:rPr>
              <a:t>路由表的生成是由手工配置的，一旦配置完成，路由表不会变动</a:t>
            </a:r>
            <a:endParaRPr lang="zh-CN" altLang="en-US" sz="2800" kern="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endParaRPr lang="en-US" altLang="zh-CN" dirty="0"/>
          </a:p>
        </p:txBody>
      </p:sp>
      <p:graphicFrame>
        <p:nvGraphicFramePr>
          <p:cNvPr id="544911" name="Group 143"/>
          <p:cNvGraphicFramePr>
            <a:graphicFrameLocks noGrp="1"/>
          </p:cNvGraphicFramePr>
          <p:nvPr>
            <p:ph type="tbl" idx="1"/>
          </p:nvPr>
        </p:nvGraphicFramePr>
        <p:xfrm>
          <a:off x="7176187" y="3771021"/>
          <a:ext cx="4394200" cy="2682240"/>
        </p:xfrm>
        <a:graphic>
          <a:graphicData uri="http://schemas.openxmlformats.org/drawingml/2006/table">
            <a:tbl>
              <a:tblPr/>
              <a:tblGrid>
                <a:gridCol w="774700"/>
                <a:gridCol w="1422400"/>
                <a:gridCol w="817562"/>
                <a:gridCol w="1379538"/>
              </a:tblGrid>
              <a:tr h="269875">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hMerge="1">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hMerge="1">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33528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33528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bl>
          </a:graphicData>
        </a:graphic>
      </p:graphicFrame>
      <p:sp>
        <p:nvSpPr>
          <p:cNvPr id="89" name="灯片编号占位符 5"/>
          <p:cNvSpPr>
            <a:spLocks noGrp="1"/>
          </p:cNvSpPr>
          <p:nvPr>
            <p:ph type="sldNum" sz="quarter" idx="12"/>
          </p:nvPr>
        </p:nvSpPr>
        <p:spPr/>
        <p:txBody>
          <a:bodyPr/>
          <a:lstStyle/>
          <a:p>
            <a:fld id="{29A10076-9964-49BC-B886-CEE114C2148C}" type="slidenum">
              <a:rPr lang="en-US" altLang="zh-CN"/>
            </a:fld>
            <a:endParaRPr lang="en-US" altLang="zh-CN"/>
          </a:p>
        </p:txBody>
      </p:sp>
      <p:sp>
        <p:nvSpPr>
          <p:cNvPr id="45" name="Rectangle 2"/>
          <p:cNvSpPr>
            <a:spLocks noGrp="1" noChangeArrowheads="1"/>
          </p:cNvSpPr>
          <p:nvPr>
            <p:ph type="title"/>
          </p:nvPr>
        </p:nvSpPr>
        <p:spPr>
          <a:xfrm>
            <a:off x="431800" y="71438"/>
            <a:ext cx="11328400" cy="765175"/>
          </a:xfrm>
        </p:spPr>
        <p:txBody>
          <a:bodyPr/>
          <a:lstStyle/>
          <a:p>
            <a:r>
              <a:rPr lang="zh-CN" altLang="en-US" dirty="0"/>
              <a:t>固定路由算法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49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5860" name="Group 68"/>
          <p:cNvGraphicFramePr>
            <a:graphicFrameLocks noGrp="1"/>
          </p:cNvGraphicFramePr>
          <p:nvPr>
            <p:ph type="tbl" idx="1"/>
          </p:nvPr>
        </p:nvGraphicFramePr>
        <p:xfrm>
          <a:off x="1919289" y="981075"/>
          <a:ext cx="3673475" cy="2438400"/>
        </p:xfrm>
        <a:graphic>
          <a:graphicData uri="http://schemas.openxmlformats.org/drawingml/2006/table">
            <a:tbl>
              <a:tblPr/>
              <a:tblGrid>
                <a:gridCol w="647700"/>
                <a:gridCol w="1189037"/>
                <a:gridCol w="682625"/>
                <a:gridCol w="1154113"/>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hMerge="1">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hMerge="1">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bl>
          </a:graphicData>
        </a:graphic>
      </p:graphicFrame>
      <p:sp>
        <p:nvSpPr>
          <p:cNvPr id="206" name="灯片编号占位符 5"/>
          <p:cNvSpPr>
            <a:spLocks noGrp="1"/>
          </p:cNvSpPr>
          <p:nvPr>
            <p:ph type="sldNum" sz="quarter" idx="12"/>
          </p:nvPr>
        </p:nvSpPr>
        <p:spPr/>
        <p:txBody>
          <a:bodyPr/>
          <a:lstStyle/>
          <a:p>
            <a:fld id="{33C4ED3E-FCC5-4C0F-BAC2-F2A456FA3A7A}" type="slidenum">
              <a:rPr lang="en-US" altLang="zh-CN"/>
            </a:fld>
            <a:endParaRPr lang="en-US" altLang="zh-CN"/>
          </a:p>
        </p:txBody>
      </p:sp>
      <p:graphicFrame>
        <p:nvGraphicFramePr>
          <p:cNvPr id="545861" name="Group 69"/>
          <p:cNvGraphicFramePr>
            <a:graphicFrameLocks noGrp="1"/>
          </p:cNvGraphicFramePr>
          <p:nvPr/>
        </p:nvGraphicFramePr>
        <p:xfrm>
          <a:off x="6598604" y="981075"/>
          <a:ext cx="3673475" cy="2438400"/>
        </p:xfrm>
        <a:graphic>
          <a:graphicData uri="http://schemas.openxmlformats.org/drawingml/2006/table">
            <a:tbl>
              <a:tblPr/>
              <a:tblGrid>
                <a:gridCol w="647700"/>
                <a:gridCol w="1189037"/>
                <a:gridCol w="682625"/>
                <a:gridCol w="1154113"/>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hMerge="1">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L5</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hMerge="1">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L5</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3048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bl>
          </a:graphicData>
        </a:graphic>
      </p:graphicFrame>
      <p:graphicFrame>
        <p:nvGraphicFramePr>
          <p:cNvPr id="546005" name="Group 213"/>
          <p:cNvGraphicFramePr>
            <a:graphicFrameLocks noGrp="1"/>
          </p:cNvGraphicFramePr>
          <p:nvPr/>
        </p:nvGraphicFramePr>
        <p:xfrm>
          <a:off x="1919288" y="3889375"/>
          <a:ext cx="3313112" cy="2438400"/>
        </p:xfrm>
        <a:graphic>
          <a:graphicData uri="http://schemas.openxmlformats.org/drawingml/2006/table">
            <a:tbl>
              <a:tblPr/>
              <a:tblGrid>
                <a:gridCol w="576262"/>
                <a:gridCol w="1081088"/>
                <a:gridCol w="574675"/>
                <a:gridCol w="1081087"/>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hMerge="1">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hMerge="1">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3048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r>
            </a:tbl>
          </a:graphicData>
        </a:graphic>
      </p:graphicFrame>
      <p:graphicFrame>
        <p:nvGraphicFramePr>
          <p:cNvPr id="546061" name="Group 269"/>
          <p:cNvGraphicFramePr>
            <a:graphicFrameLocks noGrp="1"/>
          </p:cNvGraphicFramePr>
          <p:nvPr/>
        </p:nvGraphicFramePr>
        <p:xfrm>
          <a:off x="5375276" y="3889375"/>
          <a:ext cx="4968875" cy="2438400"/>
        </p:xfrm>
        <a:graphic>
          <a:graphicData uri="http://schemas.openxmlformats.org/drawingml/2006/table">
            <a:tbl>
              <a:tblPr/>
              <a:tblGrid>
                <a:gridCol w="576263"/>
                <a:gridCol w="1081087"/>
                <a:gridCol w="576263"/>
                <a:gridCol w="1079500"/>
                <a:gridCol w="574675"/>
                <a:gridCol w="1081087"/>
              </a:tblGrid>
              <a:tr h="21590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hMerge="1">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hMerge="1">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hMerge="1">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748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2159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solidFill>
                  </a:tcPr>
                </a:tc>
              </a:tr>
              <a:tr h="3048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L6</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en-US" altLang="zh-CN"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solidFill>
                  </a:tcPr>
                </a:tc>
              </a:tr>
            </a:tbl>
          </a:graphicData>
        </a:graphic>
      </p:graphicFrame>
      <p:sp>
        <p:nvSpPr>
          <p:cNvPr id="545996" name="Text Box 204"/>
          <p:cNvSpPr txBox="1">
            <a:spLocks noChangeArrowheads="1"/>
          </p:cNvSpPr>
          <p:nvPr/>
        </p:nvSpPr>
        <p:spPr bwMode="auto">
          <a:xfrm>
            <a:off x="3091275" y="33861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B1</a:t>
            </a:r>
            <a:endParaRPr lang="en-US" altLang="zh-CN" sz="2000" b="1">
              <a:latin typeface="+mn-ea"/>
            </a:endParaRPr>
          </a:p>
        </p:txBody>
      </p:sp>
      <p:sp>
        <p:nvSpPr>
          <p:cNvPr id="545997" name="Text Box 205"/>
          <p:cNvSpPr txBox="1">
            <a:spLocks noChangeArrowheads="1"/>
          </p:cNvSpPr>
          <p:nvPr/>
        </p:nvSpPr>
        <p:spPr bwMode="auto">
          <a:xfrm>
            <a:off x="8161115" y="3409951"/>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B2</a:t>
            </a:r>
            <a:endParaRPr lang="en-US" altLang="zh-CN" sz="2000" b="1">
              <a:latin typeface="+mn-ea"/>
            </a:endParaRPr>
          </a:p>
        </p:txBody>
      </p:sp>
      <p:sp>
        <p:nvSpPr>
          <p:cNvPr id="545998" name="Text Box 206"/>
          <p:cNvSpPr txBox="1">
            <a:spLocks noChangeArrowheads="1"/>
          </p:cNvSpPr>
          <p:nvPr/>
        </p:nvSpPr>
        <p:spPr bwMode="auto">
          <a:xfrm>
            <a:off x="3211925" y="63452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B3</a:t>
            </a:r>
            <a:endParaRPr lang="en-US" altLang="zh-CN" sz="2000" b="1">
              <a:latin typeface="+mn-ea"/>
            </a:endParaRPr>
          </a:p>
        </p:txBody>
      </p:sp>
      <p:sp>
        <p:nvSpPr>
          <p:cNvPr id="545999" name="Text Box 207"/>
          <p:cNvSpPr txBox="1">
            <a:spLocks noChangeArrowheads="1"/>
          </p:cNvSpPr>
          <p:nvPr/>
        </p:nvSpPr>
        <p:spPr bwMode="auto">
          <a:xfrm>
            <a:off x="7515638" y="6345239"/>
            <a:ext cx="103105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latin typeface="+mn-ea"/>
              </a:rPr>
              <a:t>网桥</a:t>
            </a:r>
            <a:r>
              <a:rPr lang="en-US" altLang="zh-CN" sz="2000" b="1">
                <a:latin typeface="+mn-ea"/>
              </a:rPr>
              <a:t>B4</a:t>
            </a:r>
            <a:endParaRPr lang="en-US" altLang="zh-CN" sz="2000" b="1">
              <a:latin typeface="+mn-ea"/>
            </a:endParaRPr>
          </a:p>
        </p:txBody>
      </p:sp>
      <p:sp>
        <p:nvSpPr>
          <p:cNvPr id="2" name="Rectangle 2"/>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pPr eaLnBrk="0" hangingPunct="0"/>
            <a:endParaRPr lang="zh-CN" altLang="en-US" sz="32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Rectangle 2"/>
          <p:cNvSpPr>
            <a:spLocks noGrp="1" noChangeArrowheads="1"/>
          </p:cNvSpPr>
          <p:nvPr>
            <p:ph type="title"/>
          </p:nvPr>
        </p:nvSpPr>
        <p:spPr>
          <a:xfrm>
            <a:off x="431800" y="71438"/>
            <a:ext cx="11328400" cy="765175"/>
          </a:xfrm>
        </p:spPr>
        <p:txBody>
          <a:bodyPr/>
          <a:lstStyle/>
          <a:p>
            <a:r>
              <a:rPr lang="zh-CN" altLang="en-US" dirty="0"/>
              <a:t>各网桥路由表</a:t>
            </a:r>
            <a:endParaRPr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r>
              <a:rPr lang="zh-CN" altLang="en-US" dirty="0"/>
              <a:t>透明网桥</a:t>
            </a:r>
            <a:r>
              <a:rPr lang="en-US" altLang="zh-CN" dirty="0"/>
              <a:t>(Transparent Bridge)</a:t>
            </a:r>
            <a:endParaRPr lang="en-US" altLang="zh-CN" dirty="0"/>
          </a:p>
        </p:txBody>
      </p:sp>
      <p:sp>
        <p:nvSpPr>
          <p:cNvPr id="586755" name="Rectangle 3"/>
          <p:cNvSpPr>
            <a:spLocks noGrp="1" noChangeArrowheads="1"/>
          </p:cNvSpPr>
          <p:nvPr>
            <p:ph idx="1"/>
          </p:nvPr>
        </p:nvSpPr>
        <p:spPr/>
        <p:txBody>
          <a:bodyPr/>
          <a:lstStyle/>
          <a:p>
            <a:pPr>
              <a:buFont typeface="Wingdings" panose="05000000000000000000" pitchFamily="2" charset="2"/>
              <a:buChar char="n"/>
            </a:pPr>
            <a:r>
              <a:rPr lang="en-US" altLang="zh-CN" dirty="0"/>
              <a:t>“</a:t>
            </a:r>
            <a:r>
              <a:rPr lang="zh-CN" altLang="en-US" dirty="0"/>
              <a:t>透明”是指局域网上的站点并不知道所发送的帧将经过哪几个网桥，因为网桥对各站来说是看不见的 </a:t>
            </a:r>
            <a:endParaRPr lang="zh-CN" altLang="en-US" dirty="0"/>
          </a:p>
          <a:p>
            <a:pPr>
              <a:buFont typeface="Wingdings" panose="05000000000000000000" pitchFamily="2" charset="2"/>
              <a:buChar char="n"/>
            </a:pPr>
            <a:r>
              <a:rPr lang="zh-CN" altLang="en-US" dirty="0"/>
              <a:t>透明网桥是一种即插即用设备，其标准是 </a:t>
            </a:r>
            <a:r>
              <a:rPr lang="en-US" altLang="zh-CN" dirty="0"/>
              <a:t>IEEE 802.1D</a:t>
            </a:r>
            <a:r>
              <a:rPr lang="zh-CN" altLang="en-US" dirty="0"/>
              <a:t> </a:t>
            </a:r>
            <a:endParaRPr lang="en-US" altLang="zh-CN" dirty="0"/>
          </a:p>
          <a:p>
            <a:pPr>
              <a:buFont typeface="Wingdings" panose="05000000000000000000" pitchFamily="2" charset="2"/>
              <a:buChar char="n"/>
            </a:pPr>
            <a:r>
              <a:rPr lang="zh-CN" altLang="en-US" dirty="0"/>
              <a:t>采用逆向学习算法能够根据网络信息自动生成和修改自己的路由表</a:t>
            </a:r>
            <a:endParaRPr lang="zh-CN" altLang="en-US" dirty="0"/>
          </a:p>
          <a:p>
            <a:pPr>
              <a:buFont typeface="Wingdings" panose="05000000000000000000" pitchFamily="2" charset="2"/>
              <a:buChar char="n"/>
            </a:pPr>
            <a:r>
              <a:rPr lang="zh-CN" altLang="en-US" dirty="0"/>
              <a:t>自动修改和生成路由表的能力称为路由学习或地址学习</a:t>
            </a:r>
            <a:endParaRPr lang="zh-CN" altLang="en-US" dirty="0"/>
          </a:p>
          <a:p>
            <a:pPr>
              <a:buFont typeface="Wingdings" panose="05000000000000000000" pitchFamily="2" charset="2"/>
              <a:buChar char="n"/>
            </a:pPr>
            <a:r>
              <a:rPr lang="zh-CN" altLang="en-US" dirty="0"/>
              <a:t>要解决以下问题：</a:t>
            </a:r>
            <a:endParaRPr lang="zh-CN" altLang="en-US" dirty="0"/>
          </a:p>
          <a:p>
            <a:pPr marL="607695" lvl="1" indent="-342900"/>
            <a:r>
              <a:rPr lang="zh-CN" altLang="en-US" dirty="0">
                <a:latin typeface="+mn-ea"/>
              </a:rPr>
              <a:t>路由表的初始化</a:t>
            </a:r>
            <a:endParaRPr lang="zh-CN" altLang="en-US" dirty="0">
              <a:latin typeface="+mn-ea"/>
            </a:endParaRPr>
          </a:p>
          <a:p>
            <a:pPr marL="607695" lvl="1" indent="-342900"/>
            <a:r>
              <a:rPr lang="zh-CN" altLang="en-US" dirty="0">
                <a:latin typeface="+mn-ea"/>
              </a:rPr>
              <a:t>路由表的自动修改</a:t>
            </a:r>
            <a:endParaRPr lang="zh-CN" altLang="en-US" dirty="0">
              <a:latin typeface="+mn-ea"/>
            </a:endParaRPr>
          </a:p>
          <a:p>
            <a:pPr marL="607695" lvl="1" indent="-342900"/>
            <a:r>
              <a:rPr lang="zh-CN" altLang="en-US" dirty="0">
                <a:latin typeface="+mn-ea"/>
              </a:rPr>
              <a:t>帧循环</a:t>
            </a:r>
            <a:r>
              <a:rPr lang="en-US" altLang="zh-CN" dirty="0">
                <a:latin typeface="+mn-ea"/>
              </a:rPr>
              <a:t>--</a:t>
            </a:r>
            <a:r>
              <a:rPr lang="zh-CN" altLang="en-US" dirty="0">
                <a:latin typeface="+mn-ea"/>
              </a:rPr>
              <a:t>生成树算法</a:t>
            </a:r>
            <a:endParaRPr lang="zh-CN" altLang="en-US" dirty="0">
              <a:latin typeface="+mn-ea"/>
            </a:endParaRPr>
          </a:p>
        </p:txBody>
      </p:sp>
      <p:sp>
        <p:nvSpPr>
          <p:cNvPr id="6" name="灯片编号占位符 5"/>
          <p:cNvSpPr>
            <a:spLocks noGrp="1"/>
          </p:cNvSpPr>
          <p:nvPr>
            <p:ph type="sldNum" sz="quarter" idx="12"/>
          </p:nvPr>
        </p:nvSpPr>
        <p:spPr/>
        <p:txBody>
          <a:bodyPr/>
          <a:lstStyle/>
          <a:p>
            <a:fld id="{28E49504-5896-40B7-B50E-0F15505C984C}" type="slidenum">
              <a:rPr lang="en-US" altLang="zh-CN"/>
            </a:fld>
            <a:endParaRPr lang="en-US" altLang="zh-CN"/>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lstStyle/>
          <a:p>
            <a:r>
              <a:rPr lang="zh-CN" altLang="en-US"/>
              <a:t>路由表的初始化</a:t>
            </a:r>
            <a:endParaRPr lang="zh-CN" altLang="en-US"/>
          </a:p>
        </p:txBody>
      </p:sp>
      <p:sp>
        <p:nvSpPr>
          <p:cNvPr id="21" name="灯片编号占位符 5"/>
          <p:cNvSpPr>
            <a:spLocks noGrp="1"/>
          </p:cNvSpPr>
          <p:nvPr>
            <p:ph type="sldNum" sz="quarter" idx="12"/>
          </p:nvPr>
        </p:nvSpPr>
        <p:spPr/>
        <p:txBody>
          <a:bodyPr/>
          <a:lstStyle/>
          <a:p>
            <a:fld id="{F443AC03-600D-4F00-95F9-7DD2EAC03CD8}" type="slidenum">
              <a:rPr lang="en-US" altLang="zh-CN"/>
            </a:fld>
            <a:endParaRPr lang="en-US" altLang="zh-CN"/>
          </a:p>
        </p:txBody>
      </p:sp>
      <p:sp>
        <p:nvSpPr>
          <p:cNvPr id="517125" name="Rectangle 5"/>
          <p:cNvSpPr>
            <a:spLocks noChangeArrowheads="1"/>
          </p:cNvSpPr>
          <p:nvPr/>
        </p:nvSpPr>
        <p:spPr bwMode="auto">
          <a:xfrm>
            <a:off x="4875214" y="2718649"/>
            <a:ext cx="428625" cy="441325"/>
          </a:xfrm>
          <a:prstGeom prst="rect">
            <a:avLst/>
          </a:prstGeom>
          <a:solidFill>
            <a:srgbClr val="FF9900"/>
          </a:solidFill>
          <a:ln w="17463">
            <a:solidFill>
              <a:srgbClr val="000000"/>
            </a:solidFill>
            <a:miter lim="800000"/>
          </a:ln>
        </p:spPr>
        <p:txBody>
          <a:bodyPr/>
          <a:lstStyle/>
          <a:p>
            <a:pPr algn="ctr"/>
            <a:r>
              <a:rPr lang="en-US" altLang="zh-CN" sz="2000" b="1">
                <a:latin typeface="+mn-ea"/>
              </a:rPr>
              <a:t>A</a:t>
            </a:r>
            <a:endParaRPr lang="en-US" altLang="zh-CN" sz="2000" b="1">
              <a:latin typeface="+mn-ea"/>
            </a:endParaRPr>
          </a:p>
        </p:txBody>
      </p:sp>
      <p:sp>
        <p:nvSpPr>
          <p:cNvPr id="517126" name="Line 6"/>
          <p:cNvSpPr>
            <a:spLocks noChangeShapeType="1"/>
          </p:cNvSpPr>
          <p:nvPr/>
        </p:nvSpPr>
        <p:spPr bwMode="auto">
          <a:xfrm>
            <a:off x="5091113" y="3150449"/>
            <a:ext cx="0" cy="4333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27" name="Rectangle 7"/>
          <p:cNvSpPr>
            <a:spLocks noChangeArrowheads="1"/>
          </p:cNvSpPr>
          <p:nvPr/>
        </p:nvSpPr>
        <p:spPr bwMode="auto">
          <a:xfrm>
            <a:off x="7535864" y="5238011"/>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B</a:t>
            </a:r>
            <a:endParaRPr lang="en-US" altLang="zh-CN" sz="2000" b="1">
              <a:latin typeface="+mn-ea"/>
            </a:endParaRPr>
          </a:p>
        </p:txBody>
      </p:sp>
      <p:sp>
        <p:nvSpPr>
          <p:cNvPr id="517128" name="Line 8"/>
          <p:cNvSpPr>
            <a:spLocks noChangeShapeType="1"/>
          </p:cNvSpPr>
          <p:nvPr/>
        </p:nvSpPr>
        <p:spPr bwMode="auto">
          <a:xfrm>
            <a:off x="7751763" y="4877649"/>
            <a:ext cx="0" cy="3762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32" name="Text Box 12"/>
          <p:cNvSpPr txBox="1">
            <a:spLocks noChangeArrowheads="1"/>
          </p:cNvSpPr>
          <p:nvPr/>
        </p:nvSpPr>
        <p:spPr bwMode="auto">
          <a:xfrm>
            <a:off x="3359151" y="3415561"/>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endParaRPr lang="en-US" altLang="zh-CN" sz="2000" b="1">
              <a:latin typeface="+mn-ea"/>
            </a:endParaRPr>
          </a:p>
        </p:txBody>
      </p:sp>
      <p:sp>
        <p:nvSpPr>
          <p:cNvPr id="517133" name="Text Box 13"/>
          <p:cNvSpPr txBox="1">
            <a:spLocks noChangeArrowheads="1"/>
          </p:cNvSpPr>
          <p:nvPr/>
        </p:nvSpPr>
        <p:spPr bwMode="auto">
          <a:xfrm>
            <a:off x="3359151" y="4710961"/>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endParaRPr lang="en-US" altLang="zh-CN" sz="2000" b="1">
              <a:latin typeface="+mn-ea"/>
            </a:endParaRPr>
          </a:p>
        </p:txBody>
      </p:sp>
      <p:sp>
        <p:nvSpPr>
          <p:cNvPr id="517134" name="Line 14"/>
          <p:cNvSpPr>
            <a:spLocks noChangeShapeType="1"/>
          </p:cNvSpPr>
          <p:nvPr/>
        </p:nvSpPr>
        <p:spPr bwMode="auto">
          <a:xfrm flipV="1">
            <a:off x="4659314" y="4877649"/>
            <a:ext cx="3597275"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latin typeface="+mn-ea"/>
            </a:endParaRPr>
          </a:p>
        </p:txBody>
      </p:sp>
      <p:sp>
        <p:nvSpPr>
          <p:cNvPr id="517135" name="Line 15"/>
          <p:cNvSpPr>
            <a:spLocks noChangeShapeType="1"/>
          </p:cNvSpPr>
          <p:nvPr/>
        </p:nvSpPr>
        <p:spPr bwMode="auto">
          <a:xfrm flipV="1">
            <a:off x="4659313" y="3582249"/>
            <a:ext cx="3524250"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sz="2000" b="1">
              <a:latin typeface="+mn-ea"/>
            </a:endParaRPr>
          </a:p>
        </p:txBody>
      </p:sp>
      <p:sp>
        <p:nvSpPr>
          <p:cNvPr id="517136" name="Rectangle 16"/>
          <p:cNvSpPr>
            <a:spLocks noChangeArrowheads="1"/>
          </p:cNvSpPr>
          <p:nvPr/>
        </p:nvSpPr>
        <p:spPr bwMode="auto">
          <a:xfrm>
            <a:off x="4943475" y="3942611"/>
            <a:ext cx="1030288" cy="441325"/>
          </a:xfrm>
          <a:prstGeom prst="rect">
            <a:avLst/>
          </a:prstGeom>
          <a:solidFill>
            <a:srgbClr val="6697F0"/>
          </a:solidFill>
          <a:ln w="17463" algn="ctr">
            <a:solidFill>
              <a:srgbClr val="000000"/>
            </a:solidFill>
            <a:miter lim="800000"/>
          </a:ln>
          <a:effectLst/>
        </p:spPr>
        <p:txBody>
          <a:bodyPr/>
          <a:lstStyle/>
          <a:p>
            <a:pPr algn="ctr"/>
            <a:r>
              <a:rPr lang="zh-CN" altLang="en-US" sz="2000" b="1" dirty="0">
                <a:latin typeface="+mn-ea"/>
              </a:rPr>
              <a:t>网桥</a:t>
            </a:r>
            <a:r>
              <a:rPr lang="en-US" altLang="zh-CN" sz="2000" b="1" dirty="0">
                <a:latin typeface="+mn-ea"/>
              </a:rPr>
              <a:t>B1</a:t>
            </a:r>
            <a:endParaRPr lang="en-US" altLang="zh-CN" sz="2000" b="1" dirty="0">
              <a:latin typeface="+mn-ea"/>
            </a:endParaRPr>
          </a:p>
        </p:txBody>
      </p:sp>
      <p:sp>
        <p:nvSpPr>
          <p:cNvPr id="517137" name="Line 17"/>
          <p:cNvSpPr>
            <a:spLocks noChangeShapeType="1"/>
          </p:cNvSpPr>
          <p:nvPr/>
        </p:nvSpPr>
        <p:spPr bwMode="auto">
          <a:xfrm>
            <a:off x="5494338" y="3566374"/>
            <a:ext cx="0" cy="376237"/>
          </a:xfrm>
          <a:prstGeom prst="line">
            <a:avLst/>
          </a:prstGeom>
          <a:noFill/>
          <a:ln w="17463">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b="1">
              <a:latin typeface="+mn-ea"/>
            </a:endParaRPr>
          </a:p>
        </p:txBody>
      </p:sp>
      <p:sp>
        <p:nvSpPr>
          <p:cNvPr id="517138" name="Line 18"/>
          <p:cNvSpPr>
            <a:spLocks noChangeShapeType="1"/>
          </p:cNvSpPr>
          <p:nvPr/>
        </p:nvSpPr>
        <p:spPr bwMode="auto">
          <a:xfrm flipH="1">
            <a:off x="5494338" y="4395048"/>
            <a:ext cx="0" cy="431800"/>
          </a:xfrm>
          <a:prstGeom prst="line">
            <a:avLst/>
          </a:prstGeom>
          <a:noFill/>
          <a:ln w="17463">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000" b="1">
              <a:latin typeface="+mn-ea"/>
            </a:endParaRPr>
          </a:p>
        </p:txBody>
      </p:sp>
      <p:sp>
        <p:nvSpPr>
          <p:cNvPr id="517139" name="Rectangle 19"/>
          <p:cNvSpPr>
            <a:spLocks noChangeArrowheads="1"/>
          </p:cNvSpPr>
          <p:nvPr/>
        </p:nvSpPr>
        <p:spPr bwMode="auto">
          <a:xfrm>
            <a:off x="7391401" y="2718649"/>
            <a:ext cx="428625" cy="441325"/>
          </a:xfrm>
          <a:prstGeom prst="rect">
            <a:avLst/>
          </a:prstGeom>
          <a:solidFill>
            <a:srgbClr val="FF9900"/>
          </a:solidFill>
          <a:ln w="17463">
            <a:solidFill>
              <a:srgbClr val="000000"/>
            </a:solidFill>
            <a:miter lim="800000"/>
          </a:ln>
        </p:spPr>
        <p:txBody>
          <a:bodyPr/>
          <a:lstStyle/>
          <a:p>
            <a:pPr algn="ctr"/>
            <a:r>
              <a:rPr lang="en-US" altLang="zh-CN" sz="2000" b="1">
                <a:latin typeface="+mn-ea"/>
              </a:rPr>
              <a:t>C</a:t>
            </a:r>
            <a:endParaRPr lang="en-US" altLang="zh-CN" sz="2000" b="1">
              <a:latin typeface="+mn-ea"/>
            </a:endParaRPr>
          </a:p>
        </p:txBody>
      </p:sp>
      <p:sp>
        <p:nvSpPr>
          <p:cNvPr id="517140" name="Line 20"/>
          <p:cNvSpPr>
            <a:spLocks noChangeShapeType="1"/>
          </p:cNvSpPr>
          <p:nvPr/>
        </p:nvSpPr>
        <p:spPr bwMode="auto">
          <a:xfrm>
            <a:off x="7607300" y="3150449"/>
            <a:ext cx="0" cy="4333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517141" name="Rectangle 21"/>
          <p:cNvSpPr>
            <a:spLocks noChangeArrowheads="1"/>
          </p:cNvSpPr>
          <p:nvPr/>
        </p:nvSpPr>
        <p:spPr bwMode="auto">
          <a:xfrm>
            <a:off x="4872039" y="5238011"/>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000" b="1">
                <a:latin typeface="+mn-ea"/>
              </a:rPr>
              <a:t>D</a:t>
            </a:r>
            <a:endParaRPr lang="en-US" altLang="zh-CN" sz="2000" b="1">
              <a:latin typeface="+mn-ea"/>
            </a:endParaRPr>
          </a:p>
        </p:txBody>
      </p:sp>
      <p:sp>
        <p:nvSpPr>
          <p:cNvPr id="517142" name="Line 22"/>
          <p:cNvSpPr>
            <a:spLocks noChangeShapeType="1"/>
          </p:cNvSpPr>
          <p:nvPr/>
        </p:nvSpPr>
        <p:spPr bwMode="auto">
          <a:xfrm>
            <a:off x="5087938" y="4877649"/>
            <a:ext cx="0" cy="3762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sz="2000" b="1">
              <a:latin typeface="+mn-ea"/>
            </a:endParaRPr>
          </a:p>
        </p:txBody>
      </p:sp>
      <p:sp>
        <p:nvSpPr>
          <p:cNvPr id="2" name="Rectangle 3"/>
          <p:cNvSpPr txBox="1">
            <a:spLocks noChangeArrowheads="1"/>
          </p:cNvSpPr>
          <p:nvPr/>
        </p:nvSpPr>
        <p:spPr>
          <a:xfrm>
            <a:off x="335280" y="1124584"/>
            <a:ext cx="10858500" cy="1086589"/>
          </a:xfrm>
          <a:prstGeom prst="rect">
            <a:avLst/>
          </a:prstGeom>
        </p:spPr>
        <p:txBody>
          <a:bodyPr vert="horz" lIns="91440" tIns="45720" rIns="91440" bIns="45720" rtlCol="0"/>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spcBef>
                <a:spcPct val="20000"/>
              </a:spcBef>
              <a:buClr>
                <a:srgbClr val="C80000"/>
              </a:buClr>
              <a:buSzPct val="80000"/>
              <a:buFont typeface="Wingdings" panose="05000000000000000000" pitchFamily="2" charset="2"/>
              <a:buChar char="n"/>
            </a:pPr>
            <a:r>
              <a:rPr lang="en-US" altLang="zh-CN" sz="2800" kern="0" dirty="0">
                <a:latin typeface="微软雅黑 Light" panose="020B0502040204020203" pitchFamily="34" charset="-122"/>
                <a:ea typeface="微软雅黑 Light" panose="020B0502040204020203" pitchFamily="34" charset="-122"/>
                <a:cs typeface="Times New Roman" panose="02020603050405020304" pitchFamily="18" charset="0"/>
              </a:rPr>
              <a:t>当网桥收到一个发往某站点的帧，而在路由表中没有该站点的路由信息时，网桥使用一个扩散算法向它连接的所有局域网发送这个帧</a:t>
            </a:r>
            <a:endParaRPr lang="en-US" altLang="zh-CN" sz="2800" kern="0" dirty="0">
              <a:latin typeface="微软雅黑 Light" panose="020B0502040204020203" pitchFamily="34" charset="-122"/>
              <a:ea typeface="微软雅黑 Light" panose="020B0502040204020203" pitchFamily="34" charset="-122"/>
              <a:cs typeface="Times New Roman" panose="02020603050405020304" pitchFamily="18" charset="0"/>
            </a:endParaRPr>
          </a:p>
          <a:p>
            <a:endParaRPr lang="en-US" altLang="zh-CN" sz="2800" kern="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r>
              <a:rPr lang="zh-CN" altLang="en-US" dirty="0"/>
              <a:t>路由表的建立过程举例</a:t>
            </a:r>
            <a:endParaRPr lang="zh-CN" altLang="en-US" dirty="0"/>
          </a:p>
        </p:txBody>
      </p:sp>
      <p:sp>
        <p:nvSpPr>
          <p:cNvPr id="70" name="灯片编号占位符 5"/>
          <p:cNvSpPr>
            <a:spLocks noGrp="1"/>
          </p:cNvSpPr>
          <p:nvPr>
            <p:ph type="sldNum" sz="quarter" idx="12"/>
          </p:nvPr>
        </p:nvSpPr>
        <p:spPr/>
        <p:txBody>
          <a:bodyPr/>
          <a:lstStyle/>
          <a:p>
            <a:fld id="{AA3A6FD7-035B-4DE8-8F1C-E8CDAA71CDB8}" type="slidenum">
              <a:rPr lang="en-US" altLang="zh-CN"/>
            </a:fld>
            <a:endParaRPr lang="en-US" altLang="zh-CN"/>
          </a:p>
        </p:txBody>
      </p:sp>
      <p:sp>
        <p:nvSpPr>
          <p:cNvPr id="589828" name="Rectangle 4"/>
          <p:cNvSpPr>
            <a:spLocks noChangeArrowheads="1"/>
          </p:cNvSpPr>
          <p:nvPr/>
        </p:nvSpPr>
        <p:spPr bwMode="auto">
          <a:xfrm>
            <a:off x="3748088" y="3816797"/>
            <a:ext cx="1519648" cy="38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zh-CN" altLang="en-US" sz="1800" b="1">
                <a:latin typeface="+mn-ea"/>
                <a:ea typeface="+mn-ea"/>
              </a:rPr>
              <a:t>地址      接口</a:t>
            </a:r>
            <a:endParaRPr lang="zh-CN" altLang="en-US" sz="1800" b="1" baseline="-25000">
              <a:latin typeface="+mn-ea"/>
              <a:ea typeface="+mn-ea"/>
            </a:endParaRPr>
          </a:p>
        </p:txBody>
      </p:sp>
      <p:sp>
        <p:nvSpPr>
          <p:cNvPr id="589829" name="Line 5"/>
          <p:cNvSpPr>
            <a:spLocks noChangeShapeType="1"/>
          </p:cNvSpPr>
          <p:nvPr/>
        </p:nvSpPr>
        <p:spPr bwMode="auto">
          <a:xfrm>
            <a:off x="6623050" y="2497586"/>
            <a:ext cx="0" cy="592137"/>
          </a:xfrm>
          <a:prstGeom prst="line">
            <a:avLst/>
          </a:prstGeom>
          <a:noFill/>
          <a:ln w="28575">
            <a:solidFill>
              <a:srgbClr val="6697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0" name="Line 6"/>
          <p:cNvSpPr>
            <a:spLocks noChangeShapeType="1"/>
          </p:cNvSpPr>
          <p:nvPr/>
        </p:nvSpPr>
        <p:spPr bwMode="auto">
          <a:xfrm>
            <a:off x="10155238" y="2515047"/>
            <a:ext cx="0" cy="590550"/>
          </a:xfrm>
          <a:prstGeom prst="line">
            <a:avLst/>
          </a:prstGeom>
          <a:noFill/>
          <a:ln w="28575">
            <a:solidFill>
              <a:srgbClr val="6697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1" name="Line 7"/>
          <p:cNvSpPr>
            <a:spLocks noChangeShapeType="1"/>
          </p:cNvSpPr>
          <p:nvPr/>
        </p:nvSpPr>
        <p:spPr bwMode="auto">
          <a:xfrm flipV="1">
            <a:off x="8298713" y="2522985"/>
            <a:ext cx="2121637" cy="3175"/>
          </a:xfrm>
          <a:prstGeom prst="line">
            <a:avLst/>
          </a:prstGeom>
          <a:noFill/>
          <a:ln w="28575">
            <a:solidFill>
              <a:srgbClr val="6697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2" name="Rectangle 8"/>
          <p:cNvSpPr>
            <a:spLocks noChangeArrowheads="1"/>
          </p:cNvSpPr>
          <p:nvPr/>
        </p:nvSpPr>
        <p:spPr bwMode="auto">
          <a:xfrm>
            <a:off x="10372725" y="2443611"/>
            <a:ext cx="115888" cy="123825"/>
          </a:xfrm>
          <a:prstGeom prst="rect">
            <a:avLst/>
          </a:prstGeom>
          <a:solidFill>
            <a:srgbClr val="6697F0"/>
          </a:solidFill>
          <a:ln w="12700">
            <a:solidFill>
              <a:srgbClr val="6697F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33" name="Line 9"/>
          <p:cNvSpPr>
            <a:spLocks noChangeShapeType="1"/>
          </p:cNvSpPr>
          <p:nvPr/>
        </p:nvSpPr>
        <p:spPr bwMode="auto">
          <a:xfrm>
            <a:off x="9004300" y="2527747"/>
            <a:ext cx="0" cy="565150"/>
          </a:xfrm>
          <a:prstGeom prst="line">
            <a:avLst/>
          </a:prstGeom>
          <a:noFill/>
          <a:ln w="28575">
            <a:solidFill>
              <a:srgbClr val="6697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6" name="Line 12"/>
          <p:cNvSpPr>
            <a:spLocks noChangeShapeType="1"/>
          </p:cNvSpPr>
          <p:nvPr/>
        </p:nvSpPr>
        <p:spPr bwMode="auto">
          <a:xfrm>
            <a:off x="4743152" y="2483066"/>
            <a:ext cx="2641899" cy="28808"/>
          </a:xfrm>
          <a:prstGeom prst="line">
            <a:avLst/>
          </a:prstGeom>
          <a:noFill/>
          <a:ln w="28575">
            <a:solidFill>
              <a:srgbClr val="6697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37" name="Line 13"/>
          <p:cNvSpPr>
            <a:spLocks noChangeShapeType="1"/>
          </p:cNvSpPr>
          <p:nvPr/>
        </p:nvSpPr>
        <p:spPr bwMode="auto">
          <a:xfrm>
            <a:off x="5567363" y="2510286"/>
            <a:ext cx="0" cy="566737"/>
          </a:xfrm>
          <a:prstGeom prst="line">
            <a:avLst/>
          </a:prstGeom>
          <a:noFill/>
          <a:ln w="28575">
            <a:solidFill>
              <a:srgbClr val="6697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0" name="Line 16"/>
          <p:cNvSpPr>
            <a:spLocks noChangeShapeType="1"/>
          </p:cNvSpPr>
          <p:nvPr/>
        </p:nvSpPr>
        <p:spPr bwMode="auto">
          <a:xfrm>
            <a:off x="3509963" y="2518222"/>
            <a:ext cx="0" cy="590550"/>
          </a:xfrm>
          <a:prstGeom prst="line">
            <a:avLst/>
          </a:prstGeom>
          <a:noFill/>
          <a:ln w="28575">
            <a:solidFill>
              <a:srgbClr val="6697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1" name="Rectangle 17"/>
          <p:cNvSpPr>
            <a:spLocks noChangeArrowheads="1"/>
          </p:cNvSpPr>
          <p:nvPr/>
        </p:nvSpPr>
        <p:spPr bwMode="auto">
          <a:xfrm>
            <a:off x="1698625" y="2465836"/>
            <a:ext cx="115888" cy="122237"/>
          </a:xfrm>
          <a:prstGeom prst="rect">
            <a:avLst/>
          </a:prstGeom>
          <a:solidFill>
            <a:srgbClr val="6697F0"/>
          </a:solidFill>
          <a:ln w="12700">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42" name="Line 18"/>
          <p:cNvSpPr>
            <a:spLocks noChangeShapeType="1"/>
          </p:cNvSpPr>
          <p:nvPr/>
        </p:nvSpPr>
        <p:spPr bwMode="auto">
          <a:xfrm flipV="1">
            <a:off x="1774824" y="2510291"/>
            <a:ext cx="2200137" cy="19044"/>
          </a:xfrm>
          <a:prstGeom prst="line">
            <a:avLst/>
          </a:prstGeom>
          <a:noFill/>
          <a:ln w="28575">
            <a:solidFill>
              <a:srgbClr val="6697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3" name="Line 19"/>
          <p:cNvSpPr>
            <a:spLocks noChangeShapeType="1"/>
          </p:cNvSpPr>
          <p:nvPr/>
        </p:nvSpPr>
        <p:spPr bwMode="auto">
          <a:xfrm>
            <a:off x="2166938" y="2529336"/>
            <a:ext cx="0" cy="568325"/>
          </a:xfrm>
          <a:prstGeom prst="line">
            <a:avLst/>
          </a:prstGeom>
          <a:noFill/>
          <a:ln w="28575">
            <a:solidFill>
              <a:srgbClr val="6697F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ea"/>
            </a:endParaRPr>
          </a:p>
        </p:txBody>
      </p:sp>
      <p:sp>
        <p:nvSpPr>
          <p:cNvPr id="589846" name="Rectangle 22"/>
          <p:cNvSpPr>
            <a:spLocks noChangeArrowheads="1"/>
          </p:cNvSpPr>
          <p:nvPr/>
        </p:nvSpPr>
        <p:spPr bwMode="auto">
          <a:xfrm>
            <a:off x="7618973" y="1682376"/>
            <a:ext cx="43441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B</a:t>
            </a:r>
            <a:r>
              <a:rPr lang="en-US" altLang="zh-CN" sz="1800" b="1" baseline="-25000" dirty="0">
                <a:latin typeface="+mn-ea"/>
                <a:ea typeface="+mn-ea"/>
              </a:rPr>
              <a:t>2</a:t>
            </a:r>
            <a:endParaRPr lang="en-US" altLang="zh-CN" sz="1800" b="1" baseline="-25000" dirty="0">
              <a:latin typeface="+mn-ea"/>
              <a:ea typeface="+mn-ea"/>
            </a:endParaRPr>
          </a:p>
        </p:txBody>
      </p:sp>
      <p:sp>
        <p:nvSpPr>
          <p:cNvPr id="589849" name="Rectangle 25"/>
          <p:cNvSpPr>
            <a:spLocks noChangeArrowheads="1"/>
          </p:cNvSpPr>
          <p:nvPr/>
        </p:nvSpPr>
        <p:spPr bwMode="auto">
          <a:xfrm>
            <a:off x="4155919" y="1662813"/>
            <a:ext cx="43441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B</a:t>
            </a:r>
            <a:r>
              <a:rPr lang="en-US" altLang="zh-CN" sz="1800" b="1" baseline="-25000" dirty="0">
                <a:latin typeface="+mn-ea"/>
                <a:ea typeface="+mn-ea"/>
              </a:rPr>
              <a:t>1</a:t>
            </a:r>
            <a:endParaRPr lang="en-US" altLang="zh-CN" sz="1800" b="1" baseline="-25000" dirty="0">
              <a:latin typeface="+mn-ea"/>
              <a:ea typeface="+mn-ea"/>
            </a:endParaRPr>
          </a:p>
        </p:txBody>
      </p:sp>
      <p:sp>
        <p:nvSpPr>
          <p:cNvPr id="589850" name="Rectangle 26"/>
          <p:cNvSpPr>
            <a:spLocks noChangeArrowheads="1"/>
          </p:cNvSpPr>
          <p:nvPr/>
        </p:nvSpPr>
        <p:spPr bwMode="auto">
          <a:xfrm>
            <a:off x="1603102" y="2992886"/>
            <a:ext cx="35586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A</a:t>
            </a:r>
            <a:endParaRPr lang="en-US" altLang="zh-CN" sz="1800" b="1" baseline="-25000" dirty="0">
              <a:latin typeface="+mn-ea"/>
              <a:ea typeface="+mn-ea"/>
            </a:endParaRPr>
          </a:p>
        </p:txBody>
      </p:sp>
      <p:sp>
        <p:nvSpPr>
          <p:cNvPr id="589851" name="Rectangle 27"/>
          <p:cNvSpPr>
            <a:spLocks noChangeArrowheads="1"/>
          </p:cNvSpPr>
          <p:nvPr/>
        </p:nvSpPr>
        <p:spPr bwMode="auto">
          <a:xfrm>
            <a:off x="2982913" y="2992886"/>
            <a:ext cx="336632"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B</a:t>
            </a:r>
            <a:endParaRPr lang="en-US" altLang="zh-CN" sz="1800" b="1" baseline="-25000">
              <a:latin typeface="+mn-ea"/>
              <a:ea typeface="+mn-ea"/>
            </a:endParaRPr>
          </a:p>
        </p:txBody>
      </p:sp>
      <p:sp>
        <p:nvSpPr>
          <p:cNvPr id="589852" name="Rectangle 28"/>
          <p:cNvSpPr>
            <a:spLocks noChangeArrowheads="1"/>
          </p:cNvSpPr>
          <p:nvPr/>
        </p:nvSpPr>
        <p:spPr bwMode="auto">
          <a:xfrm>
            <a:off x="5062014" y="2992886"/>
            <a:ext cx="34945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C</a:t>
            </a:r>
            <a:endParaRPr lang="en-US" altLang="zh-CN" sz="1800" b="1" baseline="-25000" dirty="0">
              <a:latin typeface="+mn-ea"/>
              <a:ea typeface="+mn-ea"/>
            </a:endParaRPr>
          </a:p>
        </p:txBody>
      </p:sp>
      <p:sp>
        <p:nvSpPr>
          <p:cNvPr id="589853" name="Rectangle 29"/>
          <p:cNvSpPr>
            <a:spLocks noChangeArrowheads="1"/>
          </p:cNvSpPr>
          <p:nvPr/>
        </p:nvSpPr>
        <p:spPr bwMode="auto">
          <a:xfrm>
            <a:off x="6035358" y="2992886"/>
            <a:ext cx="36548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D</a:t>
            </a:r>
            <a:endParaRPr lang="en-US" altLang="zh-CN" sz="1800" b="1" baseline="-25000">
              <a:latin typeface="+mn-ea"/>
              <a:ea typeface="+mn-ea"/>
            </a:endParaRPr>
          </a:p>
        </p:txBody>
      </p:sp>
      <p:sp>
        <p:nvSpPr>
          <p:cNvPr id="589854" name="Rectangle 30"/>
          <p:cNvSpPr>
            <a:spLocks noChangeArrowheads="1"/>
          </p:cNvSpPr>
          <p:nvPr/>
        </p:nvSpPr>
        <p:spPr bwMode="auto">
          <a:xfrm>
            <a:off x="8510588" y="2992886"/>
            <a:ext cx="31419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E</a:t>
            </a:r>
            <a:endParaRPr lang="en-US" altLang="zh-CN" sz="1800" b="1" baseline="-25000">
              <a:latin typeface="+mn-ea"/>
              <a:ea typeface="+mn-ea"/>
            </a:endParaRPr>
          </a:p>
        </p:txBody>
      </p:sp>
      <p:sp>
        <p:nvSpPr>
          <p:cNvPr id="589855" name="Rectangle 31"/>
          <p:cNvSpPr>
            <a:spLocks noChangeArrowheads="1"/>
          </p:cNvSpPr>
          <p:nvPr/>
        </p:nvSpPr>
        <p:spPr bwMode="auto">
          <a:xfrm>
            <a:off x="9642323" y="3001588"/>
            <a:ext cx="31098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dirty="0">
                <a:latin typeface="+mn-ea"/>
                <a:ea typeface="+mn-ea"/>
              </a:rPr>
              <a:t>F</a:t>
            </a:r>
            <a:endParaRPr lang="en-US" altLang="zh-CN" sz="1800" b="1" baseline="-25000" dirty="0">
              <a:latin typeface="+mn-ea"/>
              <a:ea typeface="+mn-ea"/>
            </a:endParaRPr>
          </a:p>
        </p:txBody>
      </p:sp>
      <p:sp>
        <p:nvSpPr>
          <p:cNvPr id="589856" name="Rectangle 32"/>
          <p:cNvSpPr>
            <a:spLocks noChangeArrowheads="1"/>
          </p:cNvSpPr>
          <p:nvPr/>
        </p:nvSpPr>
        <p:spPr bwMode="auto">
          <a:xfrm>
            <a:off x="3444875"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1</a:t>
            </a:r>
            <a:endParaRPr lang="en-US" altLang="zh-CN" sz="1800" b="1" baseline="-25000">
              <a:latin typeface="+mn-ea"/>
              <a:ea typeface="+mn-ea"/>
            </a:endParaRPr>
          </a:p>
        </p:txBody>
      </p:sp>
      <p:sp>
        <p:nvSpPr>
          <p:cNvPr id="589857" name="Rectangle 33"/>
          <p:cNvSpPr>
            <a:spLocks noChangeArrowheads="1"/>
          </p:cNvSpPr>
          <p:nvPr/>
        </p:nvSpPr>
        <p:spPr bwMode="auto">
          <a:xfrm>
            <a:off x="4905375"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2</a:t>
            </a:r>
            <a:endParaRPr lang="en-US" altLang="zh-CN" sz="1800" b="1" baseline="-25000">
              <a:latin typeface="+mn-ea"/>
              <a:ea typeface="+mn-ea"/>
            </a:endParaRPr>
          </a:p>
        </p:txBody>
      </p:sp>
      <p:sp>
        <p:nvSpPr>
          <p:cNvPr id="589858" name="Rectangle 34"/>
          <p:cNvSpPr>
            <a:spLocks noChangeArrowheads="1"/>
          </p:cNvSpPr>
          <p:nvPr/>
        </p:nvSpPr>
        <p:spPr bwMode="auto">
          <a:xfrm>
            <a:off x="6921500"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1</a:t>
            </a:r>
            <a:endParaRPr lang="en-US" altLang="zh-CN" sz="1800" b="1" baseline="-25000">
              <a:latin typeface="+mn-ea"/>
              <a:ea typeface="+mn-ea"/>
            </a:endParaRPr>
          </a:p>
        </p:txBody>
      </p:sp>
      <p:sp>
        <p:nvSpPr>
          <p:cNvPr id="589859" name="Rectangle 35"/>
          <p:cNvSpPr>
            <a:spLocks noChangeArrowheads="1"/>
          </p:cNvSpPr>
          <p:nvPr/>
        </p:nvSpPr>
        <p:spPr bwMode="auto">
          <a:xfrm>
            <a:off x="8431213" y="2081661"/>
            <a:ext cx="325411"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2</a:t>
            </a:r>
            <a:endParaRPr lang="en-US" altLang="zh-CN" sz="1800" b="1" baseline="-25000">
              <a:latin typeface="+mn-ea"/>
              <a:ea typeface="+mn-ea"/>
            </a:endParaRPr>
          </a:p>
        </p:txBody>
      </p:sp>
      <p:sp>
        <p:nvSpPr>
          <p:cNvPr id="589860" name="Line 36"/>
          <p:cNvSpPr>
            <a:spLocks noChangeShapeType="1"/>
          </p:cNvSpPr>
          <p:nvPr/>
        </p:nvSpPr>
        <p:spPr bwMode="auto">
          <a:xfrm>
            <a:off x="3617914" y="4226372"/>
            <a:ext cx="1717675" cy="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1" name="Line 37"/>
          <p:cNvSpPr>
            <a:spLocks noChangeShapeType="1"/>
          </p:cNvSpPr>
          <p:nvPr/>
        </p:nvSpPr>
        <p:spPr bwMode="auto">
          <a:xfrm>
            <a:off x="3617914" y="4604197"/>
            <a:ext cx="1717675" cy="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2" name="Line 38"/>
          <p:cNvSpPr>
            <a:spLocks noChangeShapeType="1"/>
          </p:cNvSpPr>
          <p:nvPr/>
        </p:nvSpPr>
        <p:spPr bwMode="auto">
          <a:xfrm>
            <a:off x="3617914" y="4983611"/>
            <a:ext cx="1717675" cy="1587"/>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3" name="Line 39"/>
          <p:cNvSpPr>
            <a:spLocks noChangeShapeType="1"/>
          </p:cNvSpPr>
          <p:nvPr/>
        </p:nvSpPr>
        <p:spPr bwMode="auto">
          <a:xfrm>
            <a:off x="4475163" y="3848548"/>
            <a:ext cx="0" cy="1895475"/>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4" name="Rectangle 40"/>
          <p:cNvSpPr>
            <a:spLocks noChangeArrowheads="1"/>
          </p:cNvSpPr>
          <p:nvPr/>
        </p:nvSpPr>
        <p:spPr bwMode="auto">
          <a:xfrm>
            <a:off x="7153275" y="3832672"/>
            <a:ext cx="1519648" cy="383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zh-CN" altLang="en-US" sz="1800" b="1">
                <a:latin typeface="+mn-ea"/>
                <a:ea typeface="+mn-ea"/>
              </a:rPr>
              <a:t>地址      接口</a:t>
            </a:r>
            <a:endParaRPr lang="zh-CN" altLang="en-US" sz="1800" b="1" baseline="-25000">
              <a:latin typeface="+mn-ea"/>
              <a:ea typeface="+mn-ea"/>
            </a:endParaRPr>
          </a:p>
        </p:txBody>
      </p:sp>
      <p:sp>
        <p:nvSpPr>
          <p:cNvPr id="589865" name="Line 41"/>
          <p:cNvSpPr>
            <a:spLocks noChangeShapeType="1"/>
          </p:cNvSpPr>
          <p:nvPr/>
        </p:nvSpPr>
        <p:spPr bwMode="auto">
          <a:xfrm>
            <a:off x="7053264" y="4226372"/>
            <a:ext cx="1717675" cy="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6" name="Line 42"/>
          <p:cNvSpPr>
            <a:spLocks noChangeShapeType="1"/>
          </p:cNvSpPr>
          <p:nvPr/>
        </p:nvSpPr>
        <p:spPr bwMode="auto">
          <a:xfrm>
            <a:off x="7053264" y="4604197"/>
            <a:ext cx="1717675" cy="0"/>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7" name="Line 43"/>
          <p:cNvSpPr>
            <a:spLocks noChangeShapeType="1"/>
          </p:cNvSpPr>
          <p:nvPr/>
        </p:nvSpPr>
        <p:spPr bwMode="auto">
          <a:xfrm>
            <a:off x="7053264" y="4983611"/>
            <a:ext cx="1717675" cy="1587"/>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8" name="Line 44"/>
          <p:cNvSpPr>
            <a:spLocks noChangeShapeType="1"/>
          </p:cNvSpPr>
          <p:nvPr/>
        </p:nvSpPr>
        <p:spPr bwMode="auto">
          <a:xfrm>
            <a:off x="7910514" y="3848548"/>
            <a:ext cx="1587" cy="1514475"/>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69" name="Freeform 45"/>
          <p:cNvSpPr/>
          <p:nvPr/>
        </p:nvSpPr>
        <p:spPr bwMode="auto">
          <a:xfrm>
            <a:off x="3617914" y="2521397"/>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chemeClr val="accent6">
                  <a:lumMod val="20000"/>
                  <a:lumOff val="80000"/>
                </a:schemeClr>
              </a:gs>
              <a:gs pos="100000">
                <a:schemeClr val="accent5">
                  <a:lumMod val="90000"/>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70" name="Freeform 46"/>
          <p:cNvSpPr/>
          <p:nvPr/>
        </p:nvSpPr>
        <p:spPr bwMode="auto">
          <a:xfrm>
            <a:off x="7053264" y="2521397"/>
            <a:ext cx="1717675" cy="1327150"/>
          </a:xfrm>
          <a:custGeom>
            <a:avLst/>
            <a:gdLst>
              <a:gd name="T0" fmla="*/ 0 w 907"/>
              <a:gd name="T1" fmla="*/ 635 h 635"/>
              <a:gd name="T2" fmla="*/ 317 w 907"/>
              <a:gd name="T3" fmla="*/ 0 h 635"/>
              <a:gd name="T4" fmla="*/ 453 w 907"/>
              <a:gd name="T5" fmla="*/ 0 h 635"/>
              <a:gd name="T6" fmla="*/ 907 w 907"/>
              <a:gd name="T7" fmla="*/ 635 h 635"/>
              <a:gd name="T8" fmla="*/ 0 w 907"/>
              <a:gd name="T9" fmla="*/ 635 h 635"/>
            </a:gdLst>
            <a:ahLst/>
            <a:cxnLst>
              <a:cxn ang="0">
                <a:pos x="T0" y="T1"/>
              </a:cxn>
              <a:cxn ang="0">
                <a:pos x="T2" y="T3"/>
              </a:cxn>
              <a:cxn ang="0">
                <a:pos x="T4" y="T5"/>
              </a:cxn>
              <a:cxn ang="0">
                <a:pos x="T6" y="T7"/>
              </a:cxn>
              <a:cxn ang="0">
                <a:pos x="T8" y="T9"/>
              </a:cxn>
            </a:cxnLst>
            <a:rect l="0" t="0" r="r" b="b"/>
            <a:pathLst>
              <a:path w="907" h="635">
                <a:moveTo>
                  <a:pt x="0" y="635"/>
                </a:moveTo>
                <a:lnTo>
                  <a:pt x="317" y="0"/>
                </a:lnTo>
                <a:lnTo>
                  <a:pt x="453" y="0"/>
                </a:lnTo>
                <a:lnTo>
                  <a:pt x="907" y="635"/>
                </a:lnTo>
                <a:lnTo>
                  <a:pt x="0" y="635"/>
                </a:lnTo>
                <a:close/>
              </a:path>
            </a:pathLst>
          </a:custGeom>
          <a:gradFill rotWithShape="1">
            <a:gsLst>
              <a:gs pos="0">
                <a:schemeClr val="accent6">
                  <a:lumMod val="20000"/>
                  <a:lumOff val="80000"/>
                </a:schemeClr>
              </a:gs>
              <a:gs pos="100000">
                <a:schemeClr val="accent5">
                  <a:lumMod val="90000"/>
                </a:schemeClr>
              </a:gs>
            </a:gsLst>
            <a:lin ang="5400000" scaled="1"/>
          </a:gradFill>
          <a:ln>
            <a:noFill/>
          </a:ln>
          <a:effectLst/>
          <a:extLs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589872" name="Rectangle 48"/>
          <p:cNvSpPr>
            <a:spLocks noChangeArrowheads="1"/>
          </p:cNvSpPr>
          <p:nvPr/>
        </p:nvSpPr>
        <p:spPr bwMode="auto">
          <a:xfrm>
            <a:off x="3770313" y="5164585"/>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3" name="Rectangle 49"/>
          <p:cNvSpPr>
            <a:spLocks noChangeArrowheads="1"/>
          </p:cNvSpPr>
          <p:nvPr/>
        </p:nvSpPr>
        <p:spPr bwMode="auto">
          <a:xfrm>
            <a:off x="4583113" y="5164585"/>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4" name="Rectangle 50"/>
          <p:cNvSpPr>
            <a:spLocks noChangeArrowheads="1"/>
          </p:cNvSpPr>
          <p:nvPr/>
        </p:nvSpPr>
        <p:spPr bwMode="auto">
          <a:xfrm>
            <a:off x="8053388" y="4788347"/>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5" name="Rectangle 51"/>
          <p:cNvSpPr>
            <a:spLocks noChangeArrowheads="1"/>
          </p:cNvSpPr>
          <p:nvPr/>
        </p:nvSpPr>
        <p:spPr bwMode="auto">
          <a:xfrm>
            <a:off x="7219950" y="4788347"/>
            <a:ext cx="479299" cy="48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b="1">
                <a:latin typeface="+mn-ea"/>
                <a:ea typeface="+mn-ea"/>
              </a:rPr>
              <a:t>…</a:t>
            </a:r>
            <a:endParaRPr lang="en-US" altLang="zh-CN" b="1" baseline="-25000">
              <a:latin typeface="+mn-ea"/>
              <a:ea typeface="+mn-ea"/>
            </a:endParaRPr>
          </a:p>
        </p:txBody>
      </p:sp>
      <p:sp>
        <p:nvSpPr>
          <p:cNvPr id="589876" name="Line 52"/>
          <p:cNvSpPr>
            <a:spLocks noChangeShapeType="1"/>
          </p:cNvSpPr>
          <p:nvPr/>
        </p:nvSpPr>
        <p:spPr bwMode="auto">
          <a:xfrm>
            <a:off x="3617914" y="5361436"/>
            <a:ext cx="1717675" cy="1587"/>
          </a:xfrm>
          <a:prstGeom prst="line">
            <a:avLst/>
          </a:prstGeom>
          <a:noFill/>
          <a:ln w="952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grpSp>
        <p:nvGrpSpPr>
          <p:cNvPr id="589877" name="Group 53"/>
          <p:cNvGrpSpPr/>
          <p:nvPr/>
        </p:nvGrpSpPr>
        <p:grpSpPr bwMode="auto">
          <a:xfrm>
            <a:off x="2711450" y="4978841"/>
            <a:ext cx="2411414" cy="387350"/>
            <a:chOff x="748" y="3220"/>
            <a:chExt cx="1519" cy="244"/>
          </a:xfrm>
        </p:grpSpPr>
        <p:sp>
          <p:nvSpPr>
            <p:cNvPr id="589878" name="Rectangle 54"/>
            <p:cNvSpPr>
              <a:spLocks noChangeArrowheads="1"/>
            </p:cNvSpPr>
            <p:nvPr/>
          </p:nvSpPr>
          <p:spPr bwMode="auto">
            <a:xfrm>
              <a:off x="1485" y="3233"/>
              <a:ext cx="7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B           1</a:t>
              </a:r>
              <a:endParaRPr lang="en-US" altLang="zh-CN" sz="1800" b="1" baseline="-25000">
                <a:latin typeface="+mn-ea"/>
                <a:ea typeface="+mn-ea"/>
              </a:endParaRPr>
            </a:p>
          </p:txBody>
        </p:sp>
        <p:sp>
          <p:nvSpPr>
            <p:cNvPr id="589879" name="Rectangle 55"/>
            <p:cNvSpPr>
              <a:spLocks noChangeArrowheads="1"/>
            </p:cNvSpPr>
            <p:nvPr/>
          </p:nvSpPr>
          <p:spPr bwMode="auto">
            <a:xfrm>
              <a:off x="748" y="3220"/>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B → A</a:t>
              </a:r>
              <a:endParaRPr lang="en-US" altLang="zh-CN" sz="1800" b="1" baseline="-25000">
                <a:latin typeface="+mn-ea"/>
                <a:ea typeface="+mn-ea"/>
              </a:endParaRPr>
            </a:p>
          </p:txBody>
        </p:sp>
      </p:grpSp>
      <p:grpSp>
        <p:nvGrpSpPr>
          <p:cNvPr id="589880" name="Group 56"/>
          <p:cNvGrpSpPr/>
          <p:nvPr/>
        </p:nvGrpSpPr>
        <p:grpSpPr bwMode="auto">
          <a:xfrm>
            <a:off x="2701925" y="4208916"/>
            <a:ext cx="2436813" cy="387350"/>
            <a:chOff x="742" y="2735"/>
            <a:chExt cx="1535" cy="244"/>
          </a:xfrm>
        </p:grpSpPr>
        <p:sp>
          <p:nvSpPr>
            <p:cNvPr id="589881" name="Rectangle 57"/>
            <p:cNvSpPr>
              <a:spLocks noChangeArrowheads="1"/>
            </p:cNvSpPr>
            <p:nvPr/>
          </p:nvSpPr>
          <p:spPr bwMode="auto">
            <a:xfrm>
              <a:off x="742" y="2735"/>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A → B</a:t>
              </a:r>
              <a:endParaRPr lang="en-US" altLang="zh-CN" sz="1800" b="1" baseline="-25000">
                <a:latin typeface="+mn-ea"/>
                <a:ea typeface="+mn-ea"/>
              </a:endParaRPr>
            </a:p>
          </p:txBody>
        </p:sp>
        <p:sp>
          <p:nvSpPr>
            <p:cNvPr id="589882" name="Rectangle 58"/>
            <p:cNvSpPr>
              <a:spLocks noChangeArrowheads="1"/>
            </p:cNvSpPr>
            <p:nvPr/>
          </p:nvSpPr>
          <p:spPr bwMode="auto">
            <a:xfrm>
              <a:off x="1485" y="2748"/>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A           1</a:t>
              </a:r>
              <a:endParaRPr lang="en-US" altLang="zh-CN" sz="1800" b="1" baseline="-25000">
                <a:latin typeface="+mn-ea"/>
                <a:ea typeface="+mn-ea"/>
              </a:endParaRPr>
            </a:p>
          </p:txBody>
        </p:sp>
      </p:grpSp>
      <p:grpSp>
        <p:nvGrpSpPr>
          <p:cNvPr id="589883" name="Group 59"/>
          <p:cNvGrpSpPr/>
          <p:nvPr/>
        </p:nvGrpSpPr>
        <p:grpSpPr bwMode="auto">
          <a:xfrm>
            <a:off x="2711450" y="4591491"/>
            <a:ext cx="2387601" cy="387350"/>
            <a:chOff x="748" y="2976"/>
            <a:chExt cx="1504" cy="244"/>
          </a:xfrm>
        </p:grpSpPr>
        <p:sp>
          <p:nvSpPr>
            <p:cNvPr id="589884" name="Rectangle 60"/>
            <p:cNvSpPr>
              <a:spLocks noChangeArrowheads="1"/>
            </p:cNvSpPr>
            <p:nvPr/>
          </p:nvSpPr>
          <p:spPr bwMode="auto">
            <a:xfrm>
              <a:off x="748" y="2976"/>
              <a:ext cx="53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F → C</a:t>
              </a:r>
              <a:endParaRPr lang="en-US" altLang="zh-CN" sz="1800" b="1" baseline="-25000">
                <a:latin typeface="+mn-ea"/>
                <a:ea typeface="+mn-ea"/>
              </a:endParaRPr>
            </a:p>
          </p:txBody>
        </p:sp>
        <p:sp>
          <p:nvSpPr>
            <p:cNvPr id="589885" name="Rectangle 61"/>
            <p:cNvSpPr>
              <a:spLocks noChangeArrowheads="1"/>
            </p:cNvSpPr>
            <p:nvPr/>
          </p:nvSpPr>
          <p:spPr bwMode="auto">
            <a:xfrm>
              <a:off x="1489" y="2989"/>
              <a:ext cx="7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F           2</a:t>
              </a:r>
              <a:endParaRPr lang="en-US" altLang="zh-CN" sz="1800" b="1" baseline="-25000">
                <a:latin typeface="+mn-ea"/>
                <a:ea typeface="+mn-ea"/>
              </a:endParaRPr>
            </a:p>
          </p:txBody>
        </p:sp>
      </p:grpSp>
      <p:grpSp>
        <p:nvGrpSpPr>
          <p:cNvPr id="589886" name="Group 62"/>
          <p:cNvGrpSpPr/>
          <p:nvPr/>
        </p:nvGrpSpPr>
        <p:grpSpPr bwMode="auto">
          <a:xfrm>
            <a:off x="6138864" y="4186685"/>
            <a:ext cx="2432050" cy="407987"/>
            <a:chOff x="2907" y="2721"/>
            <a:chExt cx="1532" cy="257"/>
          </a:xfrm>
        </p:grpSpPr>
        <p:sp>
          <p:nvSpPr>
            <p:cNvPr id="589887" name="Rectangle 63"/>
            <p:cNvSpPr>
              <a:spLocks noChangeArrowheads="1"/>
            </p:cNvSpPr>
            <p:nvPr/>
          </p:nvSpPr>
          <p:spPr bwMode="auto">
            <a:xfrm>
              <a:off x="2907" y="2721"/>
              <a:ext cx="555"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A → B</a:t>
              </a:r>
              <a:endParaRPr lang="en-US" altLang="zh-CN" sz="1800" b="1">
                <a:latin typeface="+mn-ea"/>
                <a:ea typeface="+mn-ea"/>
              </a:endParaRPr>
            </a:p>
          </p:txBody>
        </p:sp>
        <p:sp>
          <p:nvSpPr>
            <p:cNvPr id="589888" name="Rectangle 64"/>
            <p:cNvSpPr>
              <a:spLocks noChangeArrowheads="1"/>
            </p:cNvSpPr>
            <p:nvPr/>
          </p:nvSpPr>
          <p:spPr bwMode="auto">
            <a:xfrm>
              <a:off x="3647" y="2747"/>
              <a:ext cx="79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A           1</a:t>
              </a:r>
              <a:endParaRPr lang="en-US" altLang="zh-CN" sz="1800" b="1" baseline="-25000">
                <a:latin typeface="+mn-ea"/>
                <a:ea typeface="+mn-ea"/>
              </a:endParaRPr>
            </a:p>
          </p:txBody>
        </p:sp>
      </p:grpSp>
      <p:grpSp>
        <p:nvGrpSpPr>
          <p:cNvPr id="589889" name="Group 65"/>
          <p:cNvGrpSpPr/>
          <p:nvPr/>
        </p:nvGrpSpPr>
        <p:grpSpPr bwMode="auto">
          <a:xfrm>
            <a:off x="6167440" y="4605791"/>
            <a:ext cx="2370138" cy="387350"/>
            <a:chOff x="2925" y="2985"/>
            <a:chExt cx="1493" cy="244"/>
          </a:xfrm>
        </p:grpSpPr>
        <p:sp>
          <p:nvSpPr>
            <p:cNvPr id="589890" name="Rectangle 66"/>
            <p:cNvSpPr>
              <a:spLocks noChangeArrowheads="1"/>
            </p:cNvSpPr>
            <p:nvPr/>
          </p:nvSpPr>
          <p:spPr bwMode="auto">
            <a:xfrm>
              <a:off x="2925" y="2985"/>
              <a:ext cx="535"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lnSpc>
                  <a:spcPct val="115000"/>
                </a:lnSpc>
              </a:pPr>
              <a:r>
                <a:rPr lang="en-US" altLang="zh-CN" sz="1800" b="1">
                  <a:latin typeface="+mn-ea"/>
                  <a:ea typeface="+mn-ea"/>
                </a:rPr>
                <a:t>F → C</a:t>
              </a:r>
              <a:endParaRPr lang="en-US" altLang="zh-CN" sz="1800" b="1" baseline="-25000">
                <a:latin typeface="+mn-ea"/>
                <a:ea typeface="+mn-ea"/>
              </a:endParaRPr>
            </a:p>
          </p:txBody>
        </p:sp>
        <p:sp>
          <p:nvSpPr>
            <p:cNvPr id="589891" name="Rectangle 67"/>
            <p:cNvSpPr>
              <a:spLocks noChangeArrowheads="1"/>
            </p:cNvSpPr>
            <p:nvPr/>
          </p:nvSpPr>
          <p:spPr bwMode="auto">
            <a:xfrm>
              <a:off x="3655" y="2998"/>
              <a:ext cx="7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1800" b="1">
                  <a:latin typeface="+mn-ea"/>
                  <a:ea typeface="+mn-ea"/>
                </a:rPr>
                <a:t>F           2</a:t>
              </a:r>
              <a:endParaRPr lang="en-US" altLang="zh-CN" sz="1800" b="1" baseline="-25000">
                <a:latin typeface="+mn-ea"/>
                <a:ea typeface="+mn-ea"/>
              </a:endParaRPr>
            </a:p>
          </p:txBody>
        </p:sp>
      </p:grpSp>
      <p:sp>
        <p:nvSpPr>
          <p:cNvPr id="589892" name="Rectangle 68"/>
          <p:cNvSpPr>
            <a:spLocks noChangeArrowheads="1"/>
          </p:cNvSpPr>
          <p:nvPr/>
        </p:nvSpPr>
        <p:spPr bwMode="auto">
          <a:xfrm>
            <a:off x="3617914" y="3848548"/>
            <a:ext cx="1717675" cy="1895475"/>
          </a:xfrm>
          <a:prstGeom prst="rect">
            <a:avLst/>
          </a:prstGeom>
          <a:noFill/>
          <a:ln w="9525">
            <a:solidFill>
              <a:schemeClr val="folHlink"/>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sp>
        <p:nvSpPr>
          <p:cNvPr id="589893" name="Rectangle 69"/>
          <p:cNvSpPr>
            <a:spLocks noChangeArrowheads="1"/>
          </p:cNvSpPr>
          <p:nvPr/>
        </p:nvSpPr>
        <p:spPr bwMode="auto">
          <a:xfrm>
            <a:off x="7053264" y="3848548"/>
            <a:ext cx="1717675" cy="1514475"/>
          </a:xfrm>
          <a:prstGeom prst="rect">
            <a:avLst/>
          </a:prstGeom>
          <a:noFill/>
          <a:ln w="9525">
            <a:solidFill>
              <a:schemeClr val="folHlink"/>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b="1">
              <a:latin typeface="+mn-ea"/>
              <a:ea typeface="+mn-ea"/>
            </a:endParaRPr>
          </a:p>
        </p:txBody>
      </p:sp>
      <p:pic>
        <p:nvPicPr>
          <p:cNvPr id="2" name="图形 1"/>
          <p:cNvPicPr>
            <a:picLocks noChangeAspect="1"/>
          </p:cNvPicPr>
          <p:nvPr/>
        </p:nvPicPr>
        <p:blipFill>
          <a:blip r:embed="rId1"/>
          <a:stretch>
            <a:fillRect/>
          </a:stretch>
        </p:blipFill>
        <p:spPr>
          <a:xfrm>
            <a:off x="1945095" y="3106839"/>
            <a:ext cx="499927" cy="378516"/>
          </a:xfrm>
          <a:prstGeom prst="rect">
            <a:avLst/>
          </a:prstGeom>
        </p:spPr>
      </p:pic>
      <p:pic>
        <p:nvPicPr>
          <p:cNvPr id="3" name="图形 2"/>
          <p:cNvPicPr>
            <a:picLocks noChangeAspect="1"/>
          </p:cNvPicPr>
          <p:nvPr/>
        </p:nvPicPr>
        <p:blipFill>
          <a:blip r:embed="rId1"/>
          <a:stretch>
            <a:fillRect/>
          </a:stretch>
        </p:blipFill>
        <p:spPr>
          <a:xfrm>
            <a:off x="3276736" y="3113535"/>
            <a:ext cx="499927" cy="378516"/>
          </a:xfrm>
          <a:prstGeom prst="rect">
            <a:avLst/>
          </a:prstGeom>
        </p:spPr>
      </p:pic>
      <p:pic>
        <p:nvPicPr>
          <p:cNvPr id="4" name="图形 3"/>
          <p:cNvPicPr>
            <a:picLocks noChangeAspect="1"/>
          </p:cNvPicPr>
          <p:nvPr/>
        </p:nvPicPr>
        <p:blipFill>
          <a:blip r:embed="rId1"/>
          <a:stretch>
            <a:fillRect/>
          </a:stretch>
        </p:blipFill>
        <p:spPr>
          <a:xfrm>
            <a:off x="5338855" y="3091548"/>
            <a:ext cx="499927" cy="378516"/>
          </a:xfrm>
          <a:prstGeom prst="rect">
            <a:avLst/>
          </a:prstGeom>
        </p:spPr>
      </p:pic>
      <p:pic>
        <p:nvPicPr>
          <p:cNvPr id="5" name="图形 4"/>
          <p:cNvPicPr>
            <a:picLocks noChangeAspect="1"/>
          </p:cNvPicPr>
          <p:nvPr/>
        </p:nvPicPr>
        <p:blipFill>
          <a:blip r:embed="rId1"/>
          <a:stretch>
            <a:fillRect/>
          </a:stretch>
        </p:blipFill>
        <p:spPr>
          <a:xfrm>
            <a:off x="6357622" y="3096576"/>
            <a:ext cx="499927" cy="378516"/>
          </a:xfrm>
          <a:prstGeom prst="rect">
            <a:avLst/>
          </a:prstGeom>
        </p:spPr>
      </p:pic>
      <p:pic>
        <p:nvPicPr>
          <p:cNvPr id="6" name="图形 5"/>
          <p:cNvPicPr>
            <a:picLocks noChangeAspect="1"/>
          </p:cNvPicPr>
          <p:nvPr/>
        </p:nvPicPr>
        <p:blipFill>
          <a:blip r:embed="rId1"/>
          <a:stretch>
            <a:fillRect/>
          </a:stretch>
        </p:blipFill>
        <p:spPr>
          <a:xfrm>
            <a:off x="8764716" y="3091548"/>
            <a:ext cx="499927" cy="378516"/>
          </a:xfrm>
          <a:prstGeom prst="rect">
            <a:avLst/>
          </a:prstGeom>
        </p:spPr>
      </p:pic>
      <p:pic>
        <p:nvPicPr>
          <p:cNvPr id="7" name="图形 6"/>
          <p:cNvPicPr>
            <a:picLocks noChangeAspect="1"/>
          </p:cNvPicPr>
          <p:nvPr/>
        </p:nvPicPr>
        <p:blipFill>
          <a:blip r:embed="rId1"/>
          <a:stretch>
            <a:fillRect/>
          </a:stretch>
        </p:blipFill>
        <p:spPr>
          <a:xfrm>
            <a:off x="9910764" y="3113535"/>
            <a:ext cx="499927" cy="378516"/>
          </a:xfrm>
          <a:prstGeom prst="rect">
            <a:avLst/>
          </a:prstGeom>
        </p:spPr>
      </p:pic>
      <p:pic>
        <p:nvPicPr>
          <p:cNvPr id="9" name="图形 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22553" y="2001810"/>
            <a:ext cx="859156" cy="677218"/>
          </a:xfrm>
          <a:prstGeom prst="rect">
            <a:avLst/>
          </a:prstGeom>
        </p:spPr>
      </p:pic>
      <p:pic>
        <p:nvPicPr>
          <p:cNvPr id="11" name="图形 1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1242" y="2011377"/>
            <a:ext cx="859156" cy="6772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9880"/>
                                        </p:tgtEl>
                                        <p:attrNameLst>
                                          <p:attrName>style.visibility</p:attrName>
                                        </p:attrNameLst>
                                      </p:cBhvr>
                                      <p:to>
                                        <p:strVal val="visible"/>
                                      </p:to>
                                    </p:set>
                                    <p:animEffect transition="in" filter="wipe(left)">
                                      <p:cBhvr>
                                        <p:cTn id="7" dur="2000"/>
                                        <p:tgtEl>
                                          <p:spTgt spid="589880"/>
                                        </p:tgtEl>
                                      </p:cBhvr>
                                    </p:animEffect>
                                  </p:childTnLst>
                                </p:cTn>
                              </p:par>
                            </p:childTnLst>
                          </p:cTn>
                        </p:par>
                        <p:par>
                          <p:cTn id="8" fill="hold">
                            <p:stCondLst>
                              <p:cond delay="2000"/>
                            </p:stCondLst>
                            <p:childTnLst>
                              <p:par>
                                <p:cTn id="9" presetID="22" presetClass="entr" presetSubtype="8" fill="hold" nodeType="afterEffect">
                                  <p:stCondLst>
                                    <p:cond delay="500"/>
                                  </p:stCondLst>
                                  <p:childTnLst>
                                    <p:set>
                                      <p:cBhvr>
                                        <p:cTn id="10" dur="1" fill="hold">
                                          <p:stCondLst>
                                            <p:cond delay="0"/>
                                          </p:stCondLst>
                                        </p:cTn>
                                        <p:tgtEl>
                                          <p:spTgt spid="589886"/>
                                        </p:tgtEl>
                                        <p:attrNameLst>
                                          <p:attrName>style.visibility</p:attrName>
                                        </p:attrNameLst>
                                      </p:cBhvr>
                                      <p:to>
                                        <p:strVal val="visible"/>
                                      </p:to>
                                    </p:set>
                                    <p:animEffect transition="in" filter="wipe(left)">
                                      <p:cBhvr>
                                        <p:cTn id="11" dur="2000"/>
                                        <p:tgtEl>
                                          <p:spTgt spid="589886"/>
                                        </p:tgtEl>
                                      </p:cBhvr>
                                    </p:animEffect>
                                  </p:childTnLst>
                                </p:cTn>
                              </p:par>
                            </p:childTnLst>
                          </p:cTn>
                        </p:par>
                        <p:par>
                          <p:cTn id="12" fill="hold">
                            <p:stCondLst>
                              <p:cond delay="4500"/>
                            </p:stCondLst>
                            <p:childTnLst>
                              <p:par>
                                <p:cTn id="13" presetID="22" presetClass="entr" presetSubtype="8" fill="hold" nodeType="afterEffect">
                                  <p:stCondLst>
                                    <p:cond delay="500"/>
                                  </p:stCondLst>
                                  <p:childTnLst>
                                    <p:set>
                                      <p:cBhvr>
                                        <p:cTn id="14" dur="1" fill="hold">
                                          <p:stCondLst>
                                            <p:cond delay="0"/>
                                          </p:stCondLst>
                                        </p:cTn>
                                        <p:tgtEl>
                                          <p:spTgt spid="589883"/>
                                        </p:tgtEl>
                                        <p:attrNameLst>
                                          <p:attrName>style.visibility</p:attrName>
                                        </p:attrNameLst>
                                      </p:cBhvr>
                                      <p:to>
                                        <p:strVal val="visible"/>
                                      </p:to>
                                    </p:set>
                                    <p:animEffect transition="in" filter="wipe(left)">
                                      <p:cBhvr>
                                        <p:cTn id="15" dur="2000"/>
                                        <p:tgtEl>
                                          <p:spTgt spid="589883"/>
                                        </p:tgtEl>
                                      </p:cBhvr>
                                    </p:animEffect>
                                  </p:childTnLst>
                                </p:cTn>
                              </p:par>
                            </p:childTnLst>
                          </p:cTn>
                        </p:par>
                        <p:par>
                          <p:cTn id="16" fill="hold">
                            <p:stCondLst>
                              <p:cond delay="7000"/>
                            </p:stCondLst>
                            <p:childTnLst>
                              <p:par>
                                <p:cTn id="17" presetID="22" presetClass="entr" presetSubtype="8" fill="hold" nodeType="afterEffect">
                                  <p:stCondLst>
                                    <p:cond delay="500"/>
                                  </p:stCondLst>
                                  <p:childTnLst>
                                    <p:set>
                                      <p:cBhvr>
                                        <p:cTn id="18" dur="1" fill="hold">
                                          <p:stCondLst>
                                            <p:cond delay="0"/>
                                          </p:stCondLst>
                                        </p:cTn>
                                        <p:tgtEl>
                                          <p:spTgt spid="589889"/>
                                        </p:tgtEl>
                                        <p:attrNameLst>
                                          <p:attrName>style.visibility</p:attrName>
                                        </p:attrNameLst>
                                      </p:cBhvr>
                                      <p:to>
                                        <p:strVal val="visible"/>
                                      </p:to>
                                    </p:set>
                                    <p:animEffect transition="in" filter="wipe(left)">
                                      <p:cBhvr>
                                        <p:cTn id="19" dur="2000"/>
                                        <p:tgtEl>
                                          <p:spTgt spid="589889"/>
                                        </p:tgtEl>
                                      </p:cBhvr>
                                    </p:animEffect>
                                  </p:childTnLst>
                                </p:cTn>
                              </p:par>
                            </p:childTnLst>
                          </p:cTn>
                        </p:par>
                        <p:par>
                          <p:cTn id="20" fill="hold">
                            <p:stCondLst>
                              <p:cond delay="9500"/>
                            </p:stCondLst>
                            <p:childTnLst>
                              <p:par>
                                <p:cTn id="21" presetID="22" presetClass="entr" presetSubtype="8" fill="hold" nodeType="afterEffect">
                                  <p:stCondLst>
                                    <p:cond delay="500"/>
                                  </p:stCondLst>
                                  <p:childTnLst>
                                    <p:set>
                                      <p:cBhvr>
                                        <p:cTn id="22" dur="1" fill="hold">
                                          <p:stCondLst>
                                            <p:cond delay="0"/>
                                          </p:stCondLst>
                                        </p:cTn>
                                        <p:tgtEl>
                                          <p:spTgt spid="589877"/>
                                        </p:tgtEl>
                                        <p:attrNameLst>
                                          <p:attrName>style.visibility</p:attrName>
                                        </p:attrNameLst>
                                      </p:cBhvr>
                                      <p:to>
                                        <p:strVal val="visible"/>
                                      </p:to>
                                    </p:set>
                                    <p:animEffect transition="in" filter="wipe(left)">
                                      <p:cBhvr>
                                        <p:cTn id="23" dur="2000"/>
                                        <p:tgtEl>
                                          <p:spTgt spid="58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lstStyle/>
          <a:p>
            <a:r>
              <a:rPr lang="zh-CN" altLang="en-US" dirty="0"/>
              <a:t>路由表的自动修改</a:t>
            </a:r>
            <a:endParaRPr lang="zh-CN" altLang="en-US" dirty="0"/>
          </a:p>
        </p:txBody>
      </p:sp>
      <p:sp>
        <p:nvSpPr>
          <p:cNvPr id="516099" name="Rectangle 3"/>
          <p:cNvSpPr>
            <a:spLocks noGrp="1" noChangeArrowheads="1"/>
          </p:cNvSpPr>
          <p:nvPr>
            <p:ph idx="1"/>
          </p:nvPr>
        </p:nvSpPr>
        <p:spPr/>
        <p:txBody>
          <a:bodyPr/>
          <a:lstStyle/>
          <a:p>
            <a:pPr>
              <a:buFont typeface="Wingdings" panose="05000000000000000000" pitchFamily="2" charset="2"/>
              <a:buChar char="n"/>
            </a:pPr>
            <a:r>
              <a:rPr lang="zh-CN" altLang="en-US" sz="2800" dirty="0"/>
              <a:t>每当网桥</a:t>
            </a:r>
            <a:r>
              <a:rPr lang="en-US" altLang="zh-CN" sz="2800" dirty="0"/>
              <a:t>接收到一个帧时，</a:t>
            </a:r>
            <a:r>
              <a:rPr lang="zh-CN" altLang="en-US" sz="2800" dirty="0"/>
              <a:t>就会</a:t>
            </a:r>
            <a:r>
              <a:rPr lang="en-US" altLang="zh-CN" sz="2800" dirty="0"/>
              <a:t>检查帧的源地址</a:t>
            </a:r>
            <a:r>
              <a:rPr lang="zh-CN" altLang="en-US" sz="2800" dirty="0"/>
              <a:t>，知道</a:t>
            </a:r>
            <a:r>
              <a:rPr lang="en-US" altLang="zh-CN" sz="2800" dirty="0"/>
              <a:t>发送这个帧的站点可以通过这个帧刚到达的局域网来访问</a:t>
            </a:r>
            <a:endParaRPr lang="en-US" altLang="zh-CN" sz="2800" dirty="0"/>
          </a:p>
          <a:p>
            <a:pPr>
              <a:buFont typeface="Wingdings" panose="05000000000000000000" pitchFamily="2" charset="2"/>
              <a:buChar char="n"/>
            </a:pPr>
            <a:r>
              <a:rPr lang="en-US" altLang="zh-CN" sz="2800" dirty="0"/>
              <a:t>网桥的MAC地址表空间有限，当局域网中站点数目大于MAC地址表表项</a:t>
            </a:r>
            <a:r>
              <a:rPr lang="zh-CN" altLang="en-US" sz="2800" dirty="0"/>
              <a:t>时</a:t>
            </a:r>
            <a:r>
              <a:rPr lang="en-US" altLang="zh-CN" sz="2800" dirty="0"/>
              <a:t>，要采取某种算法替换一些表项</a:t>
            </a:r>
            <a:endParaRPr lang="en-US" altLang="zh-CN" sz="2800" dirty="0"/>
          </a:p>
          <a:p>
            <a:pPr>
              <a:buFont typeface="Wingdings" panose="05000000000000000000" pitchFamily="2" charset="2"/>
              <a:buChar char="n"/>
            </a:pPr>
            <a:r>
              <a:rPr lang="en-US" altLang="zh-CN" sz="2800" dirty="0"/>
              <a:t>定时器：为了处理动态拓扑问题，每当增加散列表项时，均在该项中注明帧的到达时间</a:t>
            </a:r>
            <a:endParaRPr lang="en-US" altLang="zh-CN" sz="2800" dirty="0"/>
          </a:p>
          <a:p>
            <a:endParaRPr lang="en-US" altLang="zh-CN" dirty="0"/>
          </a:p>
        </p:txBody>
      </p:sp>
      <p:sp>
        <p:nvSpPr>
          <p:cNvPr id="6" name="灯片编号占位符 5"/>
          <p:cNvSpPr>
            <a:spLocks noGrp="1"/>
          </p:cNvSpPr>
          <p:nvPr>
            <p:ph type="sldNum" sz="quarter" idx="12"/>
          </p:nvPr>
        </p:nvSpPr>
        <p:spPr/>
        <p:txBody>
          <a:bodyPr/>
          <a:lstStyle/>
          <a:p>
            <a:fld id="{2934D046-70C1-494F-92AE-084E3F08E771}" type="slidenum">
              <a:rPr lang="en-US" altLang="zh-CN"/>
            </a:fld>
            <a:endParaRPr lang="en-US" altLang="zh-CN"/>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灯片编号占位符 5"/>
          <p:cNvSpPr>
            <a:spLocks noGrp="1"/>
          </p:cNvSpPr>
          <p:nvPr>
            <p:ph type="sldNum" sz="quarter" idx="12"/>
          </p:nvPr>
        </p:nvSpPr>
        <p:spPr/>
        <p:txBody>
          <a:bodyPr/>
          <a:lstStyle/>
          <a:p>
            <a:fld id="{2A165311-B0D9-42DA-808A-732D58E3F1D2}" type="slidenum">
              <a:rPr lang="en-US" altLang="zh-CN"/>
            </a:fld>
            <a:endParaRPr lang="en-US" altLang="zh-CN"/>
          </a:p>
        </p:txBody>
      </p:sp>
      <p:sp>
        <p:nvSpPr>
          <p:cNvPr id="593924" name="Rectangle 4"/>
          <p:cNvSpPr>
            <a:spLocks noChangeArrowheads="1"/>
          </p:cNvSpPr>
          <p:nvPr/>
        </p:nvSpPr>
        <p:spPr bwMode="auto">
          <a:xfrm>
            <a:off x="3132619" y="1324832"/>
            <a:ext cx="428625" cy="441325"/>
          </a:xfrm>
          <a:prstGeom prst="rect">
            <a:avLst/>
          </a:prstGeom>
          <a:solidFill>
            <a:srgbClr val="FF9900"/>
          </a:solidFill>
          <a:ln w="17463">
            <a:solidFill>
              <a:srgbClr val="000000"/>
            </a:solidFill>
            <a:miter lim="800000"/>
          </a:ln>
        </p:spPr>
        <p:txBody>
          <a:bodyPr/>
          <a:lstStyle/>
          <a:p>
            <a:pPr algn="ctr"/>
            <a:r>
              <a:rPr lang="en-US" altLang="zh-CN" sz="2400" b="1">
                <a:latin typeface="+mn-ea"/>
              </a:rPr>
              <a:t>A</a:t>
            </a:r>
            <a:endParaRPr lang="en-US" altLang="zh-CN" sz="2400" b="1">
              <a:latin typeface="+mn-ea"/>
            </a:endParaRPr>
          </a:p>
        </p:txBody>
      </p:sp>
      <p:sp>
        <p:nvSpPr>
          <p:cNvPr id="593925" name="Line 5"/>
          <p:cNvSpPr>
            <a:spLocks noChangeShapeType="1"/>
          </p:cNvSpPr>
          <p:nvPr/>
        </p:nvSpPr>
        <p:spPr bwMode="auto">
          <a:xfrm>
            <a:off x="3348518" y="1756632"/>
            <a:ext cx="0" cy="4333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26" name="Rectangle 6"/>
          <p:cNvSpPr>
            <a:spLocks noChangeArrowheads="1"/>
          </p:cNvSpPr>
          <p:nvPr/>
        </p:nvSpPr>
        <p:spPr bwMode="auto">
          <a:xfrm>
            <a:off x="3353282" y="2612294"/>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B</a:t>
            </a:r>
            <a:endParaRPr lang="en-US" altLang="zh-CN" sz="2400" b="1">
              <a:latin typeface="+mn-ea"/>
            </a:endParaRPr>
          </a:p>
        </p:txBody>
      </p:sp>
      <p:sp>
        <p:nvSpPr>
          <p:cNvPr id="593927" name="Line 7"/>
          <p:cNvSpPr>
            <a:spLocks noChangeShapeType="1"/>
          </p:cNvSpPr>
          <p:nvPr/>
        </p:nvSpPr>
        <p:spPr bwMode="auto">
          <a:xfrm>
            <a:off x="3580293" y="3071082"/>
            <a:ext cx="0" cy="3762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28" name="Rectangle 8"/>
          <p:cNvSpPr>
            <a:spLocks noChangeArrowheads="1"/>
          </p:cNvSpPr>
          <p:nvPr/>
        </p:nvSpPr>
        <p:spPr bwMode="auto">
          <a:xfrm>
            <a:off x="8128482" y="5231669"/>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C</a:t>
            </a:r>
            <a:endParaRPr lang="en-US" altLang="zh-CN" sz="2400" b="1">
              <a:latin typeface="+mn-ea"/>
            </a:endParaRPr>
          </a:p>
        </p:txBody>
      </p:sp>
      <p:sp>
        <p:nvSpPr>
          <p:cNvPr id="593929" name="Line 9"/>
          <p:cNvSpPr>
            <a:spLocks noChangeShapeType="1"/>
          </p:cNvSpPr>
          <p:nvPr/>
        </p:nvSpPr>
        <p:spPr bwMode="auto">
          <a:xfrm>
            <a:off x="8317393" y="4782406"/>
            <a:ext cx="0" cy="44926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0" name="Rectangle 10"/>
          <p:cNvSpPr>
            <a:spLocks noChangeArrowheads="1"/>
          </p:cNvSpPr>
          <p:nvPr/>
        </p:nvSpPr>
        <p:spPr bwMode="auto">
          <a:xfrm>
            <a:off x="2980219" y="5231669"/>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E</a:t>
            </a:r>
            <a:endParaRPr lang="en-US" altLang="zh-CN" sz="2400" b="1">
              <a:latin typeface="+mn-ea"/>
            </a:endParaRPr>
          </a:p>
        </p:txBody>
      </p:sp>
      <p:sp>
        <p:nvSpPr>
          <p:cNvPr id="593931" name="Line 11"/>
          <p:cNvSpPr>
            <a:spLocks noChangeShapeType="1"/>
          </p:cNvSpPr>
          <p:nvPr/>
        </p:nvSpPr>
        <p:spPr bwMode="auto">
          <a:xfrm>
            <a:off x="3205643" y="4782406"/>
            <a:ext cx="0" cy="44926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nvGrpSpPr>
          <p:cNvPr id="594007" name="Group 87"/>
          <p:cNvGrpSpPr/>
          <p:nvPr/>
        </p:nvGrpSpPr>
        <p:grpSpPr bwMode="auto">
          <a:xfrm>
            <a:off x="7961794" y="1324832"/>
            <a:ext cx="428625" cy="865187"/>
            <a:chOff x="4062" y="851"/>
            <a:chExt cx="270" cy="629"/>
          </a:xfrm>
        </p:grpSpPr>
        <p:sp>
          <p:nvSpPr>
            <p:cNvPr id="593932" name="Rectangle 12"/>
            <p:cNvSpPr>
              <a:spLocks noChangeArrowheads="1"/>
            </p:cNvSpPr>
            <p:nvPr/>
          </p:nvSpPr>
          <p:spPr bwMode="auto">
            <a:xfrm>
              <a:off x="4062" y="851"/>
              <a:ext cx="270" cy="278"/>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D</a:t>
              </a:r>
              <a:endParaRPr lang="en-US" altLang="zh-CN" sz="2400" b="1">
                <a:latin typeface="+mn-ea"/>
              </a:endParaRPr>
            </a:p>
          </p:txBody>
        </p:sp>
        <p:sp>
          <p:nvSpPr>
            <p:cNvPr id="593933" name="Line 13"/>
            <p:cNvSpPr>
              <a:spLocks noChangeShapeType="1"/>
            </p:cNvSpPr>
            <p:nvPr/>
          </p:nvSpPr>
          <p:spPr bwMode="auto">
            <a:xfrm flipH="1">
              <a:off x="4195" y="1117"/>
              <a:ext cx="0" cy="36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sp>
        <p:nvSpPr>
          <p:cNvPr id="593934" name="Rectangle 14"/>
          <p:cNvSpPr>
            <a:spLocks noChangeArrowheads="1"/>
          </p:cNvSpPr>
          <p:nvPr/>
        </p:nvSpPr>
        <p:spPr bwMode="auto">
          <a:xfrm>
            <a:off x="9587394" y="4198207"/>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b="1">
                <a:latin typeface="+mn-ea"/>
              </a:rPr>
              <a:t>F</a:t>
            </a:r>
            <a:endParaRPr lang="en-US" altLang="zh-CN" sz="2400" b="1">
              <a:latin typeface="+mn-ea"/>
            </a:endParaRPr>
          </a:p>
        </p:txBody>
      </p:sp>
      <p:sp>
        <p:nvSpPr>
          <p:cNvPr id="593935" name="Line 15"/>
          <p:cNvSpPr>
            <a:spLocks noChangeShapeType="1"/>
          </p:cNvSpPr>
          <p:nvPr/>
        </p:nvSpPr>
        <p:spPr bwMode="auto">
          <a:xfrm>
            <a:off x="9758843" y="3728306"/>
            <a:ext cx="0" cy="4699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6" name="Rectangle 16"/>
          <p:cNvSpPr>
            <a:spLocks noChangeArrowheads="1"/>
          </p:cNvSpPr>
          <p:nvPr/>
        </p:nvSpPr>
        <p:spPr bwMode="auto">
          <a:xfrm>
            <a:off x="4094643" y="2601182"/>
            <a:ext cx="1030288" cy="441325"/>
          </a:xfrm>
          <a:prstGeom prst="rect">
            <a:avLst/>
          </a:prstGeom>
          <a:solidFill>
            <a:srgbClr val="6697F0"/>
          </a:solidFill>
          <a:ln w="17463" algn="ctr">
            <a:solidFill>
              <a:srgbClr val="000000"/>
            </a:solidFill>
            <a:miter lim="800000"/>
          </a:ln>
          <a:effectLst/>
        </p:spPr>
        <p:txBody>
          <a:bodyPr/>
          <a:lstStyle/>
          <a:p>
            <a:pPr algn="ctr"/>
            <a:r>
              <a:rPr lang="zh-CN" altLang="en-US" sz="2000" b="1" dirty="0">
                <a:latin typeface="+mn-ea"/>
              </a:rPr>
              <a:t>网桥</a:t>
            </a:r>
            <a:r>
              <a:rPr lang="en-US" altLang="zh-CN" sz="2000" b="1" dirty="0">
                <a:latin typeface="+mn-ea"/>
              </a:rPr>
              <a:t>B1</a:t>
            </a:r>
            <a:endParaRPr lang="en-US" altLang="zh-CN" sz="2000" b="1" dirty="0">
              <a:latin typeface="+mn-ea"/>
            </a:endParaRPr>
          </a:p>
        </p:txBody>
      </p:sp>
      <p:sp>
        <p:nvSpPr>
          <p:cNvPr id="593937" name="Line 17"/>
          <p:cNvSpPr>
            <a:spLocks noChangeShapeType="1"/>
          </p:cNvSpPr>
          <p:nvPr/>
        </p:nvSpPr>
        <p:spPr bwMode="auto">
          <a:xfrm>
            <a:off x="4645506" y="2224943"/>
            <a:ext cx="0" cy="37623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8" name="Line 18"/>
          <p:cNvSpPr>
            <a:spLocks noChangeShapeType="1"/>
          </p:cNvSpPr>
          <p:nvPr/>
        </p:nvSpPr>
        <p:spPr bwMode="auto">
          <a:xfrm flipH="1">
            <a:off x="4645506" y="3053618"/>
            <a:ext cx="0" cy="431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39" name="Rectangle 19"/>
          <p:cNvSpPr>
            <a:spLocks noChangeArrowheads="1"/>
          </p:cNvSpPr>
          <p:nvPr/>
        </p:nvSpPr>
        <p:spPr bwMode="auto">
          <a:xfrm>
            <a:off x="3494568" y="3917219"/>
            <a:ext cx="1030288" cy="441325"/>
          </a:xfrm>
          <a:prstGeom prst="rect">
            <a:avLst/>
          </a:prstGeom>
          <a:solidFill>
            <a:srgbClr val="6697F0"/>
          </a:solidFill>
          <a:ln w="17463">
            <a:solidFill>
              <a:srgbClr val="000000"/>
            </a:solidFill>
            <a:miter lim="800000"/>
          </a:ln>
        </p:spPr>
        <p:txBody>
          <a:bodyPr/>
          <a:lstStyle/>
          <a:p>
            <a:pPr algn="ctr"/>
            <a:r>
              <a:rPr lang="zh-CN" altLang="en-US" sz="2000" b="1" dirty="0">
                <a:latin typeface="+mn-ea"/>
              </a:rPr>
              <a:t>网桥</a:t>
            </a:r>
            <a:r>
              <a:rPr lang="en-US" altLang="zh-CN" sz="2000" b="1" dirty="0">
                <a:latin typeface="+mn-ea"/>
              </a:rPr>
              <a:t>B2</a:t>
            </a:r>
            <a:endParaRPr lang="en-US" altLang="zh-CN" sz="2000" b="1" dirty="0">
              <a:latin typeface="+mn-ea"/>
            </a:endParaRPr>
          </a:p>
        </p:txBody>
      </p:sp>
      <p:sp>
        <p:nvSpPr>
          <p:cNvPr id="593940" name="Line 20"/>
          <p:cNvSpPr>
            <a:spLocks noChangeShapeType="1"/>
          </p:cNvSpPr>
          <p:nvPr/>
        </p:nvSpPr>
        <p:spPr bwMode="auto">
          <a:xfrm>
            <a:off x="4008918" y="3540982"/>
            <a:ext cx="0" cy="3762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1" name="Line 21"/>
          <p:cNvSpPr>
            <a:spLocks noChangeShapeType="1"/>
          </p:cNvSpPr>
          <p:nvPr/>
        </p:nvSpPr>
        <p:spPr bwMode="auto">
          <a:xfrm>
            <a:off x="3997806" y="4349018"/>
            <a:ext cx="0" cy="4333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2" name="Rectangle 22"/>
          <p:cNvSpPr>
            <a:spLocks noChangeArrowheads="1"/>
          </p:cNvSpPr>
          <p:nvPr/>
        </p:nvSpPr>
        <p:spPr bwMode="auto">
          <a:xfrm>
            <a:off x="5983768" y="3917219"/>
            <a:ext cx="1028700" cy="441325"/>
          </a:xfrm>
          <a:prstGeom prst="rect">
            <a:avLst/>
          </a:prstGeom>
          <a:solidFill>
            <a:srgbClr val="6697F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2000" b="1">
                <a:latin typeface="+mn-ea"/>
              </a:rPr>
              <a:t>网桥</a:t>
            </a:r>
            <a:r>
              <a:rPr lang="en-US" altLang="zh-CN" sz="2000" b="1">
                <a:latin typeface="+mn-ea"/>
              </a:rPr>
              <a:t>B3</a:t>
            </a:r>
            <a:endParaRPr lang="en-US" altLang="zh-CN" sz="2000" b="1">
              <a:latin typeface="+mn-ea"/>
            </a:endParaRPr>
          </a:p>
        </p:txBody>
      </p:sp>
      <p:sp>
        <p:nvSpPr>
          <p:cNvPr id="593943" name="Line 23"/>
          <p:cNvSpPr>
            <a:spLocks noChangeShapeType="1"/>
          </p:cNvSpPr>
          <p:nvPr/>
        </p:nvSpPr>
        <p:spPr bwMode="auto">
          <a:xfrm>
            <a:off x="6498118" y="3540982"/>
            <a:ext cx="0" cy="3762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4" name="Line 24"/>
          <p:cNvSpPr>
            <a:spLocks noChangeShapeType="1"/>
          </p:cNvSpPr>
          <p:nvPr/>
        </p:nvSpPr>
        <p:spPr bwMode="auto">
          <a:xfrm>
            <a:off x="6498118" y="4387118"/>
            <a:ext cx="0" cy="3746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5" name="Rectangle 25"/>
          <p:cNvSpPr>
            <a:spLocks noChangeArrowheads="1"/>
          </p:cNvSpPr>
          <p:nvPr/>
        </p:nvSpPr>
        <p:spPr bwMode="auto">
          <a:xfrm>
            <a:off x="7098193" y="2788507"/>
            <a:ext cx="1030288" cy="441325"/>
          </a:xfrm>
          <a:prstGeom prst="rect">
            <a:avLst/>
          </a:prstGeom>
          <a:solidFill>
            <a:srgbClr val="6697F0"/>
          </a:solidFill>
          <a:ln w="17463" algn="ctr">
            <a:solidFill>
              <a:srgbClr val="000000"/>
            </a:solidFill>
            <a:miter lim="800000"/>
          </a:ln>
          <a:effectLst/>
        </p:spPr>
        <p:txBody>
          <a:bodyPr/>
          <a:lstStyle/>
          <a:p>
            <a:pPr algn="ctr"/>
            <a:r>
              <a:rPr lang="zh-CN" altLang="en-US" sz="2000" b="1" dirty="0">
                <a:latin typeface="+mn-ea"/>
              </a:rPr>
              <a:t>网桥</a:t>
            </a:r>
            <a:r>
              <a:rPr lang="en-US" altLang="zh-CN" sz="2000" b="1" dirty="0">
                <a:latin typeface="+mn-ea"/>
              </a:rPr>
              <a:t>B4</a:t>
            </a:r>
            <a:endParaRPr lang="en-US" altLang="zh-CN" sz="2000" b="1" dirty="0">
              <a:latin typeface="+mn-ea"/>
            </a:endParaRPr>
          </a:p>
        </p:txBody>
      </p:sp>
      <p:sp>
        <p:nvSpPr>
          <p:cNvPr id="593946" name="Line 26"/>
          <p:cNvSpPr>
            <a:spLocks noChangeShapeType="1"/>
          </p:cNvSpPr>
          <p:nvPr/>
        </p:nvSpPr>
        <p:spPr bwMode="auto">
          <a:xfrm>
            <a:off x="7614131" y="2224944"/>
            <a:ext cx="0" cy="56356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7" name="Line 27"/>
          <p:cNvSpPr>
            <a:spLocks noChangeShapeType="1"/>
          </p:cNvSpPr>
          <p:nvPr/>
        </p:nvSpPr>
        <p:spPr bwMode="auto">
          <a:xfrm>
            <a:off x="7614131" y="3258406"/>
            <a:ext cx="0" cy="150336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8" name="Line 28"/>
          <p:cNvSpPr>
            <a:spLocks noChangeShapeType="1"/>
          </p:cNvSpPr>
          <p:nvPr/>
        </p:nvSpPr>
        <p:spPr bwMode="auto">
          <a:xfrm>
            <a:off x="8128482" y="2977418"/>
            <a:ext cx="60007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49" name="Line 29"/>
          <p:cNvSpPr>
            <a:spLocks noChangeShapeType="1"/>
          </p:cNvSpPr>
          <p:nvPr/>
        </p:nvSpPr>
        <p:spPr bwMode="auto">
          <a:xfrm>
            <a:off x="8749193" y="2982182"/>
            <a:ext cx="0" cy="71913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593950" name="Text Box 30"/>
          <p:cNvSpPr txBox="1">
            <a:spLocks noChangeArrowheads="1"/>
          </p:cNvSpPr>
          <p:nvPr/>
        </p:nvSpPr>
        <p:spPr bwMode="auto">
          <a:xfrm>
            <a:off x="1616557" y="20217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L1</a:t>
            </a:r>
            <a:endParaRPr lang="en-US" altLang="zh-CN" sz="2000" b="1">
              <a:latin typeface="+mn-ea"/>
            </a:endParaRPr>
          </a:p>
        </p:txBody>
      </p:sp>
      <p:sp>
        <p:nvSpPr>
          <p:cNvPr id="593951" name="Text Box 31"/>
          <p:cNvSpPr txBox="1">
            <a:spLocks noChangeArrowheads="1"/>
          </p:cNvSpPr>
          <p:nvPr/>
        </p:nvSpPr>
        <p:spPr bwMode="auto">
          <a:xfrm>
            <a:off x="1616557" y="33171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L2</a:t>
            </a:r>
            <a:endParaRPr lang="en-US" altLang="zh-CN" sz="2000" b="1">
              <a:latin typeface="+mn-ea"/>
            </a:endParaRPr>
          </a:p>
        </p:txBody>
      </p:sp>
      <p:sp>
        <p:nvSpPr>
          <p:cNvPr id="593952" name="Text Box 32"/>
          <p:cNvSpPr txBox="1">
            <a:spLocks noChangeArrowheads="1"/>
          </p:cNvSpPr>
          <p:nvPr/>
        </p:nvSpPr>
        <p:spPr bwMode="auto">
          <a:xfrm>
            <a:off x="1616557" y="46125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L5</a:t>
            </a:r>
            <a:endParaRPr lang="en-US" altLang="zh-CN" sz="2000" b="1">
              <a:latin typeface="+mn-ea"/>
            </a:endParaRPr>
          </a:p>
        </p:txBody>
      </p:sp>
      <p:sp>
        <p:nvSpPr>
          <p:cNvPr id="593953" name="Text Box 33"/>
          <p:cNvSpPr txBox="1">
            <a:spLocks noChangeArrowheads="1"/>
          </p:cNvSpPr>
          <p:nvPr/>
        </p:nvSpPr>
        <p:spPr bwMode="auto">
          <a:xfrm>
            <a:off x="8960332" y="1948719"/>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L4</a:t>
            </a:r>
            <a:endParaRPr lang="en-US" altLang="zh-CN" sz="2000" b="1">
              <a:latin typeface="+mn-ea"/>
            </a:endParaRPr>
          </a:p>
        </p:txBody>
      </p:sp>
      <p:sp>
        <p:nvSpPr>
          <p:cNvPr id="593954" name="Text Box 34"/>
          <p:cNvSpPr txBox="1">
            <a:spLocks noChangeArrowheads="1"/>
          </p:cNvSpPr>
          <p:nvPr/>
        </p:nvSpPr>
        <p:spPr bwMode="auto">
          <a:xfrm>
            <a:off x="8960332" y="3159982"/>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L6</a:t>
            </a:r>
            <a:endParaRPr lang="en-US" altLang="zh-CN" sz="2000" b="1">
              <a:latin typeface="+mn-ea"/>
            </a:endParaRPr>
          </a:p>
        </p:txBody>
      </p:sp>
      <p:sp>
        <p:nvSpPr>
          <p:cNvPr id="593955" name="Text Box 35"/>
          <p:cNvSpPr txBox="1">
            <a:spLocks noChangeArrowheads="1"/>
          </p:cNvSpPr>
          <p:nvPr/>
        </p:nvSpPr>
        <p:spPr bwMode="auto">
          <a:xfrm>
            <a:off x="8960332" y="4853844"/>
            <a:ext cx="125386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latin typeface="+mn-ea"/>
              </a:rPr>
              <a:t>局域网</a:t>
            </a:r>
            <a:r>
              <a:rPr lang="en-US" altLang="zh-CN" sz="2000" b="1">
                <a:latin typeface="+mn-ea"/>
              </a:rPr>
              <a:t>L3</a:t>
            </a:r>
            <a:endParaRPr lang="en-US" altLang="zh-CN" sz="2000" b="1">
              <a:latin typeface="+mn-ea"/>
            </a:endParaRPr>
          </a:p>
        </p:txBody>
      </p:sp>
      <p:sp>
        <p:nvSpPr>
          <p:cNvPr id="593956" name="Line 36"/>
          <p:cNvSpPr>
            <a:spLocks noChangeShapeType="1"/>
          </p:cNvSpPr>
          <p:nvPr/>
        </p:nvSpPr>
        <p:spPr bwMode="auto">
          <a:xfrm>
            <a:off x="2916719" y="3485418"/>
            <a:ext cx="3743325"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b="1">
              <a:latin typeface="+mn-ea"/>
            </a:endParaRPr>
          </a:p>
        </p:txBody>
      </p:sp>
      <p:sp>
        <p:nvSpPr>
          <p:cNvPr id="593957" name="Line 37"/>
          <p:cNvSpPr>
            <a:spLocks noChangeShapeType="1"/>
          </p:cNvSpPr>
          <p:nvPr/>
        </p:nvSpPr>
        <p:spPr bwMode="auto">
          <a:xfrm>
            <a:off x="2916718" y="4782406"/>
            <a:ext cx="2736850"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58" name="Line 38"/>
          <p:cNvSpPr>
            <a:spLocks noChangeShapeType="1"/>
          </p:cNvSpPr>
          <p:nvPr/>
        </p:nvSpPr>
        <p:spPr bwMode="auto">
          <a:xfrm>
            <a:off x="6156807" y="4782406"/>
            <a:ext cx="280828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59" name="Line 39"/>
          <p:cNvSpPr>
            <a:spLocks noChangeShapeType="1"/>
          </p:cNvSpPr>
          <p:nvPr/>
        </p:nvSpPr>
        <p:spPr bwMode="auto">
          <a:xfrm>
            <a:off x="8101494" y="3701318"/>
            <a:ext cx="2232025"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60" name="Line 40"/>
          <p:cNvSpPr>
            <a:spLocks noChangeShapeType="1"/>
          </p:cNvSpPr>
          <p:nvPr/>
        </p:nvSpPr>
        <p:spPr bwMode="auto">
          <a:xfrm>
            <a:off x="2916719" y="2190018"/>
            <a:ext cx="2881313"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sp>
        <p:nvSpPr>
          <p:cNvPr id="593961" name="Line 41"/>
          <p:cNvSpPr>
            <a:spLocks noChangeShapeType="1"/>
          </p:cNvSpPr>
          <p:nvPr/>
        </p:nvSpPr>
        <p:spPr bwMode="auto">
          <a:xfrm>
            <a:off x="6661631" y="2190018"/>
            <a:ext cx="2305050"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b="1">
              <a:latin typeface="+mn-ea"/>
            </a:endParaRPr>
          </a:p>
        </p:txBody>
      </p:sp>
      <p:graphicFrame>
        <p:nvGraphicFramePr>
          <p:cNvPr id="594054" name="Group 134"/>
          <p:cNvGraphicFramePr>
            <a:graphicFrameLocks noGrp="1"/>
          </p:cNvGraphicFramePr>
          <p:nvPr/>
        </p:nvGraphicFramePr>
        <p:xfrm>
          <a:off x="6815936" y="4005166"/>
          <a:ext cx="4394200" cy="2682240"/>
        </p:xfrm>
        <a:graphic>
          <a:graphicData uri="http://schemas.openxmlformats.org/drawingml/2006/table">
            <a:tbl>
              <a:tblPr/>
              <a:tblGrid>
                <a:gridCol w="774700"/>
                <a:gridCol w="1422400"/>
                <a:gridCol w="817562"/>
                <a:gridCol w="1379538"/>
              </a:tblGrid>
              <a:tr h="33528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hMerge="1">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hMerge="1">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6">
                        <a:lumMod val="20000"/>
                        <a:lumOff val="80000"/>
                      </a:schemeClr>
                    </a:solidFill>
                  </a:tcPr>
                </a:tc>
              </a:tr>
            </a:tbl>
          </a:graphicData>
        </a:graphic>
      </p:graphicFrame>
      <p:sp>
        <p:nvSpPr>
          <p:cNvPr id="2" name="Rectangle 2"/>
          <p:cNvSpPr txBox="1">
            <a:spLocks noChangeArrowheads="1"/>
          </p:cNvSpPr>
          <p:nvPr/>
        </p:nvSpPr>
        <p:spPr>
          <a:xfrm>
            <a:off x="666750" y="0"/>
            <a:ext cx="10858500" cy="10287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sz="3200" dirty="0"/>
          </a:p>
        </p:txBody>
      </p:sp>
      <p:sp>
        <p:nvSpPr>
          <p:cNvPr id="45" name="Rectangle 2"/>
          <p:cNvSpPr>
            <a:spLocks noGrp="1" noChangeArrowheads="1"/>
          </p:cNvSpPr>
          <p:nvPr>
            <p:ph type="title"/>
          </p:nvPr>
        </p:nvSpPr>
        <p:spPr>
          <a:xfrm>
            <a:off x="431800" y="71438"/>
            <a:ext cx="11328400" cy="765175"/>
          </a:xfrm>
        </p:spPr>
        <p:txBody>
          <a:bodyPr/>
          <a:lstStyle/>
          <a:p>
            <a:r>
              <a:rPr lang="zh-CN" altLang="en-US" dirty="0"/>
              <a:t>路由表的自动修改示例</a:t>
            </a:r>
            <a:endParaRPr lang="zh-CN" altLang="en-US" dirty="0"/>
          </a:p>
        </p:txBody>
      </p:sp>
      <p:graphicFrame>
        <p:nvGraphicFramePr>
          <p:cNvPr id="593962" name="Group 42"/>
          <p:cNvGraphicFramePr>
            <a:graphicFrameLocks noGrp="1"/>
          </p:cNvGraphicFramePr>
          <p:nvPr>
            <p:ph type="tbl" idx="1"/>
          </p:nvPr>
        </p:nvGraphicFramePr>
        <p:xfrm>
          <a:off x="6815936" y="4005166"/>
          <a:ext cx="4394200" cy="2682240"/>
        </p:xfrm>
        <a:graphic>
          <a:graphicData uri="http://schemas.openxmlformats.org/drawingml/2006/table">
            <a:tbl>
              <a:tblPr/>
              <a:tblGrid>
                <a:gridCol w="774700"/>
                <a:gridCol w="1422400"/>
                <a:gridCol w="817562"/>
                <a:gridCol w="1379538"/>
              </a:tblGrid>
              <a:tr h="335280">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hMerge="1">
                  <a:tcPr/>
                </a:tc>
                <a:tc gridSpan="2">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源局域网</a:t>
                      </a: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hMerge="1">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目标</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下一局域网</a:t>
                      </a:r>
                      <a:endParaRPr kumimoji="0" lang="zh-CN" altLang="en-US"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271463">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D</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2698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E</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r h="33528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rPr>
                        <a:t>F</a:t>
                      </a:r>
                      <a:endParaRPr kumimoji="0" lang="en-US" altLang="zh-CN" sz="16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endParaRPr kumimoji="0" lang="en-US" altLang="zh-CN" sz="16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2.91667E-6 -5.55112E-17 L -0.30742 -0.00069 " pathEditMode="relative" rAng="0" ptsTypes="AA">
                                      <p:cBhvr>
                                        <p:cTn id="10" dur="2000" fill="hold"/>
                                        <p:tgtEl>
                                          <p:spTgt spid="594007"/>
                                        </p:tgtEl>
                                        <p:attrNameLst>
                                          <p:attrName>ppt_x</p:attrName>
                                          <p:attrName>ppt_y</p:attrName>
                                        </p:attrNameLst>
                                      </p:cBhvr>
                                      <p:rCtr x="-15378" y="-46"/>
                                    </p:animMotion>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000"/>
                                        <p:tgtEl>
                                          <p:spTgt spid="593962"/>
                                        </p:tgtEl>
                                      </p:cBhvr>
                                    </p:animEffect>
                                    <p:set>
                                      <p:cBhvr>
                                        <p:cTn id="15" dur="1" fill="hold">
                                          <p:stCondLst>
                                            <p:cond delay="1999"/>
                                          </p:stCondLst>
                                        </p:cTn>
                                        <p:tgtEl>
                                          <p:spTgt spid="59396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94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zh-CN" altLang="en-US" dirty="0"/>
              <a:t>帧循环问题</a:t>
            </a:r>
            <a:endParaRPr lang="zh-CN" altLang="en-US" dirty="0"/>
          </a:p>
        </p:txBody>
      </p:sp>
      <p:sp>
        <p:nvSpPr>
          <p:cNvPr id="518147" name="Rectangle 3"/>
          <p:cNvSpPr>
            <a:spLocks noGrp="1" noChangeArrowheads="1"/>
          </p:cNvSpPr>
          <p:nvPr>
            <p:ph idx="1"/>
          </p:nvPr>
        </p:nvSpPr>
        <p:spPr>
          <a:xfrm>
            <a:off x="335280" y="1115060"/>
            <a:ext cx="11356340" cy="1197610"/>
          </a:xfrm>
        </p:spPr>
        <p:txBody>
          <a:bodyPr>
            <a:normAutofit/>
          </a:bodyPr>
          <a:lstStyle/>
          <a:p>
            <a:pPr algn="l" latinLnBrk="0">
              <a:lnSpc>
                <a:spcPct val="130000"/>
              </a:lnSpc>
              <a:spcBef>
                <a:spcPts val="0"/>
              </a:spcBef>
              <a:buFont typeface="Wingdings" panose="05000000000000000000" pitchFamily="2" charset="2"/>
              <a:buChar char="n"/>
            </a:pPr>
            <a:r>
              <a:rPr lang="en-US" altLang="zh-CN" sz="2800" dirty="0"/>
              <a:t>当一个</a:t>
            </a:r>
            <a:r>
              <a:rPr lang="zh-CN" altLang="en-US" sz="2800" dirty="0"/>
              <a:t>网络</a:t>
            </a:r>
            <a:r>
              <a:rPr lang="en-US" altLang="zh-CN" sz="2800" dirty="0"/>
              <a:t>有</a:t>
            </a:r>
            <a:r>
              <a:rPr lang="zh-CN" altLang="en-US" sz="2800" dirty="0"/>
              <a:t>环路</a:t>
            </a:r>
            <a:r>
              <a:rPr lang="en-US" altLang="zh-CN" sz="2800" dirty="0"/>
              <a:t>时，就可能产生帧的循环传递问题。这种过程继续下去，将导致帧的爆炸，最终会阻塞整个系统，使通信停止 </a:t>
            </a:r>
            <a:endParaRPr lang="zh-CN" altLang="en-US" sz="2800" dirty="0"/>
          </a:p>
        </p:txBody>
      </p:sp>
      <p:sp>
        <p:nvSpPr>
          <p:cNvPr id="51" name="灯片编号占位符 5"/>
          <p:cNvSpPr>
            <a:spLocks noGrp="1"/>
          </p:cNvSpPr>
          <p:nvPr>
            <p:ph type="sldNum" sz="quarter" idx="12"/>
          </p:nvPr>
        </p:nvSpPr>
        <p:spPr/>
        <p:txBody>
          <a:bodyPr/>
          <a:lstStyle/>
          <a:p>
            <a:fld id="{9377CAE6-EB9B-41CA-B96E-3BAAEE889391}" type="slidenum">
              <a:rPr lang="en-US" altLang="zh-CN"/>
            </a:fld>
            <a:endParaRPr lang="en-US" altLang="zh-CN"/>
          </a:p>
        </p:txBody>
      </p:sp>
      <p:sp>
        <p:nvSpPr>
          <p:cNvPr id="518162" name="Line 18"/>
          <p:cNvSpPr>
            <a:spLocks noChangeShapeType="1"/>
          </p:cNvSpPr>
          <p:nvPr/>
        </p:nvSpPr>
        <p:spPr bwMode="auto">
          <a:xfrm>
            <a:off x="3871766" y="3579223"/>
            <a:ext cx="494506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3" name="Line 19"/>
          <p:cNvSpPr>
            <a:spLocks noChangeShapeType="1"/>
          </p:cNvSpPr>
          <p:nvPr/>
        </p:nvSpPr>
        <p:spPr bwMode="auto">
          <a:xfrm flipV="1">
            <a:off x="3511404" y="5317535"/>
            <a:ext cx="5280025" cy="127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4" name="Rectangle 20"/>
          <p:cNvSpPr>
            <a:spLocks noChangeArrowheads="1"/>
          </p:cNvSpPr>
          <p:nvPr/>
        </p:nvSpPr>
        <p:spPr bwMode="auto">
          <a:xfrm>
            <a:off x="8769203" y="3355385"/>
            <a:ext cx="1170193"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chemeClr val="tx1"/>
                </a:solidFill>
                <a:latin typeface="Arial" panose="020B0604020202020204" pitchFamily="34" charset="0"/>
                <a:ea typeface="黑体" panose="02010609060101010101" pitchFamily="49" charset="-122"/>
              </a:rPr>
              <a:t>局域网 </a:t>
            </a:r>
            <a:r>
              <a:rPr lang="en-US" altLang="zh-CN" sz="2000" b="1">
                <a:solidFill>
                  <a:schemeClr val="tx1"/>
                </a:solidFill>
                <a:latin typeface="Arial" panose="020B0604020202020204" pitchFamily="34" charset="0"/>
                <a:ea typeface="黑体" panose="02010609060101010101" pitchFamily="49" charset="-122"/>
              </a:rPr>
              <a:t>2</a:t>
            </a:r>
            <a:endParaRPr lang="en-US" altLang="zh-CN" sz="2000" b="1">
              <a:solidFill>
                <a:schemeClr val="tx1"/>
              </a:solidFill>
              <a:latin typeface="Arial" panose="020B0604020202020204" pitchFamily="34" charset="0"/>
              <a:ea typeface="黑体" panose="02010609060101010101" pitchFamily="49" charset="-122"/>
            </a:endParaRPr>
          </a:p>
        </p:txBody>
      </p:sp>
      <p:sp>
        <p:nvSpPr>
          <p:cNvPr id="518165" name="Rectangle 21"/>
          <p:cNvSpPr>
            <a:spLocks noChangeArrowheads="1"/>
          </p:cNvSpPr>
          <p:nvPr/>
        </p:nvSpPr>
        <p:spPr bwMode="auto">
          <a:xfrm>
            <a:off x="8735867" y="5047661"/>
            <a:ext cx="1165385"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chemeClr val="tx1"/>
                </a:solidFill>
                <a:latin typeface="Arial" panose="020B0604020202020204" pitchFamily="34" charset="0"/>
                <a:ea typeface="黑体" panose="02010609060101010101" pitchFamily="49" charset="-122"/>
              </a:rPr>
              <a:t>局域网 </a:t>
            </a:r>
            <a:r>
              <a:rPr lang="en-US" altLang="zh-CN" sz="2000" b="1">
                <a:solidFill>
                  <a:schemeClr val="tx1"/>
                </a:solidFill>
                <a:latin typeface="Arial" panose="020B0604020202020204" pitchFamily="34" charset="0"/>
                <a:ea typeface="黑体" panose="02010609060101010101" pitchFamily="49" charset="-122"/>
              </a:rPr>
              <a:t>1</a:t>
            </a:r>
            <a:endParaRPr lang="en-US" altLang="zh-CN" sz="2000" b="1">
              <a:solidFill>
                <a:schemeClr val="tx1"/>
              </a:solidFill>
              <a:latin typeface="Arial" panose="020B0604020202020204" pitchFamily="34" charset="0"/>
              <a:ea typeface="黑体" panose="02010609060101010101" pitchFamily="49" charset="-122"/>
            </a:endParaRPr>
          </a:p>
        </p:txBody>
      </p:sp>
      <p:sp>
        <p:nvSpPr>
          <p:cNvPr id="518166" name="Line 22"/>
          <p:cNvSpPr>
            <a:spLocks noChangeShapeType="1"/>
          </p:cNvSpPr>
          <p:nvPr/>
        </p:nvSpPr>
        <p:spPr bwMode="auto">
          <a:xfrm flipH="1">
            <a:off x="4281341" y="3561760"/>
            <a:ext cx="0" cy="7572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7" name="Line 23"/>
          <p:cNvSpPr>
            <a:spLocks noChangeShapeType="1"/>
          </p:cNvSpPr>
          <p:nvPr/>
        </p:nvSpPr>
        <p:spPr bwMode="auto">
          <a:xfrm>
            <a:off x="4270228" y="4653960"/>
            <a:ext cx="0" cy="65563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8" name="Line 24"/>
          <p:cNvSpPr>
            <a:spLocks noChangeShapeType="1"/>
          </p:cNvSpPr>
          <p:nvPr/>
        </p:nvSpPr>
        <p:spPr bwMode="auto">
          <a:xfrm flipH="1">
            <a:off x="7902428" y="3585574"/>
            <a:ext cx="1588" cy="7254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69" name="Line 25"/>
          <p:cNvSpPr>
            <a:spLocks noChangeShapeType="1"/>
          </p:cNvSpPr>
          <p:nvPr/>
        </p:nvSpPr>
        <p:spPr bwMode="auto">
          <a:xfrm>
            <a:off x="7902428" y="4665074"/>
            <a:ext cx="0" cy="65563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70" name="Arc 26"/>
          <p:cNvSpPr/>
          <p:nvPr/>
        </p:nvSpPr>
        <p:spPr bwMode="auto">
          <a:xfrm rot="5255629" flipH="1">
            <a:off x="5744222" y="2614816"/>
            <a:ext cx="685800" cy="2205038"/>
          </a:xfrm>
          <a:custGeom>
            <a:avLst/>
            <a:gdLst>
              <a:gd name="G0" fmla="+- 53 0 0"/>
              <a:gd name="G1" fmla="+- 21600 0 0"/>
              <a:gd name="G2" fmla="+- 21600 0 0"/>
              <a:gd name="T0" fmla="*/ 0 w 21653"/>
              <a:gd name="T1" fmla="*/ 0 h 42096"/>
              <a:gd name="T2" fmla="*/ 6870 w 21653"/>
              <a:gd name="T3" fmla="*/ 42096 h 42096"/>
              <a:gd name="T4" fmla="*/ 53 w 21653"/>
              <a:gd name="T5" fmla="*/ 21600 h 42096"/>
            </a:gdLst>
            <a:ahLst/>
            <a:cxnLst>
              <a:cxn ang="0">
                <a:pos x="T0" y="T1"/>
              </a:cxn>
              <a:cxn ang="0">
                <a:pos x="T2" y="T3"/>
              </a:cxn>
              <a:cxn ang="0">
                <a:pos x="T4" y="T5"/>
              </a:cxn>
            </a:cxnLst>
            <a:rect l="0" t="0" r="r" b="b"/>
            <a:pathLst>
              <a:path w="21653" h="42096" fill="none" extrusionOk="0">
                <a:moveTo>
                  <a:pt x="0" y="0"/>
                </a:moveTo>
                <a:cubicBezTo>
                  <a:pt x="17" y="0"/>
                  <a:pt x="35" y="-1"/>
                  <a:pt x="53" y="0"/>
                </a:cubicBezTo>
                <a:cubicBezTo>
                  <a:pt x="11982" y="0"/>
                  <a:pt x="21653" y="9670"/>
                  <a:pt x="21653" y="21600"/>
                </a:cubicBezTo>
                <a:cubicBezTo>
                  <a:pt x="21653" y="30902"/>
                  <a:pt x="15697" y="39160"/>
                  <a:pt x="6870" y="42096"/>
                </a:cubicBezTo>
              </a:path>
              <a:path w="21653" h="42096" stroke="0" extrusionOk="0">
                <a:moveTo>
                  <a:pt x="0" y="0"/>
                </a:moveTo>
                <a:cubicBezTo>
                  <a:pt x="17" y="0"/>
                  <a:pt x="35" y="-1"/>
                  <a:pt x="53" y="0"/>
                </a:cubicBezTo>
                <a:cubicBezTo>
                  <a:pt x="11982" y="0"/>
                  <a:pt x="21653" y="9670"/>
                  <a:pt x="21653" y="21600"/>
                </a:cubicBezTo>
                <a:cubicBezTo>
                  <a:pt x="21653" y="30902"/>
                  <a:pt x="15697" y="39160"/>
                  <a:pt x="6870" y="42096"/>
                </a:cubicBezTo>
                <a:lnTo>
                  <a:pt x="53" y="21600"/>
                </a:lnTo>
                <a:close/>
              </a:path>
            </a:pathLst>
          </a:custGeom>
          <a:noFill/>
          <a:ln w="76200" cap="rnd">
            <a:solidFill>
              <a:schemeClr val="tx2"/>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zh-CN" altLang="zh-CN" sz="2000" b="1">
              <a:latin typeface="Tahoma" panose="020B0604030504040204" pitchFamily="34" charset="0"/>
              <a:ea typeface="宋体" panose="02010600030101010101" pitchFamily="2" charset="-122"/>
            </a:endParaRPr>
          </a:p>
        </p:txBody>
      </p:sp>
      <p:sp>
        <p:nvSpPr>
          <p:cNvPr id="518171" name="Rectangle 27"/>
          <p:cNvSpPr>
            <a:spLocks noChangeArrowheads="1"/>
          </p:cNvSpPr>
          <p:nvPr/>
        </p:nvSpPr>
        <p:spPr bwMode="auto">
          <a:xfrm>
            <a:off x="8444083" y="4165011"/>
            <a:ext cx="9089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dirty="0">
                <a:solidFill>
                  <a:schemeClr val="tx1"/>
                </a:solidFill>
                <a:latin typeface="Arial" panose="020B0604020202020204" pitchFamily="34" charset="0"/>
                <a:ea typeface="黑体" panose="02010609060101010101" pitchFamily="49" charset="-122"/>
              </a:rPr>
              <a:t>网桥 </a:t>
            </a:r>
            <a:r>
              <a:rPr lang="en-US" altLang="zh-CN" sz="2000" b="1" dirty="0">
                <a:solidFill>
                  <a:schemeClr val="tx1"/>
                </a:solidFill>
                <a:latin typeface="Arial" panose="020B0604020202020204" pitchFamily="34" charset="0"/>
                <a:ea typeface="黑体" panose="02010609060101010101" pitchFamily="49" charset="-122"/>
              </a:rPr>
              <a:t>2</a:t>
            </a:r>
            <a:endParaRPr lang="en-US" altLang="zh-CN" sz="2000" b="1" dirty="0">
              <a:solidFill>
                <a:schemeClr val="tx1"/>
              </a:solidFill>
              <a:latin typeface="Arial" panose="020B0604020202020204" pitchFamily="34" charset="0"/>
              <a:ea typeface="黑体" panose="02010609060101010101" pitchFamily="49" charset="-122"/>
            </a:endParaRPr>
          </a:p>
        </p:txBody>
      </p:sp>
      <p:sp>
        <p:nvSpPr>
          <p:cNvPr id="518172" name="Rectangle 28"/>
          <p:cNvSpPr>
            <a:spLocks noChangeArrowheads="1"/>
          </p:cNvSpPr>
          <p:nvPr/>
        </p:nvSpPr>
        <p:spPr bwMode="auto">
          <a:xfrm>
            <a:off x="2871323" y="4203111"/>
            <a:ext cx="90890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dirty="0">
                <a:solidFill>
                  <a:schemeClr val="tx1"/>
                </a:solidFill>
                <a:latin typeface="Arial" panose="020B0604020202020204" pitchFamily="34" charset="0"/>
                <a:ea typeface="黑体" panose="02010609060101010101" pitchFamily="49" charset="-122"/>
              </a:rPr>
              <a:t>网桥 </a:t>
            </a:r>
            <a:r>
              <a:rPr lang="en-US" altLang="zh-CN" sz="2000" b="1" dirty="0">
                <a:solidFill>
                  <a:schemeClr val="tx1"/>
                </a:solidFill>
                <a:latin typeface="Arial" panose="020B0604020202020204" pitchFamily="34" charset="0"/>
                <a:ea typeface="黑体" panose="02010609060101010101" pitchFamily="49" charset="-122"/>
              </a:rPr>
              <a:t>1</a:t>
            </a:r>
            <a:endParaRPr lang="en-US" altLang="zh-CN" sz="2000" b="1" dirty="0">
              <a:solidFill>
                <a:schemeClr val="tx1"/>
              </a:solidFill>
              <a:latin typeface="Arial" panose="020B0604020202020204" pitchFamily="34" charset="0"/>
              <a:ea typeface="黑体" panose="02010609060101010101" pitchFamily="49" charset="-122"/>
            </a:endParaRPr>
          </a:p>
        </p:txBody>
      </p:sp>
      <p:sp>
        <p:nvSpPr>
          <p:cNvPr id="518174" name="Rectangle 30"/>
          <p:cNvSpPr>
            <a:spLocks noChangeArrowheads="1"/>
          </p:cNvSpPr>
          <p:nvPr/>
        </p:nvSpPr>
        <p:spPr bwMode="auto">
          <a:xfrm>
            <a:off x="2519955" y="5161309"/>
            <a:ext cx="42973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zh-CN" sz="2000" b="1" dirty="0">
                <a:solidFill>
                  <a:srgbClr val="333399"/>
                </a:solidFill>
                <a:latin typeface="Arial" panose="020B0604020202020204" pitchFamily="34" charset="0"/>
                <a:ea typeface="黑体" panose="02010609060101010101" pitchFamily="49" charset="-122"/>
              </a:rPr>
              <a:t> </a:t>
            </a:r>
            <a:r>
              <a:rPr lang="en-US" altLang="zh-CN" sz="2000" b="1" dirty="0">
                <a:solidFill>
                  <a:schemeClr val="tx1"/>
                </a:solidFill>
                <a:latin typeface="Arial" panose="020B0604020202020204" pitchFamily="34" charset="0"/>
                <a:ea typeface="黑体" panose="02010609060101010101" pitchFamily="49" charset="-122"/>
              </a:rPr>
              <a:t>A</a:t>
            </a:r>
            <a:endParaRPr lang="en-US" altLang="zh-CN" sz="2000" b="1" dirty="0">
              <a:solidFill>
                <a:schemeClr val="tx1"/>
              </a:solidFill>
              <a:latin typeface="Arial" panose="020B0604020202020204" pitchFamily="34" charset="0"/>
              <a:ea typeface="黑体" panose="02010609060101010101" pitchFamily="49" charset="-122"/>
            </a:endParaRPr>
          </a:p>
        </p:txBody>
      </p:sp>
      <p:sp>
        <p:nvSpPr>
          <p:cNvPr id="518175" name="Rectangle 31"/>
          <p:cNvSpPr>
            <a:spLocks noChangeArrowheads="1"/>
          </p:cNvSpPr>
          <p:nvPr/>
        </p:nvSpPr>
        <p:spPr bwMode="auto">
          <a:xfrm>
            <a:off x="3793979" y="5509624"/>
            <a:ext cx="735013" cy="357187"/>
          </a:xfrm>
          <a:prstGeom prst="rect">
            <a:avLst/>
          </a:prstGeom>
          <a:solidFill>
            <a:srgbClr val="FFC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endParaRPr lang="en-US" altLang="zh-CN" sz="2000" b="1">
              <a:solidFill>
                <a:srgbClr val="333399"/>
              </a:solidFill>
              <a:latin typeface="Arial" panose="020B0604020202020204" pitchFamily="34" charset="0"/>
              <a:ea typeface="黑体" panose="02010609060101010101" pitchFamily="49" charset="-122"/>
            </a:endParaRPr>
          </a:p>
        </p:txBody>
      </p:sp>
      <p:sp>
        <p:nvSpPr>
          <p:cNvPr id="518176" name="Text Box 32"/>
          <p:cNvSpPr txBox="1">
            <a:spLocks noChangeArrowheads="1"/>
          </p:cNvSpPr>
          <p:nvPr/>
        </p:nvSpPr>
        <p:spPr bwMode="auto">
          <a:xfrm>
            <a:off x="5613253" y="3976099"/>
            <a:ext cx="110799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b="1">
                <a:solidFill>
                  <a:srgbClr val="333399"/>
                </a:solidFill>
                <a:latin typeface="Arial" panose="020B0604020202020204" pitchFamily="34" charset="0"/>
                <a:ea typeface="黑体" panose="02010609060101010101" pitchFamily="49" charset="-122"/>
              </a:rPr>
              <a:t>不停地</a:t>
            </a:r>
            <a:endParaRPr lang="zh-CN" altLang="en-US" b="1">
              <a:solidFill>
                <a:srgbClr val="333399"/>
              </a:solidFill>
              <a:latin typeface="Arial" panose="020B0604020202020204" pitchFamily="34" charset="0"/>
              <a:ea typeface="黑体" panose="02010609060101010101" pitchFamily="49" charset="-122"/>
            </a:endParaRPr>
          </a:p>
          <a:p>
            <a:pPr eaLnBrk="0" hangingPunct="0"/>
            <a:r>
              <a:rPr lang="zh-CN" altLang="en-US" b="1">
                <a:solidFill>
                  <a:srgbClr val="333399"/>
                </a:solidFill>
                <a:latin typeface="Arial" panose="020B0604020202020204" pitchFamily="34" charset="0"/>
                <a:ea typeface="黑体" panose="02010609060101010101" pitchFamily="49" charset="-122"/>
              </a:rPr>
              <a:t>兜圈子</a:t>
            </a:r>
            <a:endParaRPr lang="zh-CN" altLang="en-US" b="1">
              <a:solidFill>
                <a:srgbClr val="333399"/>
              </a:solidFill>
              <a:latin typeface="Arial" panose="020B0604020202020204" pitchFamily="34" charset="0"/>
              <a:ea typeface="黑体" panose="02010609060101010101" pitchFamily="49" charset="-122"/>
            </a:endParaRPr>
          </a:p>
        </p:txBody>
      </p:sp>
      <p:grpSp>
        <p:nvGrpSpPr>
          <p:cNvPr id="518179" name="Group 35"/>
          <p:cNvGrpSpPr/>
          <p:nvPr/>
        </p:nvGrpSpPr>
        <p:grpSpPr bwMode="auto">
          <a:xfrm>
            <a:off x="3681266" y="4550774"/>
            <a:ext cx="455612" cy="1004887"/>
            <a:chOff x="1379" y="2993"/>
            <a:chExt cx="287" cy="633"/>
          </a:xfrm>
        </p:grpSpPr>
        <p:sp>
          <p:nvSpPr>
            <p:cNvPr id="518180" name="Line 36"/>
            <p:cNvSpPr>
              <a:spLocks noChangeShapeType="1"/>
            </p:cNvSpPr>
            <p:nvPr/>
          </p:nvSpPr>
          <p:spPr bwMode="auto">
            <a:xfrm flipH="1" flipV="1">
              <a:off x="1655" y="2993"/>
              <a:ext cx="11" cy="633"/>
            </a:xfrm>
            <a:prstGeom prst="line">
              <a:avLst/>
            </a:prstGeom>
            <a:noFill/>
            <a:ln w="76200">
              <a:solidFill>
                <a:schemeClr val="hlink"/>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81" name="Text Box 37"/>
            <p:cNvSpPr txBox="1">
              <a:spLocks noChangeArrowheads="1"/>
            </p:cNvSpPr>
            <p:nvPr/>
          </p:nvSpPr>
          <p:spPr bwMode="auto">
            <a:xfrm>
              <a:off x="1379" y="3110"/>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endPar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endParaRPr>
            </a:p>
          </p:txBody>
        </p:sp>
      </p:grpSp>
      <p:grpSp>
        <p:nvGrpSpPr>
          <p:cNvPr id="518182" name="Group 38"/>
          <p:cNvGrpSpPr/>
          <p:nvPr/>
        </p:nvGrpSpPr>
        <p:grpSpPr bwMode="auto">
          <a:xfrm>
            <a:off x="4586141" y="4695235"/>
            <a:ext cx="3173412" cy="996950"/>
            <a:chOff x="1949" y="3067"/>
            <a:chExt cx="1999" cy="628"/>
          </a:xfrm>
        </p:grpSpPr>
        <p:sp>
          <p:nvSpPr>
            <p:cNvPr id="518183" name="Freeform 39"/>
            <p:cNvSpPr/>
            <p:nvPr/>
          </p:nvSpPr>
          <p:spPr bwMode="auto">
            <a:xfrm>
              <a:off x="1949" y="3067"/>
              <a:ext cx="1999" cy="624"/>
            </a:xfrm>
            <a:custGeom>
              <a:avLst/>
              <a:gdLst>
                <a:gd name="T0" fmla="*/ 0 w 1866"/>
                <a:gd name="T1" fmla="*/ 522 h 523"/>
                <a:gd name="T2" fmla="*/ 1059 w 1866"/>
                <a:gd name="T3" fmla="*/ 510 h 523"/>
                <a:gd name="T4" fmla="*/ 1308 w 1866"/>
                <a:gd name="T5" fmla="*/ 504 h 523"/>
                <a:gd name="T6" fmla="*/ 1494 w 1866"/>
                <a:gd name="T7" fmla="*/ 489 h 523"/>
                <a:gd name="T8" fmla="*/ 1653 w 1866"/>
                <a:gd name="T9" fmla="*/ 456 h 523"/>
                <a:gd name="T10" fmla="*/ 1723 w 1866"/>
                <a:gd name="T11" fmla="*/ 432 h 523"/>
                <a:gd name="T12" fmla="*/ 1788 w 1866"/>
                <a:gd name="T13" fmla="*/ 357 h 523"/>
                <a:gd name="T14" fmla="*/ 1842 w 1866"/>
                <a:gd name="T15" fmla="*/ 204 h 523"/>
                <a:gd name="T16" fmla="*/ 1857 w 1866"/>
                <a:gd name="T17"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6" h="523">
                  <a:moveTo>
                    <a:pt x="0" y="522"/>
                  </a:moveTo>
                  <a:cubicBezTo>
                    <a:pt x="174" y="523"/>
                    <a:pt x="817" y="514"/>
                    <a:pt x="1059" y="510"/>
                  </a:cubicBezTo>
                  <a:cubicBezTo>
                    <a:pt x="1277" y="507"/>
                    <a:pt x="1236" y="507"/>
                    <a:pt x="1308" y="504"/>
                  </a:cubicBezTo>
                  <a:cubicBezTo>
                    <a:pt x="1349" y="489"/>
                    <a:pt x="1443" y="504"/>
                    <a:pt x="1494" y="489"/>
                  </a:cubicBezTo>
                  <a:cubicBezTo>
                    <a:pt x="1549" y="479"/>
                    <a:pt x="1615" y="465"/>
                    <a:pt x="1653" y="456"/>
                  </a:cubicBezTo>
                  <a:cubicBezTo>
                    <a:pt x="1691" y="447"/>
                    <a:pt x="1700" y="448"/>
                    <a:pt x="1723" y="432"/>
                  </a:cubicBezTo>
                  <a:cubicBezTo>
                    <a:pt x="1734" y="420"/>
                    <a:pt x="1777" y="369"/>
                    <a:pt x="1788" y="357"/>
                  </a:cubicBezTo>
                  <a:cubicBezTo>
                    <a:pt x="1793" y="351"/>
                    <a:pt x="1839" y="216"/>
                    <a:pt x="1842" y="204"/>
                  </a:cubicBezTo>
                  <a:cubicBezTo>
                    <a:pt x="1866" y="115"/>
                    <a:pt x="1857" y="110"/>
                    <a:pt x="1857" y="0"/>
                  </a:cubicBezTo>
                </a:path>
              </a:pathLst>
            </a:custGeom>
            <a:noFill/>
            <a:ln w="76200" cap="flat" cmpd="sng">
              <a:solidFill>
                <a:schemeClr val="hlink"/>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18184" name="Text Box 40"/>
            <p:cNvSpPr txBox="1">
              <a:spLocks noChangeArrowheads="1"/>
            </p:cNvSpPr>
            <p:nvPr/>
          </p:nvSpPr>
          <p:spPr bwMode="auto">
            <a:xfrm>
              <a:off x="2014" y="3407"/>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endPar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endParaRPr>
            </a:p>
          </p:txBody>
        </p:sp>
      </p:grpSp>
      <p:sp>
        <p:nvSpPr>
          <p:cNvPr id="518185" name="Rectangle 41"/>
          <p:cNvSpPr>
            <a:spLocks noChangeArrowheads="1"/>
          </p:cNvSpPr>
          <p:nvPr/>
        </p:nvSpPr>
        <p:spPr bwMode="auto">
          <a:xfrm>
            <a:off x="3489178" y="5847760"/>
            <a:ext cx="146206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sz="2000" b="1" dirty="0">
                <a:solidFill>
                  <a:schemeClr val="tx1"/>
                </a:solidFill>
                <a:latin typeface="Arial" panose="020B0604020202020204" pitchFamily="34" charset="0"/>
                <a:ea typeface="黑体" panose="02010609060101010101" pitchFamily="49" charset="-122"/>
              </a:rPr>
              <a:t>A </a:t>
            </a:r>
            <a:r>
              <a:rPr lang="zh-CN" altLang="en-US" sz="2000" b="1" dirty="0">
                <a:solidFill>
                  <a:schemeClr val="tx1"/>
                </a:solidFill>
                <a:latin typeface="Arial" panose="020B0604020202020204" pitchFamily="34" charset="0"/>
                <a:ea typeface="黑体" panose="02010609060101010101" pitchFamily="49" charset="-122"/>
              </a:rPr>
              <a:t>发送的帧</a:t>
            </a:r>
            <a:endParaRPr lang="zh-CN" altLang="en-US" sz="2000" b="1" dirty="0">
              <a:solidFill>
                <a:schemeClr val="tx1"/>
              </a:solidFill>
              <a:latin typeface="Arial" panose="020B0604020202020204" pitchFamily="34" charset="0"/>
              <a:ea typeface="黑体" panose="02010609060101010101" pitchFamily="49" charset="-122"/>
            </a:endParaRPr>
          </a:p>
        </p:txBody>
      </p:sp>
      <p:grpSp>
        <p:nvGrpSpPr>
          <p:cNvPr id="518186" name="Group 42"/>
          <p:cNvGrpSpPr/>
          <p:nvPr/>
        </p:nvGrpSpPr>
        <p:grpSpPr bwMode="auto">
          <a:xfrm>
            <a:off x="4659167" y="2593385"/>
            <a:ext cx="3100387" cy="1454150"/>
            <a:chOff x="1995" y="1743"/>
            <a:chExt cx="1953" cy="916"/>
          </a:xfrm>
        </p:grpSpPr>
        <p:sp>
          <p:nvSpPr>
            <p:cNvPr id="518187" name="Arc 43"/>
            <p:cNvSpPr/>
            <p:nvPr/>
          </p:nvSpPr>
          <p:spPr bwMode="auto">
            <a:xfrm>
              <a:off x="1995" y="2052"/>
              <a:ext cx="1953" cy="607"/>
            </a:xfrm>
            <a:custGeom>
              <a:avLst/>
              <a:gdLst>
                <a:gd name="G0" fmla="+- 0 0 0"/>
                <a:gd name="G1" fmla="+- 21600 0 0"/>
                <a:gd name="G2" fmla="+- 21600 0 0"/>
                <a:gd name="T0" fmla="*/ 0 w 21600"/>
                <a:gd name="T1" fmla="*/ 0 h 26015"/>
                <a:gd name="T2" fmla="*/ 21144 w 21600"/>
                <a:gd name="T3" fmla="*/ 26015 h 26015"/>
                <a:gd name="T4" fmla="*/ 0 w 21600"/>
                <a:gd name="T5" fmla="*/ 21600 h 26015"/>
              </a:gdLst>
              <a:ahLst/>
              <a:cxnLst>
                <a:cxn ang="0">
                  <a:pos x="T0" y="T1"/>
                </a:cxn>
                <a:cxn ang="0">
                  <a:pos x="T2" y="T3"/>
                </a:cxn>
                <a:cxn ang="0">
                  <a:pos x="T4" y="T5"/>
                </a:cxn>
              </a:cxnLst>
              <a:rect l="0" t="0" r="r" b="b"/>
              <a:pathLst>
                <a:path w="21600" h="26015" fill="none" extrusionOk="0">
                  <a:moveTo>
                    <a:pt x="0" y="0"/>
                  </a:moveTo>
                  <a:cubicBezTo>
                    <a:pt x="11929" y="0"/>
                    <a:pt x="21600" y="9670"/>
                    <a:pt x="21600" y="21600"/>
                  </a:cubicBezTo>
                  <a:cubicBezTo>
                    <a:pt x="21600" y="23083"/>
                    <a:pt x="21447" y="24562"/>
                    <a:pt x="21143" y="26014"/>
                  </a:cubicBezTo>
                </a:path>
                <a:path w="21600" h="26015" stroke="0" extrusionOk="0">
                  <a:moveTo>
                    <a:pt x="0" y="0"/>
                  </a:moveTo>
                  <a:cubicBezTo>
                    <a:pt x="11929" y="0"/>
                    <a:pt x="21600" y="9670"/>
                    <a:pt x="21600" y="21600"/>
                  </a:cubicBezTo>
                  <a:cubicBezTo>
                    <a:pt x="21600" y="23083"/>
                    <a:pt x="21447" y="24562"/>
                    <a:pt x="21143" y="26014"/>
                  </a:cubicBezTo>
                  <a:lnTo>
                    <a:pt x="0" y="21600"/>
                  </a:lnTo>
                  <a:close/>
                </a:path>
              </a:pathLst>
            </a:custGeom>
            <a:noFill/>
            <a:ln w="76200">
              <a:solidFill>
                <a:schemeClr val="hlink"/>
              </a:solidFill>
              <a:rou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88" name="Text Box 44"/>
            <p:cNvSpPr txBox="1">
              <a:spLocks noChangeArrowheads="1"/>
            </p:cNvSpPr>
            <p:nvPr/>
          </p:nvSpPr>
          <p:spPr bwMode="auto">
            <a:xfrm>
              <a:off x="2041" y="1743"/>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endPar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endParaRPr>
            </a:p>
          </p:txBody>
        </p:sp>
      </p:grpSp>
      <p:grpSp>
        <p:nvGrpSpPr>
          <p:cNvPr id="518189" name="Group 45"/>
          <p:cNvGrpSpPr/>
          <p:nvPr/>
        </p:nvGrpSpPr>
        <p:grpSpPr bwMode="auto">
          <a:xfrm>
            <a:off x="1979466" y="2890249"/>
            <a:ext cx="2679700" cy="1235075"/>
            <a:chOff x="307" y="1930"/>
            <a:chExt cx="1688" cy="778"/>
          </a:xfrm>
        </p:grpSpPr>
        <p:grpSp>
          <p:nvGrpSpPr>
            <p:cNvPr id="518190" name="Group 46"/>
            <p:cNvGrpSpPr/>
            <p:nvPr/>
          </p:nvGrpSpPr>
          <p:grpSpPr bwMode="auto">
            <a:xfrm>
              <a:off x="1378" y="1930"/>
              <a:ext cx="617" cy="778"/>
              <a:chOff x="1378" y="1930"/>
              <a:chExt cx="617" cy="778"/>
            </a:xfrm>
          </p:grpSpPr>
          <p:sp>
            <p:nvSpPr>
              <p:cNvPr id="518191" name="Rectangle 47"/>
              <p:cNvSpPr>
                <a:spLocks noChangeArrowheads="1"/>
              </p:cNvSpPr>
              <p:nvPr/>
            </p:nvSpPr>
            <p:spPr bwMode="auto">
              <a:xfrm>
                <a:off x="1532" y="1930"/>
                <a:ext cx="463" cy="280"/>
              </a:xfrm>
              <a:prstGeom prst="rect">
                <a:avLst/>
              </a:prstGeom>
              <a:solidFill>
                <a:srgbClr val="FFC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r>
                  <a:rPr lang="en-US" altLang="zh-CN" sz="2000" b="1" baseline="-25000">
                    <a:solidFill>
                      <a:srgbClr val="333399"/>
                    </a:solidFill>
                    <a:latin typeface="Arial" panose="020B0604020202020204" pitchFamily="34" charset="0"/>
                    <a:ea typeface="黑体" panose="02010609060101010101" pitchFamily="49" charset="-122"/>
                  </a:rPr>
                  <a:t>1</a:t>
                </a:r>
                <a:endParaRPr lang="en-US" altLang="zh-CN" sz="2000" b="1" baseline="-25000">
                  <a:solidFill>
                    <a:srgbClr val="333399"/>
                  </a:solidFill>
                  <a:latin typeface="Arial" panose="020B0604020202020204" pitchFamily="34" charset="0"/>
                  <a:ea typeface="黑体" panose="02010609060101010101" pitchFamily="49" charset="-122"/>
                </a:endParaRPr>
              </a:p>
            </p:txBody>
          </p:sp>
          <p:grpSp>
            <p:nvGrpSpPr>
              <p:cNvPr id="518192" name="Group 48"/>
              <p:cNvGrpSpPr/>
              <p:nvPr/>
            </p:nvGrpSpPr>
            <p:grpSpPr bwMode="auto">
              <a:xfrm>
                <a:off x="1378" y="2153"/>
                <a:ext cx="288" cy="555"/>
                <a:chOff x="1378" y="2153"/>
                <a:chExt cx="288" cy="555"/>
              </a:xfrm>
            </p:grpSpPr>
            <p:sp>
              <p:nvSpPr>
                <p:cNvPr id="518193" name="Line 49"/>
                <p:cNvSpPr>
                  <a:spLocks noChangeShapeType="1"/>
                </p:cNvSpPr>
                <p:nvPr/>
              </p:nvSpPr>
              <p:spPr bwMode="auto">
                <a:xfrm flipV="1">
                  <a:off x="1666" y="2153"/>
                  <a:ext cx="0" cy="555"/>
                </a:xfrm>
                <a:prstGeom prst="line">
                  <a:avLst/>
                </a:prstGeom>
                <a:noFill/>
                <a:ln w="76200">
                  <a:solidFill>
                    <a:schemeClr val="hlink"/>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94" name="Text Box 50"/>
                <p:cNvSpPr txBox="1">
                  <a:spLocks noChangeArrowheads="1"/>
                </p:cNvSpPr>
                <p:nvPr/>
              </p:nvSpPr>
              <p:spPr bwMode="auto">
                <a:xfrm>
                  <a:off x="1378" y="2329"/>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endPar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endParaRPr>
                </a:p>
              </p:txBody>
            </p:sp>
          </p:grpSp>
        </p:grpSp>
        <p:sp>
          <p:nvSpPr>
            <p:cNvPr id="518195" name="Rectangle 51"/>
            <p:cNvSpPr>
              <a:spLocks noChangeArrowheads="1"/>
            </p:cNvSpPr>
            <p:nvPr/>
          </p:nvSpPr>
          <p:spPr bwMode="auto">
            <a:xfrm>
              <a:off x="307" y="193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chemeClr val="tx1"/>
                  </a:solidFill>
                  <a:latin typeface="Arial" panose="020B0604020202020204" pitchFamily="34" charset="0"/>
                  <a:ea typeface="黑体" panose="02010609060101010101" pitchFamily="49" charset="-122"/>
                </a:rPr>
                <a:t>网桥 </a:t>
              </a:r>
              <a:r>
                <a:rPr lang="en-US" altLang="zh-CN" sz="2000" b="1">
                  <a:solidFill>
                    <a:schemeClr val="tx1"/>
                  </a:solidFill>
                  <a:latin typeface="Arial" panose="020B0604020202020204" pitchFamily="34" charset="0"/>
                  <a:ea typeface="黑体" panose="02010609060101010101" pitchFamily="49" charset="-122"/>
                </a:rPr>
                <a:t>1 </a:t>
              </a:r>
              <a:r>
                <a:rPr lang="zh-CN" altLang="en-US" sz="2000" b="1">
                  <a:solidFill>
                    <a:schemeClr val="tx1"/>
                  </a:solidFill>
                  <a:latin typeface="Arial" panose="020B0604020202020204" pitchFamily="34" charset="0"/>
                  <a:ea typeface="黑体" panose="02010609060101010101" pitchFamily="49" charset="-122"/>
                </a:rPr>
                <a:t>转发的帧</a:t>
              </a:r>
              <a:endParaRPr lang="zh-CN" altLang="en-US" sz="2000" b="1">
                <a:solidFill>
                  <a:schemeClr val="tx1"/>
                </a:solidFill>
                <a:latin typeface="Arial" panose="020B0604020202020204" pitchFamily="34" charset="0"/>
                <a:ea typeface="黑体" panose="02010609060101010101" pitchFamily="49" charset="-122"/>
              </a:endParaRPr>
            </a:p>
          </p:txBody>
        </p:sp>
      </p:grpSp>
      <p:grpSp>
        <p:nvGrpSpPr>
          <p:cNvPr id="518196" name="Group 52"/>
          <p:cNvGrpSpPr/>
          <p:nvPr/>
        </p:nvGrpSpPr>
        <p:grpSpPr bwMode="auto">
          <a:xfrm>
            <a:off x="4413103" y="2574336"/>
            <a:ext cx="3100388" cy="1393825"/>
            <a:chOff x="1840" y="1731"/>
            <a:chExt cx="1953" cy="878"/>
          </a:xfrm>
        </p:grpSpPr>
        <p:sp>
          <p:nvSpPr>
            <p:cNvPr id="518197" name="Arc 53"/>
            <p:cNvSpPr/>
            <p:nvPr/>
          </p:nvSpPr>
          <p:spPr bwMode="auto">
            <a:xfrm flipH="1">
              <a:off x="1840" y="2024"/>
              <a:ext cx="1953" cy="585"/>
            </a:xfrm>
            <a:custGeom>
              <a:avLst/>
              <a:gdLst>
                <a:gd name="G0" fmla="+- 0 0 0"/>
                <a:gd name="G1" fmla="+- 21600 0 0"/>
                <a:gd name="G2" fmla="+- 21600 0 0"/>
                <a:gd name="T0" fmla="*/ 0 w 21600"/>
                <a:gd name="T1" fmla="*/ 0 h 25085"/>
                <a:gd name="T2" fmla="*/ 21317 w 21600"/>
                <a:gd name="T3" fmla="*/ 25085 h 25085"/>
                <a:gd name="T4" fmla="*/ 0 w 21600"/>
                <a:gd name="T5" fmla="*/ 21600 h 25085"/>
              </a:gdLst>
              <a:ahLst/>
              <a:cxnLst>
                <a:cxn ang="0">
                  <a:pos x="T0" y="T1"/>
                </a:cxn>
                <a:cxn ang="0">
                  <a:pos x="T2" y="T3"/>
                </a:cxn>
                <a:cxn ang="0">
                  <a:pos x="T4" y="T5"/>
                </a:cxn>
              </a:cxnLst>
              <a:rect l="0" t="0" r="r" b="b"/>
              <a:pathLst>
                <a:path w="21600" h="25085" fill="none" extrusionOk="0">
                  <a:moveTo>
                    <a:pt x="0" y="0"/>
                  </a:moveTo>
                  <a:cubicBezTo>
                    <a:pt x="11929" y="0"/>
                    <a:pt x="21600" y="9670"/>
                    <a:pt x="21600" y="21600"/>
                  </a:cubicBezTo>
                  <a:cubicBezTo>
                    <a:pt x="21600" y="22767"/>
                    <a:pt x="21505" y="23932"/>
                    <a:pt x="21317" y="25085"/>
                  </a:cubicBezTo>
                </a:path>
                <a:path w="21600" h="25085" stroke="0" extrusionOk="0">
                  <a:moveTo>
                    <a:pt x="0" y="0"/>
                  </a:moveTo>
                  <a:cubicBezTo>
                    <a:pt x="11929" y="0"/>
                    <a:pt x="21600" y="9670"/>
                    <a:pt x="21600" y="21600"/>
                  </a:cubicBezTo>
                  <a:cubicBezTo>
                    <a:pt x="21600" y="22767"/>
                    <a:pt x="21505" y="23932"/>
                    <a:pt x="21317" y="25085"/>
                  </a:cubicBezTo>
                  <a:lnTo>
                    <a:pt x="0" y="21600"/>
                  </a:lnTo>
                  <a:close/>
                </a:path>
              </a:pathLst>
            </a:custGeom>
            <a:noFill/>
            <a:ln w="76200">
              <a:solidFill>
                <a:schemeClr val="hlink"/>
              </a:solidFill>
              <a:roun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198" name="Text Box 54"/>
            <p:cNvSpPr txBox="1">
              <a:spLocks noChangeArrowheads="1"/>
            </p:cNvSpPr>
            <p:nvPr/>
          </p:nvSpPr>
          <p:spPr bwMode="auto">
            <a:xfrm>
              <a:off x="3269" y="1731"/>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endPar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endParaRPr>
            </a:p>
          </p:txBody>
        </p:sp>
      </p:grpSp>
      <p:grpSp>
        <p:nvGrpSpPr>
          <p:cNvPr id="518199" name="Group 55"/>
          <p:cNvGrpSpPr/>
          <p:nvPr/>
        </p:nvGrpSpPr>
        <p:grpSpPr bwMode="auto">
          <a:xfrm>
            <a:off x="7513490" y="2853736"/>
            <a:ext cx="2724149" cy="1285875"/>
            <a:chOff x="3793" y="1907"/>
            <a:chExt cx="1716" cy="810"/>
          </a:xfrm>
        </p:grpSpPr>
        <p:grpSp>
          <p:nvGrpSpPr>
            <p:cNvPr id="518200" name="Group 56"/>
            <p:cNvGrpSpPr/>
            <p:nvPr/>
          </p:nvGrpSpPr>
          <p:grpSpPr bwMode="auto">
            <a:xfrm>
              <a:off x="3793" y="1938"/>
              <a:ext cx="626" cy="779"/>
              <a:chOff x="3793" y="1938"/>
              <a:chExt cx="626" cy="779"/>
            </a:xfrm>
          </p:grpSpPr>
          <p:grpSp>
            <p:nvGrpSpPr>
              <p:cNvPr id="518201" name="Group 57"/>
              <p:cNvGrpSpPr/>
              <p:nvPr/>
            </p:nvGrpSpPr>
            <p:grpSpPr bwMode="auto">
              <a:xfrm>
                <a:off x="4131" y="2162"/>
                <a:ext cx="288" cy="555"/>
                <a:chOff x="4131" y="2162"/>
                <a:chExt cx="288" cy="555"/>
              </a:xfrm>
            </p:grpSpPr>
            <p:sp>
              <p:nvSpPr>
                <p:cNvPr id="518202" name="Line 58"/>
                <p:cNvSpPr>
                  <a:spLocks noChangeShapeType="1"/>
                </p:cNvSpPr>
                <p:nvPr/>
              </p:nvSpPr>
              <p:spPr bwMode="auto">
                <a:xfrm flipV="1">
                  <a:off x="4131" y="2162"/>
                  <a:ext cx="0" cy="555"/>
                </a:xfrm>
                <a:prstGeom prst="line">
                  <a:avLst/>
                </a:prstGeom>
                <a:noFill/>
                <a:ln w="76200">
                  <a:solidFill>
                    <a:schemeClr val="hlink"/>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518203" name="Text Box 59"/>
                <p:cNvSpPr txBox="1">
                  <a:spLocks noChangeArrowheads="1"/>
                </p:cNvSpPr>
                <p:nvPr/>
              </p:nvSpPr>
              <p:spPr bwMode="auto">
                <a:xfrm>
                  <a:off x="4132" y="2338"/>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rPr>
                    <a:t></a:t>
                  </a:r>
                  <a:endParaRPr lang="en-US" altLang="zh-CN" b="1">
                    <a:solidFill>
                      <a:srgbClr val="333399"/>
                    </a:solidFill>
                    <a:latin typeface="Arial" panose="020B0604020202020204" pitchFamily="34" charset="0"/>
                    <a:ea typeface="黑体" panose="02010609060101010101" pitchFamily="49" charset="-122"/>
                    <a:sym typeface="Wingdings" panose="05000000000000000000" pitchFamily="2" charset="2"/>
                  </a:endParaRPr>
                </a:p>
              </p:txBody>
            </p:sp>
          </p:grpSp>
          <p:sp>
            <p:nvSpPr>
              <p:cNvPr id="518204" name="Rectangle 60"/>
              <p:cNvSpPr>
                <a:spLocks noChangeArrowheads="1"/>
              </p:cNvSpPr>
              <p:nvPr/>
            </p:nvSpPr>
            <p:spPr bwMode="auto">
              <a:xfrm>
                <a:off x="3793" y="1938"/>
                <a:ext cx="464" cy="256"/>
              </a:xfrm>
              <a:prstGeom prst="rect">
                <a:avLst/>
              </a:prstGeom>
              <a:solidFill>
                <a:srgbClr val="FFC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0" hangingPunct="0"/>
                <a:r>
                  <a:rPr lang="en-US" altLang="zh-CN" sz="2000" b="1">
                    <a:solidFill>
                      <a:srgbClr val="333399"/>
                    </a:solidFill>
                    <a:latin typeface="Arial" panose="020B0604020202020204" pitchFamily="34" charset="0"/>
                    <a:ea typeface="黑体" panose="02010609060101010101" pitchFamily="49" charset="-122"/>
                  </a:rPr>
                  <a:t>F</a:t>
                </a:r>
                <a:r>
                  <a:rPr lang="en-US" altLang="zh-CN" sz="2000" b="1" baseline="-25000">
                    <a:solidFill>
                      <a:srgbClr val="333399"/>
                    </a:solidFill>
                    <a:latin typeface="Arial" panose="020B0604020202020204" pitchFamily="34" charset="0"/>
                    <a:ea typeface="黑体" panose="02010609060101010101" pitchFamily="49" charset="-122"/>
                  </a:rPr>
                  <a:t>2</a:t>
                </a:r>
                <a:endParaRPr lang="en-US" altLang="zh-CN" sz="2000" b="1" baseline="-25000">
                  <a:solidFill>
                    <a:srgbClr val="333399"/>
                  </a:solidFill>
                  <a:latin typeface="Arial" panose="020B0604020202020204" pitchFamily="34" charset="0"/>
                  <a:ea typeface="黑体" panose="02010609060101010101" pitchFamily="49" charset="-122"/>
                </a:endParaRPr>
              </a:p>
            </p:txBody>
          </p:sp>
        </p:grpSp>
        <p:sp>
          <p:nvSpPr>
            <p:cNvPr id="518205" name="Rectangle 61"/>
            <p:cNvSpPr>
              <a:spLocks noChangeArrowheads="1"/>
            </p:cNvSpPr>
            <p:nvPr/>
          </p:nvSpPr>
          <p:spPr bwMode="auto">
            <a:xfrm>
              <a:off x="4240" y="1907"/>
              <a:ext cx="12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kumimoji="1" sz="2400">
                  <a:solidFill>
                    <a:schemeClr val="tx1"/>
                  </a:solidFill>
                  <a:latin typeface="Times New Roman" panose="02020603050405020304" pitchFamily="18" charset="0"/>
                  <a:ea typeface="宋体" panose="02010600030101010101" pitchFamily="2" charset="-122"/>
                </a:defRPr>
              </a:lvl1pPr>
              <a:lvl2pPr marL="571500" defTabSz="762000">
                <a:defRPr kumimoji="1" sz="2400">
                  <a:solidFill>
                    <a:schemeClr val="tx1"/>
                  </a:solidFill>
                  <a:latin typeface="Times New Roman" panose="02020603050405020304" pitchFamily="18" charset="0"/>
                  <a:ea typeface="宋体" panose="02010600030101010101" pitchFamily="2" charset="-122"/>
                </a:defRPr>
              </a:lvl2pPr>
              <a:lvl3pPr marL="1143000" defTabSz="762000">
                <a:defRPr kumimoji="1" sz="2400">
                  <a:solidFill>
                    <a:schemeClr val="tx1"/>
                  </a:solidFill>
                  <a:latin typeface="Times New Roman" panose="02020603050405020304" pitchFamily="18" charset="0"/>
                  <a:ea typeface="宋体" panose="02010600030101010101" pitchFamily="2" charset="-122"/>
                </a:defRPr>
              </a:lvl3pPr>
              <a:lvl4pPr marL="1714500" defTabSz="762000">
                <a:defRPr kumimoji="1" sz="2400">
                  <a:solidFill>
                    <a:schemeClr val="tx1"/>
                  </a:solidFill>
                  <a:latin typeface="Times New Roman" panose="02020603050405020304" pitchFamily="18" charset="0"/>
                  <a:ea typeface="宋体" panose="02010600030101010101" pitchFamily="2" charset="-122"/>
                </a:defRPr>
              </a:lvl4pPr>
              <a:lvl5pPr marL="2286000" defTabSz="762000">
                <a:defRPr kumimoji="1" sz="2400">
                  <a:solidFill>
                    <a:schemeClr val="tx1"/>
                  </a:solidFill>
                  <a:latin typeface="Times New Roman" panose="02020603050405020304" pitchFamily="18" charset="0"/>
                  <a:ea typeface="宋体" panose="02010600030101010101" pitchFamily="2" charset="-122"/>
                </a:defRPr>
              </a:lvl5pPr>
              <a:lvl6pPr marL="27432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defTabSz="7620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0" hangingPunct="0"/>
              <a:r>
                <a:rPr lang="zh-CN" altLang="en-US" sz="2000" b="1">
                  <a:solidFill>
                    <a:schemeClr val="tx1"/>
                  </a:solidFill>
                  <a:latin typeface="Arial" panose="020B0604020202020204" pitchFamily="34" charset="0"/>
                  <a:ea typeface="黑体" panose="02010609060101010101" pitchFamily="49" charset="-122"/>
                </a:rPr>
                <a:t>网桥 </a:t>
              </a:r>
              <a:r>
                <a:rPr lang="en-US" altLang="zh-CN" sz="2000" b="1">
                  <a:solidFill>
                    <a:schemeClr val="tx1"/>
                  </a:solidFill>
                  <a:latin typeface="Arial" panose="020B0604020202020204" pitchFamily="34" charset="0"/>
                  <a:ea typeface="黑体" panose="02010609060101010101" pitchFamily="49" charset="-122"/>
                </a:rPr>
                <a:t>2 </a:t>
              </a:r>
              <a:r>
                <a:rPr lang="zh-CN" altLang="en-US" sz="2000" b="1">
                  <a:solidFill>
                    <a:schemeClr val="tx1"/>
                  </a:solidFill>
                  <a:latin typeface="Arial" panose="020B0604020202020204" pitchFamily="34" charset="0"/>
                  <a:ea typeface="黑体" panose="02010609060101010101" pitchFamily="49" charset="-122"/>
                </a:rPr>
                <a:t>转发的帧</a:t>
              </a:r>
              <a:endParaRPr lang="zh-CN" altLang="en-US" sz="2000" b="1">
                <a:solidFill>
                  <a:schemeClr val="tx1"/>
                </a:solidFill>
                <a:latin typeface="Arial" panose="020B0604020202020204" pitchFamily="34" charset="0"/>
                <a:ea typeface="黑体" panose="02010609060101010101" pitchFamily="49" charset="-122"/>
              </a:endParaRPr>
            </a:p>
          </p:txBody>
        </p:sp>
      </p:grpSp>
      <p:sp>
        <p:nvSpPr>
          <p:cNvPr id="518207" name="Text Box 63"/>
          <p:cNvSpPr txBox="1">
            <a:spLocks noChangeArrowheads="1"/>
          </p:cNvSpPr>
          <p:nvPr/>
        </p:nvSpPr>
        <p:spPr bwMode="auto">
          <a:xfrm>
            <a:off x="4695679" y="4768261"/>
            <a:ext cx="2936875" cy="466725"/>
          </a:xfrm>
          <a:prstGeom prst="rect">
            <a:avLst/>
          </a:prstGeom>
          <a:solidFill>
            <a:srgbClr val="FFC000"/>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333399"/>
                </a:solidFill>
                <a:latin typeface="黑体" panose="02010609060101010101" pitchFamily="49" charset="-122"/>
              </a:rPr>
              <a:t>网络资源白白消耗了</a:t>
            </a:r>
            <a:endParaRPr lang="zh-CN" altLang="en-US" sz="2400" b="1">
              <a:solidFill>
                <a:srgbClr val="333399"/>
              </a:solidFill>
              <a:latin typeface="黑体" panose="02010609060101010101" pitchFamily="49" charset="-122"/>
            </a:endParaRPr>
          </a:p>
        </p:txBody>
      </p:sp>
      <p:pic>
        <p:nvPicPr>
          <p:cNvPr id="2" name="图形 1"/>
          <p:cNvPicPr>
            <a:picLocks noChangeAspect="1"/>
          </p:cNvPicPr>
          <p:nvPr/>
        </p:nvPicPr>
        <p:blipFill>
          <a:blip r:embed="rId1"/>
          <a:stretch>
            <a:fillRect/>
          </a:stretch>
        </p:blipFill>
        <p:spPr>
          <a:xfrm>
            <a:off x="2943227" y="5118181"/>
            <a:ext cx="603849" cy="457200"/>
          </a:xfrm>
          <a:prstGeom prst="rect">
            <a:avLst/>
          </a:prstGeom>
        </p:spPr>
      </p:pic>
      <p:pic>
        <p:nvPicPr>
          <p:cNvPr id="3" name="图形 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65465" y="4046318"/>
            <a:ext cx="804835" cy="634400"/>
          </a:xfrm>
          <a:prstGeom prst="rect">
            <a:avLst/>
          </a:prstGeom>
        </p:spPr>
      </p:pic>
      <p:pic>
        <p:nvPicPr>
          <p:cNvPr id="5" name="图形 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7647" y="4087822"/>
            <a:ext cx="804835" cy="63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8179"/>
                                        </p:tgtEl>
                                        <p:attrNameLst>
                                          <p:attrName>style.visibility</p:attrName>
                                        </p:attrNameLst>
                                      </p:cBhvr>
                                      <p:to>
                                        <p:strVal val="visible"/>
                                      </p:to>
                                    </p:set>
                                    <p:animEffect transition="in" filter="wipe(down)">
                                      <p:cBhvr>
                                        <p:cTn id="7" dur="1000"/>
                                        <p:tgtEl>
                                          <p:spTgt spid="518179"/>
                                        </p:tgtEl>
                                      </p:cBhvr>
                                    </p:animEffect>
                                  </p:childTnLst>
                                </p:cTn>
                              </p:par>
                              <p:par>
                                <p:cTn id="8" presetID="22" presetClass="entr" presetSubtype="8" fill="hold" nodeType="withEffect">
                                  <p:stCondLst>
                                    <p:cond delay="0"/>
                                  </p:stCondLst>
                                  <p:childTnLst>
                                    <p:set>
                                      <p:cBhvr>
                                        <p:cTn id="9" dur="1" fill="hold">
                                          <p:stCondLst>
                                            <p:cond delay="0"/>
                                          </p:stCondLst>
                                        </p:cTn>
                                        <p:tgtEl>
                                          <p:spTgt spid="518182"/>
                                        </p:tgtEl>
                                        <p:attrNameLst>
                                          <p:attrName>style.visibility</p:attrName>
                                        </p:attrNameLst>
                                      </p:cBhvr>
                                      <p:to>
                                        <p:strVal val="visible"/>
                                      </p:to>
                                    </p:set>
                                    <p:animEffect transition="in" filter="wipe(left)">
                                      <p:cBhvr>
                                        <p:cTn id="10" dur="1000"/>
                                        <p:tgtEl>
                                          <p:spTgt spid="51818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18189"/>
                                        </p:tgtEl>
                                        <p:attrNameLst>
                                          <p:attrName>style.visibility</p:attrName>
                                        </p:attrNameLst>
                                      </p:cBhvr>
                                      <p:to>
                                        <p:strVal val="visible"/>
                                      </p:to>
                                    </p:set>
                                    <p:animEffect transition="in" filter="wipe(down)">
                                      <p:cBhvr>
                                        <p:cTn id="15" dur="1000"/>
                                        <p:tgtEl>
                                          <p:spTgt spid="518189"/>
                                        </p:tgtEl>
                                      </p:cBhvr>
                                    </p:animEffect>
                                  </p:childTnLst>
                                </p:cTn>
                              </p:par>
                              <p:par>
                                <p:cTn id="16" presetID="22" presetClass="entr" presetSubtype="4" fill="hold" nodeType="withEffect">
                                  <p:stCondLst>
                                    <p:cond delay="0"/>
                                  </p:stCondLst>
                                  <p:childTnLst>
                                    <p:set>
                                      <p:cBhvr>
                                        <p:cTn id="17" dur="1" fill="hold">
                                          <p:stCondLst>
                                            <p:cond delay="0"/>
                                          </p:stCondLst>
                                        </p:cTn>
                                        <p:tgtEl>
                                          <p:spTgt spid="518199"/>
                                        </p:tgtEl>
                                        <p:attrNameLst>
                                          <p:attrName>style.visibility</p:attrName>
                                        </p:attrNameLst>
                                      </p:cBhvr>
                                      <p:to>
                                        <p:strVal val="visible"/>
                                      </p:to>
                                    </p:set>
                                    <p:animEffect transition="in" filter="wipe(down)">
                                      <p:cBhvr>
                                        <p:cTn id="18" dur="1000"/>
                                        <p:tgtEl>
                                          <p:spTgt spid="51819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18186"/>
                                        </p:tgtEl>
                                        <p:attrNameLst>
                                          <p:attrName>style.visibility</p:attrName>
                                        </p:attrNameLst>
                                      </p:cBhvr>
                                      <p:to>
                                        <p:strVal val="visible"/>
                                      </p:to>
                                    </p:set>
                                    <p:animEffect transition="in" filter="wipe(left)">
                                      <p:cBhvr>
                                        <p:cTn id="23" dur="1000"/>
                                        <p:tgtEl>
                                          <p:spTgt spid="518186"/>
                                        </p:tgtEl>
                                      </p:cBhvr>
                                    </p:animEffect>
                                  </p:childTnLst>
                                </p:cTn>
                              </p:par>
                              <p:par>
                                <p:cTn id="24" presetID="22" presetClass="entr" presetSubtype="2" fill="hold" nodeType="withEffect">
                                  <p:stCondLst>
                                    <p:cond delay="0"/>
                                  </p:stCondLst>
                                  <p:childTnLst>
                                    <p:set>
                                      <p:cBhvr>
                                        <p:cTn id="25" dur="1" fill="hold">
                                          <p:stCondLst>
                                            <p:cond delay="0"/>
                                          </p:stCondLst>
                                        </p:cTn>
                                        <p:tgtEl>
                                          <p:spTgt spid="518196"/>
                                        </p:tgtEl>
                                        <p:attrNameLst>
                                          <p:attrName>style.visibility</p:attrName>
                                        </p:attrNameLst>
                                      </p:cBhvr>
                                      <p:to>
                                        <p:strVal val="visible"/>
                                      </p:to>
                                    </p:set>
                                    <p:animEffect transition="in" filter="wipe(right)">
                                      <p:cBhvr>
                                        <p:cTn id="26" dur="1000"/>
                                        <p:tgtEl>
                                          <p:spTgt spid="51819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8176"/>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518170"/>
                                        </p:tgtEl>
                                        <p:attrNameLst>
                                          <p:attrName>style.visibility</p:attrName>
                                        </p:attrNameLst>
                                      </p:cBhvr>
                                      <p:to>
                                        <p:strVal val="visible"/>
                                      </p:to>
                                    </p:set>
                                    <p:animEffect transition="in" filter="wipe(left)">
                                      <p:cBhvr>
                                        <p:cTn id="34" dur="500"/>
                                        <p:tgtEl>
                                          <p:spTgt spid="518170"/>
                                        </p:tgtEl>
                                      </p:cBhvr>
                                    </p:animEffect>
                                  </p:childTnLst>
                                </p:cTn>
                              </p:par>
                            </p:childTnLst>
                          </p:cTn>
                        </p:par>
                        <p:par>
                          <p:cTn id="35" fill="hold">
                            <p:stCondLst>
                              <p:cond delay="500"/>
                            </p:stCondLst>
                            <p:childTnLst>
                              <p:par>
                                <p:cTn id="36" presetID="1" presetClass="exit" presetSubtype="0" fill="hold" grpId="1" nodeType="afterEffect">
                                  <p:stCondLst>
                                    <p:cond delay="500"/>
                                  </p:stCondLst>
                                  <p:childTnLst>
                                    <p:set>
                                      <p:cBhvr>
                                        <p:cTn id="37" dur="1" fill="hold">
                                          <p:stCondLst>
                                            <p:cond delay="0"/>
                                          </p:stCondLst>
                                        </p:cTn>
                                        <p:tgtEl>
                                          <p:spTgt spid="518170"/>
                                        </p:tgtEl>
                                        <p:attrNameLst>
                                          <p:attrName>style.visibility</p:attrName>
                                        </p:attrNameLst>
                                      </p:cBhvr>
                                      <p:to>
                                        <p:strVal val="hidden"/>
                                      </p:to>
                                    </p:set>
                                  </p:childTnLst>
                                </p:cTn>
                              </p:par>
                            </p:childTnLst>
                          </p:cTn>
                        </p:par>
                        <p:par>
                          <p:cTn id="38" fill="hold">
                            <p:stCondLst>
                              <p:cond delay="1000"/>
                            </p:stCondLst>
                            <p:childTnLst>
                              <p:par>
                                <p:cTn id="39" presetID="22" presetClass="entr" presetSubtype="8" fill="hold" grpId="2" nodeType="afterEffect">
                                  <p:stCondLst>
                                    <p:cond delay="0"/>
                                  </p:stCondLst>
                                  <p:childTnLst>
                                    <p:set>
                                      <p:cBhvr>
                                        <p:cTn id="40" dur="1" fill="hold">
                                          <p:stCondLst>
                                            <p:cond delay="0"/>
                                          </p:stCondLst>
                                        </p:cTn>
                                        <p:tgtEl>
                                          <p:spTgt spid="518170"/>
                                        </p:tgtEl>
                                        <p:attrNameLst>
                                          <p:attrName>style.visibility</p:attrName>
                                        </p:attrNameLst>
                                      </p:cBhvr>
                                      <p:to>
                                        <p:strVal val="visible"/>
                                      </p:to>
                                    </p:set>
                                    <p:animEffect transition="in" filter="wipe(left)">
                                      <p:cBhvr>
                                        <p:cTn id="41" dur="500"/>
                                        <p:tgtEl>
                                          <p:spTgt spid="518170"/>
                                        </p:tgtEl>
                                      </p:cBhvr>
                                    </p:animEffect>
                                  </p:childTnLst>
                                </p:cTn>
                              </p:par>
                            </p:childTnLst>
                          </p:cTn>
                        </p:par>
                        <p:par>
                          <p:cTn id="42" fill="hold">
                            <p:stCondLst>
                              <p:cond delay="1500"/>
                            </p:stCondLst>
                            <p:childTnLst>
                              <p:par>
                                <p:cTn id="43" presetID="1" presetClass="exit" presetSubtype="0" fill="hold" grpId="3" nodeType="afterEffect">
                                  <p:stCondLst>
                                    <p:cond delay="500"/>
                                  </p:stCondLst>
                                  <p:childTnLst>
                                    <p:set>
                                      <p:cBhvr>
                                        <p:cTn id="44" dur="1" fill="hold">
                                          <p:stCondLst>
                                            <p:cond delay="0"/>
                                          </p:stCondLst>
                                        </p:cTn>
                                        <p:tgtEl>
                                          <p:spTgt spid="518170"/>
                                        </p:tgtEl>
                                        <p:attrNameLst>
                                          <p:attrName>style.visibility</p:attrName>
                                        </p:attrNameLst>
                                      </p:cBhvr>
                                      <p:to>
                                        <p:strVal val="hidden"/>
                                      </p:to>
                                    </p:set>
                                  </p:childTnLst>
                                </p:cTn>
                              </p:par>
                            </p:childTnLst>
                          </p:cTn>
                        </p:par>
                        <p:par>
                          <p:cTn id="45" fill="hold">
                            <p:stCondLst>
                              <p:cond delay="2000"/>
                            </p:stCondLst>
                            <p:childTnLst>
                              <p:par>
                                <p:cTn id="46" presetID="22" presetClass="entr" presetSubtype="8" fill="hold" grpId="4" nodeType="afterEffect">
                                  <p:stCondLst>
                                    <p:cond delay="0"/>
                                  </p:stCondLst>
                                  <p:childTnLst>
                                    <p:set>
                                      <p:cBhvr>
                                        <p:cTn id="47" dur="1" fill="hold">
                                          <p:stCondLst>
                                            <p:cond delay="0"/>
                                          </p:stCondLst>
                                        </p:cTn>
                                        <p:tgtEl>
                                          <p:spTgt spid="518170"/>
                                        </p:tgtEl>
                                        <p:attrNameLst>
                                          <p:attrName>style.visibility</p:attrName>
                                        </p:attrNameLst>
                                      </p:cBhvr>
                                      <p:to>
                                        <p:strVal val="visible"/>
                                      </p:to>
                                    </p:set>
                                    <p:animEffect transition="in" filter="wipe(left)">
                                      <p:cBhvr>
                                        <p:cTn id="48" dur="500"/>
                                        <p:tgtEl>
                                          <p:spTgt spid="518170"/>
                                        </p:tgtEl>
                                      </p:cBhvr>
                                    </p:animEffect>
                                  </p:childTnLst>
                                </p:cTn>
                              </p:par>
                            </p:childTnLst>
                          </p:cTn>
                        </p:par>
                        <p:par>
                          <p:cTn id="49" fill="hold">
                            <p:stCondLst>
                              <p:cond delay="2500"/>
                            </p:stCondLst>
                            <p:childTnLst>
                              <p:par>
                                <p:cTn id="50" presetID="1" presetClass="exit" presetSubtype="0" fill="hold" grpId="5" nodeType="afterEffect">
                                  <p:stCondLst>
                                    <p:cond delay="500"/>
                                  </p:stCondLst>
                                  <p:childTnLst>
                                    <p:set>
                                      <p:cBhvr>
                                        <p:cTn id="51" dur="1" fill="hold">
                                          <p:stCondLst>
                                            <p:cond delay="0"/>
                                          </p:stCondLst>
                                        </p:cTn>
                                        <p:tgtEl>
                                          <p:spTgt spid="518170"/>
                                        </p:tgtEl>
                                        <p:attrNameLst>
                                          <p:attrName>style.visibility</p:attrName>
                                        </p:attrNameLst>
                                      </p:cBhvr>
                                      <p:to>
                                        <p:strVal val="hidden"/>
                                      </p:to>
                                    </p:set>
                                  </p:childTnLst>
                                </p:cTn>
                              </p:par>
                            </p:childTnLst>
                          </p:cTn>
                        </p:par>
                        <p:par>
                          <p:cTn id="52" fill="hold">
                            <p:stCondLst>
                              <p:cond delay="3000"/>
                            </p:stCondLst>
                            <p:childTnLst>
                              <p:par>
                                <p:cTn id="53" presetID="1" presetClass="entr" presetSubtype="0" fill="hold" grpId="0" nodeType="afterEffect">
                                  <p:stCondLst>
                                    <p:cond delay="0"/>
                                  </p:stCondLst>
                                  <p:childTnLst>
                                    <p:set>
                                      <p:cBhvr>
                                        <p:cTn id="54" dur="1" fill="hold">
                                          <p:stCondLst>
                                            <p:cond delay="0"/>
                                          </p:stCondLst>
                                        </p:cTn>
                                        <p:tgtEl>
                                          <p:spTgt spid="518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70" grpId="0" bldLvl="0" animBg="1"/>
      <p:bldP spid="518170" grpId="1" bldLvl="0" animBg="1"/>
      <p:bldP spid="518170" grpId="2" bldLvl="0" animBg="1"/>
      <p:bldP spid="518170" grpId="3" bldLvl="0" animBg="1"/>
      <p:bldP spid="518170" grpId="4" bldLvl="0" animBg="1"/>
      <p:bldP spid="518170" grpId="5" bldLvl="0" animBg="1"/>
      <p:bldP spid="518176" grpId="0" bldLvl="0" animBg="1"/>
      <p:bldP spid="518207" grpId="0" bldLvl="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n-lt"/>
                <a:ea typeface="+mn-ea"/>
                <a:cs typeface="+mn-ea"/>
                <a:sym typeface="+mn-lt"/>
              </a:rPr>
              <a:t>消除环路的思想</a:t>
            </a:r>
            <a:endParaRPr lang="zh-CN" altLang="en-US" dirty="0"/>
          </a:p>
        </p:txBody>
      </p:sp>
      <p:sp>
        <p:nvSpPr>
          <p:cNvPr id="3" name="内容占位符 2"/>
          <p:cNvSpPr>
            <a:spLocks noGrp="1"/>
          </p:cNvSpPr>
          <p:nvPr>
            <p:ph idx="1"/>
          </p:nvPr>
        </p:nvSpPr>
        <p:spPr/>
        <p:txBody>
          <a:bodyPr/>
          <a:lstStyle/>
          <a:p>
            <a:pPr>
              <a:lnSpc>
                <a:spcPct val="120000"/>
              </a:lnSpc>
              <a:buFont typeface="Wingdings" panose="05000000000000000000" pitchFamily="2" charset="2"/>
              <a:buChar char="n"/>
            </a:pPr>
            <a:r>
              <a:rPr lang="zh-CN" altLang="en-US" dirty="0">
                <a:cs typeface="+mn-ea"/>
                <a:sym typeface="+mn-lt"/>
              </a:rPr>
              <a:t>将存在环路的网络修剪为树形</a:t>
            </a:r>
            <a:endParaRPr lang="en-US" altLang="zh-CN" dirty="0">
              <a:cs typeface="+mn-ea"/>
              <a:sym typeface="+mn-lt"/>
            </a:endParaRPr>
          </a:p>
          <a:p>
            <a:pPr marL="607695">
              <a:lnSpc>
                <a:spcPct val="120000"/>
              </a:lnSpc>
              <a:buClr>
                <a:srgbClr val="00B050"/>
              </a:buClr>
            </a:pPr>
            <a:r>
              <a:rPr lang="zh-CN" altLang="en-US" sz="2400" dirty="0">
                <a:cs typeface="+mn-ea"/>
                <a:sym typeface="+mn-lt"/>
              </a:rPr>
              <a:t>选择树根</a:t>
            </a:r>
            <a:endParaRPr lang="en-US" altLang="zh-CN" sz="2400" dirty="0">
              <a:cs typeface="+mn-ea"/>
              <a:sym typeface="+mn-lt"/>
            </a:endParaRPr>
          </a:p>
          <a:p>
            <a:pPr marL="607695">
              <a:lnSpc>
                <a:spcPct val="120000"/>
              </a:lnSpc>
              <a:buClr>
                <a:srgbClr val="00B050"/>
              </a:buClr>
            </a:pPr>
            <a:r>
              <a:rPr lang="zh-CN" altLang="en-US" sz="2400" dirty="0">
                <a:cs typeface="+mn-ea"/>
                <a:sym typeface="+mn-lt"/>
              </a:rPr>
              <a:t>确定最短路径</a:t>
            </a:r>
            <a:endParaRPr lang="en-US" altLang="zh-CN" sz="2400" dirty="0">
              <a:cs typeface="+mn-ea"/>
              <a:sym typeface="+mn-lt"/>
            </a:endParaRPr>
          </a:p>
          <a:p>
            <a:pPr marL="607695">
              <a:lnSpc>
                <a:spcPct val="120000"/>
              </a:lnSpc>
              <a:buClr>
                <a:srgbClr val="00B050"/>
              </a:buClr>
            </a:pPr>
            <a:r>
              <a:rPr lang="zh-CN" altLang="en-US" sz="2400" dirty="0">
                <a:cs typeface="+mn-ea"/>
                <a:sym typeface="+mn-lt"/>
              </a:rPr>
              <a:t>阻塞冗余链路</a:t>
            </a:r>
            <a:endParaRPr lang="zh-CN" altLang="en-US" sz="2400" dirty="0">
              <a:cs typeface="+mn-ea"/>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cxnSp>
        <p:nvCxnSpPr>
          <p:cNvPr id="7" name="直接连接符 6"/>
          <p:cNvCxnSpPr/>
          <p:nvPr/>
        </p:nvCxnSpPr>
        <p:spPr bwMode="auto">
          <a:xfrm flipV="1">
            <a:off x="5214941" y="1889517"/>
            <a:ext cx="1509098" cy="684854"/>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flipH="1" flipV="1">
            <a:off x="6724039" y="1889518"/>
            <a:ext cx="1247898" cy="713875"/>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p:nvPr/>
        </p:nvCxnSpPr>
        <p:spPr bwMode="auto">
          <a:xfrm flipH="1" flipV="1">
            <a:off x="5525783" y="2899428"/>
            <a:ext cx="2135310" cy="29021"/>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接连接符 11"/>
          <p:cNvCxnSpPr/>
          <p:nvPr/>
        </p:nvCxnSpPr>
        <p:spPr bwMode="auto">
          <a:xfrm flipH="1" flipV="1">
            <a:off x="8019936" y="3245727"/>
            <a:ext cx="14515" cy="1511952"/>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flipH="1" flipV="1">
            <a:off x="5214940" y="3224484"/>
            <a:ext cx="14510" cy="1497440"/>
          </a:xfrm>
          <a:prstGeom prst="line">
            <a:avLst/>
          </a:prstGeom>
          <a:noFill/>
          <a:ln w="28575">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p:cNvCxnSpPr/>
          <p:nvPr/>
        </p:nvCxnSpPr>
        <p:spPr bwMode="auto">
          <a:xfrm flipH="1" flipV="1">
            <a:off x="5540294" y="5046981"/>
            <a:ext cx="2135315" cy="43534"/>
          </a:xfrm>
          <a:prstGeom prst="line">
            <a:avLst/>
          </a:prstGeom>
          <a:noFill/>
          <a:ln w="28575">
            <a:solidFill>
              <a:schemeClr val="tx1"/>
            </a:solidFill>
            <a:prstDash val="dashDot"/>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图片 15"/>
          <p:cNvPicPr/>
          <p:nvPr/>
        </p:nvPicPr>
        <p:blipFill>
          <a:blip r:embed="rId1" cstate="print"/>
          <a:srcRect/>
          <a:stretch>
            <a:fillRect/>
          </a:stretch>
        </p:blipFill>
        <p:spPr bwMode="auto">
          <a:xfrm>
            <a:off x="9019995" y="2803884"/>
            <a:ext cx="2131786" cy="2293450"/>
          </a:xfrm>
          <a:prstGeom prst="rect">
            <a:avLst/>
          </a:prstGeom>
          <a:noFill/>
          <a:ln w="9525">
            <a:noFill/>
            <a:miter lim="800000"/>
            <a:headEnd/>
            <a:tailEnd/>
          </a:ln>
        </p:spPr>
      </p:pic>
      <p:sp>
        <p:nvSpPr>
          <p:cNvPr id="17" name="矩形 16"/>
          <p:cNvSpPr/>
          <p:nvPr/>
        </p:nvSpPr>
        <p:spPr>
          <a:xfrm>
            <a:off x="6183528" y="2349750"/>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endParaRPr lang="zh-CN" altLang="en-US" sz="7200" dirty="0">
              <a:solidFill>
                <a:srgbClr val="FF0000"/>
              </a:solidFill>
              <a:cs typeface="+mn-ea"/>
              <a:sym typeface="+mn-lt"/>
            </a:endParaRPr>
          </a:p>
        </p:txBody>
      </p:sp>
      <p:sp>
        <p:nvSpPr>
          <p:cNvPr id="18" name="矩形 17"/>
          <p:cNvSpPr/>
          <p:nvPr/>
        </p:nvSpPr>
        <p:spPr>
          <a:xfrm>
            <a:off x="6097213" y="4497169"/>
            <a:ext cx="739305" cy="1307409"/>
          </a:xfrm>
          <a:prstGeom prst="rect">
            <a:avLst/>
          </a:prstGeom>
        </p:spPr>
        <p:txBody>
          <a:bodyPr wrap="none">
            <a:spAutoFit/>
          </a:bodyPr>
          <a:lstStyle/>
          <a:p>
            <a:pPr>
              <a:lnSpc>
                <a:spcPct val="120000"/>
              </a:lnSpc>
            </a:pPr>
            <a:r>
              <a:rPr lang="zh-CN" altLang="en-US" sz="7200" dirty="0">
                <a:solidFill>
                  <a:srgbClr val="FF0000"/>
                </a:solidFill>
                <a:cs typeface="+mn-ea"/>
                <a:sym typeface="+mn-lt"/>
              </a:rPr>
              <a:t>╳</a:t>
            </a:r>
            <a:endParaRPr lang="zh-CN" altLang="en-US" sz="7200" dirty="0">
              <a:solidFill>
                <a:srgbClr val="FF0000"/>
              </a:solidFill>
              <a:cs typeface="+mn-ea"/>
              <a:sym typeface="+mn-lt"/>
            </a:endParaRPr>
          </a:p>
        </p:txBody>
      </p:sp>
      <p:pic>
        <p:nvPicPr>
          <p:cNvPr id="19" name="图形 1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7610" y="2616351"/>
            <a:ext cx="625622" cy="493138"/>
          </a:xfrm>
          <a:prstGeom prst="rect">
            <a:avLst/>
          </a:prstGeom>
        </p:spPr>
      </p:pic>
      <p:pic>
        <p:nvPicPr>
          <p:cNvPr id="20" name="图形 1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9555" y="1479098"/>
            <a:ext cx="625622" cy="493138"/>
          </a:xfrm>
          <a:prstGeom prst="rect">
            <a:avLst/>
          </a:prstGeom>
        </p:spPr>
      </p:pic>
      <p:pic>
        <p:nvPicPr>
          <p:cNvPr id="21" name="图形 2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1975" y="2681880"/>
            <a:ext cx="625622" cy="493138"/>
          </a:xfrm>
          <a:prstGeom prst="rect">
            <a:avLst/>
          </a:prstGeom>
        </p:spPr>
      </p:pic>
      <p:pic>
        <p:nvPicPr>
          <p:cNvPr id="22" name="图形 2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8688" y="4765457"/>
            <a:ext cx="625622" cy="493138"/>
          </a:xfrm>
          <a:prstGeom prst="rect">
            <a:avLst/>
          </a:prstGeom>
        </p:spPr>
      </p:pic>
      <p:pic>
        <p:nvPicPr>
          <p:cNvPr id="23" name="图形 2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22180" y="4794478"/>
            <a:ext cx="625622" cy="493138"/>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zh-CN" altLang="en-US" dirty="0"/>
              <a:t>生成树算法</a:t>
            </a:r>
            <a:r>
              <a:rPr lang="en-US" altLang="zh-CN" dirty="0"/>
              <a:t>(</a:t>
            </a:r>
            <a:r>
              <a:rPr lang="en-US" altLang="zh-CN" sz="2800" dirty="0">
                <a:cs typeface="+mn-ea"/>
                <a:sym typeface="+mn-lt"/>
              </a:rPr>
              <a:t>Spanning Tree Protocol</a:t>
            </a:r>
            <a:r>
              <a:rPr lang="en-US" altLang="zh-CN" dirty="0"/>
              <a:t>)</a:t>
            </a:r>
            <a:endParaRPr lang="en-US" altLang="zh-CN" dirty="0"/>
          </a:p>
        </p:txBody>
      </p:sp>
      <p:sp>
        <p:nvSpPr>
          <p:cNvPr id="519171" name="Rectangle 3"/>
          <p:cNvSpPr>
            <a:spLocks noGrp="1" noChangeArrowheads="1"/>
          </p:cNvSpPr>
          <p:nvPr>
            <p:ph idx="1"/>
          </p:nvPr>
        </p:nvSpPr>
        <p:spPr/>
        <p:txBody>
          <a:bodyPr>
            <a:normAutofit/>
          </a:bodyPr>
          <a:lstStyle/>
          <a:p>
            <a:pPr algn="l">
              <a:lnSpc>
                <a:spcPct val="120000"/>
              </a:lnSpc>
              <a:buFont typeface="Wingdings" panose="05000000000000000000" pitchFamily="2" charset="2"/>
              <a:buChar char="n"/>
            </a:pPr>
            <a:r>
              <a:rPr lang="zh-CN" altLang="en-US" sz="2800" dirty="0">
                <a:cs typeface="+mn-ea"/>
                <a:sym typeface="+mn-lt"/>
              </a:rPr>
              <a:t>IEEE 802.1D 标准制定了一个生成树协议 STP，用于消除二层交换网络中的环路拓扑，其</a:t>
            </a:r>
            <a:r>
              <a:rPr lang="zh-CN" altLang="en-US" sz="2800" dirty="0">
                <a:solidFill>
                  <a:schemeClr val="tx1"/>
                </a:solidFill>
                <a:cs typeface="+mn-ea"/>
                <a:sym typeface="+mn-lt"/>
              </a:rPr>
              <a:t>要点</a:t>
            </a:r>
            <a:r>
              <a:rPr lang="zh-CN" altLang="en-US" sz="2800" dirty="0">
                <a:cs typeface="+mn-ea"/>
                <a:sym typeface="+mn-lt"/>
              </a:rPr>
              <a:t>是：</a:t>
            </a:r>
            <a:endParaRPr lang="zh-CN" altLang="en-US" sz="2800" dirty="0">
              <a:cs typeface="+mn-ea"/>
              <a:sym typeface="+mn-lt"/>
            </a:endParaRPr>
          </a:p>
          <a:p>
            <a:pPr marL="536575" indent="-271780">
              <a:lnSpc>
                <a:spcPct val="120000"/>
              </a:lnSpc>
              <a:buClr>
                <a:srgbClr val="00B050"/>
              </a:buClr>
            </a:pPr>
            <a:r>
              <a:rPr lang="zh-CN" altLang="en-US" sz="2400" dirty="0">
                <a:solidFill>
                  <a:schemeClr val="tx1"/>
                </a:solidFill>
                <a:cs typeface="+mn-ea"/>
                <a:sym typeface="+mn-lt"/>
              </a:rPr>
              <a:t>不改变网络的实际拓扑，但在逻辑上阻断冗余链路，使得从一台主机到所有其他主机的路径是无环路的树状结构，从而消除了兜圈子现象</a:t>
            </a:r>
            <a:endParaRPr lang="en-US" altLang="zh-CN" sz="2400" dirty="0">
              <a:solidFill>
                <a:schemeClr val="tx1"/>
              </a:solidFill>
              <a:cs typeface="+mn-ea"/>
              <a:sym typeface="+mn-lt"/>
            </a:endParaRPr>
          </a:p>
          <a:p>
            <a:pPr marL="536575" indent="-271780">
              <a:lnSpc>
                <a:spcPct val="120000"/>
              </a:lnSpc>
              <a:buClr>
                <a:srgbClr val="00B050"/>
              </a:buClr>
            </a:pPr>
            <a:r>
              <a:rPr lang="zh-CN" altLang="en-US" sz="2400" dirty="0">
                <a:solidFill>
                  <a:schemeClr val="tx1"/>
                </a:solidFill>
                <a:cs typeface="+mn-ea"/>
                <a:sym typeface="+mn-lt"/>
              </a:rPr>
              <a:t>当前活动路径发生故障时，激活冗余备份链路，恢复网络连通性</a:t>
            </a:r>
            <a:endParaRPr lang="en-US" altLang="zh-CN" sz="2400" dirty="0">
              <a:solidFill>
                <a:schemeClr val="tx1"/>
              </a:solidFill>
              <a:cs typeface="+mn-ea"/>
              <a:sym typeface="+mn-lt"/>
            </a:endParaRPr>
          </a:p>
          <a:p>
            <a:pPr marL="536575" indent="-271780">
              <a:lnSpc>
                <a:spcPct val="120000"/>
              </a:lnSpc>
              <a:buClr>
                <a:srgbClr val="00B050"/>
              </a:buClr>
            </a:pPr>
            <a:r>
              <a:rPr lang="zh-CN" altLang="en-US" sz="2400" dirty="0">
                <a:solidFill>
                  <a:schemeClr val="tx1"/>
                </a:solidFill>
              </a:rPr>
              <a:t>为了能够反映网络拓扑发生变化时的生成树，在生成树上的根网桥每隔一段时间还要对生成树的拓扑进行更新 </a:t>
            </a:r>
            <a:endParaRPr lang="zh-CN" altLang="en-US" sz="2400" dirty="0">
              <a:solidFill>
                <a:schemeClr val="tx1"/>
              </a:solidFill>
            </a:endParaRPr>
          </a:p>
        </p:txBody>
      </p:sp>
      <p:sp>
        <p:nvSpPr>
          <p:cNvPr id="6" name="灯片编号占位符 5"/>
          <p:cNvSpPr>
            <a:spLocks noGrp="1"/>
          </p:cNvSpPr>
          <p:nvPr>
            <p:ph type="sldNum" sz="quarter" idx="12"/>
          </p:nvPr>
        </p:nvSpPr>
        <p:spPr/>
        <p:txBody>
          <a:bodyPr/>
          <a:lstStyle/>
          <a:p>
            <a:fld id="{94020D21-D58F-411E-8CF2-FF130A0E52ED}" type="slidenum">
              <a:rPr lang="en-US" altLang="zh-CN"/>
            </a:fld>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8BB1146-E542-4D4E-B8E9-6919A11DDD48}" type="slidenum">
              <a:rPr lang="en-US" smtClean="0"/>
            </a:fld>
            <a:endParaRPr lang="en-US"/>
          </a:p>
        </p:txBody>
      </p:sp>
      <p:sp>
        <p:nvSpPr>
          <p:cNvPr id="5" name="Text Placeholder 4"/>
          <p:cNvSpPr>
            <a:spLocks noGrp="1"/>
          </p:cNvSpPr>
          <p:nvPr>
            <p:ph sz="quarter" idx="1"/>
          </p:nvPr>
        </p:nvSpPr>
        <p:spPr/>
        <p:txBody>
          <a:bodyPr>
            <a:normAutofit/>
          </a:bodyPr>
          <a:lstStyle/>
          <a:p>
            <a:pPr marL="0" indent="0">
              <a:lnSpc>
                <a:spcPct val="120000"/>
              </a:lnSpc>
              <a:buNone/>
            </a:pPr>
            <a:r>
              <a:rPr lang="en-US" altLang="zh-CN" dirty="0">
                <a:solidFill>
                  <a:schemeClr val="tx1"/>
                </a:solidFill>
                <a:cs typeface="微软雅黑 Light" panose="020B0502040204020203" pitchFamily="34" charset="-122"/>
                <a:sym typeface="+mn-lt"/>
              </a:rPr>
              <a:t>4.1 </a:t>
            </a:r>
            <a:r>
              <a:rPr lang="zh-CN" altLang="en-US" dirty="0">
                <a:cs typeface="微软雅黑 Light" panose="020B0502040204020203" pitchFamily="34" charset="-122"/>
                <a:sym typeface="+mn-lt"/>
              </a:rPr>
              <a:t>数据链路层基本原理</a:t>
            </a:r>
            <a:endParaRPr lang="zh-CN" altLang="en-US" dirty="0">
              <a:solidFill>
                <a:schemeClr val="tx1"/>
              </a:solidFill>
              <a:cs typeface="微软雅黑 Light" panose="020B0502040204020203" pitchFamily="34" charset="-122"/>
              <a:sym typeface="+mn-lt"/>
            </a:endParaRPr>
          </a:p>
          <a:p>
            <a:pPr marL="0" indent="0">
              <a:lnSpc>
                <a:spcPct val="120000"/>
              </a:lnSpc>
              <a:buNone/>
            </a:pPr>
            <a:r>
              <a:rPr lang="en-US" altLang="zh-CN" dirty="0">
                <a:cs typeface="微软雅黑 Light" panose="020B0502040204020203" pitchFamily="34" charset="-122"/>
                <a:sym typeface="+mn-lt"/>
              </a:rPr>
              <a:t>4.2 </a:t>
            </a:r>
            <a:r>
              <a:rPr lang="zh-CN" altLang="en-US" dirty="0">
                <a:cs typeface="微软雅黑 Light" panose="020B0502040204020203" pitchFamily="34" charset="-122"/>
                <a:sym typeface="+mn-lt"/>
              </a:rPr>
              <a:t>数据链路控制协议</a:t>
            </a:r>
            <a:endParaRPr lang="en-US" altLang="zh-CN" dirty="0">
              <a:cs typeface="微软雅黑 Light" panose="020B0502040204020203" pitchFamily="34" charset="-122"/>
              <a:sym typeface="+mn-lt"/>
            </a:endParaRPr>
          </a:p>
          <a:p>
            <a:pPr marL="0" indent="0">
              <a:lnSpc>
                <a:spcPct val="120000"/>
              </a:lnSpc>
              <a:buNone/>
            </a:pPr>
            <a:r>
              <a:rPr lang="en-US" altLang="zh-CN" dirty="0">
                <a:cs typeface="微软雅黑 Light" panose="020B0502040204020203" pitchFamily="34" charset="-122"/>
                <a:sym typeface="+mn-lt"/>
              </a:rPr>
              <a:t>4.3 </a:t>
            </a:r>
            <a:r>
              <a:rPr lang="zh-CN" altLang="en-US" dirty="0">
                <a:cs typeface="微软雅黑 Light" panose="020B0502040204020203" pitchFamily="34" charset="-122"/>
                <a:sym typeface="+mn-lt"/>
              </a:rPr>
              <a:t>介质访问控制协议</a:t>
            </a:r>
            <a:endParaRPr lang="en-US" altLang="zh-CN" dirty="0">
              <a:cs typeface="微软雅黑 Light" panose="020B0502040204020203" pitchFamily="34" charset="-122"/>
              <a:sym typeface="+mn-lt"/>
            </a:endParaRPr>
          </a:p>
          <a:p>
            <a:pPr marL="0" indent="0">
              <a:lnSpc>
                <a:spcPct val="120000"/>
              </a:lnSpc>
              <a:buNone/>
            </a:pPr>
            <a:r>
              <a:rPr lang="en-US" altLang="zh-CN" dirty="0">
                <a:cs typeface="微软雅黑 Light" panose="020B0502040204020203" pitchFamily="34" charset="-122"/>
                <a:sym typeface="+mn-lt"/>
              </a:rPr>
              <a:t>4.4 </a:t>
            </a:r>
            <a:r>
              <a:rPr lang="zh-CN" altLang="en-US" dirty="0">
                <a:cs typeface="微软雅黑 Light" panose="020B0502040204020203" pitchFamily="34" charset="-122"/>
                <a:sym typeface="+mn-lt"/>
              </a:rPr>
              <a:t>数据链路层网络互连</a:t>
            </a:r>
            <a:endParaRPr lang="zh-CN" altLang="en-US" dirty="0">
              <a:cs typeface="微软雅黑 Light" panose="020B0502040204020203" pitchFamily="34" charset="-122"/>
              <a:sym typeface="+mn-lt"/>
            </a:endParaRPr>
          </a:p>
          <a:p>
            <a:pPr marL="0" indent="0">
              <a:lnSpc>
                <a:spcPct val="120000"/>
              </a:lnSpc>
              <a:buNone/>
            </a:pPr>
            <a:r>
              <a:rPr lang="en-US" altLang="zh-CN" dirty="0">
                <a:cs typeface="微软雅黑 Light" panose="020B0502040204020203" pitchFamily="34" charset="-122"/>
                <a:sym typeface="+mn-lt"/>
              </a:rPr>
              <a:t>4.5 </a:t>
            </a:r>
            <a:r>
              <a:rPr lang="zh-CN" altLang="en-US" dirty="0">
                <a:cs typeface="微软雅黑 Light" panose="020B0502040204020203" pitchFamily="34" charset="-122"/>
                <a:sym typeface="+mn-lt"/>
              </a:rPr>
              <a:t>本章总结</a:t>
            </a:r>
            <a:endParaRPr lang="en-US" altLang="zh-CN" dirty="0">
              <a:cs typeface="微软雅黑 Light" panose="020B0502040204020203" pitchFamily="34" charset="-122"/>
              <a:sym typeface="+mn-lt"/>
            </a:endParaRPr>
          </a:p>
          <a:p>
            <a:pPr marL="0" indent="0">
              <a:lnSpc>
                <a:spcPct val="120000"/>
              </a:lnSpc>
              <a:buNone/>
            </a:pPr>
            <a:endParaRPr lang="en-US" dirty="0">
              <a:cs typeface="微软雅黑 Light" panose="020B0502040204020203" pitchFamily="34" charset="-122"/>
              <a:sym typeface="+mn-lt"/>
            </a:endParaRPr>
          </a:p>
        </p:txBody>
      </p:sp>
      <p:sp>
        <p:nvSpPr>
          <p:cNvPr id="2" name="标题 1"/>
          <p:cNvSpPr>
            <a:spLocks noGrp="1"/>
          </p:cNvSpPr>
          <p:nvPr>
            <p:ph type="title"/>
            <p:custDataLst>
              <p:tags r:id="rId1"/>
            </p:custDataLst>
          </p:nvPr>
        </p:nvSpPr>
        <p:spPr/>
        <p:txBody>
          <a:bodyPr/>
          <a:lstStyle/>
          <a:p>
            <a:pPr algn="ctr"/>
            <a:r>
              <a:rPr lang="zh-CN" altLang="en-US" dirty="0"/>
              <a:t>第</a:t>
            </a:r>
            <a:r>
              <a:rPr dirty="0"/>
              <a:t>4</a:t>
            </a:r>
            <a:r>
              <a:rPr lang="zh-CN" altLang="en-US" dirty="0"/>
              <a:t>章 数据链路层</a:t>
            </a:r>
            <a:endParaRPr lang="zh-CN" altLang="en-US" dirty="0"/>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比特填充的标志比特法</a:t>
            </a:r>
            <a:endParaRPr lang="zh-CN" altLang="en-US" dirty="0"/>
          </a:p>
        </p:txBody>
      </p:sp>
      <p:sp>
        <p:nvSpPr>
          <p:cNvPr id="3" name="内容占位符 2"/>
          <p:cNvSpPr>
            <a:spLocks noGrp="1"/>
          </p:cNvSpPr>
          <p:nvPr>
            <p:ph idx="1"/>
          </p:nvPr>
        </p:nvSpPr>
        <p:spPr>
          <a:xfrm>
            <a:off x="479425" y="1125539"/>
            <a:ext cx="10858500" cy="2624400"/>
          </a:xfrm>
        </p:spPr>
        <p:txBody>
          <a:bodyPr>
            <a:normAutofit/>
          </a:bodyPr>
          <a:lstStyle/>
          <a:p>
            <a:r>
              <a:rPr lang="zh-CN" altLang="en-US" dirty="0"/>
              <a:t>接收端的处理</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检查接收到的比特流，若出现连续</a:t>
            </a:r>
            <a:r>
              <a:rPr lang="en-US" altLang="zh-CN" dirty="0"/>
              <a:t>5</a:t>
            </a:r>
            <a:r>
              <a:rPr lang="zh-CN" altLang="en-US" dirty="0"/>
              <a:t>个</a:t>
            </a:r>
            <a:r>
              <a:rPr lang="en-US" altLang="zh-CN" dirty="0"/>
              <a:t>1</a:t>
            </a:r>
            <a:r>
              <a:rPr lang="zh-CN" altLang="en-US" dirty="0"/>
              <a:t>后，则检查下一比特</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若为</a:t>
            </a:r>
            <a:r>
              <a:rPr lang="en-US" altLang="zh-CN" dirty="0"/>
              <a:t>0</a:t>
            </a:r>
            <a:r>
              <a:rPr lang="zh-CN" altLang="en-US" dirty="0"/>
              <a:t>：则后面为有效载荷，该</a:t>
            </a:r>
            <a:r>
              <a:rPr lang="en-US" altLang="zh-CN" dirty="0"/>
              <a:t>0</a:t>
            </a:r>
            <a:r>
              <a:rPr lang="zh-CN" altLang="en-US" dirty="0"/>
              <a:t>比特是发送方填充进去的，直接丢弃</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若为</a:t>
            </a:r>
            <a:r>
              <a:rPr lang="en-US" altLang="zh-CN" dirty="0"/>
              <a:t>1</a:t>
            </a:r>
            <a:r>
              <a:rPr lang="zh-CN" altLang="en-US" dirty="0"/>
              <a:t>：</a:t>
            </a:r>
            <a:endParaRPr lang="en-US" altLang="zh-CN" dirty="0"/>
          </a:p>
          <a:p>
            <a:pPr marL="1143000" lvl="2" indent="-228600" eaLnBrk="1" hangingPunct="1">
              <a:lnSpc>
                <a:spcPct val="80000"/>
              </a:lnSpc>
              <a:spcBef>
                <a:spcPct val="20000"/>
              </a:spcBef>
              <a:buFont typeface="Wingdings" panose="05000000000000000000" pitchFamily="2" charset="2"/>
              <a:buChar char="n"/>
            </a:pPr>
            <a:r>
              <a:rPr lang="zh-CN" altLang="en-US" dirty="0"/>
              <a:t>如果接下来的一比特是</a:t>
            </a:r>
            <a:r>
              <a:rPr lang="en-US" altLang="zh-CN" dirty="0"/>
              <a:t>0</a:t>
            </a:r>
            <a:r>
              <a:rPr lang="zh-CN" altLang="en-US" dirty="0"/>
              <a:t>，则构成定界符，一帧结束</a:t>
            </a:r>
            <a:endParaRPr lang="en-US" altLang="zh-CN" dirty="0"/>
          </a:p>
          <a:p>
            <a:pPr marL="1143000" lvl="2" indent="-228600" eaLnBrk="1" hangingPunct="1">
              <a:lnSpc>
                <a:spcPct val="80000"/>
              </a:lnSpc>
              <a:spcBef>
                <a:spcPct val="20000"/>
              </a:spcBef>
              <a:buFont typeface="Wingdings" panose="05000000000000000000" pitchFamily="2" charset="2"/>
              <a:buChar char="n"/>
            </a:pPr>
            <a:r>
              <a:rPr lang="zh-CN" altLang="en-US" dirty="0"/>
              <a:t>如果接下来一比特是</a:t>
            </a:r>
            <a:r>
              <a:rPr lang="en-US" altLang="zh-CN" dirty="0"/>
              <a:t>1</a:t>
            </a:r>
            <a:r>
              <a:rPr lang="zh-CN" altLang="en-US" dirty="0"/>
              <a:t>，则需要作出错处理</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68" name="Rectangle 44"/>
          <p:cNvSpPr>
            <a:spLocks noChangeArrowheads="1"/>
          </p:cNvSpPr>
          <p:nvPr/>
        </p:nvSpPr>
        <p:spPr bwMode="auto">
          <a:xfrm>
            <a:off x="5936461" y="4178617"/>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0</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sp>
        <p:nvSpPr>
          <p:cNvPr id="69" name="Rectangle 44"/>
          <p:cNvSpPr>
            <a:spLocks noChangeArrowheads="1"/>
          </p:cNvSpPr>
          <p:nvPr/>
        </p:nvSpPr>
        <p:spPr bwMode="auto">
          <a:xfrm>
            <a:off x="3702922" y="4178611"/>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C00000"/>
                </a:solidFill>
                <a:effectLst/>
                <a:uLnTx/>
                <a:uFillTx/>
                <a:cs typeface="+mn-ea"/>
                <a:sym typeface="+mn-lt"/>
              </a:rPr>
              <a:t>0</a:t>
            </a:r>
            <a:endParaRPr kumimoji="0" lang="en-US" altLang="zh-CN" sz="2000" b="0" i="0" u="none" strike="noStrike" kern="0" cap="none" spc="0" normalizeH="0" baseline="0" noProof="0" dirty="0">
              <a:ln>
                <a:noFill/>
              </a:ln>
              <a:solidFill>
                <a:srgbClr val="C00000"/>
              </a:solidFill>
              <a:effectLst/>
              <a:uLnTx/>
              <a:uFillTx/>
              <a:cs typeface="+mn-ea"/>
              <a:sym typeface="+mn-lt"/>
            </a:endParaRPr>
          </a:p>
        </p:txBody>
      </p:sp>
      <p:grpSp>
        <p:nvGrpSpPr>
          <p:cNvPr id="70" name="组合 69"/>
          <p:cNvGrpSpPr/>
          <p:nvPr/>
        </p:nvGrpSpPr>
        <p:grpSpPr>
          <a:xfrm>
            <a:off x="1788460" y="5162297"/>
            <a:ext cx="1914462" cy="287338"/>
            <a:chOff x="3131931" y="5275314"/>
            <a:chExt cx="1914462" cy="287338"/>
          </a:xfrm>
          <a:solidFill>
            <a:schemeClr val="accent6">
              <a:lumMod val="20000"/>
              <a:lumOff val="80000"/>
            </a:schemeClr>
          </a:solidFill>
          <a:scene3d>
            <a:camera prst="orthographicFront">
              <a:rot lat="0" lon="0" rev="0"/>
            </a:camera>
            <a:lightRig rig="soft" dir="t">
              <a:rot lat="0" lon="0" rev="0"/>
            </a:lightRig>
          </a:scene3d>
        </p:grpSpPr>
        <p:sp>
          <p:nvSpPr>
            <p:cNvPr id="71" name="Rectangle 44"/>
            <p:cNvSpPr>
              <a:spLocks noChangeArrowheads="1"/>
            </p:cNvSpPr>
            <p:nvPr/>
          </p:nvSpPr>
          <p:spPr bwMode="auto">
            <a:xfrm>
              <a:off x="3131931"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2" name="Rectangle 44"/>
            <p:cNvSpPr>
              <a:spLocks noChangeArrowheads="1"/>
            </p:cNvSpPr>
            <p:nvPr/>
          </p:nvSpPr>
          <p:spPr bwMode="auto">
            <a:xfrm>
              <a:off x="3451008"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73" name="Rectangle 44"/>
            <p:cNvSpPr>
              <a:spLocks noChangeArrowheads="1"/>
            </p:cNvSpPr>
            <p:nvPr/>
          </p:nvSpPr>
          <p:spPr bwMode="auto">
            <a:xfrm>
              <a:off x="3770085"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74" name="Rectangle 44"/>
            <p:cNvSpPr>
              <a:spLocks noChangeArrowheads="1"/>
            </p:cNvSpPr>
            <p:nvPr/>
          </p:nvSpPr>
          <p:spPr bwMode="auto">
            <a:xfrm>
              <a:off x="4089162"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75" name="Rectangle 44"/>
            <p:cNvSpPr>
              <a:spLocks noChangeArrowheads="1"/>
            </p:cNvSpPr>
            <p:nvPr/>
          </p:nvSpPr>
          <p:spPr bwMode="auto">
            <a:xfrm>
              <a:off x="4408239"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76" name="Rectangle 44"/>
            <p:cNvSpPr>
              <a:spLocks noChangeArrowheads="1"/>
            </p:cNvSpPr>
            <p:nvPr/>
          </p:nvSpPr>
          <p:spPr bwMode="auto">
            <a:xfrm>
              <a:off x="4727316"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grpSp>
      <p:grpSp>
        <p:nvGrpSpPr>
          <p:cNvPr id="77" name="组合 76"/>
          <p:cNvGrpSpPr/>
          <p:nvPr/>
        </p:nvGrpSpPr>
        <p:grpSpPr>
          <a:xfrm>
            <a:off x="3702922" y="5162297"/>
            <a:ext cx="1914462" cy="287344"/>
            <a:chOff x="5046393" y="5275314"/>
            <a:chExt cx="1914462" cy="287344"/>
          </a:xfrm>
          <a:solidFill>
            <a:schemeClr val="accent6">
              <a:lumMod val="20000"/>
              <a:lumOff val="80000"/>
            </a:schemeClr>
          </a:solidFill>
          <a:scene3d>
            <a:camera prst="orthographicFront">
              <a:rot lat="0" lon="0" rev="0"/>
            </a:camera>
            <a:lightRig rig="soft" dir="t">
              <a:rot lat="0" lon="0" rev="0"/>
            </a:lightRig>
          </a:scene3d>
        </p:grpSpPr>
        <p:sp>
          <p:nvSpPr>
            <p:cNvPr id="78" name="Rectangle 44"/>
            <p:cNvSpPr>
              <a:spLocks noChangeArrowheads="1"/>
            </p:cNvSpPr>
            <p:nvPr/>
          </p:nvSpPr>
          <p:spPr bwMode="auto">
            <a:xfrm>
              <a:off x="5046393"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79" name="Rectangle 44"/>
            <p:cNvSpPr>
              <a:spLocks noChangeArrowheads="1"/>
            </p:cNvSpPr>
            <p:nvPr/>
          </p:nvSpPr>
          <p:spPr bwMode="auto">
            <a:xfrm>
              <a:off x="5365470"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80" name="Rectangle 44"/>
            <p:cNvSpPr>
              <a:spLocks noChangeArrowheads="1"/>
            </p:cNvSpPr>
            <p:nvPr/>
          </p:nvSpPr>
          <p:spPr bwMode="auto">
            <a:xfrm>
              <a:off x="5684547"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81" name="Rectangle 44"/>
            <p:cNvSpPr>
              <a:spLocks noChangeArrowheads="1"/>
            </p:cNvSpPr>
            <p:nvPr/>
          </p:nvSpPr>
          <p:spPr bwMode="auto">
            <a:xfrm>
              <a:off x="6003624" y="5275314"/>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82" name="Rectangle 44"/>
            <p:cNvSpPr>
              <a:spLocks noChangeArrowheads="1"/>
            </p:cNvSpPr>
            <p:nvPr/>
          </p:nvSpPr>
          <p:spPr bwMode="auto">
            <a:xfrm>
              <a:off x="6322701"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83" name="Rectangle 44"/>
            <p:cNvSpPr>
              <a:spLocks noChangeArrowheads="1"/>
            </p:cNvSpPr>
            <p:nvPr/>
          </p:nvSpPr>
          <p:spPr bwMode="auto">
            <a:xfrm>
              <a:off x="6641778"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grpSp>
      <p:grpSp>
        <p:nvGrpSpPr>
          <p:cNvPr id="84" name="组合 83"/>
          <p:cNvGrpSpPr/>
          <p:nvPr/>
        </p:nvGrpSpPr>
        <p:grpSpPr>
          <a:xfrm>
            <a:off x="5617384" y="5162303"/>
            <a:ext cx="3828924" cy="287338"/>
            <a:chOff x="6960855" y="5275320"/>
            <a:chExt cx="3828924" cy="287338"/>
          </a:xfrm>
          <a:solidFill>
            <a:schemeClr val="accent6">
              <a:lumMod val="20000"/>
              <a:lumOff val="80000"/>
            </a:schemeClr>
          </a:solidFill>
          <a:scene3d>
            <a:camera prst="orthographicFront">
              <a:rot lat="0" lon="0" rev="0"/>
            </a:camera>
            <a:lightRig rig="soft" dir="t">
              <a:rot lat="0" lon="0" rev="0"/>
            </a:lightRig>
          </a:scene3d>
        </p:grpSpPr>
        <p:sp>
          <p:nvSpPr>
            <p:cNvPr id="85" name="Rectangle 44"/>
            <p:cNvSpPr>
              <a:spLocks noChangeArrowheads="1"/>
            </p:cNvSpPr>
            <p:nvPr/>
          </p:nvSpPr>
          <p:spPr bwMode="auto">
            <a:xfrm>
              <a:off x="6960855"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86" name="Rectangle 44"/>
            <p:cNvSpPr>
              <a:spLocks noChangeArrowheads="1"/>
            </p:cNvSpPr>
            <p:nvPr/>
          </p:nvSpPr>
          <p:spPr bwMode="auto">
            <a:xfrm>
              <a:off x="7279932"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87" name="Rectangle 44"/>
            <p:cNvSpPr>
              <a:spLocks noChangeArrowheads="1"/>
            </p:cNvSpPr>
            <p:nvPr/>
          </p:nvSpPr>
          <p:spPr bwMode="auto">
            <a:xfrm>
              <a:off x="7599009"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88" name="Rectangle 44"/>
            <p:cNvSpPr>
              <a:spLocks noChangeArrowheads="1"/>
            </p:cNvSpPr>
            <p:nvPr/>
          </p:nvSpPr>
          <p:spPr bwMode="auto">
            <a:xfrm>
              <a:off x="7918086"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89" name="Rectangle 44"/>
            <p:cNvSpPr>
              <a:spLocks noChangeArrowheads="1"/>
            </p:cNvSpPr>
            <p:nvPr/>
          </p:nvSpPr>
          <p:spPr bwMode="auto">
            <a:xfrm>
              <a:off x="8237163"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90" name="Rectangle 44"/>
            <p:cNvSpPr>
              <a:spLocks noChangeArrowheads="1"/>
            </p:cNvSpPr>
            <p:nvPr/>
          </p:nvSpPr>
          <p:spPr bwMode="auto">
            <a:xfrm>
              <a:off x="8556240"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91" name="Rectangle 44"/>
            <p:cNvSpPr>
              <a:spLocks noChangeArrowheads="1"/>
            </p:cNvSpPr>
            <p:nvPr/>
          </p:nvSpPr>
          <p:spPr bwMode="auto">
            <a:xfrm>
              <a:off x="8875317"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92" name="Rectangle 44"/>
            <p:cNvSpPr>
              <a:spLocks noChangeArrowheads="1"/>
            </p:cNvSpPr>
            <p:nvPr/>
          </p:nvSpPr>
          <p:spPr bwMode="auto">
            <a:xfrm>
              <a:off x="9194394"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93" name="Rectangle 44"/>
            <p:cNvSpPr>
              <a:spLocks noChangeArrowheads="1"/>
            </p:cNvSpPr>
            <p:nvPr/>
          </p:nvSpPr>
          <p:spPr bwMode="auto">
            <a:xfrm>
              <a:off x="9513471"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94" name="Rectangle 44"/>
            <p:cNvSpPr>
              <a:spLocks noChangeArrowheads="1"/>
            </p:cNvSpPr>
            <p:nvPr/>
          </p:nvSpPr>
          <p:spPr bwMode="auto">
            <a:xfrm>
              <a:off x="9832548"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95" name="Rectangle 44"/>
            <p:cNvSpPr>
              <a:spLocks noChangeArrowheads="1"/>
            </p:cNvSpPr>
            <p:nvPr/>
          </p:nvSpPr>
          <p:spPr bwMode="auto">
            <a:xfrm>
              <a:off x="10151625"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96" name="Rectangle 44"/>
            <p:cNvSpPr>
              <a:spLocks noChangeArrowheads="1"/>
            </p:cNvSpPr>
            <p:nvPr/>
          </p:nvSpPr>
          <p:spPr bwMode="auto">
            <a:xfrm>
              <a:off x="10470702" y="5275320"/>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sp>
        <p:nvSpPr>
          <p:cNvPr id="97" name="矩形 96"/>
          <p:cNvSpPr/>
          <p:nvPr/>
        </p:nvSpPr>
        <p:spPr>
          <a:xfrm>
            <a:off x="566420" y="5099685"/>
            <a:ext cx="1174115" cy="460375"/>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b="0" i="0" u="none" strike="noStrike" kern="1200" cap="none" spc="0" normalizeH="0" baseline="0" noProof="0" dirty="0">
                <a:ln>
                  <a:noFill/>
                </a:ln>
                <a:solidFill>
                  <a:prstClr val="black"/>
                </a:solidFill>
                <a:effectLst/>
                <a:uLnTx/>
                <a:uFillTx/>
                <a:cs typeface="+mn-ea"/>
                <a:sym typeface="+mn-lt"/>
              </a:rPr>
              <a:t>处理后</a:t>
            </a:r>
            <a:endParaRPr kumimoji="1" lang="zh-CN" altLang="en-US" b="0" i="0" u="none" strike="noStrike" kern="1200" cap="none" spc="0" normalizeH="0" baseline="0" noProof="0" dirty="0">
              <a:ln>
                <a:noFill/>
              </a:ln>
              <a:solidFill>
                <a:prstClr val="black"/>
              </a:solidFill>
              <a:effectLst/>
              <a:uLnTx/>
              <a:uFillTx/>
              <a:cs typeface="+mn-ea"/>
              <a:sym typeface="+mn-lt"/>
            </a:endParaRPr>
          </a:p>
        </p:txBody>
      </p:sp>
      <p:grpSp>
        <p:nvGrpSpPr>
          <p:cNvPr id="98" name="组合 97"/>
          <p:cNvGrpSpPr/>
          <p:nvPr/>
        </p:nvGrpSpPr>
        <p:grpSpPr>
          <a:xfrm>
            <a:off x="1788460" y="4178611"/>
            <a:ext cx="1914462" cy="287338"/>
            <a:chOff x="2861978" y="3678775"/>
            <a:chExt cx="1914462" cy="287338"/>
          </a:xfrm>
          <a:solidFill>
            <a:schemeClr val="accent6">
              <a:lumMod val="20000"/>
              <a:lumOff val="80000"/>
            </a:schemeClr>
          </a:solidFill>
          <a:scene3d>
            <a:camera prst="orthographicFront">
              <a:rot lat="0" lon="0" rev="0"/>
            </a:camera>
            <a:lightRig rig="soft" dir="t">
              <a:rot lat="0" lon="0" rev="0"/>
            </a:lightRig>
          </a:scene3d>
        </p:grpSpPr>
        <p:sp>
          <p:nvSpPr>
            <p:cNvPr id="99" name="Rectangle 44"/>
            <p:cNvSpPr>
              <a:spLocks noChangeArrowheads="1"/>
            </p:cNvSpPr>
            <p:nvPr/>
          </p:nvSpPr>
          <p:spPr bwMode="auto">
            <a:xfrm>
              <a:off x="2861978"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00" name="Rectangle 44"/>
            <p:cNvSpPr>
              <a:spLocks noChangeArrowheads="1"/>
            </p:cNvSpPr>
            <p:nvPr/>
          </p:nvSpPr>
          <p:spPr bwMode="auto">
            <a:xfrm>
              <a:off x="3181055"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101" name="Rectangle 44"/>
            <p:cNvSpPr>
              <a:spLocks noChangeArrowheads="1"/>
            </p:cNvSpPr>
            <p:nvPr/>
          </p:nvSpPr>
          <p:spPr bwMode="auto">
            <a:xfrm>
              <a:off x="3500132"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102" name="Rectangle 44"/>
            <p:cNvSpPr>
              <a:spLocks noChangeArrowheads="1"/>
            </p:cNvSpPr>
            <p:nvPr/>
          </p:nvSpPr>
          <p:spPr bwMode="auto">
            <a:xfrm>
              <a:off x="3819209"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103" name="Rectangle 44"/>
            <p:cNvSpPr>
              <a:spLocks noChangeArrowheads="1"/>
            </p:cNvSpPr>
            <p:nvPr/>
          </p:nvSpPr>
          <p:spPr bwMode="auto">
            <a:xfrm>
              <a:off x="4138286"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104" name="Rectangle 44"/>
            <p:cNvSpPr>
              <a:spLocks noChangeArrowheads="1"/>
            </p:cNvSpPr>
            <p:nvPr/>
          </p:nvSpPr>
          <p:spPr bwMode="auto">
            <a:xfrm>
              <a:off x="4457363"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grpSp>
      <p:grpSp>
        <p:nvGrpSpPr>
          <p:cNvPr id="105" name="组合 104"/>
          <p:cNvGrpSpPr/>
          <p:nvPr/>
        </p:nvGrpSpPr>
        <p:grpSpPr>
          <a:xfrm>
            <a:off x="4021999" y="4178611"/>
            <a:ext cx="1914462" cy="287344"/>
            <a:chOff x="5095517" y="3678775"/>
            <a:chExt cx="1914462" cy="287344"/>
          </a:xfrm>
          <a:solidFill>
            <a:schemeClr val="accent6">
              <a:lumMod val="20000"/>
              <a:lumOff val="80000"/>
            </a:schemeClr>
          </a:solidFill>
          <a:scene3d>
            <a:camera prst="orthographicFront">
              <a:rot lat="0" lon="0" rev="0"/>
            </a:camera>
            <a:lightRig rig="soft" dir="t">
              <a:rot lat="0" lon="0" rev="0"/>
            </a:lightRig>
          </a:scene3d>
        </p:grpSpPr>
        <p:sp>
          <p:nvSpPr>
            <p:cNvPr id="106" name="Rectangle 44"/>
            <p:cNvSpPr>
              <a:spLocks noChangeArrowheads="1"/>
            </p:cNvSpPr>
            <p:nvPr/>
          </p:nvSpPr>
          <p:spPr bwMode="auto">
            <a:xfrm>
              <a:off x="5095517"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07" name="Rectangle 44"/>
            <p:cNvSpPr>
              <a:spLocks noChangeArrowheads="1"/>
            </p:cNvSpPr>
            <p:nvPr/>
          </p:nvSpPr>
          <p:spPr bwMode="auto">
            <a:xfrm>
              <a:off x="5414594"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108" name="Rectangle 44"/>
            <p:cNvSpPr>
              <a:spLocks noChangeArrowheads="1"/>
            </p:cNvSpPr>
            <p:nvPr/>
          </p:nvSpPr>
          <p:spPr bwMode="auto">
            <a:xfrm>
              <a:off x="5733671" y="3678775"/>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109" name="Rectangle 44"/>
            <p:cNvSpPr>
              <a:spLocks noChangeArrowheads="1"/>
            </p:cNvSpPr>
            <p:nvPr/>
          </p:nvSpPr>
          <p:spPr bwMode="auto">
            <a:xfrm>
              <a:off x="6052748"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110" name="Rectangle 44"/>
            <p:cNvSpPr>
              <a:spLocks noChangeArrowheads="1"/>
            </p:cNvSpPr>
            <p:nvPr/>
          </p:nvSpPr>
          <p:spPr bwMode="auto">
            <a:xfrm>
              <a:off x="6371825"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sp>
          <p:nvSpPr>
            <p:cNvPr id="111" name="Rectangle 44"/>
            <p:cNvSpPr>
              <a:spLocks noChangeArrowheads="1"/>
            </p:cNvSpPr>
            <p:nvPr/>
          </p:nvSpPr>
          <p:spPr bwMode="auto">
            <a:xfrm>
              <a:off x="6690902"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srgbClr val="7030A0"/>
                  </a:solidFill>
                  <a:effectLst/>
                  <a:uLnTx/>
                  <a:uFillTx/>
                  <a:cs typeface="+mn-ea"/>
                  <a:sym typeface="+mn-lt"/>
                </a:rPr>
                <a:t>1</a:t>
              </a:r>
              <a:endParaRPr kumimoji="0" lang="en-US" altLang="zh-CN" sz="2000" b="0" i="0" u="none" strike="noStrike" kern="0" cap="none" spc="0" normalizeH="0" baseline="0" noProof="0" dirty="0">
                <a:ln>
                  <a:noFill/>
                </a:ln>
                <a:solidFill>
                  <a:srgbClr val="7030A0"/>
                </a:solidFill>
                <a:effectLst/>
                <a:uLnTx/>
                <a:uFillTx/>
                <a:cs typeface="+mn-ea"/>
                <a:sym typeface="+mn-lt"/>
              </a:endParaRPr>
            </a:p>
          </p:txBody>
        </p:sp>
      </p:grpSp>
      <p:grpSp>
        <p:nvGrpSpPr>
          <p:cNvPr id="112" name="组合 111"/>
          <p:cNvGrpSpPr/>
          <p:nvPr/>
        </p:nvGrpSpPr>
        <p:grpSpPr>
          <a:xfrm>
            <a:off x="6255538" y="4178617"/>
            <a:ext cx="3828922" cy="287338"/>
            <a:chOff x="7329056" y="3678781"/>
            <a:chExt cx="3828922" cy="287338"/>
          </a:xfrm>
          <a:solidFill>
            <a:schemeClr val="accent6">
              <a:lumMod val="20000"/>
              <a:lumOff val="80000"/>
            </a:schemeClr>
          </a:solidFill>
          <a:scene3d>
            <a:camera prst="orthographicFront">
              <a:rot lat="0" lon="0" rev="0"/>
            </a:camera>
            <a:lightRig rig="soft" dir="t">
              <a:rot lat="0" lon="0" rev="0"/>
            </a:lightRig>
          </a:scene3d>
        </p:grpSpPr>
        <p:sp>
          <p:nvSpPr>
            <p:cNvPr id="113" name="Rectangle 44"/>
            <p:cNvSpPr>
              <a:spLocks noChangeArrowheads="1"/>
            </p:cNvSpPr>
            <p:nvPr/>
          </p:nvSpPr>
          <p:spPr bwMode="auto">
            <a:xfrm>
              <a:off x="7329056"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14" name="Rectangle 44"/>
            <p:cNvSpPr>
              <a:spLocks noChangeArrowheads="1"/>
            </p:cNvSpPr>
            <p:nvPr/>
          </p:nvSpPr>
          <p:spPr bwMode="auto">
            <a:xfrm>
              <a:off x="7648133"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15" name="Rectangle 44"/>
            <p:cNvSpPr>
              <a:spLocks noChangeArrowheads="1"/>
            </p:cNvSpPr>
            <p:nvPr/>
          </p:nvSpPr>
          <p:spPr bwMode="auto">
            <a:xfrm>
              <a:off x="7967210"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16" name="Rectangle 44"/>
            <p:cNvSpPr>
              <a:spLocks noChangeArrowheads="1"/>
            </p:cNvSpPr>
            <p:nvPr/>
          </p:nvSpPr>
          <p:spPr bwMode="auto">
            <a:xfrm>
              <a:off x="8286287"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17" name="Rectangle 44"/>
            <p:cNvSpPr>
              <a:spLocks noChangeArrowheads="1"/>
            </p:cNvSpPr>
            <p:nvPr/>
          </p:nvSpPr>
          <p:spPr bwMode="auto">
            <a:xfrm>
              <a:off x="8605364"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18" name="Rectangle 44"/>
            <p:cNvSpPr>
              <a:spLocks noChangeArrowheads="1"/>
            </p:cNvSpPr>
            <p:nvPr/>
          </p:nvSpPr>
          <p:spPr bwMode="auto">
            <a:xfrm>
              <a:off x="8924441"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19" name="Rectangle 44"/>
            <p:cNvSpPr>
              <a:spLocks noChangeArrowheads="1"/>
            </p:cNvSpPr>
            <p:nvPr/>
          </p:nvSpPr>
          <p:spPr bwMode="auto">
            <a:xfrm>
              <a:off x="9243518"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20" name="Rectangle 44"/>
            <p:cNvSpPr>
              <a:spLocks noChangeArrowheads="1"/>
            </p:cNvSpPr>
            <p:nvPr/>
          </p:nvSpPr>
          <p:spPr bwMode="auto">
            <a:xfrm>
              <a:off x="10200747"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21" name="Rectangle 44"/>
            <p:cNvSpPr>
              <a:spLocks noChangeArrowheads="1"/>
            </p:cNvSpPr>
            <p:nvPr/>
          </p:nvSpPr>
          <p:spPr bwMode="auto">
            <a:xfrm>
              <a:off x="10519824"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22" name="Rectangle 44"/>
            <p:cNvSpPr>
              <a:spLocks noChangeArrowheads="1"/>
            </p:cNvSpPr>
            <p:nvPr/>
          </p:nvSpPr>
          <p:spPr bwMode="auto">
            <a:xfrm>
              <a:off x="10838901"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23" name="Rectangle 44"/>
            <p:cNvSpPr>
              <a:spLocks noChangeArrowheads="1"/>
            </p:cNvSpPr>
            <p:nvPr/>
          </p:nvSpPr>
          <p:spPr bwMode="auto">
            <a:xfrm>
              <a:off x="9562595"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24" name="Rectangle 44"/>
            <p:cNvSpPr>
              <a:spLocks noChangeArrowheads="1"/>
            </p:cNvSpPr>
            <p:nvPr/>
          </p:nvSpPr>
          <p:spPr bwMode="auto">
            <a:xfrm>
              <a:off x="9881672" y="3678781"/>
              <a:ext cx="319077" cy="287338"/>
            </a:xfrm>
            <a:prstGeom prst="rect">
              <a:avLst/>
            </a:prstGeom>
            <a:grpFill/>
            <a:ln w="12700">
              <a:noFill/>
              <a:miter lim="800000"/>
            </a:ln>
            <a:effectLst>
              <a:outerShdw blurRad="107950" dist="12700" dir="5400000" algn="ctr">
                <a:srgbClr val="000000"/>
              </a:outerShdw>
            </a:effectLst>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grpSp>
      <p:cxnSp>
        <p:nvCxnSpPr>
          <p:cNvPr id="125" name="直接箭头连接符 124"/>
          <p:cNvCxnSpPr>
            <a:endCxn id="69" idx="0"/>
          </p:cNvCxnSpPr>
          <p:nvPr/>
        </p:nvCxnSpPr>
        <p:spPr>
          <a:xfrm flipH="1">
            <a:off x="3862461" y="3846779"/>
            <a:ext cx="227003" cy="331832"/>
          </a:xfrm>
          <a:prstGeom prst="straightConnector1">
            <a:avLst/>
          </a:prstGeom>
          <a:solidFill>
            <a:schemeClr val="accent6">
              <a:lumMod val="20000"/>
              <a:lumOff val="80000"/>
            </a:schemeClr>
          </a:solidFill>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a:endCxn id="68" idx="0"/>
          </p:cNvCxnSpPr>
          <p:nvPr/>
        </p:nvCxnSpPr>
        <p:spPr>
          <a:xfrm flipH="1">
            <a:off x="6096000" y="3846779"/>
            <a:ext cx="239306" cy="331838"/>
          </a:xfrm>
          <a:prstGeom prst="straightConnector1">
            <a:avLst/>
          </a:prstGeom>
          <a:solidFill>
            <a:schemeClr val="accent6">
              <a:lumMod val="20000"/>
              <a:lumOff val="80000"/>
            </a:schemeClr>
          </a:solidFill>
          <a:ln w="19050">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7" name="Line 78"/>
          <p:cNvSpPr>
            <a:spLocks noChangeShapeType="1"/>
          </p:cNvSpPr>
          <p:nvPr/>
        </p:nvSpPr>
        <p:spPr bwMode="auto">
          <a:xfrm flipH="1">
            <a:off x="3862459" y="4494070"/>
            <a:ext cx="281807" cy="668234"/>
          </a:xfrm>
          <a:prstGeom prst="line">
            <a:avLst/>
          </a:prstGeom>
          <a:solidFill>
            <a:schemeClr val="accent6">
              <a:lumMod val="20000"/>
              <a:lumOff val="80000"/>
            </a:schemeClr>
          </a:solidFill>
          <a:ln w="19050">
            <a:solidFill>
              <a:srgbClr val="C00000"/>
            </a:solidFill>
            <a:rou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sp>
        <p:nvSpPr>
          <p:cNvPr id="128" name="Line 78"/>
          <p:cNvSpPr>
            <a:spLocks noChangeShapeType="1"/>
          </p:cNvSpPr>
          <p:nvPr/>
        </p:nvSpPr>
        <p:spPr bwMode="auto">
          <a:xfrm flipH="1">
            <a:off x="5776920" y="4522335"/>
            <a:ext cx="550059" cy="639962"/>
          </a:xfrm>
          <a:prstGeom prst="line">
            <a:avLst/>
          </a:prstGeom>
          <a:solidFill>
            <a:schemeClr val="accent6">
              <a:lumMod val="20000"/>
              <a:lumOff val="80000"/>
            </a:schemeClr>
          </a:solidFill>
          <a:ln w="19050">
            <a:solidFill>
              <a:srgbClr val="C00000"/>
            </a:solidFill>
            <a:roun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20000"/>
              </a:lnSpc>
              <a:buClrTx/>
              <a:buSzTx/>
              <a:buFontTx/>
              <a:buNone/>
              <a:defRPr/>
            </a:pPr>
            <a:endParaRPr kumimoji="0" lang="zh-CN" altLang="en-US" sz="1400" b="0" i="0" u="none" strike="noStrike" kern="1200" cap="none" spc="0" normalizeH="0" baseline="0" noProof="0">
              <a:ln>
                <a:noFill/>
              </a:ln>
              <a:solidFill>
                <a:prstClr val="black"/>
              </a:solidFill>
              <a:effectLst/>
              <a:uLnTx/>
              <a:uFillTx/>
              <a:cs typeface="+mn-ea"/>
              <a:sym typeface="+mn-lt"/>
            </a:endParaRPr>
          </a:p>
        </p:txBody>
      </p:sp>
      <p:cxnSp>
        <p:nvCxnSpPr>
          <p:cNvPr id="129" name="直接箭头连接符 128"/>
          <p:cNvCxnSpPr/>
          <p:nvPr/>
        </p:nvCxnSpPr>
        <p:spPr>
          <a:xfrm>
            <a:off x="1788461" y="4618713"/>
            <a:ext cx="1914461" cy="0"/>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直接箭头连接符 129"/>
          <p:cNvCxnSpPr/>
          <p:nvPr/>
        </p:nvCxnSpPr>
        <p:spPr>
          <a:xfrm>
            <a:off x="4095752" y="4618713"/>
            <a:ext cx="1840709" cy="0"/>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6312730" y="4618713"/>
            <a:ext cx="5158386" cy="0"/>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6601722" y="5099537"/>
            <a:ext cx="2525507" cy="406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3" name="Rectangle 44"/>
          <p:cNvSpPr>
            <a:spLocks noChangeArrowheads="1"/>
          </p:cNvSpPr>
          <p:nvPr/>
        </p:nvSpPr>
        <p:spPr bwMode="auto">
          <a:xfrm>
            <a:off x="10109068" y="4172117"/>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lang="en-US" altLang="zh-CN" sz="2000" kern="0" dirty="0">
                <a:solidFill>
                  <a:prstClr val="black"/>
                </a:solidFill>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34" name="Rectangle 44"/>
          <p:cNvSpPr>
            <a:spLocks noChangeArrowheads="1"/>
          </p:cNvSpPr>
          <p:nvPr/>
        </p:nvSpPr>
        <p:spPr bwMode="auto">
          <a:xfrm>
            <a:off x="9441883" y="5159102"/>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cxnSp>
        <p:nvCxnSpPr>
          <p:cNvPr id="135" name="直接连接符 134"/>
          <p:cNvCxnSpPr/>
          <p:nvPr/>
        </p:nvCxnSpPr>
        <p:spPr>
          <a:xfrm>
            <a:off x="6574615" y="5569066"/>
            <a:ext cx="0" cy="390588"/>
          </a:xfrm>
          <a:prstGeom prst="line">
            <a:avLst/>
          </a:prstGeom>
          <a:solidFill>
            <a:schemeClr val="accent6">
              <a:lumMod val="20000"/>
              <a:lumOff val="80000"/>
            </a:schemeClr>
          </a:solidFill>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127229" y="5569066"/>
            <a:ext cx="0" cy="390588"/>
          </a:xfrm>
          <a:prstGeom prst="line">
            <a:avLst/>
          </a:prstGeom>
          <a:solidFill>
            <a:schemeClr val="accent6">
              <a:lumMod val="20000"/>
              <a:lumOff val="80000"/>
            </a:schemeClr>
          </a:solidFill>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a:off x="6574615" y="5858953"/>
            <a:ext cx="2552614" cy="0"/>
          </a:xfrm>
          <a:prstGeom prst="straightConnector1">
            <a:avLst/>
          </a:prstGeom>
          <a:solidFill>
            <a:schemeClr val="accent6">
              <a:lumMod val="20000"/>
              <a:lumOff val="80000"/>
            </a:schemeClr>
          </a:solidFill>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8" name="Rectangle 44"/>
          <p:cNvSpPr>
            <a:spLocks noChangeArrowheads="1"/>
          </p:cNvSpPr>
          <p:nvPr/>
        </p:nvSpPr>
        <p:spPr bwMode="auto">
          <a:xfrm>
            <a:off x="10430643" y="4168559"/>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39" name="Rectangle 44"/>
          <p:cNvSpPr>
            <a:spLocks noChangeArrowheads="1"/>
          </p:cNvSpPr>
          <p:nvPr/>
        </p:nvSpPr>
        <p:spPr bwMode="auto">
          <a:xfrm>
            <a:off x="10791341" y="4168559"/>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40" name="Rectangle 44"/>
          <p:cNvSpPr>
            <a:spLocks noChangeArrowheads="1"/>
          </p:cNvSpPr>
          <p:nvPr/>
        </p:nvSpPr>
        <p:spPr bwMode="auto">
          <a:xfrm>
            <a:off x="11152039" y="4168559"/>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41" name="Rectangle 44"/>
          <p:cNvSpPr>
            <a:spLocks noChangeArrowheads="1"/>
          </p:cNvSpPr>
          <p:nvPr/>
        </p:nvSpPr>
        <p:spPr bwMode="auto">
          <a:xfrm>
            <a:off x="9764996" y="5159102"/>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42" name="Rectangle 44"/>
          <p:cNvSpPr>
            <a:spLocks noChangeArrowheads="1"/>
          </p:cNvSpPr>
          <p:nvPr/>
        </p:nvSpPr>
        <p:spPr bwMode="auto">
          <a:xfrm>
            <a:off x="10136204" y="5159102"/>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1</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sp>
        <p:nvSpPr>
          <p:cNvPr id="143" name="Rectangle 44"/>
          <p:cNvSpPr>
            <a:spLocks noChangeArrowheads="1"/>
          </p:cNvSpPr>
          <p:nvPr/>
        </p:nvSpPr>
        <p:spPr bwMode="auto">
          <a:xfrm>
            <a:off x="10402312" y="5159102"/>
            <a:ext cx="319077" cy="287338"/>
          </a:xfrm>
          <a:prstGeom prst="rect">
            <a:avLst/>
          </a:prstGeom>
          <a:solidFill>
            <a:schemeClr val="accent6">
              <a:lumMod val="20000"/>
              <a:lumOff val="80000"/>
            </a:schemeClr>
          </a:solidFill>
          <a:ln w="12700">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18000" rIns="18000"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0" cap="none" spc="0" normalizeH="0" baseline="0" noProof="0" dirty="0">
                <a:ln>
                  <a:noFill/>
                </a:ln>
                <a:solidFill>
                  <a:prstClr val="black"/>
                </a:solidFill>
                <a:effectLst/>
                <a:uLnTx/>
                <a:uFillTx/>
                <a:cs typeface="+mn-ea"/>
                <a:sym typeface="+mn-lt"/>
              </a:rPr>
              <a:t>0</a:t>
            </a:r>
            <a:endParaRPr kumimoji="0" lang="en-US" altLang="zh-CN" sz="2000" b="0" i="0" u="none" strike="noStrike" kern="0" cap="none" spc="0" normalizeH="0" baseline="0" noProof="0" dirty="0">
              <a:ln>
                <a:noFill/>
              </a:ln>
              <a:solidFill>
                <a:prstClr val="black"/>
              </a:solidFill>
              <a:effectLst/>
              <a:uLnTx/>
              <a:uFillTx/>
              <a:cs typeface="+mn-ea"/>
              <a:sym typeface="+mn-lt"/>
            </a:endParaRPr>
          </a:p>
        </p:txBody>
      </p:sp>
      <p:cxnSp>
        <p:nvCxnSpPr>
          <p:cNvPr id="144" name="直接箭头连接符 143"/>
          <p:cNvCxnSpPr/>
          <p:nvPr/>
        </p:nvCxnSpPr>
        <p:spPr>
          <a:xfrm>
            <a:off x="9188713" y="5858953"/>
            <a:ext cx="1841498" cy="0"/>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H="1">
            <a:off x="1788459" y="5858953"/>
            <a:ext cx="4724674" cy="0"/>
          </a:xfrm>
          <a:prstGeom prst="straightConnector1">
            <a:avLst/>
          </a:prstGeom>
          <a:solidFill>
            <a:schemeClr val="accent6">
              <a:lumMod val="20000"/>
              <a:lumOff val="80000"/>
            </a:schemeClr>
          </a:solidFill>
          <a:ln w="1905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6" name="文本框 145"/>
          <p:cNvSpPr txBox="1"/>
          <p:nvPr/>
        </p:nvSpPr>
        <p:spPr>
          <a:xfrm>
            <a:off x="7053978" y="5894073"/>
            <a:ext cx="1402948" cy="396134"/>
          </a:xfrm>
          <a:prstGeom prst="rect">
            <a:avLst/>
          </a:prstGeom>
          <a:noFill/>
        </p:spPr>
        <p:txBody>
          <a:bodyPr wrap="none" rtlCol="0">
            <a:spAutoFit/>
          </a:bodyPr>
          <a:lstStyle/>
          <a:p>
            <a:pPr>
              <a:lnSpc>
                <a:spcPct val="120000"/>
              </a:lnSpc>
            </a:pPr>
            <a:r>
              <a:rPr kumimoji="1" lang="zh-CN" altLang="en-US" dirty="0">
                <a:solidFill>
                  <a:srgbClr val="FF0000"/>
                </a:solidFill>
                <a:cs typeface="+mn-ea"/>
                <a:sym typeface="+mn-lt"/>
              </a:rPr>
              <a:t>定界符</a:t>
            </a:r>
            <a:r>
              <a:rPr kumimoji="1" lang="en-US" altLang="zh-CN" dirty="0">
                <a:solidFill>
                  <a:srgbClr val="FF0000"/>
                </a:solidFill>
                <a:cs typeface="+mn-ea"/>
                <a:sym typeface="+mn-lt"/>
              </a:rPr>
              <a:t>0x7E</a:t>
            </a:r>
            <a:endParaRPr kumimoji="1" lang="zh-CN" altLang="en-US" dirty="0">
              <a:solidFill>
                <a:srgbClr val="FF0000"/>
              </a:solidFill>
              <a:cs typeface="+mn-ea"/>
              <a:sym typeface="+mn-lt"/>
            </a:endParaRPr>
          </a:p>
        </p:txBody>
      </p:sp>
      <p:sp>
        <p:nvSpPr>
          <p:cNvPr id="147" name="文本框 146"/>
          <p:cNvSpPr txBox="1"/>
          <p:nvPr/>
        </p:nvSpPr>
        <p:spPr>
          <a:xfrm>
            <a:off x="9350511" y="5898934"/>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下一帧数据</a:t>
            </a:r>
            <a:endParaRPr kumimoji="1" lang="zh-CN" altLang="en-US" dirty="0">
              <a:solidFill>
                <a:prstClr val="black"/>
              </a:solidFill>
              <a:cs typeface="+mn-ea"/>
              <a:sym typeface="+mn-lt"/>
            </a:endParaRPr>
          </a:p>
        </p:txBody>
      </p:sp>
      <p:sp>
        <p:nvSpPr>
          <p:cNvPr id="148" name="文本框 147"/>
          <p:cNvSpPr txBox="1"/>
          <p:nvPr/>
        </p:nvSpPr>
        <p:spPr>
          <a:xfrm>
            <a:off x="3091280" y="5880564"/>
            <a:ext cx="1338828" cy="396134"/>
          </a:xfrm>
          <a:prstGeom prst="rect">
            <a:avLst/>
          </a:prstGeom>
          <a:noFill/>
        </p:spPr>
        <p:txBody>
          <a:bodyPr wrap="none" rtlCol="0">
            <a:spAutoFit/>
          </a:bodyPr>
          <a:lstStyle/>
          <a:p>
            <a:pPr>
              <a:lnSpc>
                <a:spcPct val="120000"/>
              </a:lnSpc>
            </a:pPr>
            <a:r>
              <a:rPr kumimoji="1" lang="zh-CN" altLang="en-US" dirty="0">
                <a:solidFill>
                  <a:prstClr val="black"/>
                </a:solidFill>
                <a:cs typeface="+mn-ea"/>
                <a:sym typeface="+mn-lt"/>
              </a:rPr>
              <a:t>前一帧数据</a:t>
            </a:r>
            <a:endParaRPr kumimoji="1" lang="zh-CN" altLang="en-US" dirty="0">
              <a:solidFill>
                <a:prstClr val="black"/>
              </a:solidFill>
              <a:cs typeface="+mn-ea"/>
              <a:sym typeface="+mn-lt"/>
            </a:endParaRPr>
          </a:p>
        </p:txBody>
      </p:sp>
      <p:sp>
        <p:nvSpPr>
          <p:cNvPr id="149" name="矩形 148"/>
          <p:cNvSpPr/>
          <p:nvPr/>
        </p:nvSpPr>
        <p:spPr>
          <a:xfrm>
            <a:off x="567055" y="4150360"/>
            <a:ext cx="1179830" cy="460375"/>
          </a:xfrm>
          <a:prstGeom prst="rect">
            <a:avLst/>
          </a:prstGeom>
          <a:noFill/>
          <a:ln>
            <a:noFill/>
          </a:ln>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b="0" i="0" u="none" strike="noStrike" kern="1200" cap="none" spc="0" normalizeH="0" baseline="0" noProof="0" dirty="0">
                <a:ln>
                  <a:noFill/>
                </a:ln>
                <a:solidFill>
                  <a:prstClr val="black"/>
                </a:solidFill>
                <a:effectLst/>
                <a:uLnTx/>
                <a:uFillTx/>
                <a:cs typeface="+mn-ea"/>
                <a:sym typeface="+mn-lt"/>
              </a:rPr>
              <a:t>处理前</a:t>
            </a:r>
            <a:endParaRPr kumimoji="1" lang="zh-CN" altLang="en-US" b="0" i="0" u="none" strike="noStrike" kern="1200" cap="none" spc="0" normalizeH="0" baseline="0" noProof="0" dirty="0">
              <a:ln>
                <a:noFill/>
              </a:ln>
              <a:solidFill>
                <a:prstClr val="black"/>
              </a:solidFill>
              <a:effectLst/>
              <a:uLnTx/>
              <a:uFillTx/>
              <a:cs typeface="+mn-ea"/>
              <a:sym typeface="+mn-lt"/>
            </a:endParaRPr>
          </a:p>
        </p:txBody>
      </p:sp>
      <p:sp>
        <p:nvSpPr>
          <p:cNvPr id="153" name="矩形 152"/>
          <p:cNvSpPr/>
          <p:nvPr/>
        </p:nvSpPr>
        <p:spPr>
          <a:xfrm>
            <a:off x="4078502" y="3591869"/>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endParaRPr kumimoji="1" lang="zh-CN" altLang="en-US" sz="2000" b="0" i="0" u="none" strike="noStrike" kern="1200" cap="none" spc="0" normalizeH="0" baseline="0" noProof="0" dirty="0">
              <a:ln>
                <a:noFill/>
              </a:ln>
              <a:solidFill>
                <a:srgbClr val="C00000"/>
              </a:solidFill>
              <a:effectLst/>
              <a:uLnTx/>
              <a:uFillTx/>
              <a:cs typeface="+mn-ea"/>
              <a:sym typeface="+mn-lt"/>
            </a:endParaRPr>
          </a:p>
        </p:txBody>
      </p:sp>
      <p:sp>
        <p:nvSpPr>
          <p:cNvPr id="154" name="矩形 153"/>
          <p:cNvSpPr/>
          <p:nvPr/>
        </p:nvSpPr>
        <p:spPr>
          <a:xfrm>
            <a:off x="6335306" y="3610903"/>
            <a:ext cx="697627" cy="429861"/>
          </a:xfrm>
          <a:prstGeom prst="rect">
            <a:avLst/>
          </a:prstGeom>
          <a:noFill/>
          <a:ln>
            <a:noFill/>
          </a:ln>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rgbClr val="C00000"/>
                </a:solidFill>
                <a:effectLst/>
                <a:uLnTx/>
                <a:uFillTx/>
                <a:cs typeface="+mn-ea"/>
                <a:sym typeface="+mn-lt"/>
              </a:rPr>
              <a:t>丢弃</a:t>
            </a:r>
            <a:endParaRPr kumimoji="1" lang="zh-CN" altLang="en-US" sz="2000" b="0" i="0" u="none" strike="noStrike" kern="1200" cap="none" spc="0" normalizeH="0" baseline="0" noProof="0" dirty="0">
              <a:ln>
                <a:noFill/>
              </a:ln>
              <a:solidFill>
                <a:srgbClr val="C00000"/>
              </a:solidFill>
              <a:effectLst/>
              <a:uLnTx/>
              <a:uFillTx/>
              <a:cs typeface="+mn-ea"/>
              <a:sym typeface="+mn-lt"/>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p:txBody>
          <a:bodyPr/>
          <a:lstStyle/>
          <a:p>
            <a:r>
              <a:rPr lang="zh-CN" altLang="en-US"/>
              <a:t>相关名词</a:t>
            </a:r>
            <a:endParaRPr lang="zh-CN" altLang="en-US"/>
          </a:p>
        </p:txBody>
      </p:sp>
      <p:sp>
        <p:nvSpPr>
          <p:cNvPr id="612355" name="Rectangle 3"/>
          <p:cNvSpPr>
            <a:spLocks noGrp="1" noChangeArrowheads="1"/>
          </p:cNvSpPr>
          <p:nvPr>
            <p:ph idx="1"/>
          </p:nvPr>
        </p:nvSpPr>
        <p:spPr/>
        <p:txBody>
          <a:bodyPr>
            <a:normAutofit lnSpcReduction="10000"/>
          </a:bodyPr>
          <a:lstStyle/>
          <a:p>
            <a:pPr algn="l">
              <a:lnSpc>
                <a:spcPct val="120000"/>
              </a:lnSpc>
              <a:spcBef>
                <a:spcPct val="20000"/>
              </a:spcBef>
              <a:buFont typeface="Wingdings" panose="05000000000000000000" pitchFamily="2" charset="2"/>
              <a:buChar char="n"/>
            </a:pPr>
            <a:r>
              <a:rPr lang="zh-CN" altLang="en-US" sz="2800" dirty="0">
                <a:cs typeface="+mn-ea"/>
              </a:rPr>
              <a:t>BPDU：STP的数据单元，在网桥局域网内传递信息</a:t>
            </a:r>
            <a:endParaRPr lang="zh-CN" altLang="en-US" sz="2800" dirty="0">
              <a:cs typeface="+mn-ea"/>
            </a:endParaRPr>
          </a:p>
          <a:p>
            <a:pPr algn="l">
              <a:lnSpc>
                <a:spcPct val="120000"/>
              </a:lnSpc>
              <a:spcBef>
                <a:spcPct val="20000"/>
              </a:spcBef>
              <a:buFont typeface="Wingdings" panose="05000000000000000000" pitchFamily="2" charset="2"/>
              <a:buChar char="n"/>
            </a:pPr>
            <a:r>
              <a:rPr lang="zh-CN" altLang="en-US" sz="2800" dirty="0">
                <a:cs typeface="+mn-ea"/>
              </a:rPr>
              <a:t>根网桥：具有最小网桥ID的网桥被选作根网桥，网桥ID应为唯一的</a:t>
            </a:r>
            <a:endParaRPr lang="zh-CN" altLang="en-US" sz="2800" dirty="0">
              <a:cs typeface="+mn-ea"/>
            </a:endParaRPr>
          </a:p>
          <a:p>
            <a:pPr algn="l">
              <a:lnSpc>
                <a:spcPct val="120000"/>
              </a:lnSpc>
              <a:spcBef>
                <a:spcPct val="20000"/>
              </a:spcBef>
              <a:buFont typeface="Wingdings" panose="05000000000000000000" pitchFamily="2" charset="2"/>
              <a:buChar char="n"/>
            </a:pPr>
            <a:r>
              <a:rPr lang="zh-CN" altLang="en-US" sz="2800" dirty="0">
                <a:cs typeface="+mn-ea"/>
              </a:rPr>
              <a:t>根端口：在指定网桥上面，到根网桥路径费用最小的端口为根端口，如果指定网桥上面有几个端口到根网桥路径费用一样小，那么选择端口id 最小的端口为根端口</a:t>
            </a:r>
            <a:endParaRPr lang="zh-CN" altLang="en-US" sz="2800" dirty="0">
              <a:cs typeface="+mn-ea"/>
            </a:endParaRPr>
          </a:p>
          <a:p>
            <a:pPr algn="l">
              <a:lnSpc>
                <a:spcPct val="120000"/>
              </a:lnSpc>
              <a:spcBef>
                <a:spcPct val="20000"/>
              </a:spcBef>
              <a:buFont typeface="Wingdings" panose="05000000000000000000" pitchFamily="2" charset="2"/>
              <a:buChar char="n"/>
            </a:pPr>
            <a:r>
              <a:rPr lang="zh-CN" altLang="en-US" sz="2800" dirty="0">
                <a:cs typeface="+mn-ea"/>
              </a:rPr>
              <a:t>指定网桥：到根网桥路径费用最少的那个网桥为指定网桥，如果有几个网桥到到根网桥路径花费一样，选择id最小的作为指定网桥</a:t>
            </a:r>
            <a:endParaRPr lang="zh-CN" altLang="en-US" sz="2800" dirty="0">
              <a:cs typeface="+mn-ea"/>
            </a:endParaRPr>
          </a:p>
          <a:p>
            <a:pPr algn="l">
              <a:lnSpc>
                <a:spcPct val="120000"/>
              </a:lnSpc>
              <a:spcBef>
                <a:spcPct val="20000"/>
              </a:spcBef>
              <a:buFont typeface="Wingdings" panose="05000000000000000000" pitchFamily="2" charset="2"/>
              <a:buChar char="n"/>
            </a:pPr>
            <a:r>
              <a:rPr lang="zh-CN" altLang="en-US" sz="2800" dirty="0">
                <a:cs typeface="+mn-ea"/>
              </a:rPr>
              <a:t>指定端口：指定网桥上面和局域网相连的端口叫做指定端口，如果指定网桥上面有几个端口同时和局域网相连，那么选择端口id 最小的端口为所在局域网的指定端口</a:t>
            </a:r>
            <a:endParaRPr lang="zh-CN" altLang="en-US" sz="2400" dirty="0"/>
          </a:p>
        </p:txBody>
      </p:sp>
      <p:sp>
        <p:nvSpPr>
          <p:cNvPr id="6" name="灯片编号占位符 5"/>
          <p:cNvSpPr>
            <a:spLocks noGrp="1"/>
          </p:cNvSpPr>
          <p:nvPr>
            <p:ph type="sldNum" sz="quarter" idx="12"/>
          </p:nvPr>
        </p:nvSpPr>
        <p:spPr/>
        <p:txBody>
          <a:bodyPr/>
          <a:lstStyle/>
          <a:p>
            <a:fld id="{1F5E7857-83EC-4852-88BF-37EB8FF101BD}" type="slidenum">
              <a:rPr lang="en-US" altLang="zh-CN"/>
            </a:fld>
            <a:endParaRPr lang="en-US" altLang="zh-CN"/>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zh-CN" altLang="en-US" dirty="0"/>
              <a:t>生成树算法过程</a:t>
            </a:r>
            <a:endParaRPr lang="zh-CN" altLang="en-US" dirty="0"/>
          </a:p>
        </p:txBody>
      </p:sp>
      <p:sp>
        <p:nvSpPr>
          <p:cNvPr id="566275" name="Rectangle 3"/>
          <p:cNvSpPr>
            <a:spLocks noGrp="1" noChangeArrowheads="1"/>
          </p:cNvSpPr>
          <p:nvPr>
            <p:ph idx="1"/>
          </p:nvPr>
        </p:nvSpPr>
        <p:spPr/>
        <p:txBody>
          <a:bodyPr>
            <a:normAutofit fontScale="92500"/>
          </a:bodyPr>
          <a:lstStyle/>
          <a:p>
            <a:pPr algn="l">
              <a:lnSpc>
                <a:spcPct val="120000"/>
              </a:lnSpc>
              <a:buFont typeface="Wingdings" panose="05000000000000000000" pitchFamily="2" charset="2"/>
              <a:buChar char="n"/>
            </a:pPr>
            <a:r>
              <a:rPr lang="zh-CN" altLang="en-US" sz="2800" dirty="0">
                <a:cs typeface="+mn-ea"/>
              </a:rPr>
              <a:t>首先选择一个网桥作为根网桥</a:t>
            </a:r>
            <a:endParaRPr lang="zh-CN" altLang="en-US" sz="2800" dirty="0">
              <a:cs typeface="+mn-ea"/>
            </a:endParaRPr>
          </a:p>
          <a:p>
            <a:pPr marL="536575" lvl="1" indent="-271780" algn="l">
              <a:lnSpc>
                <a:spcPct val="120000"/>
              </a:lnSpc>
            </a:pPr>
            <a:r>
              <a:rPr lang="zh-CN" altLang="en-US" sz="2400" dirty="0">
                <a:cs typeface="+mn-ea"/>
              </a:rPr>
              <a:t>根网桥是具有最小ID的那个网桥，根网桥是生成树的根节点</a:t>
            </a:r>
            <a:endParaRPr lang="zh-CN" altLang="en-US" sz="2400" dirty="0">
              <a:cs typeface="+mn-ea"/>
            </a:endParaRPr>
          </a:p>
          <a:p>
            <a:pPr marL="536575" lvl="1" indent="-271780" algn="l">
              <a:lnSpc>
                <a:spcPct val="120000"/>
              </a:lnSpc>
            </a:pPr>
            <a:r>
              <a:rPr lang="zh-CN" altLang="en-US" sz="2400" dirty="0">
                <a:cs typeface="+mn-ea"/>
              </a:rPr>
              <a:t>根网桥的选择是通过发送网桥协议数据单元BPDU帧来完成的</a:t>
            </a:r>
            <a:endParaRPr lang="zh-CN" altLang="en-US" sz="2400" dirty="0">
              <a:cs typeface="+mn-ea"/>
            </a:endParaRPr>
          </a:p>
          <a:p>
            <a:pPr algn="l">
              <a:lnSpc>
                <a:spcPct val="120000"/>
              </a:lnSpc>
              <a:buFont typeface="Wingdings" panose="05000000000000000000" pitchFamily="2" charset="2"/>
              <a:buChar char="n"/>
            </a:pPr>
            <a:r>
              <a:rPr lang="zh-CN" altLang="en-US" sz="2800" dirty="0">
                <a:cs typeface="+mn-ea"/>
              </a:rPr>
              <a:t>每个网桥确定其根端口，依据是：</a:t>
            </a:r>
            <a:endParaRPr lang="zh-CN" altLang="en-US" sz="2800" dirty="0">
              <a:cs typeface="+mn-ea"/>
            </a:endParaRPr>
          </a:p>
          <a:p>
            <a:pPr marL="536575" lvl="1" indent="-271780" algn="l">
              <a:lnSpc>
                <a:spcPct val="120000"/>
              </a:lnSpc>
            </a:pPr>
            <a:r>
              <a:rPr lang="zh-CN" altLang="en-US" sz="2400" dirty="0">
                <a:cs typeface="+mn-ea"/>
              </a:rPr>
              <a:t>到根网桥的费用最低</a:t>
            </a:r>
            <a:endParaRPr lang="zh-CN" altLang="en-US" sz="2400" dirty="0">
              <a:cs typeface="+mn-ea"/>
            </a:endParaRPr>
          </a:p>
          <a:p>
            <a:pPr marL="898525" lvl="2" indent="-361950"/>
            <a:r>
              <a:rPr lang="zh-CN" altLang="en-US" sz="2000" dirty="0"/>
              <a:t>一条链路的带宽越大，它的传输成本就越低</a:t>
            </a:r>
            <a:endParaRPr lang="zh-CN" altLang="en-US" sz="2000" dirty="0"/>
          </a:p>
          <a:p>
            <a:pPr marL="536575" lvl="1" indent="-271780" algn="l">
              <a:lnSpc>
                <a:spcPct val="120000"/>
              </a:lnSpc>
            </a:pPr>
            <a:r>
              <a:rPr lang="zh-CN" altLang="en-US" sz="2400" dirty="0">
                <a:cs typeface="+mn-ea"/>
              </a:rPr>
              <a:t>网桥ID最小</a:t>
            </a:r>
            <a:endParaRPr lang="zh-CN" altLang="en-US" sz="2400" dirty="0">
              <a:cs typeface="+mn-ea"/>
            </a:endParaRPr>
          </a:p>
          <a:p>
            <a:pPr marL="536575" lvl="1" indent="-271780" algn="l">
              <a:lnSpc>
                <a:spcPct val="120000"/>
              </a:lnSpc>
            </a:pPr>
            <a:r>
              <a:rPr lang="zh-CN" altLang="en-US" sz="2400" dirty="0">
                <a:cs typeface="+mn-ea"/>
              </a:rPr>
              <a:t>端口ID最小</a:t>
            </a:r>
            <a:endParaRPr lang="zh-CN" altLang="en-US" sz="2400" dirty="0">
              <a:cs typeface="+mn-ea"/>
            </a:endParaRPr>
          </a:p>
          <a:p>
            <a:pPr algn="l">
              <a:lnSpc>
                <a:spcPct val="120000"/>
              </a:lnSpc>
              <a:buFont typeface="Wingdings" panose="05000000000000000000" pitchFamily="2" charset="2"/>
              <a:buChar char="n"/>
            </a:pPr>
            <a:r>
              <a:rPr lang="zh-CN" altLang="en-US" sz="2800" dirty="0">
                <a:cs typeface="+mn-ea"/>
              </a:rPr>
              <a:t>为每个局域网指定一个网桥，依据是：</a:t>
            </a:r>
            <a:endParaRPr lang="zh-CN" altLang="en-US" sz="2800" dirty="0">
              <a:cs typeface="+mn-ea"/>
            </a:endParaRPr>
          </a:p>
          <a:p>
            <a:pPr marL="536575" lvl="1" indent="-271780" algn="l">
              <a:lnSpc>
                <a:spcPct val="120000"/>
              </a:lnSpc>
            </a:pPr>
            <a:r>
              <a:rPr lang="zh-CN" altLang="en-US" sz="2400" dirty="0">
                <a:cs typeface="+mn-ea"/>
              </a:rPr>
              <a:t>根路径费用低</a:t>
            </a:r>
            <a:endParaRPr lang="zh-CN" altLang="en-US" sz="2400" dirty="0">
              <a:cs typeface="+mn-ea"/>
            </a:endParaRPr>
          </a:p>
          <a:p>
            <a:pPr marL="536575" lvl="1" indent="-271780" algn="l">
              <a:lnSpc>
                <a:spcPct val="120000"/>
              </a:lnSpc>
            </a:pPr>
            <a:r>
              <a:rPr lang="zh-CN" altLang="en-US" sz="2400" dirty="0">
                <a:cs typeface="+mn-ea"/>
              </a:rPr>
              <a:t>所在的网桥ID值最小</a:t>
            </a:r>
            <a:endParaRPr lang="zh-CN" altLang="en-US" sz="2400" dirty="0">
              <a:cs typeface="+mn-ea"/>
            </a:endParaRPr>
          </a:p>
          <a:p>
            <a:pPr marL="536575" lvl="1" indent="-271780" algn="l">
              <a:lnSpc>
                <a:spcPct val="120000"/>
              </a:lnSpc>
            </a:pPr>
            <a:r>
              <a:rPr lang="zh-CN" altLang="en-US" sz="2400" dirty="0">
                <a:cs typeface="+mn-ea"/>
              </a:rPr>
              <a:t>端口ID值最小</a:t>
            </a:r>
            <a:endParaRPr lang="zh-CN" altLang="en-US" sz="2400" dirty="0">
              <a:cs typeface="+mn-ea"/>
            </a:endParaRPr>
          </a:p>
        </p:txBody>
      </p:sp>
      <p:sp>
        <p:nvSpPr>
          <p:cNvPr id="6" name="灯片编号占位符 5"/>
          <p:cNvSpPr>
            <a:spLocks noGrp="1"/>
          </p:cNvSpPr>
          <p:nvPr>
            <p:ph type="sldNum" sz="quarter" idx="12"/>
          </p:nvPr>
        </p:nvSpPr>
        <p:spPr/>
        <p:txBody>
          <a:bodyPr/>
          <a:lstStyle/>
          <a:p>
            <a:fld id="{C50085BF-D2DD-49F3-87C7-CDDD0910DCA2}" type="slidenum">
              <a:rPr lang="en-US" altLang="zh-CN"/>
            </a:fld>
            <a:endParaRPr lang="en-US" altLang="zh-CN"/>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zh-CN" altLang="en-US"/>
              <a:t>示例</a:t>
            </a:r>
            <a:endParaRPr lang="zh-CN" altLang="en-US"/>
          </a:p>
        </p:txBody>
      </p:sp>
      <p:sp>
        <p:nvSpPr>
          <p:cNvPr id="22" name="灯片编号占位符 5"/>
          <p:cNvSpPr>
            <a:spLocks noGrp="1"/>
          </p:cNvSpPr>
          <p:nvPr>
            <p:ph type="sldNum" sz="quarter" idx="12"/>
          </p:nvPr>
        </p:nvSpPr>
        <p:spPr/>
        <p:txBody>
          <a:bodyPr/>
          <a:lstStyle/>
          <a:p>
            <a:fld id="{3DFA02C9-DAE6-4E98-8E56-1C500EDAA1EC}" type="slidenum">
              <a:rPr lang="en-US" altLang="zh-CN"/>
            </a:fld>
            <a:endParaRPr lang="en-US" altLang="zh-CN"/>
          </a:p>
        </p:txBody>
      </p:sp>
      <p:sp>
        <p:nvSpPr>
          <p:cNvPr id="618499" name="Oval 3"/>
          <p:cNvSpPr>
            <a:spLocks noChangeArrowheads="1"/>
          </p:cNvSpPr>
          <p:nvPr/>
        </p:nvSpPr>
        <p:spPr bwMode="auto">
          <a:xfrm>
            <a:off x="5119689" y="2024063"/>
            <a:ext cx="2016125" cy="792162"/>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800">
                <a:latin typeface="+mn-lt"/>
                <a:ea typeface="+mn-ea"/>
              </a:rPr>
              <a:t>B92</a:t>
            </a:r>
            <a:endParaRPr kumimoji="0" lang="en-US" altLang="zh-CN" sz="2800">
              <a:latin typeface="+mn-lt"/>
              <a:ea typeface="+mn-ea"/>
            </a:endParaRPr>
          </a:p>
        </p:txBody>
      </p:sp>
      <p:sp>
        <p:nvSpPr>
          <p:cNvPr id="618500" name="Arc 4"/>
          <p:cNvSpPr/>
          <p:nvPr/>
        </p:nvSpPr>
        <p:spPr bwMode="auto">
          <a:xfrm>
            <a:off x="7064375" y="2241551"/>
            <a:ext cx="2630488" cy="2087563"/>
          </a:xfrm>
          <a:custGeom>
            <a:avLst/>
            <a:gdLst>
              <a:gd name="G0" fmla="+- 0 0 0"/>
              <a:gd name="G1" fmla="+- 21600 0 0"/>
              <a:gd name="G2" fmla="+- 21600 0 0"/>
              <a:gd name="T0" fmla="*/ 0 w 21325"/>
              <a:gd name="T1" fmla="*/ 0 h 21600"/>
              <a:gd name="T2" fmla="*/ 21325 w 21325"/>
              <a:gd name="T3" fmla="*/ 18167 h 21600"/>
              <a:gd name="T4" fmla="*/ 0 w 21325"/>
              <a:gd name="T5" fmla="*/ 21600 h 21600"/>
            </a:gdLst>
            <a:ahLst/>
            <a:cxnLst>
              <a:cxn ang="0">
                <a:pos x="T0" y="T1"/>
              </a:cxn>
              <a:cxn ang="0">
                <a:pos x="T2" y="T3"/>
              </a:cxn>
              <a:cxn ang="0">
                <a:pos x="T4" y="T5"/>
              </a:cxn>
            </a:cxnLst>
            <a:rect l="0" t="0" r="r" b="b"/>
            <a:pathLst>
              <a:path w="21325" h="21600" fill="none" extrusionOk="0">
                <a:moveTo>
                  <a:pt x="0" y="0"/>
                </a:moveTo>
                <a:cubicBezTo>
                  <a:pt x="10604" y="0"/>
                  <a:pt x="19640" y="7697"/>
                  <a:pt x="21325" y="18166"/>
                </a:cubicBezTo>
              </a:path>
              <a:path w="21325" h="21600" stroke="0" extrusionOk="0">
                <a:moveTo>
                  <a:pt x="0" y="0"/>
                </a:moveTo>
                <a:cubicBezTo>
                  <a:pt x="10604" y="0"/>
                  <a:pt x="19640" y="7697"/>
                  <a:pt x="21325" y="18166"/>
                </a:cubicBezTo>
                <a:lnTo>
                  <a:pt x="0" y="2160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8501" name="Arc 5"/>
          <p:cNvSpPr/>
          <p:nvPr/>
        </p:nvSpPr>
        <p:spPr bwMode="auto">
          <a:xfrm>
            <a:off x="6775450" y="2746376"/>
            <a:ext cx="1555750" cy="2087563"/>
          </a:xfrm>
          <a:custGeom>
            <a:avLst/>
            <a:gdLst>
              <a:gd name="G0" fmla="+- 0 0 0"/>
              <a:gd name="G1" fmla="+- 21600 0 0"/>
              <a:gd name="G2" fmla="+- 21600 0 0"/>
              <a:gd name="T0" fmla="*/ 66 w 19784"/>
              <a:gd name="T1" fmla="*/ 0 h 21600"/>
              <a:gd name="T2" fmla="*/ 19784 w 19784"/>
              <a:gd name="T3" fmla="*/ 12931 h 21600"/>
              <a:gd name="T4" fmla="*/ 0 w 19784"/>
              <a:gd name="T5" fmla="*/ 21600 h 21600"/>
            </a:gdLst>
            <a:ahLst/>
            <a:cxnLst>
              <a:cxn ang="0">
                <a:pos x="T0" y="T1"/>
              </a:cxn>
              <a:cxn ang="0">
                <a:pos x="T2" y="T3"/>
              </a:cxn>
              <a:cxn ang="0">
                <a:pos x="T4" y="T5"/>
              </a:cxn>
            </a:cxnLst>
            <a:rect l="0" t="0" r="r" b="b"/>
            <a:pathLst>
              <a:path w="19784" h="21600" fill="none" extrusionOk="0">
                <a:moveTo>
                  <a:pt x="65" y="0"/>
                </a:moveTo>
                <a:cubicBezTo>
                  <a:pt x="8619" y="26"/>
                  <a:pt x="16351" y="5096"/>
                  <a:pt x="19784" y="12930"/>
                </a:cubicBezTo>
              </a:path>
              <a:path w="19784" h="21600" stroke="0" extrusionOk="0">
                <a:moveTo>
                  <a:pt x="65" y="0"/>
                </a:moveTo>
                <a:cubicBezTo>
                  <a:pt x="8619" y="26"/>
                  <a:pt x="16351" y="5096"/>
                  <a:pt x="19784" y="12930"/>
                </a:cubicBezTo>
                <a:lnTo>
                  <a:pt x="0" y="2160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8502" name="Line 6"/>
          <p:cNvSpPr>
            <a:spLocks noChangeShapeType="1"/>
          </p:cNvSpPr>
          <p:nvPr/>
        </p:nvSpPr>
        <p:spPr bwMode="auto">
          <a:xfrm>
            <a:off x="6127750" y="2816226"/>
            <a:ext cx="0" cy="12239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18503" name="Arc 7"/>
          <p:cNvSpPr/>
          <p:nvPr/>
        </p:nvSpPr>
        <p:spPr bwMode="auto">
          <a:xfrm flipH="1">
            <a:off x="2598739" y="2239963"/>
            <a:ext cx="2630487" cy="2087562"/>
          </a:xfrm>
          <a:custGeom>
            <a:avLst/>
            <a:gdLst>
              <a:gd name="G0" fmla="+- 0 0 0"/>
              <a:gd name="G1" fmla="+- 21600 0 0"/>
              <a:gd name="G2" fmla="+- 21600 0 0"/>
              <a:gd name="T0" fmla="*/ 0 w 21325"/>
              <a:gd name="T1" fmla="*/ 0 h 21600"/>
              <a:gd name="T2" fmla="*/ 21325 w 21325"/>
              <a:gd name="T3" fmla="*/ 18167 h 21600"/>
              <a:gd name="T4" fmla="*/ 0 w 21325"/>
              <a:gd name="T5" fmla="*/ 21600 h 21600"/>
            </a:gdLst>
            <a:ahLst/>
            <a:cxnLst>
              <a:cxn ang="0">
                <a:pos x="T0" y="T1"/>
              </a:cxn>
              <a:cxn ang="0">
                <a:pos x="T2" y="T3"/>
              </a:cxn>
              <a:cxn ang="0">
                <a:pos x="T4" y="T5"/>
              </a:cxn>
            </a:cxnLst>
            <a:rect l="0" t="0" r="r" b="b"/>
            <a:pathLst>
              <a:path w="21325" h="21600" fill="none" extrusionOk="0">
                <a:moveTo>
                  <a:pt x="0" y="0"/>
                </a:moveTo>
                <a:cubicBezTo>
                  <a:pt x="10604" y="0"/>
                  <a:pt x="19640" y="7697"/>
                  <a:pt x="21325" y="18166"/>
                </a:cubicBezTo>
              </a:path>
              <a:path w="21325" h="21600" stroke="0" extrusionOk="0">
                <a:moveTo>
                  <a:pt x="0" y="0"/>
                </a:moveTo>
                <a:cubicBezTo>
                  <a:pt x="10604" y="0"/>
                  <a:pt x="19640" y="7697"/>
                  <a:pt x="21325" y="18166"/>
                </a:cubicBezTo>
                <a:lnTo>
                  <a:pt x="0" y="2160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8504" name="Arc 8"/>
          <p:cNvSpPr/>
          <p:nvPr/>
        </p:nvSpPr>
        <p:spPr bwMode="auto">
          <a:xfrm flipH="1">
            <a:off x="3929063" y="2744788"/>
            <a:ext cx="1555750" cy="2087562"/>
          </a:xfrm>
          <a:custGeom>
            <a:avLst/>
            <a:gdLst>
              <a:gd name="G0" fmla="+- 0 0 0"/>
              <a:gd name="G1" fmla="+- 21600 0 0"/>
              <a:gd name="G2" fmla="+- 21600 0 0"/>
              <a:gd name="T0" fmla="*/ 66 w 19784"/>
              <a:gd name="T1" fmla="*/ 0 h 21600"/>
              <a:gd name="T2" fmla="*/ 19784 w 19784"/>
              <a:gd name="T3" fmla="*/ 12931 h 21600"/>
              <a:gd name="T4" fmla="*/ 0 w 19784"/>
              <a:gd name="T5" fmla="*/ 21600 h 21600"/>
            </a:gdLst>
            <a:ahLst/>
            <a:cxnLst>
              <a:cxn ang="0">
                <a:pos x="T0" y="T1"/>
              </a:cxn>
              <a:cxn ang="0">
                <a:pos x="T2" y="T3"/>
              </a:cxn>
              <a:cxn ang="0">
                <a:pos x="T4" y="T5"/>
              </a:cxn>
            </a:cxnLst>
            <a:rect l="0" t="0" r="r" b="b"/>
            <a:pathLst>
              <a:path w="19784" h="21600" fill="none" extrusionOk="0">
                <a:moveTo>
                  <a:pt x="65" y="0"/>
                </a:moveTo>
                <a:cubicBezTo>
                  <a:pt x="8619" y="26"/>
                  <a:pt x="16351" y="5096"/>
                  <a:pt x="19784" y="12930"/>
                </a:cubicBezTo>
              </a:path>
              <a:path w="19784" h="21600" stroke="0" extrusionOk="0">
                <a:moveTo>
                  <a:pt x="65" y="0"/>
                </a:moveTo>
                <a:cubicBezTo>
                  <a:pt x="8619" y="26"/>
                  <a:pt x="16351" y="5096"/>
                  <a:pt x="19784" y="12930"/>
                </a:cubicBezTo>
                <a:lnTo>
                  <a:pt x="0" y="2160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8505" name="Text Box 9"/>
          <p:cNvSpPr txBox="1">
            <a:spLocks noChangeArrowheads="1"/>
          </p:cNvSpPr>
          <p:nvPr/>
        </p:nvSpPr>
        <p:spPr bwMode="auto">
          <a:xfrm>
            <a:off x="4727576" y="1808163"/>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P1</a:t>
            </a:r>
            <a:endParaRPr kumimoji="0" lang="en-US" altLang="zh-CN">
              <a:latin typeface="+mn-lt"/>
              <a:ea typeface="+mn-ea"/>
            </a:endParaRPr>
          </a:p>
        </p:txBody>
      </p:sp>
      <p:sp>
        <p:nvSpPr>
          <p:cNvPr id="618506" name="Text Box 10"/>
          <p:cNvSpPr txBox="1">
            <a:spLocks noChangeArrowheads="1"/>
          </p:cNvSpPr>
          <p:nvPr/>
        </p:nvSpPr>
        <p:spPr bwMode="auto">
          <a:xfrm>
            <a:off x="4870451" y="2743200"/>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P2</a:t>
            </a:r>
            <a:endParaRPr kumimoji="0" lang="en-US" altLang="zh-CN">
              <a:latin typeface="+mn-lt"/>
              <a:ea typeface="+mn-ea"/>
            </a:endParaRPr>
          </a:p>
        </p:txBody>
      </p:sp>
      <p:sp>
        <p:nvSpPr>
          <p:cNvPr id="618507" name="Text Box 11"/>
          <p:cNvSpPr txBox="1">
            <a:spLocks noChangeArrowheads="1"/>
          </p:cNvSpPr>
          <p:nvPr/>
        </p:nvSpPr>
        <p:spPr bwMode="auto">
          <a:xfrm>
            <a:off x="6167438" y="2816225"/>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P3</a:t>
            </a:r>
            <a:endParaRPr kumimoji="0" lang="en-US" altLang="zh-CN">
              <a:latin typeface="+mn-lt"/>
              <a:ea typeface="+mn-ea"/>
            </a:endParaRPr>
          </a:p>
        </p:txBody>
      </p:sp>
      <p:sp>
        <p:nvSpPr>
          <p:cNvPr id="618508" name="Text Box 12"/>
          <p:cNvSpPr txBox="1">
            <a:spLocks noChangeArrowheads="1"/>
          </p:cNvSpPr>
          <p:nvPr/>
        </p:nvSpPr>
        <p:spPr bwMode="auto">
          <a:xfrm>
            <a:off x="6815138" y="2743200"/>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P4</a:t>
            </a:r>
            <a:endParaRPr kumimoji="0" lang="en-US" altLang="zh-CN">
              <a:latin typeface="+mn-lt"/>
              <a:ea typeface="+mn-ea"/>
            </a:endParaRPr>
          </a:p>
        </p:txBody>
      </p:sp>
      <p:sp>
        <p:nvSpPr>
          <p:cNvPr id="618509" name="Text Box 13"/>
          <p:cNvSpPr txBox="1">
            <a:spLocks noChangeArrowheads="1"/>
          </p:cNvSpPr>
          <p:nvPr/>
        </p:nvSpPr>
        <p:spPr bwMode="auto">
          <a:xfrm>
            <a:off x="7102476" y="1808163"/>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P5</a:t>
            </a:r>
            <a:endParaRPr kumimoji="0" lang="en-US" altLang="zh-CN">
              <a:latin typeface="+mn-lt"/>
              <a:ea typeface="+mn-ea"/>
            </a:endParaRPr>
          </a:p>
        </p:txBody>
      </p:sp>
      <p:sp>
        <p:nvSpPr>
          <p:cNvPr id="618510" name="Text Box 14"/>
          <p:cNvSpPr txBox="1">
            <a:spLocks noChangeArrowheads="1"/>
          </p:cNvSpPr>
          <p:nvPr/>
        </p:nvSpPr>
        <p:spPr bwMode="auto">
          <a:xfrm>
            <a:off x="2135189" y="396716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81.0.81</a:t>
            </a:r>
            <a:endParaRPr kumimoji="0" lang="en-US" altLang="zh-CN" sz="2000">
              <a:latin typeface="+mn-lt"/>
              <a:ea typeface="+mn-ea"/>
            </a:endParaRPr>
          </a:p>
        </p:txBody>
      </p:sp>
      <p:sp>
        <p:nvSpPr>
          <p:cNvPr id="618511" name="Text Box 15"/>
          <p:cNvSpPr txBox="1">
            <a:spLocks noChangeArrowheads="1"/>
          </p:cNvSpPr>
          <p:nvPr/>
        </p:nvSpPr>
        <p:spPr bwMode="auto">
          <a:xfrm>
            <a:off x="3552826" y="396716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41.19.125</a:t>
            </a:r>
            <a:endParaRPr kumimoji="0" lang="en-US" altLang="zh-CN" sz="2000">
              <a:latin typeface="+mn-lt"/>
              <a:ea typeface="+mn-ea"/>
            </a:endParaRPr>
          </a:p>
        </p:txBody>
      </p:sp>
      <p:sp>
        <p:nvSpPr>
          <p:cNvPr id="618512" name="Text Box 16"/>
          <p:cNvSpPr txBox="1">
            <a:spLocks noChangeArrowheads="1"/>
          </p:cNvSpPr>
          <p:nvPr/>
        </p:nvSpPr>
        <p:spPr bwMode="auto">
          <a:xfrm>
            <a:off x="5446713" y="396716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41.12.315</a:t>
            </a:r>
            <a:endParaRPr kumimoji="0" lang="en-US" altLang="zh-CN" sz="2000">
              <a:latin typeface="+mn-lt"/>
              <a:ea typeface="+mn-ea"/>
            </a:endParaRPr>
          </a:p>
        </p:txBody>
      </p:sp>
      <p:sp>
        <p:nvSpPr>
          <p:cNvPr id="618513" name="Text Box 17"/>
          <p:cNvSpPr txBox="1">
            <a:spLocks noChangeArrowheads="1"/>
          </p:cNvSpPr>
          <p:nvPr/>
        </p:nvSpPr>
        <p:spPr bwMode="auto">
          <a:xfrm>
            <a:off x="7462838" y="3967164"/>
            <a:ext cx="11916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41.12.111</a:t>
            </a:r>
            <a:endParaRPr kumimoji="0" lang="en-US" altLang="zh-CN" sz="2000">
              <a:latin typeface="+mn-lt"/>
              <a:ea typeface="+mn-ea"/>
            </a:endParaRPr>
          </a:p>
        </p:txBody>
      </p:sp>
      <p:sp>
        <p:nvSpPr>
          <p:cNvPr id="618514" name="Text Box 18"/>
          <p:cNvSpPr txBox="1">
            <a:spLocks noChangeArrowheads="1"/>
          </p:cNvSpPr>
          <p:nvPr/>
        </p:nvSpPr>
        <p:spPr bwMode="auto">
          <a:xfrm>
            <a:off x="9047164" y="3967164"/>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41.13.90</a:t>
            </a:r>
            <a:endParaRPr kumimoji="0" lang="en-US" altLang="zh-CN" sz="2000">
              <a:latin typeface="+mn-lt"/>
              <a:ea typeface="+mn-ea"/>
            </a:endParaRPr>
          </a:p>
        </p:txBody>
      </p:sp>
      <p:sp>
        <p:nvSpPr>
          <p:cNvPr id="618515" name="Text Box 19"/>
          <p:cNvSpPr txBox="1">
            <a:spLocks noChangeArrowheads="1"/>
          </p:cNvSpPr>
          <p:nvPr/>
        </p:nvSpPr>
        <p:spPr bwMode="auto">
          <a:xfrm>
            <a:off x="3288984" y="1196976"/>
            <a:ext cx="59505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400">
                <a:latin typeface="微软雅黑 Light" panose="020B0502040204020203" pitchFamily="34" charset="-122"/>
                <a:ea typeface="微软雅黑 Light" panose="020B0502040204020203" pitchFamily="34" charset="-122"/>
                <a:cs typeface="微软雅黑 Light" panose="020B0502040204020203" pitchFamily="34" charset="-122"/>
              </a:rPr>
              <a:t>BPDU：根网桥ID.到根费用.发送信息网桥ID</a:t>
            </a:r>
            <a:endParaRPr kumimoji="0" lang="en-US" altLang="zh-CN" sz="2000">
              <a:latin typeface="+mn-lt"/>
              <a:ea typeface="+mn-ea"/>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lstStyle/>
          <a:p>
            <a:r>
              <a:rPr lang="zh-CN" altLang="en-US" dirty="0"/>
              <a:t>示例</a:t>
            </a:r>
            <a:endParaRPr lang="en-US" altLang="zh-CN" dirty="0"/>
          </a:p>
        </p:txBody>
      </p:sp>
      <p:sp>
        <p:nvSpPr>
          <p:cNvPr id="619556" name="Rectangle 36"/>
          <p:cNvSpPr>
            <a:spLocks noGrp="1" noChangeArrowheads="1"/>
          </p:cNvSpPr>
          <p:nvPr>
            <p:ph idx="1"/>
          </p:nvPr>
        </p:nvSpPr>
        <p:spPr>
          <a:xfrm>
            <a:off x="4223544" y="4973637"/>
            <a:ext cx="4968875" cy="1620838"/>
          </a:xfrm>
          <a:noFill/>
        </p:spPr>
        <p:txBody>
          <a:bodyPr/>
          <a:lstStyle/>
          <a:p>
            <a:pPr>
              <a:lnSpc>
                <a:spcPct val="90000"/>
              </a:lnSpc>
              <a:buClr>
                <a:srgbClr val="000000"/>
              </a:buClr>
              <a:buFont typeface="Wingdings" panose="05000000000000000000" charset="0"/>
              <a:buChar char="Ø"/>
            </a:pPr>
            <a:r>
              <a:rPr lang="en-US" altLang="zh-CN" sz="2400" dirty="0">
                <a:cs typeface="微软雅黑 Light" panose="020B0502040204020203" pitchFamily="34" charset="-122"/>
              </a:rPr>
              <a:t>P4</a:t>
            </a:r>
            <a:r>
              <a:rPr lang="zh-CN" altLang="en-US" sz="2400" dirty="0">
                <a:cs typeface="微软雅黑 Light" panose="020B0502040204020203" pitchFamily="34" charset="-122"/>
              </a:rPr>
              <a:t>：根端口</a:t>
            </a:r>
            <a:endParaRPr lang="zh-CN" altLang="en-US" sz="2400" dirty="0">
              <a:cs typeface="微软雅黑 Light" panose="020B0502040204020203" pitchFamily="34" charset="-122"/>
            </a:endParaRPr>
          </a:p>
          <a:p>
            <a:pPr>
              <a:lnSpc>
                <a:spcPct val="90000"/>
              </a:lnSpc>
              <a:buClr>
                <a:srgbClr val="000000"/>
              </a:buClr>
              <a:buFont typeface="Wingdings" panose="05000000000000000000" charset="0"/>
              <a:buChar char="Ø"/>
            </a:pPr>
            <a:r>
              <a:rPr lang="en-US" altLang="zh-CN" sz="2400" dirty="0">
                <a:cs typeface="微软雅黑 Light" panose="020B0502040204020203" pitchFamily="34" charset="-122"/>
              </a:rPr>
              <a:t>P1</a:t>
            </a:r>
            <a:r>
              <a:rPr lang="zh-CN" altLang="en-US" sz="2400" dirty="0">
                <a:cs typeface="微软雅黑 Light" panose="020B0502040204020203" pitchFamily="34" charset="-122"/>
              </a:rPr>
              <a:t>、</a:t>
            </a:r>
            <a:r>
              <a:rPr lang="en-US" altLang="zh-CN" sz="2400" dirty="0">
                <a:cs typeface="微软雅黑 Light" panose="020B0502040204020203" pitchFamily="34" charset="-122"/>
              </a:rPr>
              <a:t>P2</a:t>
            </a:r>
            <a:r>
              <a:rPr lang="zh-CN" altLang="en-US" sz="2400" dirty="0">
                <a:cs typeface="微软雅黑 Light" panose="020B0502040204020203" pitchFamily="34" charset="-122"/>
              </a:rPr>
              <a:t>：指定端口</a:t>
            </a:r>
            <a:endParaRPr lang="zh-CN" altLang="en-US" sz="2400" dirty="0">
              <a:cs typeface="微软雅黑 Light" panose="020B0502040204020203" pitchFamily="34" charset="-122"/>
            </a:endParaRPr>
          </a:p>
          <a:p>
            <a:pPr>
              <a:lnSpc>
                <a:spcPct val="90000"/>
              </a:lnSpc>
              <a:buClr>
                <a:srgbClr val="000000"/>
              </a:buClr>
              <a:buFont typeface="Wingdings" panose="05000000000000000000" charset="0"/>
              <a:buChar char="Ø"/>
            </a:pPr>
            <a:r>
              <a:rPr lang="en-US" altLang="zh-CN" sz="2400" dirty="0">
                <a:cs typeface="微软雅黑 Light" panose="020B0502040204020203" pitchFamily="34" charset="-122"/>
              </a:rPr>
              <a:t>P3</a:t>
            </a:r>
            <a:r>
              <a:rPr lang="zh-CN" altLang="en-US" sz="2400" dirty="0">
                <a:cs typeface="微软雅黑 Light" panose="020B0502040204020203" pitchFamily="34" charset="-122"/>
              </a:rPr>
              <a:t>、</a:t>
            </a:r>
            <a:r>
              <a:rPr lang="en-US" altLang="zh-CN" sz="2400" dirty="0">
                <a:cs typeface="微软雅黑 Light" panose="020B0502040204020203" pitchFamily="34" charset="-122"/>
              </a:rPr>
              <a:t>P5</a:t>
            </a:r>
            <a:r>
              <a:rPr lang="zh-CN" altLang="en-US" sz="2400" dirty="0">
                <a:cs typeface="微软雅黑 Light" panose="020B0502040204020203" pitchFamily="34" charset="-122"/>
              </a:rPr>
              <a:t>：阻塞状态</a:t>
            </a:r>
            <a:endParaRPr lang="zh-CN" altLang="en-US" sz="2400" dirty="0">
              <a:cs typeface="微软雅黑 Light" panose="020B0502040204020203" pitchFamily="34" charset="-122"/>
            </a:endParaRPr>
          </a:p>
        </p:txBody>
      </p:sp>
      <p:sp>
        <p:nvSpPr>
          <p:cNvPr id="37" name="灯片编号占位符 5"/>
          <p:cNvSpPr>
            <a:spLocks noGrp="1"/>
          </p:cNvSpPr>
          <p:nvPr>
            <p:ph type="sldNum" sz="quarter" idx="12"/>
          </p:nvPr>
        </p:nvSpPr>
        <p:spPr/>
        <p:txBody>
          <a:bodyPr/>
          <a:lstStyle/>
          <a:p>
            <a:fld id="{1F64C91C-79F9-44B1-83F0-0FD5574186AF}" type="slidenum">
              <a:rPr lang="en-US" altLang="zh-CN"/>
            </a:fld>
            <a:endParaRPr lang="en-US" altLang="zh-CN"/>
          </a:p>
        </p:txBody>
      </p:sp>
      <p:sp>
        <p:nvSpPr>
          <p:cNvPr id="619523" name="Oval 3"/>
          <p:cNvSpPr>
            <a:spLocks noChangeArrowheads="1"/>
          </p:cNvSpPr>
          <p:nvPr/>
        </p:nvSpPr>
        <p:spPr bwMode="auto">
          <a:xfrm>
            <a:off x="5119689" y="2024063"/>
            <a:ext cx="2016125" cy="792162"/>
          </a:xfrm>
          <a:prstGeom prst="ellipse">
            <a:avLst/>
          </a:prstGeom>
          <a:noFill/>
          <a:ln w="19050" algn="ctr">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800">
                <a:latin typeface="+mn-lt"/>
                <a:ea typeface="+mn-ea"/>
              </a:rPr>
              <a:t>B92</a:t>
            </a:r>
            <a:endParaRPr kumimoji="0" lang="en-US" altLang="zh-CN" sz="2800">
              <a:latin typeface="+mn-lt"/>
              <a:ea typeface="+mn-ea"/>
            </a:endParaRPr>
          </a:p>
        </p:txBody>
      </p:sp>
      <p:sp>
        <p:nvSpPr>
          <p:cNvPr id="619524" name="Arc 4"/>
          <p:cNvSpPr/>
          <p:nvPr/>
        </p:nvSpPr>
        <p:spPr bwMode="auto">
          <a:xfrm>
            <a:off x="7064375" y="2241551"/>
            <a:ext cx="2630488" cy="2087563"/>
          </a:xfrm>
          <a:custGeom>
            <a:avLst/>
            <a:gdLst>
              <a:gd name="G0" fmla="+- 0 0 0"/>
              <a:gd name="G1" fmla="+- 21600 0 0"/>
              <a:gd name="G2" fmla="+- 21600 0 0"/>
              <a:gd name="T0" fmla="*/ 0 w 21325"/>
              <a:gd name="T1" fmla="*/ 0 h 21600"/>
              <a:gd name="T2" fmla="*/ 21325 w 21325"/>
              <a:gd name="T3" fmla="*/ 18167 h 21600"/>
              <a:gd name="T4" fmla="*/ 0 w 21325"/>
              <a:gd name="T5" fmla="*/ 21600 h 21600"/>
            </a:gdLst>
            <a:ahLst/>
            <a:cxnLst>
              <a:cxn ang="0">
                <a:pos x="T0" y="T1"/>
              </a:cxn>
              <a:cxn ang="0">
                <a:pos x="T2" y="T3"/>
              </a:cxn>
              <a:cxn ang="0">
                <a:pos x="T4" y="T5"/>
              </a:cxn>
            </a:cxnLst>
            <a:rect l="0" t="0" r="r" b="b"/>
            <a:pathLst>
              <a:path w="21325" h="21600" fill="none" extrusionOk="0">
                <a:moveTo>
                  <a:pt x="0" y="0"/>
                </a:moveTo>
                <a:cubicBezTo>
                  <a:pt x="10604" y="0"/>
                  <a:pt x="19640" y="7697"/>
                  <a:pt x="21325" y="18166"/>
                </a:cubicBezTo>
              </a:path>
              <a:path w="21325" h="21600" stroke="0" extrusionOk="0">
                <a:moveTo>
                  <a:pt x="0" y="0"/>
                </a:moveTo>
                <a:cubicBezTo>
                  <a:pt x="10604" y="0"/>
                  <a:pt x="19640" y="7697"/>
                  <a:pt x="21325" y="18166"/>
                </a:cubicBezTo>
                <a:lnTo>
                  <a:pt x="0" y="2160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9525" name="Arc 5"/>
          <p:cNvSpPr/>
          <p:nvPr/>
        </p:nvSpPr>
        <p:spPr bwMode="auto">
          <a:xfrm>
            <a:off x="6775450" y="2746376"/>
            <a:ext cx="1555750" cy="2087563"/>
          </a:xfrm>
          <a:custGeom>
            <a:avLst/>
            <a:gdLst>
              <a:gd name="G0" fmla="+- 0 0 0"/>
              <a:gd name="G1" fmla="+- 21600 0 0"/>
              <a:gd name="G2" fmla="+- 21600 0 0"/>
              <a:gd name="T0" fmla="*/ 66 w 19784"/>
              <a:gd name="T1" fmla="*/ 0 h 21600"/>
              <a:gd name="T2" fmla="*/ 19784 w 19784"/>
              <a:gd name="T3" fmla="*/ 12931 h 21600"/>
              <a:gd name="T4" fmla="*/ 0 w 19784"/>
              <a:gd name="T5" fmla="*/ 21600 h 21600"/>
            </a:gdLst>
            <a:ahLst/>
            <a:cxnLst>
              <a:cxn ang="0">
                <a:pos x="T0" y="T1"/>
              </a:cxn>
              <a:cxn ang="0">
                <a:pos x="T2" y="T3"/>
              </a:cxn>
              <a:cxn ang="0">
                <a:pos x="T4" y="T5"/>
              </a:cxn>
            </a:cxnLst>
            <a:rect l="0" t="0" r="r" b="b"/>
            <a:pathLst>
              <a:path w="19784" h="21600" fill="none" extrusionOk="0">
                <a:moveTo>
                  <a:pt x="65" y="0"/>
                </a:moveTo>
                <a:cubicBezTo>
                  <a:pt x="8619" y="26"/>
                  <a:pt x="16351" y="5096"/>
                  <a:pt x="19784" y="12930"/>
                </a:cubicBezTo>
              </a:path>
              <a:path w="19784" h="21600" stroke="0" extrusionOk="0">
                <a:moveTo>
                  <a:pt x="65" y="0"/>
                </a:moveTo>
                <a:cubicBezTo>
                  <a:pt x="8619" y="26"/>
                  <a:pt x="16351" y="5096"/>
                  <a:pt x="19784" y="12930"/>
                </a:cubicBezTo>
                <a:lnTo>
                  <a:pt x="0" y="2160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9526" name="Line 6"/>
          <p:cNvSpPr>
            <a:spLocks noChangeShapeType="1"/>
          </p:cNvSpPr>
          <p:nvPr/>
        </p:nvSpPr>
        <p:spPr bwMode="auto">
          <a:xfrm>
            <a:off x="6127750" y="2816226"/>
            <a:ext cx="0" cy="12239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19527" name="Arc 7"/>
          <p:cNvSpPr/>
          <p:nvPr/>
        </p:nvSpPr>
        <p:spPr bwMode="auto">
          <a:xfrm flipH="1">
            <a:off x="2598739" y="2239963"/>
            <a:ext cx="2630487" cy="2087562"/>
          </a:xfrm>
          <a:custGeom>
            <a:avLst/>
            <a:gdLst>
              <a:gd name="G0" fmla="+- 0 0 0"/>
              <a:gd name="G1" fmla="+- 21600 0 0"/>
              <a:gd name="G2" fmla="+- 21600 0 0"/>
              <a:gd name="T0" fmla="*/ 0 w 21325"/>
              <a:gd name="T1" fmla="*/ 0 h 21600"/>
              <a:gd name="T2" fmla="*/ 21325 w 21325"/>
              <a:gd name="T3" fmla="*/ 18167 h 21600"/>
              <a:gd name="T4" fmla="*/ 0 w 21325"/>
              <a:gd name="T5" fmla="*/ 21600 h 21600"/>
            </a:gdLst>
            <a:ahLst/>
            <a:cxnLst>
              <a:cxn ang="0">
                <a:pos x="T0" y="T1"/>
              </a:cxn>
              <a:cxn ang="0">
                <a:pos x="T2" y="T3"/>
              </a:cxn>
              <a:cxn ang="0">
                <a:pos x="T4" y="T5"/>
              </a:cxn>
            </a:cxnLst>
            <a:rect l="0" t="0" r="r" b="b"/>
            <a:pathLst>
              <a:path w="21325" h="21600" fill="none" extrusionOk="0">
                <a:moveTo>
                  <a:pt x="0" y="0"/>
                </a:moveTo>
                <a:cubicBezTo>
                  <a:pt x="10604" y="0"/>
                  <a:pt x="19640" y="7697"/>
                  <a:pt x="21325" y="18166"/>
                </a:cubicBezTo>
              </a:path>
              <a:path w="21325" h="21600" stroke="0" extrusionOk="0">
                <a:moveTo>
                  <a:pt x="0" y="0"/>
                </a:moveTo>
                <a:cubicBezTo>
                  <a:pt x="10604" y="0"/>
                  <a:pt x="19640" y="7697"/>
                  <a:pt x="21325" y="18166"/>
                </a:cubicBezTo>
                <a:lnTo>
                  <a:pt x="0" y="2160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9528" name="Arc 8"/>
          <p:cNvSpPr/>
          <p:nvPr/>
        </p:nvSpPr>
        <p:spPr bwMode="auto">
          <a:xfrm flipH="1">
            <a:off x="3929063" y="2744788"/>
            <a:ext cx="1555750" cy="2087562"/>
          </a:xfrm>
          <a:custGeom>
            <a:avLst/>
            <a:gdLst>
              <a:gd name="G0" fmla="+- 0 0 0"/>
              <a:gd name="G1" fmla="+- 21600 0 0"/>
              <a:gd name="G2" fmla="+- 21600 0 0"/>
              <a:gd name="T0" fmla="*/ 66 w 19784"/>
              <a:gd name="T1" fmla="*/ 0 h 21600"/>
              <a:gd name="T2" fmla="*/ 19784 w 19784"/>
              <a:gd name="T3" fmla="*/ 12931 h 21600"/>
              <a:gd name="T4" fmla="*/ 0 w 19784"/>
              <a:gd name="T5" fmla="*/ 21600 h 21600"/>
            </a:gdLst>
            <a:ahLst/>
            <a:cxnLst>
              <a:cxn ang="0">
                <a:pos x="T0" y="T1"/>
              </a:cxn>
              <a:cxn ang="0">
                <a:pos x="T2" y="T3"/>
              </a:cxn>
              <a:cxn ang="0">
                <a:pos x="T4" y="T5"/>
              </a:cxn>
            </a:cxnLst>
            <a:rect l="0" t="0" r="r" b="b"/>
            <a:pathLst>
              <a:path w="19784" h="21600" fill="none" extrusionOk="0">
                <a:moveTo>
                  <a:pt x="65" y="0"/>
                </a:moveTo>
                <a:cubicBezTo>
                  <a:pt x="8619" y="26"/>
                  <a:pt x="16351" y="5096"/>
                  <a:pt x="19784" y="12930"/>
                </a:cubicBezTo>
              </a:path>
              <a:path w="19784" h="21600" stroke="0" extrusionOk="0">
                <a:moveTo>
                  <a:pt x="65" y="0"/>
                </a:moveTo>
                <a:cubicBezTo>
                  <a:pt x="8619" y="26"/>
                  <a:pt x="16351" y="5096"/>
                  <a:pt x="19784" y="12930"/>
                </a:cubicBezTo>
                <a:lnTo>
                  <a:pt x="0" y="21600"/>
                </a:lnTo>
                <a:close/>
              </a:path>
            </a:pathLst>
          </a:cu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619529" name="Text Box 9"/>
          <p:cNvSpPr txBox="1">
            <a:spLocks noChangeArrowheads="1"/>
          </p:cNvSpPr>
          <p:nvPr/>
        </p:nvSpPr>
        <p:spPr bwMode="auto">
          <a:xfrm>
            <a:off x="4727576" y="1808163"/>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P1</a:t>
            </a:r>
            <a:endParaRPr kumimoji="0" lang="en-US" altLang="zh-CN">
              <a:latin typeface="+mn-lt"/>
              <a:ea typeface="+mn-ea"/>
            </a:endParaRPr>
          </a:p>
        </p:txBody>
      </p:sp>
      <p:sp>
        <p:nvSpPr>
          <p:cNvPr id="619530" name="Text Box 10"/>
          <p:cNvSpPr txBox="1">
            <a:spLocks noChangeArrowheads="1"/>
          </p:cNvSpPr>
          <p:nvPr/>
        </p:nvSpPr>
        <p:spPr bwMode="auto">
          <a:xfrm>
            <a:off x="4870451" y="2743200"/>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P2</a:t>
            </a:r>
            <a:endParaRPr kumimoji="0" lang="en-US" altLang="zh-CN">
              <a:latin typeface="+mn-lt"/>
              <a:ea typeface="+mn-ea"/>
            </a:endParaRPr>
          </a:p>
        </p:txBody>
      </p:sp>
      <p:sp>
        <p:nvSpPr>
          <p:cNvPr id="619531" name="Text Box 11"/>
          <p:cNvSpPr txBox="1">
            <a:spLocks noChangeArrowheads="1"/>
          </p:cNvSpPr>
          <p:nvPr/>
        </p:nvSpPr>
        <p:spPr bwMode="auto">
          <a:xfrm>
            <a:off x="6167438" y="2816225"/>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P3</a:t>
            </a:r>
            <a:endParaRPr kumimoji="0" lang="en-US" altLang="zh-CN">
              <a:latin typeface="+mn-lt"/>
              <a:ea typeface="+mn-ea"/>
            </a:endParaRPr>
          </a:p>
        </p:txBody>
      </p:sp>
      <p:sp>
        <p:nvSpPr>
          <p:cNvPr id="619532" name="Text Box 12"/>
          <p:cNvSpPr txBox="1">
            <a:spLocks noChangeArrowheads="1"/>
          </p:cNvSpPr>
          <p:nvPr/>
        </p:nvSpPr>
        <p:spPr bwMode="auto">
          <a:xfrm>
            <a:off x="6815138" y="2743200"/>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P4</a:t>
            </a:r>
            <a:endParaRPr kumimoji="0" lang="en-US" altLang="zh-CN">
              <a:latin typeface="+mn-lt"/>
              <a:ea typeface="+mn-ea"/>
            </a:endParaRPr>
          </a:p>
        </p:txBody>
      </p:sp>
      <p:sp>
        <p:nvSpPr>
          <p:cNvPr id="619533" name="Text Box 13"/>
          <p:cNvSpPr txBox="1">
            <a:spLocks noChangeArrowheads="1"/>
          </p:cNvSpPr>
          <p:nvPr/>
        </p:nvSpPr>
        <p:spPr bwMode="auto">
          <a:xfrm>
            <a:off x="7102476" y="1808163"/>
            <a:ext cx="5100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mn-lt"/>
                <a:ea typeface="+mn-ea"/>
              </a:rPr>
              <a:t>P5</a:t>
            </a:r>
            <a:endParaRPr kumimoji="0" lang="en-US" altLang="zh-CN">
              <a:latin typeface="+mn-lt"/>
              <a:ea typeface="+mn-ea"/>
            </a:endParaRPr>
          </a:p>
        </p:txBody>
      </p:sp>
      <p:sp>
        <p:nvSpPr>
          <p:cNvPr id="619534" name="Text Box 14"/>
          <p:cNvSpPr txBox="1">
            <a:spLocks noChangeArrowheads="1"/>
          </p:cNvSpPr>
          <p:nvPr/>
        </p:nvSpPr>
        <p:spPr bwMode="auto">
          <a:xfrm>
            <a:off x="2135189" y="396716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81.0.81</a:t>
            </a:r>
            <a:endParaRPr kumimoji="0" lang="en-US" altLang="zh-CN" sz="2000">
              <a:latin typeface="+mn-lt"/>
              <a:ea typeface="+mn-ea"/>
            </a:endParaRPr>
          </a:p>
        </p:txBody>
      </p:sp>
      <p:sp>
        <p:nvSpPr>
          <p:cNvPr id="619535" name="Text Box 15"/>
          <p:cNvSpPr txBox="1">
            <a:spLocks noChangeArrowheads="1"/>
          </p:cNvSpPr>
          <p:nvPr/>
        </p:nvSpPr>
        <p:spPr bwMode="auto">
          <a:xfrm>
            <a:off x="3552826" y="396716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41.19.125</a:t>
            </a:r>
            <a:endParaRPr kumimoji="0" lang="en-US" altLang="zh-CN" sz="2000">
              <a:latin typeface="+mn-lt"/>
              <a:ea typeface="+mn-ea"/>
            </a:endParaRPr>
          </a:p>
        </p:txBody>
      </p:sp>
      <p:sp>
        <p:nvSpPr>
          <p:cNvPr id="619536" name="Text Box 16"/>
          <p:cNvSpPr txBox="1">
            <a:spLocks noChangeArrowheads="1"/>
          </p:cNvSpPr>
          <p:nvPr/>
        </p:nvSpPr>
        <p:spPr bwMode="auto">
          <a:xfrm>
            <a:off x="5446713" y="396716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41.12.315</a:t>
            </a:r>
            <a:endParaRPr kumimoji="0" lang="en-US" altLang="zh-CN" sz="2000">
              <a:latin typeface="+mn-lt"/>
              <a:ea typeface="+mn-ea"/>
            </a:endParaRPr>
          </a:p>
        </p:txBody>
      </p:sp>
      <p:sp>
        <p:nvSpPr>
          <p:cNvPr id="619537" name="Text Box 17"/>
          <p:cNvSpPr txBox="1">
            <a:spLocks noChangeArrowheads="1"/>
          </p:cNvSpPr>
          <p:nvPr/>
        </p:nvSpPr>
        <p:spPr bwMode="auto">
          <a:xfrm>
            <a:off x="7462838" y="3967164"/>
            <a:ext cx="11916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41.12.111</a:t>
            </a:r>
            <a:endParaRPr kumimoji="0" lang="en-US" altLang="zh-CN" sz="2000">
              <a:latin typeface="+mn-lt"/>
              <a:ea typeface="+mn-ea"/>
            </a:endParaRPr>
          </a:p>
        </p:txBody>
      </p:sp>
      <p:sp>
        <p:nvSpPr>
          <p:cNvPr id="619538" name="Text Box 18"/>
          <p:cNvSpPr txBox="1">
            <a:spLocks noChangeArrowheads="1"/>
          </p:cNvSpPr>
          <p:nvPr/>
        </p:nvSpPr>
        <p:spPr bwMode="auto">
          <a:xfrm>
            <a:off x="9047164" y="3967164"/>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41.13.90</a:t>
            </a:r>
            <a:endParaRPr kumimoji="0" lang="en-US" altLang="zh-CN" sz="2000">
              <a:latin typeface="+mn-lt"/>
              <a:ea typeface="+mn-ea"/>
            </a:endParaRPr>
          </a:p>
        </p:txBody>
      </p:sp>
      <p:sp>
        <p:nvSpPr>
          <p:cNvPr id="619539" name="Text Box 19"/>
          <p:cNvSpPr txBox="1">
            <a:spLocks noChangeArrowheads="1"/>
          </p:cNvSpPr>
          <p:nvPr/>
        </p:nvSpPr>
        <p:spPr bwMode="auto">
          <a:xfrm>
            <a:off x="3073719" y="1196976"/>
            <a:ext cx="595058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BPDU</a:t>
            </a:r>
            <a:r>
              <a:rPr kumimoji="0"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：根网桥</a:t>
            </a:r>
            <a:r>
              <a:rPr kumimoji="0"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ID.</a:t>
            </a:r>
            <a:r>
              <a:rPr kumimoji="0"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到根费用</a:t>
            </a:r>
            <a:r>
              <a:rPr kumimoji="0"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a:t>
            </a:r>
            <a:r>
              <a:rPr kumimoji="0"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发送信息网桥</a:t>
            </a:r>
            <a:r>
              <a:rPr kumimoji="0"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ID</a:t>
            </a:r>
            <a:endParaRPr kumimoji="0" lang="en-US" altLang="zh-CN">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19540" name="Text Box 20"/>
          <p:cNvSpPr txBox="1">
            <a:spLocks noChangeArrowheads="1"/>
          </p:cNvSpPr>
          <p:nvPr/>
        </p:nvSpPr>
        <p:spPr bwMode="auto">
          <a:xfrm>
            <a:off x="2063751" y="4299126"/>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mn-lt"/>
                <a:ea typeface="+mn-ea"/>
              </a:rPr>
              <a:t>41.13.92</a:t>
            </a:r>
            <a:endParaRPr kumimoji="0" lang="en-US" altLang="zh-CN" sz="2000">
              <a:latin typeface="+mn-lt"/>
              <a:ea typeface="+mn-ea"/>
            </a:endParaRPr>
          </a:p>
        </p:txBody>
      </p:sp>
      <p:sp>
        <p:nvSpPr>
          <p:cNvPr id="619542" name="Text Box 22"/>
          <p:cNvSpPr txBox="1">
            <a:spLocks noChangeArrowheads="1"/>
          </p:cNvSpPr>
          <p:nvPr/>
        </p:nvSpPr>
        <p:spPr bwMode="auto">
          <a:xfrm>
            <a:off x="3575051" y="4299126"/>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dirty="0">
                <a:latin typeface="+mn-lt"/>
                <a:ea typeface="+mn-ea"/>
              </a:rPr>
              <a:t>41.13.92</a:t>
            </a:r>
            <a:endParaRPr kumimoji="0" lang="en-US" altLang="zh-CN" sz="2000" dirty="0">
              <a:latin typeface="+mn-lt"/>
              <a:ea typeface="+mn-ea"/>
            </a:endParaRPr>
          </a:p>
        </p:txBody>
      </p:sp>
      <p:grpSp>
        <p:nvGrpSpPr>
          <p:cNvPr id="619545" name="Group 25"/>
          <p:cNvGrpSpPr/>
          <p:nvPr/>
        </p:nvGrpSpPr>
        <p:grpSpPr bwMode="auto">
          <a:xfrm>
            <a:off x="1992314" y="4076700"/>
            <a:ext cx="1150937" cy="215900"/>
            <a:chOff x="295" y="2568"/>
            <a:chExt cx="725" cy="136"/>
          </a:xfrm>
        </p:grpSpPr>
        <p:sp>
          <p:nvSpPr>
            <p:cNvPr id="619543" name="Line 23"/>
            <p:cNvSpPr>
              <a:spLocks noChangeShapeType="1"/>
            </p:cNvSpPr>
            <p:nvPr/>
          </p:nvSpPr>
          <p:spPr bwMode="auto">
            <a:xfrm flipV="1">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19544" name="Line 24"/>
            <p:cNvSpPr>
              <a:spLocks noChangeShapeType="1"/>
            </p:cNvSpPr>
            <p:nvPr/>
          </p:nvSpPr>
          <p:spPr bwMode="auto">
            <a:xfrm>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grpSp>
        <p:nvGrpSpPr>
          <p:cNvPr id="619546" name="Group 26"/>
          <p:cNvGrpSpPr/>
          <p:nvPr/>
        </p:nvGrpSpPr>
        <p:grpSpPr bwMode="auto">
          <a:xfrm>
            <a:off x="3648075" y="4076700"/>
            <a:ext cx="1150938" cy="215900"/>
            <a:chOff x="295" y="2568"/>
            <a:chExt cx="725" cy="136"/>
          </a:xfrm>
        </p:grpSpPr>
        <p:sp>
          <p:nvSpPr>
            <p:cNvPr id="619547" name="Line 27"/>
            <p:cNvSpPr>
              <a:spLocks noChangeShapeType="1"/>
            </p:cNvSpPr>
            <p:nvPr/>
          </p:nvSpPr>
          <p:spPr bwMode="auto">
            <a:xfrm flipV="1">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19548" name="Line 28"/>
            <p:cNvSpPr>
              <a:spLocks noChangeShapeType="1"/>
            </p:cNvSpPr>
            <p:nvPr/>
          </p:nvSpPr>
          <p:spPr bwMode="auto">
            <a:xfrm>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grpSp>
        <p:nvGrpSpPr>
          <p:cNvPr id="619549" name="Group 29"/>
          <p:cNvGrpSpPr/>
          <p:nvPr/>
        </p:nvGrpSpPr>
        <p:grpSpPr bwMode="auto">
          <a:xfrm>
            <a:off x="6024563" y="3141663"/>
            <a:ext cx="214312" cy="144462"/>
            <a:chOff x="295" y="2568"/>
            <a:chExt cx="725" cy="136"/>
          </a:xfrm>
        </p:grpSpPr>
        <p:sp>
          <p:nvSpPr>
            <p:cNvPr id="619550" name="Line 30"/>
            <p:cNvSpPr>
              <a:spLocks noChangeShapeType="1"/>
            </p:cNvSpPr>
            <p:nvPr/>
          </p:nvSpPr>
          <p:spPr bwMode="auto">
            <a:xfrm flipV="1">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19551" name="Line 31"/>
            <p:cNvSpPr>
              <a:spLocks noChangeShapeType="1"/>
            </p:cNvSpPr>
            <p:nvPr/>
          </p:nvSpPr>
          <p:spPr bwMode="auto">
            <a:xfrm>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grpSp>
        <p:nvGrpSpPr>
          <p:cNvPr id="619552" name="Group 32"/>
          <p:cNvGrpSpPr/>
          <p:nvPr/>
        </p:nvGrpSpPr>
        <p:grpSpPr bwMode="auto">
          <a:xfrm>
            <a:off x="7391401" y="2205038"/>
            <a:ext cx="214313" cy="144462"/>
            <a:chOff x="295" y="2568"/>
            <a:chExt cx="725" cy="136"/>
          </a:xfrm>
        </p:grpSpPr>
        <p:sp>
          <p:nvSpPr>
            <p:cNvPr id="619553" name="Line 33"/>
            <p:cNvSpPr>
              <a:spLocks noChangeShapeType="1"/>
            </p:cNvSpPr>
            <p:nvPr/>
          </p:nvSpPr>
          <p:spPr bwMode="auto">
            <a:xfrm flipV="1">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19554" name="Line 34"/>
            <p:cNvSpPr>
              <a:spLocks noChangeShapeType="1"/>
            </p:cNvSpPr>
            <p:nvPr/>
          </p:nvSpPr>
          <p:spPr bwMode="auto">
            <a:xfrm>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
        <p:nvSpPr>
          <p:cNvPr id="36" name="Text Box 20"/>
          <p:cNvSpPr txBox="1">
            <a:spLocks noChangeArrowheads="1"/>
          </p:cNvSpPr>
          <p:nvPr/>
        </p:nvSpPr>
        <p:spPr bwMode="auto">
          <a:xfrm>
            <a:off x="5541758" y="4299126"/>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dirty="0">
                <a:latin typeface="+mn-lt"/>
                <a:ea typeface="+mn-ea"/>
              </a:rPr>
              <a:t>41.13.92</a:t>
            </a:r>
            <a:endParaRPr kumimoji="0" lang="en-US" altLang="zh-CN" sz="2000" dirty="0">
              <a:latin typeface="+mn-lt"/>
              <a:ea typeface="+mn-ea"/>
            </a:endParaRPr>
          </a:p>
        </p:txBody>
      </p:sp>
      <p:sp>
        <p:nvSpPr>
          <p:cNvPr id="38" name="Text Box 22"/>
          <p:cNvSpPr txBox="1">
            <a:spLocks noChangeArrowheads="1"/>
          </p:cNvSpPr>
          <p:nvPr/>
        </p:nvSpPr>
        <p:spPr bwMode="auto">
          <a:xfrm>
            <a:off x="9047163" y="4299126"/>
            <a:ext cx="10823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dirty="0">
                <a:latin typeface="+mn-lt"/>
                <a:ea typeface="+mn-ea"/>
              </a:rPr>
              <a:t>41.13.92</a:t>
            </a:r>
            <a:endParaRPr kumimoji="0" lang="en-US" altLang="zh-CN" sz="2000" dirty="0">
              <a:latin typeface="+mn-lt"/>
              <a:ea typeface="+mn-ea"/>
            </a:endParaRPr>
          </a:p>
        </p:txBody>
      </p:sp>
      <p:grpSp>
        <p:nvGrpSpPr>
          <p:cNvPr id="39" name="Group 26"/>
          <p:cNvGrpSpPr/>
          <p:nvPr/>
        </p:nvGrpSpPr>
        <p:grpSpPr bwMode="auto">
          <a:xfrm>
            <a:off x="5562395" y="4389612"/>
            <a:ext cx="1150938" cy="215900"/>
            <a:chOff x="295" y="2568"/>
            <a:chExt cx="725" cy="136"/>
          </a:xfrm>
        </p:grpSpPr>
        <p:sp>
          <p:nvSpPr>
            <p:cNvPr id="40" name="Line 27"/>
            <p:cNvSpPr>
              <a:spLocks noChangeShapeType="1"/>
            </p:cNvSpPr>
            <p:nvPr/>
          </p:nvSpPr>
          <p:spPr bwMode="auto">
            <a:xfrm flipV="1">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41" name="Line 28"/>
            <p:cNvSpPr>
              <a:spLocks noChangeShapeType="1"/>
            </p:cNvSpPr>
            <p:nvPr/>
          </p:nvSpPr>
          <p:spPr bwMode="auto">
            <a:xfrm>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grpSp>
        <p:nvGrpSpPr>
          <p:cNvPr id="42" name="Group 26"/>
          <p:cNvGrpSpPr/>
          <p:nvPr/>
        </p:nvGrpSpPr>
        <p:grpSpPr bwMode="auto">
          <a:xfrm>
            <a:off x="9067800" y="4389612"/>
            <a:ext cx="1150938" cy="215900"/>
            <a:chOff x="295" y="2568"/>
            <a:chExt cx="725" cy="136"/>
          </a:xfrm>
        </p:grpSpPr>
        <p:sp>
          <p:nvSpPr>
            <p:cNvPr id="43" name="Line 27"/>
            <p:cNvSpPr>
              <a:spLocks noChangeShapeType="1"/>
            </p:cNvSpPr>
            <p:nvPr/>
          </p:nvSpPr>
          <p:spPr bwMode="auto">
            <a:xfrm flipV="1">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44" name="Line 28"/>
            <p:cNvSpPr>
              <a:spLocks noChangeShapeType="1"/>
            </p:cNvSpPr>
            <p:nvPr/>
          </p:nvSpPr>
          <p:spPr bwMode="auto">
            <a:xfrm>
              <a:off x="295" y="2568"/>
              <a:ext cx="725" cy="136"/>
            </a:xfrm>
            <a:prstGeom prst="line">
              <a:avLst/>
            </a:prstGeom>
            <a:noFill/>
            <a:ln w="1905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3" name="Rectangle 5"/>
          <p:cNvSpPr>
            <a:spLocks noGrp="1" noChangeArrowheads="1"/>
          </p:cNvSpPr>
          <p:nvPr>
            <p:ph type="title"/>
          </p:nvPr>
        </p:nvSpPr>
        <p:spPr>
          <a:noFill/>
        </p:spPr>
        <p:txBody>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dirty="0"/>
              <a:t>互连局域网及其图表示</a:t>
            </a:r>
            <a:endParaRPr lang="zh-CN" altLang="en-US" dirty="0"/>
          </a:p>
        </p:txBody>
      </p:sp>
      <p:sp>
        <p:nvSpPr>
          <p:cNvPr id="70" name="灯片编号占位符 5"/>
          <p:cNvSpPr>
            <a:spLocks noGrp="1"/>
          </p:cNvSpPr>
          <p:nvPr>
            <p:ph type="sldNum" sz="quarter" idx="12"/>
          </p:nvPr>
        </p:nvSpPr>
        <p:spPr/>
        <p:txBody>
          <a:bodyPr/>
          <a:lstStyle/>
          <a:p>
            <a:fld id="{F4583CDC-ECB7-42AC-B28F-4A20C0401830}" type="slidenum">
              <a:rPr lang="en-US" altLang="zh-CN"/>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ln>
        </p:spPr>
        <p:txBody>
          <a:bodyPr/>
          <a:lstStyle/>
          <a:p>
            <a:pPr algn="ctr"/>
            <a:r>
              <a:rPr lang="en-US" altLang="zh-CN" sz="2400">
                <a:ea typeface="宋体" panose="02010600030101010101" pitchFamily="2" charset="-122"/>
              </a:rPr>
              <a:t>A</a:t>
            </a:r>
            <a:endParaRPr lang="en-US" altLang="zh-CN" sz="2400">
              <a:ea typeface="宋体" panose="02010600030101010101" pitchFamily="2" charset="-122"/>
            </a:endParaRP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endParaRPr lang="en-US" altLang="zh-CN" sz="2400">
              <a:ea typeface="宋体" panose="02010600030101010101" pitchFamily="2" charset="-122"/>
            </a:endParaRP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B1</a:t>
            </a:r>
            <a:endParaRPr lang="en-US" altLang="zh-CN" sz="1600" dirty="0">
              <a:latin typeface="+mn-ea"/>
            </a:endParaRP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ln>
        </p:spPr>
        <p:txBody>
          <a:bodyPr/>
          <a:lstStyle/>
          <a:p>
            <a:pPr algn="ctr"/>
            <a:r>
              <a:rPr lang="zh-CN" altLang="en-US" sz="1600">
                <a:latin typeface="+mn-ea"/>
              </a:rPr>
              <a:t>网桥</a:t>
            </a:r>
            <a:r>
              <a:rPr lang="en-US" altLang="zh-CN" sz="1600">
                <a:latin typeface="+mn-ea"/>
              </a:rPr>
              <a:t>B2</a:t>
            </a:r>
            <a:endParaRPr lang="en-US" altLang="zh-CN" sz="1600">
              <a:latin typeface="+mn-ea"/>
            </a:endParaRP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endParaRPr lang="en-US" altLang="zh-CN" sz="1600" dirty="0">
              <a:latin typeface="+mn-ea"/>
            </a:endParaRP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endParaRPr lang="en-US" altLang="zh-CN" sz="1600" dirty="0">
              <a:latin typeface="+mn-ea"/>
            </a:endParaRP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endParaRPr lang="en-US" altLang="zh-CN" sz="1600" dirty="0">
              <a:latin typeface="+mn-ea"/>
            </a:endParaRP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endParaRPr lang="en-US" altLang="zh-CN" sz="1600">
              <a:latin typeface="+mn-ea"/>
            </a:endParaRP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a:latin typeface="+mn-ea"/>
              </a:rPr>
              <a:t>网桥</a:t>
            </a:r>
            <a:r>
              <a:rPr lang="en-US" altLang="zh-CN" sz="1600">
                <a:latin typeface="+mn-ea"/>
              </a:rPr>
              <a:t>B5</a:t>
            </a:r>
            <a:endParaRPr lang="en-US" altLang="zh-CN" sz="1600">
              <a:latin typeface="+mn-ea"/>
            </a:endParaRP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B4</a:t>
            </a:r>
            <a:endParaRPr lang="en-US" altLang="zh-CN" sz="1600" dirty="0">
              <a:latin typeface="+mn-ea"/>
            </a:endParaRP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a:latin typeface="+mn-ea"/>
              </a:rPr>
              <a:t>网桥</a:t>
            </a:r>
            <a:r>
              <a:rPr lang="en-US" altLang="zh-CN" sz="1600">
                <a:latin typeface="+mn-ea"/>
              </a:rPr>
              <a:t>B3</a:t>
            </a:r>
            <a:endParaRPr lang="en-US" altLang="zh-CN" sz="1600">
              <a:latin typeface="+mn-ea"/>
            </a:endParaRP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B6</a:t>
            </a:r>
            <a:endParaRPr lang="en-US" altLang="zh-CN" sz="1600" dirty="0">
              <a:latin typeface="+mn-ea"/>
            </a:endParaRP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endParaRPr kumimoji="0" lang="en-US" altLang="zh-CN">
              <a:latin typeface="Arial" panose="020B0604020202020204" pitchFamily="34" charset="0"/>
              <a:ea typeface="黑体" panose="02010609060101010101" pitchFamily="49" charset="-122"/>
            </a:endParaRP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endParaRPr kumimoji="0" lang="en-US" altLang="zh-CN">
              <a:latin typeface="Arial" panose="020B0604020202020204" pitchFamily="34" charset="0"/>
              <a:ea typeface="黑体" panose="02010609060101010101" pitchFamily="49" charset="-122"/>
            </a:endParaRP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endParaRPr kumimoji="0" lang="en-US" altLang="zh-CN">
              <a:latin typeface="Arial" panose="020B0604020202020204" pitchFamily="34" charset="0"/>
              <a:ea typeface="黑体" panose="02010609060101010101" pitchFamily="49" charset="-122"/>
            </a:endParaRPr>
          </a:p>
        </p:txBody>
      </p:sp>
      <p:sp>
        <p:nvSpPr>
          <p:cNvPr id="360554" name="Oval 106"/>
          <p:cNvSpPr>
            <a:spLocks noChangeArrowheads="1"/>
          </p:cNvSpPr>
          <p:nvPr/>
        </p:nvSpPr>
        <p:spPr bwMode="auto">
          <a:xfrm>
            <a:off x="7391401" y="2565401"/>
            <a:ext cx="576263" cy="576263"/>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endParaRPr kumimoji="0" lang="en-US" altLang="zh-CN" dirty="0">
              <a:latin typeface="Arial" panose="020B0604020202020204" pitchFamily="34" charset="0"/>
              <a:ea typeface="黑体" panose="02010609060101010101" pitchFamily="49" charset="-122"/>
            </a:endParaRP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endParaRPr kumimoji="0" lang="en-US" altLang="zh-CN">
              <a:latin typeface="Arial" panose="020B0604020202020204" pitchFamily="34" charset="0"/>
              <a:ea typeface="黑体" panose="02010609060101010101" pitchFamily="49" charset="-122"/>
            </a:endParaRP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endParaRPr kumimoji="0" lang="en-US" altLang="zh-CN">
              <a:latin typeface="Arial" panose="020B0604020202020204" pitchFamily="34" charset="0"/>
              <a:ea typeface="黑体" panose="02010609060101010101" pitchFamily="49" charset="-122"/>
            </a:endParaRP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endParaRPr kumimoji="0" lang="en-US" altLang="zh-CN" dirty="0">
              <a:latin typeface="Arial" panose="020B0604020202020204" pitchFamily="34" charset="0"/>
              <a:ea typeface="黑体" panose="02010609060101010101" pitchFamily="49" charset="-122"/>
            </a:endParaRP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endParaRPr kumimoji="0" lang="en-US" altLang="zh-CN">
              <a:latin typeface="Arial" panose="020B0604020202020204" pitchFamily="34" charset="0"/>
              <a:ea typeface="黑体" panose="02010609060101010101" pitchFamily="49" charset="-122"/>
            </a:endParaRP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endParaRPr kumimoji="0" lang="en-US" altLang="zh-CN" dirty="0">
              <a:latin typeface="Arial" panose="020B0604020202020204" pitchFamily="34" charset="0"/>
              <a:ea typeface="黑体" panose="02010609060101010101" pitchFamily="49" charset="-122"/>
            </a:endParaRP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endParaRPr kumimoji="0" lang="en-US" altLang="zh-CN" dirty="0">
              <a:latin typeface="Arial" panose="020B0604020202020204" pitchFamily="34" charset="0"/>
              <a:ea typeface="黑体" panose="02010609060101010101" pitchFamily="49" charset="-122"/>
            </a:endParaRP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3</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endParaRPr lang="en-US" altLang="zh-CN" sz="2000">
              <a:solidFill>
                <a:srgbClr val="CC3300"/>
              </a:solidFill>
              <a:latin typeface="Times New Roman" panose="02020603050405020304" pitchFamily="18" charset="0"/>
              <a:ea typeface="宋体" panose="02010600030101010101" pitchFamily="2" charset="-122"/>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3" name="Rectangle 5"/>
          <p:cNvSpPr>
            <a:spLocks noGrp="1" noChangeArrowheads="1"/>
          </p:cNvSpPr>
          <p:nvPr>
            <p:ph type="title"/>
          </p:nvPr>
        </p:nvSpPr>
        <p:spPr>
          <a:noFill/>
        </p:spPr>
        <p:txBody>
          <a:bodyPr/>
          <a:lstStyle/>
          <a:p>
            <a:r>
              <a:rPr lang="en-US" altLang="zh-CN" dirty="0"/>
              <a:t>STP</a:t>
            </a:r>
            <a:r>
              <a:rPr lang="zh-CN" altLang="en-US" dirty="0"/>
              <a:t>实例</a:t>
            </a:r>
            <a:r>
              <a:rPr lang="en-US" altLang="zh-CN" dirty="0"/>
              <a:t>-</a:t>
            </a:r>
            <a:r>
              <a:rPr lang="zh-CN" altLang="en-US" dirty="0"/>
              <a:t>确定根网桥</a:t>
            </a:r>
            <a:endParaRPr lang="zh-CN" altLang="en-US" dirty="0"/>
          </a:p>
        </p:txBody>
      </p:sp>
      <p:sp>
        <p:nvSpPr>
          <p:cNvPr id="70" name="灯片编号占位符 5"/>
          <p:cNvSpPr>
            <a:spLocks noGrp="1"/>
          </p:cNvSpPr>
          <p:nvPr>
            <p:ph type="sldNum" sz="quarter" idx="12"/>
          </p:nvPr>
        </p:nvSpPr>
        <p:spPr/>
        <p:txBody>
          <a:bodyPr/>
          <a:lstStyle/>
          <a:p>
            <a:fld id="{F4583CDC-ECB7-42AC-B28F-4A20C0401830}" type="slidenum">
              <a:rPr lang="en-US" altLang="zh-CN"/>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ln>
        </p:spPr>
        <p:txBody>
          <a:bodyPr/>
          <a:lstStyle/>
          <a:p>
            <a:pPr algn="ctr"/>
            <a:r>
              <a:rPr lang="en-US" altLang="zh-CN" sz="2400">
                <a:ea typeface="宋体" panose="02010600030101010101" pitchFamily="2" charset="-122"/>
              </a:rPr>
              <a:t>A</a:t>
            </a:r>
            <a:endParaRPr lang="en-US" altLang="zh-CN" sz="2400">
              <a:ea typeface="宋体" panose="02010600030101010101" pitchFamily="2" charset="-122"/>
            </a:endParaRP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endParaRPr lang="en-US" altLang="zh-CN" sz="2400">
              <a:ea typeface="宋体" panose="02010600030101010101" pitchFamily="2" charset="-122"/>
            </a:endParaRP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B1</a:t>
            </a:r>
            <a:endParaRPr lang="en-US" altLang="zh-CN" sz="1600" dirty="0">
              <a:latin typeface="+mn-ea"/>
            </a:endParaRP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ln>
        </p:spPr>
        <p:txBody>
          <a:bodyPr/>
          <a:lstStyle/>
          <a:p>
            <a:pPr algn="ctr"/>
            <a:r>
              <a:rPr lang="zh-CN" altLang="en-US" sz="1600">
                <a:latin typeface="+mn-ea"/>
              </a:rPr>
              <a:t>网桥</a:t>
            </a:r>
            <a:r>
              <a:rPr lang="en-US" altLang="zh-CN" sz="1600">
                <a:latin typeface="+mn-ea"/>
              </a:rPr>
              <a:t>B2</a:t>
            </a:r>
            <a:endParaRPr lang="en-US" altLang="zh-CN" sz="1600">
              <a:latin typeface="+mn-ea"/>
            </a:endParaRP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endParaRPr lang="en-US" altLang="zh-CN" sz="1600" dirty="0">
              <a:latin typeface="+mn-ea"/>
            </a:endParaRP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endParaRPr lang="en-US" altLang="zh-CN" sz="1600" dirty="0">
              <a:latin typeface="+mn-ea"/>
            </a:endParaRP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endParaRPr lang="en-US" altLang="zh-CN" sz="1600" dirty="0">
              <a:latin typeface="+mn-ea"/>
            </a:endParaRP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endParaRPr lang="en-US" altLang="zh-CN" sz="1600">
              <a:latin typeface="+mn-ea"/>
            </a:endParaRP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a:latin typeface="+mn-ea"/>
              </a:rPr>
              <a:t>网桥</a:t>
            </a:r>
            <a:r>
              <a:rPr lang="en-US" altLang="zh-CN" sz="1600">
                <a:latin typeface="+mn-ea"/>
              </a:rPr>
              <a:t>B5</a:t>
            </a:r>
            <a:endParaRPr lang="en-US" altLang="zh-CN" sz="1600">
              <a:latin typeface="+mn-ea"/>
            </a:endParaRP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B4</a:t>
            </a:r>
            <a:endParaRPr lang="en-US" altLang="zh-CN" sz="1600" dirty="0">
              <a:latin typeface="+mn-ea"/>
            </a:endParaRP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a:latin typeface="+mn-ea"/>
              </a:rPr>
              <a:t>网桥</a:t>
            </a:r>
            <a:r>
              <a:rPr lang="en-US" altLang="zh-CN" sz="1600">
                <a:latin typeface="+mn-ea"/>
              </a:rPr>
              <a:t>B3</a:t>
            </a:r>
            <a:endParaRPr lang="en-US" altLang="zh-CN" sz="1600">
              <a:latin typeface="+mn-ea"/>
            </a:endParaRP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B6</a:t>
            </a:r>
            <a:endParaRPr lang="en-US" altLang="zh-CN" sz="1600" dirty="0">
              <a:latin typeface="+mn-ea"/>
            </a:endParaRP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endParaRPr kumimoji="0" lang="en-US" altLang="zh-CN">
              <a:latin typeface="Arial" panose="020B0604020202020204" pitchFamily="34" charset="0"/>
              <a:ea typeface="黑体" panose="02010609060101010101" pitchFamily="49" charset="-122"/>
            </a:endParaRP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endParaRPr kumimoji="0" lang="en-US" altLang="zh-CN">
              <a:latin typeface="Arial" panose="020B0604020202020204" pitchFamily="34" charset="0"/>
              <a:ea typeface="黑体" panose="02010609060101010101" pitchFamily="49" charset="-122"/>
            </a:endParaRP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endParaRPr kumimoji="0" lang="en-US" altLang="zh-CN">
              <a:latin typeface="Arial" panose="020B0604020202020204" pitchFamily="34" charset="0"/>
              <a:ea typeface="黑体" panose="02010609060101010101" pitchFamily="49" charset="-122"/>
            </a:endParaRPr>
          </a:p>
        </p:txBody>
      </p:sp>
      <p:sp>
        <p:nvSpPr>
          <p:cNvPr id="360554" name="Oval 106"/>
          <p:cNvSpPr>
            <a:spLocks noChangeArrowheads="1"/>
          </p:cNvSpPr>
          <p:nvPr/>
        </p:nvSpPr>
        <p:spPr bwMode="auto">
          <a:xfrm>
            <a:off x="7391401" y="2565401"/>
            <a:ext cx="576263" cy="576263"/>
          </a:xfrm>
          <a:prstGeom prst="ellipse">
            <a:avLst/>
          </a:prstGeom>
          <a:solidFill>
            <a:srgbClr val="FF0000"/>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endParaRPr kumimoji="0" lang="en-US" altLang="zh-CN" dirty="0">
              <a:latin typeface="Arial" panose="020B0604020202020204" pitchFamily="34" charset="0"/>
              <a:ea typeface="黑体" panose="02010609060101010101" pitchFamily="49" charset="-122"/>
            </a:endParaRP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endParaRPr kumimoji="0" lang="en-US" altLang="zh-CN">
              <a:latin typeface="Arial" panose="020B0604020202020204" pitchFamily="34" charset="0"/>
              <a:ea typeface="黑体" panose="02010609060101010101" pitchFamily="49" charset="-122"/>
            </a:endParaRP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endParaRPr kumimoji="0" lang="en-US" altLang="zh-CN">
              <a:latin typeface="Arial" panose="020B0604020202020204" pitchFamily="34" charset="0"/>
              <a:ea typeface="黑体" panose="02010609060101010101" pitchFamily="49" charset="-122"/>
            </a:endParaRP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endParaRPr kumimoji="0" lang="en-US" altLang="zh-CN" dirty="0">
              <a:latin typeface="Arial" panose="020B0604020202020204" pitchFamily="34" charset="0"/>
              <a:ea typeface="黑体" panose="02010609060101010101" pitchFamily="49" charset="-122"/>
            </a:endParaRP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endParaRPr kumimoji="0" lang="en-US" altLang="zh-CN">
              <a:latin typeface="Arial" panose="020B0604020202020204" pitchFamily="34" charset="0"/>
              <a:ea typeface="黑体" panose="02010609060101010101" pitchFamily="49" charset="-122"/>
            </a:endParaRP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endParaRPr kumimoji="0" lang="en-US" altLang="zh-CN" dirty="0">
              <a:latin typeface="Arial" panose="020B0604020202020204" pitchFamily="34" charset="0"/>
              <a:ea typeface="黑体" panose="02010609060101010101" pitchFamily="49" charset="-122"/>
            </a:endParaRP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endParaRPr kumimoji="0" lang="en-US" altLang="zh-CN" dirty="0">
              <a:latin typeface="Arial" panose="020B0604020202020204" pitchFamily="34" charset="0"/>
              <a:ea typeface="黑体" panose="02010609060101010101" pitchFamily="49" charset="-122"/>
            </a:endParaRP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3</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5</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4</a:t>
            </a:r>
            <a:endParaRPr lang="en-US" altLang="zh-CN" sz="2000">
              <a:solidFill>
                <a:srgbClr val="CC3300"/>
              </a:solidFill>
              <a:latin typeface="Times New Roman" panose="02020603050405020304" pitchFamily="18" charset="0"/>
              <a:ea typeface="宋体" panose="02010600030101010101" pitchFamily="2" charset="-122"/>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3" name="Rectangle 5"/>
          <p:cNvSpPr>
            <a:spLocks noGrp="1" noChangeArrowheads="1"/>
          </p:cNvSpPr>
          <p:nvPr>
            <p:ph type="title"/>
          </p:nvPr>
        </p:nvSpPr>
        <p:spPr>
          <a:noFill/>
        </p:spPr>
        <p:txBody>
          <a:bodyPr/>
          <a:lstStyle/>
          <a:p>
            <a:r>
              <a:rPr lang="en-US" altLang="zh-CN" dirty="0"/>
              <a:t>STP</a:t>
            </a:r>
            <a:r>
              <a:rPr lang="zh-CN" altLang="en-US" dirty="0"/>
              <a:t>实例</a:t>
            </a:r>
            <a:r>
              <a:rPr lang="en-US" altLang="zh-CN" dirty="0"/>
              <a:t>-</a:t>
            </a:r>
            <a:r>
              <a:rPr lang="zh-CN" altLang="en-US" dirty="0"/>
              <a:t>确定根端口</a:t>
            </a:r>
            <a:endParaRPr lang="zh-CN" altLang="en-US" dirty="0"/>
          </a:p>
        </p:txBody>
      </p:sp>
      <p:sp>
        <p:nvSpPr>
          <p:cNvPr id="70" name="灯片编号占位符 5"/>
          <p:cNvSpPr>
            <a:spLocks noGrp="1"/>
          </p:cNvSpPr>
          <p:nvPr>
            <p:ph type="sldNum" sz="quarter" idx="12"/>
          </p:nvPr>
        </p:nvSpPr>
        <p:spPr/>
        <p:txBody>
          <a:bodyPr/>
          <a:lstStyle/>
          <a:p>
            <a:fld id="{F4583CDC-ECB7-42AC-B28F-4A20C0401830}" type="slidenum">
              <a:rPr lang="en-US" altLang="zh-CN"/>
            </a:fld>
            <a:endParaRPr lang="en-US" altLang="zh-CN"/>
          </a:p>
        </p:txBody>
      </p:sp>
      <p:sp>
        <p:nvSpPr>
          <p:cNvPr id="360567" name="Line 119"/>
          <p:cNvSpPr>
            <a:spLocks noChangeShapeType="1"/>
          </p:cNvSpPr>
          <p:nvPr/>
        </p:nvSpPr>
        <p:spPr bwMode="auto">
          <a:xfrm>
            <a:off x="9245601" y="2133601"/>
            <a:ext cx="1008063" cy="7905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1" name="Line 113"/>
          <p:cNvSpPr>
            <a:spLocks noChangeShapeType="1"/>
          </p:cNvSpPr>
          <p:nvPr/>
        </p:nvSpPr>
        <p:spPr bwMode="auto">
          <a:xfrm>
            <a:off x="7680325" y="2852738"/>
            <a:ext cx="0" cy="2736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2" name="Line 114"/>
          <p:cNvSpPr>
            <a:spLocks noChangeShapeType="1"/>
          </p:cNvSpPr>
          <p:nvPr/>
        </p:nvSpPr>
        <p:spPr bwMode="auto">
          <a:xfrm>
            <a:off x="9174163" y="2133600"/>
            <a:ext cx="0" cy="32400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3" name="Line 115"/>
          <p:cNvSpPr>
            <a:spLocks noChangeShapeType="1"/>
          </p:cNvSpPr>
          <p:nvPr/>
        </p:nvSpPr>
        <p:spPr bwMode="auto">
          <a:xfrm>
            <a:off x="10255250" y="2852738"/>
            <a:ext cx="0" cy="2736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4" name="Line 116"/>
          <p:cNvSpPr>
            <a:spLocks noChangeShapeType="1"/>
          </p:cNvSpPr>
          <p:nvPr/>
        </p:nvSpPr>
        <p:spPr bwMode="auto">
          <a:xfrm flipH="1">
            <a:off x="7680325" y="2060575"/>
            <a:ext cx="1493838" cy="8651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5" name="Line 117"/>
          <p:cNvSpPr>
            <a:spLocks noChangeShapeType="1"/>
          </p:cNvSpPr>
          <p:nvPr/>
        </p:nvSpPr>
        <p:spPr bwMode="auto">
          <a:xfrm flipH="1" flipV="1">
            <a:off x="7824788" y="4365625"/>
            <a:ext cx="21590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66" name="Line 118"/>
          <p:cNvSpPr>
            <a:spLocks noChangeShapeType="1"/>
          </p:cNvSpPr>
          <p:nvPr/>
        </p:nvSpPr>
        <p:spPr bwMode="auto">
          <a:xfrm flipH="1" flipV="1">
            <a:off x="7896225" y="5661025"/>
            <a:ext cx="21590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0508" name="Line 60"/>
          <p:cNvSpPr>
            <a:spLocks noChangeShapeType="1"/>
          </p:cNvSpPr>
          <p:nvPr/>
        </p:nvSpPr>
        <p:spPr bwMode="auto">
          <a:xfrm flipH="1">
            <a:off x="3457575" y="1989138"/>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1" name="Line 63"/>
          <p:cNvSpPr>
            <a:spLocks noChangeShapeType="1"/>
          </p:cNvSpPr>
          <p:nvPr/>
        </p:nvSpPr>
        <p:spPr bwMode="auto">
          <a:xfrm flipH="1">
            <a:off x="2665413" y="3284539"/>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5" name="Line 67"/>
          <p:cNvSpPr>
            <a:spLocks noChangeShapeType="1"/>
          </p:cNvSpPr>
          <p:nvPr/>
        </p:nvSpPr>
        <p:spPr bwMode="auto">
          <a:xfrm>
            <a:off x="4538663" y="3284539"/>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18" name="Line 70"/>
          <p:cNvSpPr>
            <a:spLocks noChangeShapeType="1"/>
          </p:cNvSpPr>
          <p:nvPr/>
        </p:nvSpPr>
        <p:spPr bwMode="auto">
          <a:xfrm flipH="1">
            <a:off x="5181601" y="1989139"/>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4" name="Line 86"/>
          <p:cNvSpPr>
            <a:spLocks noChangeShapeType="1"/>
          </p:cNvSpPr>
          <p:nvPr/>
        </p:nvSpPr>
        <p:spPr bwMode="auto">
          <a:xfrm>
            <a:off x="6626225" y="1989139"/>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38" name="Line 90"/>
          <p:cNvSpPr>
            <a:spLocks noChangeShapeType="1"/>
          </p:cNvSpPr>
          <p:nvPr/>
        </p:nvSpPr>
        <p:spPr bwMode="auto">
          <a:xfrm>
            <a:off x="6092825" y="4581525"/>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6" name="Line 48"/>
          <p:cNvSpPr>
            <a:spLocks noChangeShapeType="1"/>
          </p:cNvSpPr>
          <p:nvPr/>
        </p:nvSpPr>
        <p:spPr bwMode="auto">
          <a:xfrm>
            <a:off x="2665413" y="1557339"/>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500" name="Line 52"/>
          <p:cNvSpPr>
            <a:spLocks noChangeShapeType="1"/>
          </p:cNvSpPr>
          <p:nvPr/>
        </p:nvSpPr>
        <p:spPr bwMode="auto">
          <a:xfrm>
            <a:off x="6586538" y="5661026"/>
            <a:ext cx="0" cy="449263"/>
          </a:xfrm>
          <a:prstGeom prst="line">
            <a:avLst/>
          </a:prstGeom>
          <a:noFill/>
          <a:ln w="19050">
            <a:solidFill>
              <a:srgbClr val="000000"/>
            </a:solidFill>
            <a:round/>
            <a:head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60495" name="Rectangle 47"/>
          <p:cNvSpPr>
            <a:spLocks noChangeArrowheads="1"/>
          </p:cNvSpPr>
          <p:nvPr/>
        </p:nvSpPr>
        <p:spPr bwMode="auto">
          <a:xfrm>
            <a:off x="2449514" y="1268414"/>
            <a:ext cx="428625" cy="441325"/>
          </a:xfrm>
          <a:prstGeom prst="rect">
            <a:avLst/>
          </a:prstGeom>
          <a:solidFill>
            <a:srgbClr val="FF9900"/>
          </a:solidFill>
          <a:ln w="17463">
            <a:solidFill>
              <a:srgbClr val="000000"/>
            </a:solidFill>
            <a:miter lim="800000"/>
          </a:ln>
        </p:spPr>
        <p:txBody>
          <a:bodyPr/>
          <a:lstStyle/>
          <a:p>
            <a:pPr algn="ctr"/>
            <a:r>
              <a:rPr lang="en-US" altLang="zh-CN" sz="2400">
                <a:ea typeface="宋体" panose="02010600030101010101" pitchFamily="2" charset="-122"/>
              </a:rPr>
              <a:t>A</a:t>
            </a:r>
            <a:endParaRPr lang="en-US" altLang="zh-CN" sz="2400">
              <a:ea typeface="宋体" panose="02010600030101010101" pitchFamily="2" charset="-122"/>
            </a:endParaRPr>
          </a:p>
        </p:txBody>
      </p:sp>
      <p:sp>
        <p:nvSpPr>
          <p:cNvPr id="360499" name="Rectangle 51"/>
          <p:cNvSpPr>
            <a:spLocks noChangeArrowheads="1"/>
          </p:cNvSpPr>
          <p:nvPr/>
        </p:nvSpPr>
        <p:spPr bwMode="auto">
          <a:xfrm>
            <a:off x="6413501" y="5949951"/>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endParaRPr lang="en-US" altLang="zh-CN" sz="2400">
              <a:ea typeface="宋体" panose="02010600030101010101" pitchFamily="2" charset="-122"/>
            </a:endParaRPr>
          </a:p>
        </p:txBody>
      </p:sp>
      <p:sp>
        <p:nvSpPr>
          <p:cNvPr id="360507" name="Rectangle 59"/>
          <p:cNvSpPr>
            <a:spLocks noChangeArrowheads="1"/>
          </p:cNvSpPr>
          <p:nvPr/>
        </p:nvSpPr>
        <p:spPr bwMode="auto">
          <a:xfrm>
            <a:off x="2954339" y="2474914"/>
            <a:ext cx="1030287" cy="306387"/>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B1</a:t>
            </a:r>
            <a:endParaRPr lang="en-US" altLang="zh-CN" sz="1600" dirty="0">
              <a:latin typeface="+mn-ea"/>
            </a:endParaRPr>
          </a:p>
        </p:txBody>
      </p:sp>
      <p:sp>
        <p:nvSpPr>
          <p:cNvPr id="360510" name="Rectangle 62"/>
          <p:cNvSpPr>
            <a:spLocks noChangeArrowheads="1"/>
          </p:cNvSpPr>
          <p:nvPr/>
        </p:nvSpPr>
        <p:spPr bwMode="auto">
          <a:xfrm>
            <a:off x="2162175" y="4076701"/>
            <a:ext cx="1030288" cy="360363"/>
          </a:xfrm>
          <a:prstGeom prst="rect">
            <a:avLst/>
          </a:prstGeom>
          <a:solidFill>
            <a:schemeClr val="accent1">
              <a:lumMod val="10000"/>
              <a:lumOff val="90000"/>
            </a:schemeClr>
          </a:solidFill>
          <a:ln w="17463">
            <a:solidFill>
              <a:srgbClr val="000000"/>
            </a:solidFill>
            <a:miter lim="800000"/>
          </a:ln>
        </p:spPr>
        <p:txBody>
          <a:bodyPr/>
          <a:lstStyle/>
          <a:p>
            <a:pPr algn="ctr"/>
            <a:r>
              <a:rPr lang="zh-CN" altLang="en-US" sz="1600">
                <a:latin typeface="+mn-ea"/>
              </a:rPr>
              <a:t>网桥</a:t>
            </a:r>
            <a:r>
              <a:rPr lang="en-US" altLang="zh-CN" sz="1600">
                <a:latin typeface="+mn-ea"/>
              </a:rPr>
              <a:t>B2</a:t>
            </a:r>
            <a:endParaRPr lang="en-US" altLang="zh-CN" sz="1600">
              <a:latin typeface="+mn-ea"/>
            </a:endParaRPr>
          </a:p>
        </p:txBody>
      </p:sp>
      <p:sp>
        <p:nvSpPr>
          <p:cNvPr id="360521" name="Text Box 73"/>
          <p:cNvSpPr txBox="1">
            <a:spLocks noChangeArrowheads="1"/>
          </p:cNvSpPr>
          <p:nvPr/>
        </p:nvSpPr>
        <p:spPr bwMode="auto">
          <a:xfrm>
            <a:off x="1631951" y="1989138"/>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endParaRPr lang="en-US" altLang="zh-CN" sz="1600" dirty="0">
              <a:latin typeface="+mn-ea"/>
            </a:endParaRPr>
          </a:p>
        </p:txBody>
      </p:sp>
      <p:sp>
        <p:nvSpPr>
          <p:cNvPr id="360522" name="Text Box 74"/>
          <p:cNvSpPr txBox="1">
            <a:spLocks noChangeArrowheads="1"/>
          </p:cNvSpPr>
          <p:nvPr/>
        </p:nvSpPr>
        <p:spPr bwMode="auto">
          <a:xfrm>
            <a:off x="1631951" y="33575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endParaRPr lang="en-US" altLang="zh-CN" sz="1600" dirty="0">
              <a:latin typeface="+mn-ea"/>
            </a:endParaRPr>
          </a:p>
        </p:txBody>
      </p:sp>
      <p:sp>
        <p:nvSpPr>
          <p:cNvPr id="360523" name="Text Box 75"/>
          <p:cNvSpPr txBox="1">
            <a:spLocks noChangeArrowheads="1"/>
          </p:cNvSpPr>
          <p:nvPr/>
        </p:nvSpPr>
        <p:spPr bwMode="auto">
          <a:xfrm>
            <a:off x="1631951" y="566261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endParaRPr lang="en-US" altLang="zh-CN" sz="1600" dirty="0">
              <a:latin typeface="+mn-ea"/>
            </a:endParaRPr>
          </a:p>
        </p:txBody>
      </p:sp>
      <p:sp>
        <p:nvSpPr>
          <p:cNvPr id="360526" name="Text Box 78"/>
          <p:cNvSpPr txBox="1">
            <a:spLocks noChangeArrowheads="1"/>
          </p:cNvSpPr>
          <p:nvPr/>
        </p:nvSpPr>
        <p:spPr bwMode="auto">
          <a:xfrm>
            <a:off x="3962401" y="465296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endParaRPr lang="en-US" altLang="zh-CN" sz="1600">
              <a:latin typeface="+mn-ea"/>
            </a:endParaRPr>
          </a:p>
        </p:txBody>
      </p:sp>
      <p:sp>
        <p:nvSpPr>
          <p:cNvPr id="360527" name="Line 79"/>
          <p:cNvSpPr>
            <a:spLocks noChangeShapeType="1"/>
          </p:cNvSpPr>
          <p:nvPr/>
        </p:nvSpPr>
        <p:spPr bwMode="auto">
          <a:xfrm flipV="1">
            <a:off x="2233614" y="3284539"/>
            <a:ext cx="2808287"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8" name="Line 80"/>
          <p:cNvSpPr>
            <a:spLocks noChangeShapeType="1"/>
          </p:cNvSpPr>
          <p:nvPr/>
        </p:nvSpPr>
        <p:spPr bwMode="auto">
          <a:xfrm>
            <a:off x="2233614" y="5661025"/>
            <a:ext cx="489743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29" name="Line 81"/>
          <p:cNvSpPr>
            <a:spLocks noChangeShapeType="1"/>
          </p:cNvSpPr>
          <p:nvPr/>
        </p:nvSpPr>
        <p:spPr bwMode="auto">
          <a:xfrm>
            <a:off x="4206875" y="4583113"/>
            <a:ext cx="2808288"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1" name="Line 83"/>
          <p:cNvSpPr>
            <a:spLocks noChangeShapeType="1"/>
          </p:cNvSpPr>
          <p:nvPr/>
        </p:nvSpPr>
        <p:spPr bwMode="auto">
          <a:xfrm flipV="1">
            <a:off x="2233613" y="1989139"/>
            <a:ext cx="4737100"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360533" name="Rectangle 85"/>
          <p:cNvSpPr>
            <a:spLocks noChangeArrowheads="1"/>
          </p:cNvSpPr>
          <p:nvPr/>
        </p:nvSpPr>
        <p:spPr bwMode="auto">
          <a:xfrm>
            <a:off x="6080125" y="3141664"/>
            <a:ext cx="1030288" cy="358775"/>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a:latin typeface="+mn-ea"/>
              </a:rPr>
              <a:t>网桥</a:t>
            </a:r>
            <a:r>
              <a:rPr lang="en-US" altLang="zh-CN" sz="1600">
                <a:latin typeface="+mn-ea"/>
              </a:rPr>
              <a:t>B5</a:t>
            </a:r>
            <a:endParaRPr lang="en-US" altLang="zh-CN" sz="1600">
              <a:latin typeface="+mn-ea"/>
            </a:endParaRPr>
          </a:p>
        </p:txBody>
      </p:sp>
      <p:sp>
        <p:nvSpPr>
          <p:cNvPr id="360536" name="Rectangle 88"/>
          <p:cNvSpPr>
            <a:spLocks noChangeArrowheads="1"/>
          </p:cNvSpPr>
          <p:nvPr/>
        </p:nvSpPr>
        <p:spPr bwMode="auto">
          <a:xfrm>
            <a:off x="5618163" y="4941888"/>
            <a:ext cx="1028700" cy="361950"/>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B4</a:t>
            </a:r>
            <a:endParaRPr lang="en-US" altLang="zh-CN" sz="1600" dirty="0">
              <a:latin typeface="+mn-ea"/>
            </a:endParaRPr>
          </a:p>
        </p:txBody>
      </p:sp>
      <p:sp>
        <p:nvSpPr>
          <p:cNvPr id="360513" name="Rectangle 65"/>
          <p:cNvSpPr>
            <a:spLocks noChangeArrowheads="1"/>
          </p:cNvSpPr>
          <p:nvPr/>
        </p:nvSpPr>
        <p:spPr bwMode="auto">
          <a:xfrm>
            <a:off x="4033838" y="3717926"/>
            <a:ext cx="1028700" cy="358775"/>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a:latin typeface="+mn-ea"/>
              </a:rPr>
              <a:t>网桥</a:t>
            </a:r>
            <a:r>
              <a:rPr lang="en-US" altLang="zh-CN" sz="1600">
                <a:latin typeface="+mn-ea"/>
              </a:rPr>
              <a:t>B3</a:t>
            </a:r>
            <a:endParaRPr lang="en-US" altLang="zh-CN" sz="1600">
              <a:latin typeface="+mn-ea"/>
            </a:endParaRPr>
          </a:p>
        </p:txBody>
      </p:sp>
      <p:sp>
        <p:nvSpPr>
          <p:cNvPr id="360516" name="Rectangle 68"/>
          <p:cNvSpPr>
            <a:spLocks noChangeArrowheads="1"/>
          </p:cNvSpPr>
          <p:nvPr/>
        </p:nvSpPr>
        <p:spPr bwMode="auto">
          <a:xfrm>
            <a:off x="4681539" y="2446338"/>
            <a:ext cx="1030287" cy="334962"/>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B6</a:t>
            </a:r>
            <a:endParaRPr lang="en-US" altLang="zh-CN" sz="1600" dirty="0">
              <a:latin typeface="+mn-ea"/>
            </a:endParaRPr>
          </a:p>
        </p:txBody>
      </p:sp>
      <p:sp>
        <p:nvSpPr>
          <p:cNvPr id="360539" name="Text Box 91"/>
          <p:cNvSpPr txBox="1">
            <a:spLocks noChangeArrowheads="1"/>
          </p:cNvSpPr>
          <p:nvPr/>
        </p:nvSpPr>
        <p:spPr bwMode="auto">
          <a:xfrm>
            <a:off x="2765425" y="2155825"/>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0" name="Text Box 92"/>
          <p:cNvSpPr txBox="1">
            <a:spLocks noChangeArrowheads="1"/>
          </p:cNvSpPr>
          <p:nvPr/>
        </p:nvSpPr>
        <p:spPr bwMode="auto">
          <a:xfrm>
            <a:off x="2765425"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1" name="Text Box 93"/>
          <p:cNvSpPr txBox="1">
            <a:spLocks noChangeArrowheads="1"/>
          </p:cNvSpPr>
          <p:nvPr/>
        </p:nvSpPr>
        <p:spPr bwMode="auto">
          <a:xfrm>
            <a:off x="2665413" y="37401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2" name="Text Box 94"/>
          <p:cNvSpPr txBox="1">
            <a:spLocks noChangeArrowheads="1"/>
          </p:cNvSpPr>
          <p:nvPr/>
        </p:nvSpPr>
        <p:spPr bwMode="auto">
          <a:xfrm>
            <a:off x="2665413" y="44370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3" name="Text Box 95"/>
          <p:cNvSpPr txBox="1">
            <a:spLocks noChangeArrowheads="1"/>
          </p:cNvSpPr>
          <p:nvPr/>
        </p:nvSpPr>
        <p:spPr bwMode="auto">
          <a:xfrm>
            <a:off x="3917950" y="33797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4" name="Text Box 96"/>
          <p:cNvSpPr txBox="1">
            <a:spLocks noChangeArrowheads="1"/>
          </p:cNvSpPr>
          <p:nvPr/>
        </p:nvSpPr>
        <p:spPr bwMode="auto">
          <a:xfrm>
            <a:off x="3917950" y="40767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5" name="Text Box 97"/>
          <p:cNvSpPr txBox="1">
            <a:spLocks noChangeArrowheads="1"/>
          </p:cNvSpPr>
          <p:nvPr/>
        </p:nvSpPr>
        <p:spPr bwMode="auto">
          <a:xfrm>
            <a:off x="5114925" y="21336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6" name="Text Box 98"/>
          <p:cNvSpPr txBox="1">
            <a:spLocks noChangeArrowheads="1"/>
          </p:cNvSpPr>
          <p:nvPr/>
        </p:nvSpPr>
        <p:spPr bwMode="auto">
          <a:xfrm>
            <a:off x="5114925" y="28305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7" name="Text Box 99"/>
          <p:cNvSpPr txBox="1">
            <a:spLocks noChangeArrowheads="1"/>
          </p:cNvSpPr>
          <p:nvPr/>
        </p:nvSpPr>
        <p:spPr bwMode="auto">
          <a:xfrm>
            <a:off x="5907088" y="278130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8" name="Text Box 100"/>
          <p:cNvSpPr txBox="1">
            <a:spLocks noChangeArrowheads="1"/>
          </p:cNvSpPr>
          <p:nvPr/>
        </p:nvSpPr>
        <p:spPr bwMode="auto">
          <a:xfrm>
            <a:off x="5907088" y="34782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49" name="Text Box 101"/>
          <p:cNvSpPr txBox="1">
            <a:spLocks noChangeArrowheads="1"/>
          </p:cNvSpPr>
          <p:nvPr/>
        </p:nvSpPr>
        <p:spPr bwMode="auto">
          <a:xfrm>
            <a:off x="5402263" y="4603750"/>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50" name="Text Box 102"/>
          <p:cNvSpPr txBox="1">
            <a:spLocks noChangeArrowheads="1"/>
          </p:cNvSpPr>
          <p:nvPr/>
        </p:nvSpPr>
        <p:spPr bwMode="auto">
          <a:xfrm>
            <a:off x="5402263" y="530066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0551" name="Oval 103"/>
          <p:cNvSpPr>
            <a:spLocks noChangeArrowheads="1"/>
          </p:cNvSpPr>
          <p:nvPr/>
        </p:nvSpPr>
        <p:spPr bwMode="auto">
          <a:xfrm>
            <a:off x="8904288" y="1773238"/>
            <a:ext cx="576262"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endParaRPr kumimoji="0" lang="en-US" altLang="zh-CN">
              <a:latin typeface="Arial" panose="020B0604020202020204" pitchFamily="34" charset="0"/>
              <a:ea typeface="黑体" panose="02010609060101010101" pitchFamily="49" charset="-122"/>
            </a:endParaRPr>
          </a:p>
        </p:txBody>
      </p:sp>
      <p:sp>
        <p:nvSpPr>
          <p:cNvPr id="360552" name="Oval 104"/>
          <p:cNvSpPr>
            <a:spLocks noChangeArrowheads="1"/>
          </p:cNvSpPr>
          <p:nvPr/>
        </p:nvSpPr>
        <p:spPr bwMode="auto">
          <a:xfrm>
            <a:off x="8904288" y="3284538"/>
            <a:ext cx="576262"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B6</a:t>
            </a:r>
            <a:endParaRPr kumimoji="0" lang="en-US" altLang="zh-CN">
              <a:latin typeface="Arial" panose="020B0604020202020204" pitchFamily="34" charset="0"/>
              <a:ea typeface="黑体" panose="02010609060101010101" pitchFamily="49" charset="-122"/>
            </a:endParaRPr>
          </a:p>
        </p:txBody>
      </p:sp>
      <p:sp>
        <p:nvSpPr>
          <p:cNvPr id="360553" name="Oval 105"/>
          <p:cNvSpPr>
            <a:spLocks noChangeArrowheads="1"/>
          </p:cNvSpPr>
          <p:nvPr/>
        </p:nvSpPr>
        <p:spPr bwMode="auto">
          <a:xfrm>
            <a:off x="8902701" y="5373688"/>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endParaRPr kumimoji="0" lang="en-US" altLang="zh-CN">
              <a:latin typeface="Arial" panose="020B0604020202020204" pitchFamily="34" charset="0"/>
              <a:ea typeface="黑体" panose="02010609060101010101" pitchFamily="49" charset="-122"/>
            </a:endParaRPr>
          </a:p>
        </p:txBody>
      </p:sp>
      <p:sp>
        <p:nvSpPr>
          <p:cNvPr id="360554" name="Oval 106"/>
          <p:cNvSpPr>
            <a:spLocks noChangeArrowheads="1"/>
          </p:cNvSpPr>
          <p:nvPr/>
        </p:nvSpPr>
        <p:spPr bwMode="auto">
          <a:xfrm>
            <a:off x="7391401" y="2565401"/>
            <a:ext cx="576263" cy="576263"/>
          </a:xfrm>
          <a:prstGeom prst="ellipse">
            <a:avLst/>
          </a:prstGeom>
          <a:solidFill>
            <a:srgbClr val="FF0000"/>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B1</a:t>
            </a:r>
            <a:endParaRPr kumimoji="0" lang="en-US" altLang="zh-CN" dirty="0">
              <a:latin typeface="Arial" panose="020B0604020202020204" pitchFamily="34" charset="0"/>
              <a:ea typeface="黑体" panose="02010609060101010101" pitchFamily="49" charset="-122"/>
            </a:endParaRPr>
          </a:p>
        </p:txBody>
      </p:sp>
      <p:sp>
        <p:nvSpPr>
          <p:cNvPr id="360555" name="Oval 107"/>
          <p:cNvSpPr>
            <a:spLocks noChangeArrowheads="1"/>
          </p:cNvSpPr>
          <p:nvPr/>
        </p:nvSpPr>
        <p:spPr bwMode="auto">
          <a:xfrm>
            <a:off x="7391401" y="4078288"/>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endParaRPr kumimoji="0" lang="en-US" altLang="zh-CN">
              <a:latin typeface="Arial" panose="020B0604020202020204" pitchFamily="34" charset="0"/>
              <a:ea typeface="黑体" panose="02010609060101010101" pitchFamily="49" charset="-122"/>
            </a:endParaRPr>
          </a:p>
        </p:txBody>
      </p:sp>
      <p:sp>
        <p:nvSpPr>
          <p:cNvPr id="360556" name="Oval 108"/>
          <p:cNvSpPr>
            <a:spLocks noChangeArrowheads="1"/>
          </p:cNvSpPr>
          <p:nvPr/>
        </p:nvSpPr>
        <p:spPr bwMode="auto">
          <a:xfrm>
            <a:off x="7392988" y="5373688"/>
            <a:ext cx="576262"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B2</a:t>
            </a:r>
            <a:endParaRPr kumimoji="0" lang="en-US" altLang="zh-CN">
              <a:latin typeface="Arial" panose="020B0604020202020204" pitchFamily="34" charset="0"/>
              <a:ea typeface="黑体" panose="02010609060101010101" pitchFamily="49" charset="-122"/>
            </a:endParaRPr>
          </a:p>
        </p:txBody>
      </p:sp>
      <p:sp>
        <p:nvSpPr>
          <p:cNvPr id="360557" name="Oval 109"/>
          <p:cNvSpPr>
            <a:spLocks noChangeArrowheads="1"/>
          </p:cNvSpPr>
          <p:nvPr/>
        </p:nvSpPr>
        <p:spPr bwMode="auto">
          <a:xfrm>
            <a:off x="9966326" y="2565401"/>
            <a:ext cx="576263" cy="576263"/>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endParaRPr kumimoji="0" lang="en-US" altLang="zh-CN" dirty="0">
              <a:latin typeface="Arial" panose="020B0604020202020204" pitchFamily="34" charset="0"/>
              <a:ea typeface="黑体" panose="02010609060101010101" pitchFamily="49" charset="-122"/>
            </a:endParaRPr>
          </a:p>
        </p:txBody>
      </p:sp>
      <p:sp>
        <p:nvSpPr>
          <p:cNvPr id="360558" name="Oval 110"/>
          <p:cNvSpPr>
            <a:spLocks noChangeArrowheads="1"/>
          </p:cNvSpPr>
          <p:nvPr/>
        </p:nvSpPr>
        <p:spPr bwMode="auto">
          <a:xfrm>
            <a:off x="9966326" y="4078288"/>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endParaRPr kumimoji="0" lang="en-US" altLang="zh-CN">
              <a:latin typeface="Arial" panose="020B0604020202020204" pitchFamily="34" charset="0"/>
              <a:ea typeface="黑体" panose="02010609060101010101" pitchFamily="49" charset="-122"/>
            </a:endParaRPr>
          </a:p>
        </p:txBody>
      </p:sp>
      <p:sp>
        <p:nvSpPr>
          <p:cNvPr id="360559" name="Oval 111"/>
          <p:cNvSpPr>
            <a:spLocks noChangeArrowheads="1"/>
          </p:cNvSpPr>
          <p:nvPr/>
        </p:nvSpPr>
        <p:spPr bwMode="auto">
          <a:xfrm>
            <a:off x="9966326" y="5373688"/>
            <a:ext cx="576263"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endParaRPr kumimoji="0" lang="en-US" altLang="zh-CN" dirty="0">
              <a:latin typeface="Arial" panose="020B0604020202020204" pitchFamily="34" charset="0"/>
              <a:ea typeface="黑体" panose="02010609060101010101" pitchFamily="49" charset="-122"/>
            </a:endParaRPr>
          </a:p>
        </p:txBody>
      </p:sp>
      <p:sp>
        <p:nvSpPr>
          <p:cNvPr id="360560" name="Oval 112"/>
          <p:cNvSpPr>
            <a:spLocks noChangeArrowheads="1"/>
          </p:cNvSpPr>
          <p:nvPr/>
        </p:nvSpPr>
        <p:spPr bwMode="auto">
          <a:xfrm>
            <a:off x="8256588" y="4076701"/>
            <a:ext cx="576262" cy="576263"/>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B3</a:t>
            </a:r>
            <a:endParaRPr kumimoji="0" lang="en-US" altLang="zh-CN" dirty="0">
              <a:latin typeface="Arial" panose="020B0604020202020204" pitchFamily="34" charset="0"/>
              <a:ea typeface="黑体" panose="02010609060101010101" pitchFamily="49" charset="-122"/>
            </a:endParaRPr>
          </a:p>
        </p:txBody>
      </p:sp>
      <p:sp>
        <p:nvSpPr>
          <p:cNvPr id="360568" name="Text Box 120"/>
          <p:cNvSpPr txBox="1">
            <a:spLocks noChangeArrowheads="1"/>
          </p:cNvSpPr>
          <p:nvPr/>
        </p:nvSpPr>
        <p:spPr bwMode="auto">
          <a:xfrm>
            <a:off x="8021638" y="27082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
        <p:nvSpPr>
          <p:cNvPr id="360569" name="Text Box 121"/>
          <p:cNvSpPr txBox="1">
            <a:spLocks noChangeArrowheads="1"/>
          </p:cNvSpPr>
          <p:nvPr/>
        </p:nvSpPr>
        <p:spPr bwMode="auto">
          <a:xfrm>
            <a:off x="766127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2</a:t>
            </a:r>
            <a:endParaRPr lang="en-US" altLang="zh-CN" sz="2000" dirty="0">
              <a:latin typeface="Times New Roman" panose="02020603050405020304" pitchFamily="18" charset="0"/>
              <a:ea typeface="宋体" panose="02010600030101010101" pitchFamily="2" charset="-122"/>
            </a:endParaRPr>
          </a:p>
        </p:txBody>
      </p:sp>
      <p:sp>
        <p:nvSpPr>
          <p:cNvPr id="360570" name="Text Box 122"/>
          <p:cNvSpPr txBox="1">
            <a:spLocks noChangeArrowheads="1"/>
          </p:cNvSpPr>
          <p:nvPr/>
        </p:nvSpPr>
        <p:spPr bwMode="auto">
          <a:xfrm>
            <a:off x="79502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1" name="Text Box 123"/>
          <p:cNvSpPr txBox="1">
            <a:spLocks noChangeArrowheads="1"/>
          </p:cNvSpPr>
          <p:nvPr/>
        </p:nvSpPr>
        <p:spPr bwMode="auto">
          <a:xfrm>
            <a:off x="8813800" y="40401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3</a:t>
            </a:r>
            <a:endParaRPr lang="en-US" altLang="zh-CN" sz="2000" dirty="0">
              <a:latin typeface="Times New Roman" panose="02020603050405020304" pitchFamily="18" charset="0"/>
              <a:ea typeface="宋体" panose="02010600030101010101" pitchFamily="2" charset="-122"/>
            </a:endParaRPr>
          </a:p>
        </p:txBody>
      </p:sp>
      <p:sp>
        <p:nvSpPr>
          <p:cNvPr id="360572" name="Text Box 124"/>
          <p:cNvSpPr txBox="1">
            <a:spLocks noChangeArrowheads="1"/>
          </p:cNvSpPr>
          <p:nvPr/>
        </p:nvSpPr>
        <p:spPr bwMode="auto">
          <a:xfrm>
            <a:off x="9150350" y="38131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5</a:t>
            </a:r>
            <a:endParaRPr lang="en-US" altLang="zh-CN" sz="2000" dirty="0">
              <a:latin typeface="Times New Roman" panose="02020603050405020304" pitchFamily="18" charset="0"/>
              <a:ea typeface="宋体" panose="02010600030101010101" pitchFamily="2" charset="-122"/>
            </a:endParaRPr>
          </a:p>
        </p:txBody>
      </p:sp>
      <p:sp>
        <p:nvSpPr>
          <p:cNvPr id="360573" name="Text Box 125"/>
          <p:cNvSpPr txBox="1">
            <a:spLocks noChangeArrowheads="1"/>
          </p:cNvSpPr>
          <p:nvPr/>
        </p:nvSpPr>
        <p:spPr bwMode="auto">
          <a:xfrm>
            <a:off x="9150350" y="28765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4" name="Text Box 126"/>
          <p:cNvSpPr txBox="1">
            <a:spLocks noChangeArrowheads="1"/>
          </p:cNvSpPr>
          <p:nvPr/>
        </p:nvSpPr>
        <p:spPr bwMode="auto">
          <a:xfrm>
            <a:off x="9678988" y="26606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
        <p:nvSpPr>
          <p:cNvPr id="360575" name="Text Box 127"/>
          <p:cNvSpPr txBox="1">
            <a:spLocks noChangeArrowheads="1"/>
          </p:cNvSpPr>
          <p:nvPr/>
        </p:nvSpPr>
        <p:spPr bwMode="auto">
          <a:xfrm>
            <a:off x="9966325" y="316547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6" name="Text Box 128"/>
          <p:cNvSpPr txBox="1">
            <a:spLocks noChangeArrowheads="1"/>
          </p:cNvSpPr>
          <p:nvPr/>
        </p:nvSpPr>
        <p:spPr bwMode="auto">
          <a:xfrm>
            <a:off x="9966325" y="504825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7" name="Text Box 129"/>
          <p:cNvSpPr txBox="1">
            <a:spLocks noChangeArrowheads="1"/>
          </p:cNvSpPr>
          <p:nvPr/>
        </p:nvSpPr>
        <p:spPr bwMode="auto">
          <a:xfrm>
            <a:off x="9678988" y="5335589"/>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5</a:t>
            </a:r>
            <a:endParaRPr lang="en-US" altLang="zh-CN" sz="2000" dirty="0">
              <a:latin typeface="Times New Roman" panose="02020603050405020304" pitchFamily="18" charset="0"/>
              <a:ea typeface="宋体" panose="02010600030101010101" pitchFamily="2" charset="-122"/>
            </a:endParaRPr>
          </a:p>
        </p:txBody>
      </p:sp>
      <p:sp>
        <p:nvSpPr>
          <p:cNvPr id="360578" name="Text Box 130"/>
          <p:cNvSpPr txBox="1">
            <a:spLocks noChangeArrowheads="1"/>
          </p:cNvSpPr>
          <p:nvPr/>
        </p:nvSpPr>
        <p:spPr bwMode="auto">
          <a:xfrm>
            <a:off x="7661275" y="496570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360579" name="Text Box 131"/>
          <p:cNvSpPr txBox="1">
            <a:spLocks noChangeArrowheads="1"/>
          </p:cNvSpPr>
          <p:nvPr/>
        </p:nvSpPr>
        <p:spPr bwMode="auto">
          <a:xfrm>
            <a:off x="7950200" y="5326064"/>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anose="02020603050405020304" pitchFamily="18" charset="0"/>
                <a:ea typeface="宋体" panose="02010600030101010101" pitchFamily="2" charset="-122"/>
              </a:rPr>
              <a:t>4</a:t>
            </a:r>
            <a:endParaRPr lang="en-US" altLang="zh-CN" sz="2000" dirty="0">
              <a:latin typeface="Times New Roman" panose="02020603050405020304" pitchFamily="18" charset="0"/>
              <a:ea typeface="宋体" panose="02010600030101010101" pitchFamily="2" charset="-122"/>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660400" y="193676"/>
            <a:ext cx="10836275" cy="765175"/>
          </a:xfrm>
          <a:noFill/>
        </p:spPr>
        <p:txBody>
          <a:bodyPr>
            <a:normAutofit/>
          </a:bodyPr>
          <a:lstStyle/>
          <a:p>
            <a:r>
              <a:rPr lang="en-US" altLang="zh-CN" sz="3200" dirty="0">
                <a:latin typeface="+mn-ea"/>
                <a:ea typeface="+mn-ea"/>
              </a:rPr>
              <a:t>STP</a:t>
            </a:r>
            <a:r>
              <a:rPr lang="zh-CN" altLang="en-US" sz="3200" dirty="0">
                <a:latin typeface="+mn-ea"/>
                <a:ea typeface="+mn-ea"/>
              </a:rPr>
              <a:t>实例</a:t>
            </a:r>
            <a:r>
              <a:rPr lang="en-US" altLang="zh-CN" sz="3600" dirty="0"/>
              <a:t>-</a:t>
            </a:r>
            <a:r>
              <a:rPr lang="zh-CN" altLang="en-US" sz="3200" dirty="0"/>
              <a:t>确定根端口</a:t>
            </a:r>
            <a:endParaRPr lang="zh-CN" altLang="en-US" sz="3200" dirty="0"/>
          </a:p>
        </p:txBody>
      </p:sp>
      <p:graphicFrame>
        <p:nvGraphicFramePr>
          <p:cNvPr id="604270" name="Group 110"/>
          <p:cNvGraphicFramePr>
            <a:graphicFrameLocks noGrp="1"/>
          </p:cNvGraphicFramePr>
          <p:nvPr>
            <p:ph type="tbl" idx="1"/>
          </p:nvPr>
        </p:nvGraphicFramePr>
        <p:xfrm>
          <a:off x="6600826" y="3429001"/>
          <a:ext cx="3673475" cy="3097215"/>
        </p:xfrm>
        <a:graphic>
          <a:graphicData uri="http://schemas.openxmlformats.org/drawingml/2006/table">
            <a:tbl>
              <a:tblPr/>
              <a:tblGrid>
                <a:gridCol w="936625"/>
                <a:gridCol w="1512888"/>
                <a:gridCol w="1223962"/>
              </a:tblGrid>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网桥</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根端口</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费用</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B4</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B4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B5</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B5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B6</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B6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L1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8" name="灯片编号占位符 5"/>
          <p:cNvSpPr>
            <a:spLocks noGrp="1"/>
          </p:cNvSpPr>
          <p:nvPr>
            <p:ph type="sldNum" sz="quarter" idx="12"/>
          </p:nvPr>
        </p:nvSpPr>
        <p:spPr/>
        <p:txBody>
          <a:bodyPr/>
          <a:lstStyle/>
          <a:p>
            <a:fld id="{F5B9AE5A-1D26-4859-B378-C5B679AA1041}" type="slidenum">
              <a:rPr lang="en-US" altLang="zh-CN"/>
            </a:fld>
            <a:endParaRPr lang="en-US" altLang="zh-CN"/>
          </a:p>
        </p:txBody>
      </p:sp>
      <p:sp>
        <p:nvSpPr>
          <p:cNvPr id="604273" name="Rectangle 113"/>
          <p:cNvSpPr>
            <a:spLocks noChangeArrowheads="1"/>
          </p:cNvSpPr>
          <p:nvPr/>
        </p:nvSpPr>
        <p:spPr bwMode="auto">
          <a:xfrm>
            <a:off x="6456363" y="1123950"/>
            <a:ext cx="3816350"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buClr>
                <a:srgbClr val="CC3300"/>
              </a:buClr>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到根网桥的费用最低</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buClr>
                <a:srgbClr val="CC3300"/>
              </a:buClr>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网桥</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最小</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buClr>
                <a:srgbClr val="CC3300"/>
              </a:buClr>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端口</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最小</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604276" name="Group 116"/>
          <p:cNvGrpSpPr/>
          <p:nvPr/>
        </p:nvGrpSpPr>
        <p:grpSpPr bwMode="auto">
          <a:xfrm>
            <a:off x="2063751" y="981075"/>
            <a:ext cx="3300413" cy="3073400"/>
            <a:chOff x="431" y="663"/>
            <a:chExt cx="2079" cy="1936"/>
          </a:xfrm>
        </p:grpSpPr>
        <p:sp>
          <p:nvSpPr>
            <p:cNvPr id="604277" name="Line 117"/>
            <p:cNvSpPr>
              <a:spLocks noChangeAspect="1" noChangeShapeType="1"/>
            </p:cNvSpPr>
            <p:nvPr/>
          </p:nvSpPr>
          <p:spPr bwMode="auto">
            <a:xfrm flipH="1">
              <a:off x="1121" y="93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78" name="Line 118"/>
            <p:cNvSpPr>
              <a:spLocks noChangeAspect="1" noChangeShapeType="1"/>
            </p:cNvSpPr>
            <p:nvPr/>
          </p:nvSpPr>
          <p:spPr bwMode="auto">
            <a:xfrm flipH="1">
              <a:off x="822" y="1425"/>
              <a:ext cx="0" cy="89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79" name="Line 119"/>
            <p:cNvSpPr>
              <a:spLocks noChangeAspect="1" noChangeShapeType="1"/>
            </p:cNvSpPr>
            <p:nvPr/>
          </p:nvSpPr>
          <p:spPr bwMode="auto">
            <a:xfrm>
              <a:off x="1531" y="142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0" name="Line 120"/>
            <p:cNvSpPr>
              <a:spLocks noChangeAspect="1" noChangeShapeType="1"/>
            </p:cNvSpPr>
            <p:nvPr/>
          </p:nvSpPr>
          <p:spPr bwMode="auto">
            <a:xfrm flipH="1">
              <a:off x="1773" y="935"/>
              <a:ext cx="2" cy="138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1" name="Line 121"/>
            <p:cNvSpPr>
              <a:spLocks noChangeAspect="1" noChangeShapeType="1"/>
            </p:cNvSpPr>
            <p:nvPr/>
          </p:nvSpPr>
          <p:spPr bwMode="auto">
            <a:xfrm>
              <a:off x="2319" y="935"/>
              <a:ext cx="0" cy="98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2" name="Line 122"/>
            <p:cNvSpPr>
              <a:spLocks noChangeAspect="1" noChangeShapeType="1"/>
            </p:cNvSpPr>
            <p:nvPr/>
          </p:nvSpPr>
          <p:spPr bwMode="auto">
            <a:xfrm>
              <a:off x="2117" y="1915"/>
              <a:ext cx="0" cy="40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3" name="Line 123"/>
            <p:cNvSpPr>
              <a:spLocks noChangeAspect="1" noChangeShapeType="1"/>
            </p:cNvSpPr>
            <p:nvPr/>
          </p:nvSpPr>
          <p:spPr bwMode="auto">
            <a:xfrm>
              <a:off x="822" y="772"/>
              <a:ext cx="0" cy="163"/>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4" name="Line 124"/>
            <p:cNvSpPr>
              <a:spLocks noChangeAspect="1" noChangeShapeType="1"/>
            </p:cNvSpPr>
            <p:nvPr/>
          </p:nvSpPr>
          <p:spPr bwMode="auto">
            <a:xfrm>
              <a:off x="2305" y="2323"/>
              <a:ext cx="0" cy="170"/>
            </a:xfrm>
            <a:prstGeom prst="line">
              <a:avLst/>
            </a:prstGeom>
            <a:noFill/>
            <a:ln w="19050">
              <a:solidFill>
                <a:srgbClr val="000000"/>
              </a:solidFill>
              <a:round/>
              <a:head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04285" name="Rectangle 125"/>
            <p:cNvSpPr>
              <a:spLocks noChangeAspect="1" noChangeArrowheads="1"/>
            </p:cNvSpPr>
            <p:nvPr/>
          </p:nvSpPr>
          <p:spPr bwMode="auto">
            <a:xfrm>
              <a:off x="741" y="663"/>
              <a:ext cx="162" cy="167"/>
            </a:xfrm>
            <a:prstGeom prst="rect">
              <a:avLst/>
            </a:prstGeom>
            <a:solidFill>
              <a:srgbClr val="FF9900"/>
            </a:solidFill>
            <a:ln w="17463">
              <a:solidFill>
                <a:srgbClr val="000000"/>
              </a:solidFill>
              <a:miter lim="800000"/>
            </a:ln>
          </p:spPr>
          <p:txBody>
            <a:bodyPr/>
            <a:lstStyle/>
            <a:p>
              <a:pPr algn="ctr"/>
              <a:r>
                <a:rPr lang="en-US" altLang="zh-CN" sz="900">
                  <a:ea typeface="宋体" panose="02010600030101010101" pitchFamily="2" charset="-122"/>
                </a:rPr>
                <a:t>A</a:t>
              </a:r>
              <a:endParaRPr lang="en-US" altLang="zh-CN" sz="900">
                <a:ea typeface="宋体" panose="02010600030101010101" pitchFamily="2" charset="-122"/>
              </a:endParaRPr>
            </a:p>
          </p:txBody>
        </p:sp>
        <p:sp>
          <p:nvSpPr>
            <p:cNvPr id="604286" name="Rectangle 126"/>
            <p:cNvSpPr>
              <a:spLocks noChangeAspect="1" noChangeArrowheads="1"/>
            </p:cNvSpPr>
            <p:nvPr/>
          </p:nvSpPr>
          <p:spPr bwMode="auto">
            <a:xfrm>
              <a:off x="2239" y="2432"/>
              <a:ext cx="162" cy="167"/>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900">
                  <a:ea typeface="宋体" panose="02010600030101010101" pitchFamily="2" charset="-122"/>
                </a:rPr>
                <a:t>B</a:t>
              </a:r>
              <a:endParaRPr lang="en-US" altLang="zh-CN" sz="900">
                <a:ea typeface="宋体" panose="02010600030101010101" pitchFamily="2" charset="-122"/>
              </a:endParaRPr>
            </a:p>
          </p:txBody>
        </p:sp>
        <p:sp>
          <p:nvSpPr>
            <p:cNvPr id="604287" name="Rectangle 127"/>
            <p:cNvSpPr>
              <a:spLocks noChangeAspect="1" noChangeArrowheads="1"/>
            </p:cNvSpPr>
            <p:nvPr/>
          </p:nvSpPr>
          <p:spPr bwMode="auto">
            <a:xfrm>
              <a:off x="932" y="1119"/>
              <a:ext cx="388" cy="115"/>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B1</a:t>
              </a:r>
              <a:endParaRPr lang="en-US" altLang="zh-CN" sz="900" dirty="0">
                <a:ea typeface="宋体" panose="02010600030101010101" pitchFamily="2" charset="-122"/>
              </a:endParaRPr>
            </a:p>
          </p:txBody>
        </p:sp>
        <p:sp>
          <p:nvSpPr>
            <p:cNvPr id="604288" name="Rectangle 128"/>
            <p:cNvSpPr>
              <a:spLocks noChangeAspect="1" noChangeArrowheads="1"/>
            </p:cNvSpPr>
            <p:nvPr/>
          </p:nvSpPr>
          <p:spPr bwMode="auto">
            <a:xfrm>
              <a:off x="631" y="1724"/>
              <a:ext cx="391" cy="137"/>
            </a:xfrm>
            <a:prstGeom prst="rect">
              <a:avLst/>
            </a:prstGeom>
            <a:solidFill>
              <a:schemeClr val="accent1">
                <a:lumMod val="10000"/>
                <a:lumOff val="90000"/>
              </a:schemeClr>
            </a:solidFill>
            <a:ln w="17463">
              <a:solidFill>
                <a:srgbClr val="000000"/>
              </a:solidFill>
              <a:miter lim="800000"/>
            </a:ln>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B2</a:t>
              </a:r>
              <a:endParaRPr lang="en-US" altLang="zh-CN" sz="900">
                <a:ea typeface="宋体" panose="02010600030101010101" pitchFamily="2" charset="-122"/>
              </a:endParaRPr>
            </a:p>
          </p:txBody>
        </p:sp>
        <p:sp>
          <p:nvSpPr>
            <p:cNvPr id="604289" name="Text Box 129"/>
            <p:cNvSpPr txBox="1">
              <a:spLocks noChangeAspect="1" noChangeArrowheads="1"/>
            </p:cNvSpPr>
            <p:nvPr/>
          </p:nvSpPr>
          <p:spPr bwMode="auto">
            <a:xfrm>
              <a:off x="431" y="1003"/>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L1</a:t>
              </a:r>
              <a:endParaRPr lang="en-US" altLang="zh-CN" sz="900">
                <a:ea typeface="宋体" panose="02010600030101010101" pitchFamily="2" charset="-122"/>
              </a:endParaRPr>
            </a:p>
          </p:txBody>
        </p:sp>
        <p:sp>
          <p:nvSpPr>
            <p:cNvPr id="604290" name="Text Box 130"/>
            <p:cNvSpPr txBox="1">
              <a:spLocks noChangeAspect="1" noChangeArrowheads="1"/>
            </p:cNvSpPr>
            <p:nvPr/>
          </p:nvSpPr>
          <p:spPr bwMode="auto">
            <a:xfrm>
              <a:off x="431" y="152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L2</a:t>
              </a:r>
              <a:endParaRPr lang="en-US" altLang="zh-CN" sz="900">
                <a:ea typeface="宋体" panose="02010600030101010101" pitchFamily="2" charset="-122"/>
              </a:endParaRPr>
            </a:p>
          </p:txBody>
        </p:sp>
        <p:sp>
          <p:nvSpPr>
            <p:cNvPr id="604291" name="Text Box 131"/>
            <p:cNvSpPr txBox="1">
              <a:spLocks noChangeAspect="1" noChangeArrowheads="1"/>
            </p:cNvSpPr>
            <p:nvPr/>
          </p:nvSpPr>
          <p:spPr bwMode="auto">
            <a:xfrm>
              <a:off x="431" y="2392"/>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L4</a:t>
              </a:r>
              <a:endParaRPr lang="en-US" altLang="zh-CN" sz="900">
                <a:ea typeface="宋体" panose="02010600030101010101" pitchFamily="2" charset="-122"/>
              </a:endParaRPr>
            </a:p>
          </p:txBody>
        </p:sp>
        <p:sp>
          <p:nvSpPr>
            <p:cNvPr id="604292" name="Text Box 132"/>
            <p:cNvSpPr txBox="1">
              <a:spLocks noChangeAspect="1" noChangeArrowheads="1"/>
            </p:cNvSpPr>
            <p:nvPr/>
          </p:nvSpPr>
          <p:spPr bwMode="auto">
            <a:xfrm>
              <a:off x="1312" y="201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L3</a:t>
              </a:r>
              <a:endParaRPr lang="en-US" altLang="zh-CN" sz="900">
                <a:ea typeface="宋体" panose="02010600030101010101" pitchFamily="2" charset="-122"/>
              </a:endParaRPr>
            </a:p>
          </p:txBody>
        </p:sp>
        <p:sp>
          <p:nvSpPr>
            <p:cNvPr id="604293" name="Line 133"/>
            <p:cNvSpPr>
              <a:spLocks noChangeAspect="1" noChangeShapeType="1"/>
            </p:cNvSpPr>
            <p:nvPr/>
          </p:nvSpPr>
          <p:spPr bwMode="auto">
            <a:xfrm flipV="1">
              <a:off x="659" y="1425"/>
              <a:ext cx="1061"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4" name="Line 134"/>
            <p:cNvSpPr>
              <a:spLocks noChangeAspect="1" noChangeShapeType="1"/>
            </p:cNvSpPr>
            <p:nvPr/>
          </p:nvSpPr>
          <p:spPr bwMode="auto">
            <a:xfrm>
              <a:off x="659" y="2323"/>
              <a:ext cx="1851"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5" name="Line 135"/>
            <p:cNvSpPr>
              <a:spLocks noChangeAspect="1" noChangeShapeType="1"/>
            </p:cNvSpPr>
            <p:nvPr/>
          </p:nvSpPr>
          <p:spPr bwMode="auto">
            <a:xfrm>
              <a:off x="1404" y="1916"/>
              <a:ext cx="1063"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6" name="Line 136"/>
            <p:cNvSpPr>
              <a:spLocks noChangeAspect="1" noChangeShapeType="1"/>
            </p:cNvSpPr>
            <p:nvPr/>
          </p:nvSpPr>
          <p:spPr bwMode="auto">
            <a:xfrm flipV="1">
              <a:off x="659" y="935"/>
              <a:ext cx="1791"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04297" name="Rectangle 137"/>
            <p:cNvSpPr>
              <a:spLocks noChangeAspect="1" noChangeArrowheads="1"/>
            </p:cNvSpPr>
            <p:nvPr/>
          </p:nvSpPr>
          <p:spPr bwMode="auto">
            <a:xfrm>
              <a:off x="2113" y="1371"/>
              <a:ext cx="390" cy="136"/>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B5</a:t>
              </a:r>
              <a:endParaRPr lang="en-US" altLang="zh-CN" sz="900" dirty="0">
                <a:ea typeface="宋体" panose="02010600030101010101" pitchFamily="2" charset="-122"/>
              </a:endParaRPr>
            </a:p>
          </p:txBody>
        </p:sp>
        <p:sp>
          <p:nvSpPr>
            <p:cNvPr id="604298" name="Rectangle 138"/>
            <p:cNvSpPr>
              <a:spLocks noChangeAspect="1" noChangeArrowheads="1"/>
            </p:cNvSpPr>
            <p:nvPr/>
          </p:nvSpPr>
          <p:spPr bwMode="auto">
            <a:xfrm>
              <a:off x="1939" y="2052"/>
              <a:ext cx="389" cy="137"/>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B4</a:t>
              </a:r>
              <a:endParaRPr lang="en-US" altLang="zh-CN" sz="900" dirty="0">
                <a:ea typeface="宋体" panose="02010600030101010101" pitchFamily="2" charset="-122"/>
              </a:endParaRPr>
            </a:p>
          </p:txBody>
        </p:sp>
        <p:sp>
          <p:nvSpPr>
            <p:cNvPr id="604299" name="Rectangle 139"/>
            <p:cNvSpPr>
              <a:spLocks noChangeAspect="1" noChangeArrowheads="1"/>
            </p:cNvSpPr>
            <p:nvPr/>
          </p:nvSpPr>
          <p:spPr bwMode="auto">
            <a:xfrm>
              <a:off x="1340" y="1588"/>
              <a:ext cx="389" cy="136"/>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B3</a:t>
              </a:r>
              <a:endParaRPr lang="en-US" altLang="zh-CN" sz="900" dirty="0">
                <a:ea typeface="宋体" panose="02010600030101010101" pitchFamily="2" charset="-122"/>
              </a:endParaRPr>
            </a:p>
          </p:txBody>
        </p:sp>
        <p:sp>
          <p:nvSpPr>
            <p:cNvPr id="604300" name="Rectangle 140"/>
            <p:cNvSpPr>
              <a:spLocks noChangeAspect="1" noChangeArrowheads="1"/>
            </p:cNvSpPr>
            <p:nvPr/>
          </p:nvSpPr>
          <p:spPr bwMode="auto">
            <a:xfrm>
              <a:off x="1585" y="1108"/>
              <a:ext cx="388" cy="126"/>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B6</a:t>
              </a:r>
              <a:endParaRPr lang="en-US" altLang="zh-CN" sz="900">
                <a:ea typeface="宋体" panose="02010600030101010101" pitchFamily="2" charset="-122"/>
              </a:endParaRPr>
            </a:p>
          </p:txBody>
        </p:sp>
        <p:sp>
          <p:nvSpPr>
            <p:cNvPr id="604301" name="Text Box 141"/>
            <p:cNvSpPr txBox="1">
              <a:spLocks noChangeAspect="1" noChangeArrowheads="1"/>
            </p:cNvSpPr>
            <p:nvPr/>
          </p:nvSpPr>
          <p:spPr bwMode="auto">
            <a:xfrm>
              <a:off x="860" y="98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02" name="Text Box 142"/>
            <p:cNvSpPr txBox="1">
              <a:spLocks noChangeAspect="1" noChangeArrowheads="1"/>
            </p:cNvSpPr>
            <p:nvPr/>
          </p:nvSpPr>
          <p:spPr bwMode="auto">
            <a:xfrm>
              <a:off x="860"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03" name="Text Box 143"/>
            <p:cNvSpPr txBox="1">
              <a:spLocks noChangeAspect="1" noChangeArrowheads="1"/>
            </p:cNvSpPr>
            <p:nvPr/>
          </p:nvSpPr>
          <p:spPr bwMode="auto">
            <a:xfrm>
              <a:off x="822" y="1581"/>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04" name="Text Box 144"/>
            <p:cNvSpPr txBox="1">
              <a:spLocks noChangeAspect="1" noChangeArrowheads="1"/>
            </p:cNvSpPr>
            <p:nvPr/>
          </p:nvSpPr>
          <p:spPr bwMode="auto">
            <a:xfrm>
              <a:off x="822" y="1845"/>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05" name="Text Box 145"/>
            <p:cNvSpPr txBox="1">
              <a:spLocks noChangeAspect="1" noChangeArrowheads="1"/>
            </p:cNvSpPr>
            <p:nvPr/>
          </p:nvSpPr>
          <p:spPr bwMode="auto">
            <a:xfrm>
              <a:off x="1295" y="1446"/>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06" name="Text Box 146"/>
            <p:cNvSpPr txBox="1">
              <a:spLocks noChangeAspect="1" noChangeArrowheads="1"/>
            </p:cNvSpPr>
            <p:nvPr/>
          </p:nvSpPr>
          <p:spPr bwMode="auto">
            <a:xfrm>
              <a:off x="1295" y="17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3</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07" name="Text Box 147"/>
            <p:cNvSpPr txBox="1">
              <a:spLocks noChangeAspect="1" noChangeArrowheads="1"/>
            </p:cNvSpPr>
            <p:nvPr/>
          </p:nvSpPr>
          <p:spPr bwMode="auto">
            <a:xfrm>
              <a:off x="1748" y="974"/>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08" name="Text Box 148"/>
            <p:cNvSpPr txBox="1">
              <a:spLocks noChangeAspect="1" noChangeArrowheads="1"/>
            </p:cNvSpPr>
            <p:nvPr/>
          </p:nvSpPr>
          <p:spPr bwMode="auto">
            <a:xfrm>
              <a:off x="1748" y="123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09" name="Text Box 149"/>
            <p:cNvSpPr txBox="1">
              <a:spLocks noChangeAspect="1" noChangeArrowheads="1"/>
            </p:cNvSpPr>
            <p:nvPr/>
          </p:nvSpPr>
          <p:spPr bwMode="auto">
            <a:xfrm>
              <a:off x="2048"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10" name="Text Box 150"/>
            <p:cNvSpPr txBox="1">
              <a:spLocks noChangeAspect="1" noChangeArrowheads="1"/>
            </p:cNvSpPr>
            <p:nvPr/>
          </p:nvSpPr>
          <p:spPr bwMode="auto">
            <a:xfrm>
              <a:off x="2048" y="1483"/>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1</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11" name="Text Box 151"/>
            <p:cNvSpPr txBox="1">
              <a:spLocks noChangeAspect="1" noChangeArrowheads="1"/>
            </p:cNvSpPr>
            <p:nvPr/>
          </p:nvSpPr>
          <p:spPr bwMode="auto">
            <a:xfrm>
              <a:off x="1857" y="19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604312" name="Text Box 152"/>
            <p:cNvSpPr txBox="1">
              <a:spLocks noChangeAspect="1" noChangeArrowheads="1"/>
            </p:cNvSpPr>
            <p:nvPr/>
          </p:nvSpPr>
          <p:spPr bwMode="auto">
            <a:xfrm>
              <a:off x="1857" y="217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endParaRPr lang="en-US" altLang="zh-CN" sz="900">
                <a:solidFill>
                  <a:srgbClr val="CC3300"/>
                </a:solidFill>
                <a:latin typeface="Times New Roman" panose="02020603050405020304" pitchFamily="18" charset="0"/>
                <a:ea typeface="宋体" panose="02010600030101010101" pitchFamily="2" charset="-122"/>
              </a:endParaRPr>
            </a:p>
          </p:txBody>
        </p:sp>
      </p:grpSp>
      <p:grpSp>
        <p:nvGrpSpPr>
          <p:cNvPr id="604348" name="Group 188"/>
          <p:cNvGrpSpPr/>
          <p:nvPr/>
        </p:nvGrpSpPr>
        <p:grpSpPr bwMode="auto">
          <a:xfrm>
            <a:off x="2279650" y="3933826"/>
            <a:ext cx="2795588" cy="2752725"/>
            <a:chOff x="476" y="2478"/>
            <a:chExt cx="1761" cy="1734"/>
          </a:xfrm>
        </p:grpSpPr>
        <p:sp>
          <p:nvSpPr>
            <p:cNvPr id="604346" name="Line 186"/>
            <p:cNvSpPr>
              <a:spLocks noChangeAspect="1" noChangeShapeType="1"/>
            </p:cNvSpPr>
            <p:nvPr/>
          </p:nvSpPr>
          <p:spPr bwMode="auto">
            <a:xfrm flipH="1" flipV="1">
              <a:off x="1247" y="3557"/>
              <a:ext cx="68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45" name="Line 185"/>
            <p:cNvSpPr>
              <a:spLocks noChangeAspect="1" noChangeShapeType="1"/>
            </p:cNvSpPr>
            <p:nvPr/>
          </p:nvSpPr>
          <p:spPr bwMode="auto">
            <a:xfrm>
              <a:off x="636" y="3022"/>
              <a:ext cx="0" cy="5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44" name="Line 184"/>
            <p:cNvSpPr>
              <a:spLocks noChangeAspect="1" noChangeShapeType="1"/>
            </p:cNvSpPr>
            <p:nvPr/>
          </p:nvSpPr>
          <p:spPr bwMode="auto">
            <a:xfrm>
              <a:off x="1474" y="3294"/>
              <a:ext cx="0" cy="71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04347" name="Group 187"/>
            <p:cNvGrpSpPr/>
            <p:nvPr/>
          </p:nvGrpSpPr>
          <p:grpSpPr bwMode="auto">
            <a:xfrm>
              <a:off x="476" y="2478"/>
              <a:ext cx="1761" cy="1734"/>
              <a:chOff x="476" y="2478"/>
              <a:chExt cx="1761" cy="1734"/>
            </a:xfrm>
          </p:grpSpPr>
          <p:sp>
            <p:nvSpPr>
              <p:cNvPr id="604314" name="Line 154"/>
              <p:cNvSpPr>
                <a:spLocks noChangeAspect="1" noChangeShapeType="1"/>
              </p:cNvSpPr>
              <p:nvPr/>
            </p:nvSpPr>
            <p:spPr bwMode="auto">
              <a:xfrm flipH="1" flipV="1">
                <a:off x="1402" y="4092"/>
                <a:ext cx="724"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5" name="Line 155"/>
              <p:cNvSpPr>
                <a:spLocks noChangeAspect="1" noChangeShapeType="1"/>
              </p:cNvSpPr>
              <p:nvPr/>
            </p:nvSpPr>
            <p:spPr bwMode="auto">
              <a:xfrm>
                <a:off x="1512" y="2628"/>
                <a:ext cx="564" cy="32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6" name="Line 156"/>
              <p:cNvSpPr>
                <a:spLocks noChangeAspect="1" noChangeShapeType="1"/>
              </p:cNvSpPr>
              <p:nvPr/>
            </p:nvSpPr>
            <p:spPr bwMode="auto">
              <a:xfrm>
                <a:off x="637" y="3521"/>
                <a:ext cx="0" cy="541"/>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7" name="Line 157"/>
              <p:cNvSpPr>
                <a:spLocks noChangeAspect="1" noChangeShapeType="1"/>
              </p:cNvSpPr>
              <p:nvPr/>
            </p:nvSpPr>
            <p:spPr bwMode="auto">
              <a:xfrm>
                <a:off x="1472" y="2628"/>
                <a:ext cx="0" cy="711"/>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8" name="Line 158"/>
              <p:cNvSpPr>
                <a:spLocks noChangeAspect="1" noChangeShapeType="1"/>
              </p:cNvSpPr>
              <p:nvPr/>
            </p:nvSpPr>
            <p:spPr bwMode="auto">
              <a:xfrm>
                <a:off x="2076" y="2927"/>
                <a:ext cx="0" cy="1135"/>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19" name="Line 159"/>
              <p:cNvSpPr>
                <a:spLocks noChangeAspect="1" noChangeShapeType="1"/>
              </p:cNvSpPr>
              <p:nvPr/>
            </p:nvSpPr>
            <p:spPr bwMode="auto">
              <a:xfrm flipH="1">
                <a:off x="637" y="2597"/>
                <a:ext cx="835" cy="35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0" name="Line 160"/>
              <p:cNvSpPr>
                <a:spLocks noChangeAspect="1" noChangeShapeType="1"/>
              </p:cNvSpPr>
              <p:nvPr/>
            </p:nvSpPr>
            <p:spPr bwMode="auto">
              <a:xfrm flipH="1" flipV="1">
                <a:off x="719" y="3554"/>
                <a:ext cx="528"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1" name="Line 161"/>
              <p:cNvSpPr>
                <a:spLocks noChangeAspect="1" noChangeShapeType="1"/>
              </p:cNvSpPr>
              <p:nvPr/>
            </p:nvSpPr>
            <p:spPr bwMode="auto">
              <a:xfrm flipH="1" flipV="1">
                <a:off x="759" y="4092"/>
                <a:ext cx="723"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4322" name="Oval 162"/>
              <p:cNvSpPr>
                <a:spLocks noChangeAspect="1" noChangeArrowheads="1"/>
              </p:cNvSpPr>
              <p:nvPr/>
            </p:nvSpPr>
            <p:spPr bwMode="auto">
              <a:xfrm>
                <a:off x="1321" y="2478"/>
                <a:ext cx="323" cy="240"/>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L1</a:t>
                </a:r>
                <a:endParaRPr kumimoji="0" lang="en-US" altLang="zh-CN" sz="1200">
                  <a:latin typeface="Arial" panose="020B0604020202020204" pitchFamily="34" charset="0"/>
                  <a:ea typeface="黑体" panose="02010609060101010101" pitchFamily="49" charset="-122"/>
                </a:endParaRPr>
              </a:p>
            </p:txBody>
          </p:sp>
          <p:sp>
            <p:nvSpPr>
              <p:cNvPr id="604323" name="Oval 163"/>
              <p:cNvSpPr>
                <a:spLocks noChangeAspect="1" noChangeArrowheads="1"/>
              </p:cNvSpPr>
              <p:nvPr/>
            </p:nvSpPr>
            <p:spPr bwMode="auto">
              <a:xfrm>
                <a:off x="1321" y="3106"/>
                <a:ext cx="323" cy="238"/>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B6</a:t>
                </a:r>
                <a:endParaRPr kumimoji="0" lang="en-US" altLang="zh-CN" sz="1200">
                  <a:latin typeface="Arial" panose="020B0604020202020204" pitchFamily="34" charset="0"/>
                  <a:ea typeface="黑体" panose="02010609060101010101" pitchFamily="49" charset="-122"/>
                </a:endParaRPr>
              </a:p>
            </p:txBody>
          </p:sp>
          <p:sp>
            <p:nvSpPr>
              <p:cNvPr id="604324" name="Oval 164"/>
              <p:cNvSpPr>
                <a:spLocks noChangeAspect="1" noChangeArrowheads="1"/>
              </p:cNvSpPr>
              <p:nvPr/>
            </p:nvSpPr>
            <p:spPr bwMode="auto">
              <a:xfrm>
                <a:off x="1321" y="3972"/>
                <a:ext cx="321" cy="240"/>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L4</a:t>
                </a:r>
                <a:endParaRPr kumimoji="0" lang="en-US" altLang="zh-CN" sz="1200">
                  <a:latin typeface="Arial" panose="020B0604020202020204" pitchFamily="34" charset="0"/>
                  <a:ea typeface="黑体" panose="02010609060101010101" pitchFamily="49" charset="-122"/>
                </a:endParaRPr>
              </a:p>
            </p:txBody>
          </p:sp>
          <p:sp>
            <p:nvSpPr>
              <p:cNvPr id="604325" name="Oval 165"/>
              <p:cNvSpPr>
                <a:spLocks noChangeAspect="1" noChangeArrowheads="1"/>
              </p:cNvSpPr>
              <p:nvPr/>
            </p:nvSpPr>
            <p:spPr bwMode="auto">
              <a:xfrm>
                <a:off x="476" y="2807"/>
                <a:ext cx="323" cy="239"/>
              </a:xfrm>
              <a:prstGeom prst="ellipse">
                <a:avLst/>
              </a:prstGeom>
              <a:solidFill>
                <a:srgbClr val="FFC00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B1</a:t>
                </a:r>
                <a:endParaRPr kumimoji="0" lang="en-US" altLang="zh-CN" sz="1200">
                  <a:latin typeface="Arial" panose="020B0604020202020204" pitchFamily="34" charset="0"/>
                  <a:ea typeface="黑体" panose="02010609060101010101" pitchFamily="49" charset="-122"/>
                </a:endParaRPr>
              </a:p>
            </p:txBody>
          </p:sp>
          <p:sp>
            <p:nvSpPr>
              <p:cNvPr id="604326" name="Oval 166"/>
              <p:cNvSpPr>
                <a:spLocks noChangeAspect="1" noChangeArrowheads="1"/>
              </p:cNvSpPr>
              <p:nvPr/>
            </p:nvSpPr>
            <p:spPr bwMode="auto">
              <a:xfrm>
                <a:off x="476" y="3435"/>
                <a:ext cx="323" cy="239"/>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L2</a:t>
                </a:r>
                <a:endParaRPr kumimoji="0" lang="en-US" altLang="zh-CN" sz="1200">
                  <a:latin typeface="Arial" panose="020B0604020202020204" pitchFamily="34" charset="0"/>
                  <a:ea typeface="黑体" panose="02010609060101010101" pitchFamily="49" charset="-122"/>
                </a:endParaRPr>
              </a:p>
            </p:txBody>
          </p:sp>
          <p:sp>
            <p:nvSpPr>
              <p:cNvPr id="604327" name="Oval 167"/>
              <p:cNvSpPr>
                <a:spLocks noChangeAspect="1" noChangeArrowheads="1"/>
              </p:cNvSpPr>
              <p:nvPr/>
            </p:nvSpPr>
            <p:spPr bwMode="auto">
              <a:xfrm>
                <a:off x="477" y="3972"/>
                <a:ext cx="322" cy="240"/>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dirty="0">
                    <a:latin typeface="Arial" panose="020B0604020202020204" pitchFamily="34" charset="0"/>
                    <a:ea typeface="黑体" panose="02010609060101010101" pitchFamily="49" charset="-122"/>
                  </a:rPr>
                  <a:t>B2</a:t>
                </a:r>
                <a:endParaRPr kumimoji="0" lang="en-US" altLang="zh-CN" sz="1200" dirty="0">
                  <a:latin typeface="Arial" panose="020B0604020202020204" pitchFamily="34" charset="0"/>
                  <a:ea typeface="黑体" panose="02010609060101010101" pitchFamily="49" charset="-122"/>
                </a:endParaRPr>
              </a:p>
            </p:txBody>
          </p:sp>
          <p:sp>
            <p:nvSpPr>
              <p:cNvPr id="604328" name="Oval 168"/>
              <p:cNvSpPr>
                <a:spLocks noChangeAspect="1" noChangeArrowheads="1"/>
              </p:cNvSpPr>
              <p:nvPr/>
            </p:nvSpPr>
            <p:spPr bwMode="auto">
              <a:xfrm>
                <a:off x="1914" y="2807"/>
                <a:ext cx="323" cy="239"/>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B5</a:t>
                </a:r>
                <a:endParaRPr kumimoji="0" lang="en-US" altLang="zh-CN" sz="1200">
                  <a:latin typeface="Arial" panose="020B0604020202020204" pitchFamily="34" charset="0"/>
                  <a:ea typeface="黑体" panose="02010609060101010101" pitchFamily="49" charset="-122"/>
                </a:endParaRPr>
              </a:p>
            </p:txBody>
          </p:sp>
          <p:sp>
            <p:nvSpPr>
              <p:cNvPr id="604329" name="Oval 169"/>
              <p:cNvSpPr>
                <a:spLocks noChangeAspect="1" noChangeArrowheads="1"/>
              </p:cNvSpPr>
              <p:nvPr/>
            </p:nvSpPr>
            <p:spPr bwMode="auto">
              <a:xfrm>
                <a:off x="1914" y="3435"/>
                <a:ext cx="323" cy="239"/>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L3</a:t>
                </a:r>
                <a:endParaRPr kumimoji="0" lang="en-US" altLang="zh-CN" sz="1200">
                  <a:latin typeface="Arial" panose="020B0604020202020204" pitchFamily="34" charset="0"/>
                  <a:ea typeface="黑体" panose="02010609060101010101" pitchFamily="49" charset="-122"/>
                </a:endParaRPr>
              </a:p>
            </p:txBody>
          </p:sp>
          <p:sp>
            <p:nvSpPr>
              <p:cNvPr id="604330" name="Oval 170"/>
              <p:cNvSpPr>
                <a:spLocks noChangeAspect="1" noChangeArrowheads="1"/>
              </p:cNvSpPr>
              <p:nvPr/>
            </p:nvSpPr>
            <p:spPr bwMode="auto">
              <a:xfrm>
                <a:off x="1914" y="3972"/>
                <a:ext cx="323" cy="240"/>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B4</a:t>
                </a:r>
                <a:endParaRPr kumimoji="0" lang="en-US" altLang="zh-CN" sz="1200">
                  <a:latin typeface="Arial" panose="020B0604020202020204" pitchFamily="34" charset="0"/>
                  <a:ea typeface="黑体" panose="02010609060101010101" pitchFamily="49" charset="-122"/>
                </a:endParaRPr>
              </a:p>
            </p:txBody>
          </p:sp>
          <p:sp>
            <p:nvSpPr>
              <p:cNvPr id="604331" name="Oval 171"/>
              <p:cNvSpPr>
                <a:spLocks noChangeAspect="1" noChangeArrowheads="1"/>
              </p:cNvSpPr>
              <p:nvPr/>
            </p:nvSpPr>
            <p:spPr bwMode="auto">
              <a:xfrm>
                <a:off x="960" y="3435"/>
                <a:ext cx="321" cy="238"/>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B3</a:t>
                </a:r>
                <a:endParaRPr kumimoji="0" lang="en-US" altLang="zh-CN" sz="1200">
                  <a:latin typeface="Arial" panose="020B0604020202020204" pitchFamily="34" charset="0"/>
                  <a:ea typeface="黑体" panose="02010609060101010101" pitchFamily="49" charset="-122"/>
                </a:endParaRPr>
              </a:p>
            </p:txBody>
          </p:sp>
          <p:sp>
            <p:nvSpPr>
              <p:cNvPr id="604332" name="Text Box 172"/>
              <p:cNvSpPr txBox="1">
                <a:spLocks noChangeAspect="1" noChangeArrowheads="1"/>
              </p:cNvSpPr>
              <p:nvPr/>
            </p:nvSpPr>
            <p:spPr bwMode="auto">
              <a:xfrm>
                <a:off x="839"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endParaRPr lang="en-US" altLang="zh-CN" sz="1200">
                  <a:latin typeface="Times New Roman" panose="02020603050405020304" pitchFamily="18" charset="0"/>
                  <a:ea typeface="宋体" panose="02010600030101010101" pitchFamily="2" charset="-122"/>
                </a:endParaRPr>
              </a:p>
            </p:txBody>
          </p:sp>
          <p:sp>
            <p:nvSpPr>
              <p:cNvPr id="604333" name="Text Box 173"/>
              <p:cNvSpPr txBox="1">
                <a:spLocks noChangeAspect="1" noChangeArrowheads="1"/>
              </p:cNvSpPr>
              <p:nvPr/>
            </p:nvSpPr>
            <p:spPr bwMode="auto">
              <a:xfrm>
                <a:off x="627" y="3126"/>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2</a:t>
                </a:r>
                <a:endParaRPr lang="en-US" altLang="zh-CN" sz="1200">
                  <a:latin typeface="Times New Roman" panose="02020603050405020304" pitchFamily="18" charset="0"/>
                  <a:ea typeface="宋体" panose="02010600030101010101" pitchFamily="2" charset="-122"/>
                </a:endParaRPr>
              </a:p>
            </p:txBody>
          </p:sp>
          <p:sp>
            <p:nvSpPr>
              <p:cNvPr id="604334" name="Text Box 174"/>
              <p:cNvSpPr txBox="1">
                <a:spLocks noChangeAspect="1" noChangeArrowheads="1"/>
              </p:cNvSpPr>
              <p:nvPr/>
            </p:nvSpPr>
            <p:spPr bwMode="auto">
              <a:xfrm>
                <a:off x="793"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2</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4335" name="Text Box 175"/>
              <p:cNvSpPr txBox="1">
                <a:spLocks noChangeAspect="1" noChangeArrowheads="1"/>
              </p:cNvSpPr>
              <p:nvPr/>
            </p:nvSpPr>
            <p:spPr bwMode="auto">
              <a:xfrm>
                <a:off x="1292"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3</a:t>
                </a:r>
                <a:endParaRPr lang="en-US" altLang="zh-CN" sz="1200">
                  <a:latin typeface="Times New Roman" panose="02020603050405020304" pitchFamily="18" charset="0"/>
                  <a:ea typeface="宋体" panose="02010600030101010101" pitchFamily="2" charset="-122"/>
                </a:endParaRPr>
              </a:p>
            </p:txBody>
          </p:sp>
          <p:sp>
            <p:nvSpPr>
              <p:cNvPr id="604336" name="Text Box 176"/>
              <p:cNvSpPr txBox="1">
                <a:spLocks noChangeAspect="1" noChangeArrowheads="1"/>
              </p:cNvSpPr>
              <p:nvPr/>
            </p:nvSpPr>
            <p:spPr bwMode="auto">
              <a:xfrm>
                <a:off x="1459" y="3394"/>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endParaRPr lang="en-US" altLang="zh-CN" sz="1200">
                  <a:latin typeface="Times New Roman" panose="02020603050405020304" pitchFamily="18" charset="0"/>
                  <a:ea typeface="宋体" panose="02010600030101010101" pitchFamily="2" charset="-122"/>
                </a:endParaRPr>
              </a:p>
            </p:txBody>
          </p:sp>
          <p:sp>
            <p:nvSpPr>
              <p:cNvPr id="604337" name="Text Box 177"/>
              <p:cNvSpPr txBox="1">
                <a:spLocks noChangeAspect="1" noChangeArrowheads="1"/>
              </p:cNvSpPr>
              <p:nvPr/>
            </p:nvSpPr>
            <p:spPr bwMode="auto">
              <a:xfrm>
                <a:off x="1474" y="293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4338" name="Text Box 178"/>
              <p:cNvSpPr txBox="1">
                <a:spLocks noChangeAspect="1" noChangeArrowheads="1"/>
              </p:cNvSpPr>
              <p:nvPr/>
            </p:nvSpPr>
            <p:spPr bwMode="auto">
              <a:xfrm>
                <a:off x="1746"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endParaRPr lang="en-US" altLang="zh-CN" sz="1200">
                  <a:latin typeface="Times New Roman" panose="02020603050405020304" pitchFamily="18" charset="0"/>
                  <a:ea typeface="宋体" panose="02010600030101010101" pitchFamily="2" charset="-122"/>
                </a:endParaRPr>
              </a:p>
            </p:txBody>
          </p:sp>
          <p:sp>
            <p:nvSpPr>
              <p:cNvPr id="604339" name="Text Box 179"/>
              <p:cNvSpPr txBox="1">
                <a:spLocks noChangeAspect="1" noChangeArrowheads="1"/>
              </p:cNvSpPr>
              <p:nvPr/>
            </p:nvSpPr>
            <p:spPr bwMode="auto">
              <a:xfrm>
                <a:off x="1927" y="311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1</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4340" name="Text Box 180"/>
              <p:cNvSpPr txBox="1">
                <a:spLocks noChangeAspect="1" noChangeArrowheads="1"/>
              </p:cNvSpPr>
              <p:nvPr/>
            </p:nvSpPr>
            <p:spPr bwMode="auto">
              <a:xfrm>
                <a:off x="1927"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4341" name="Text Box 181"/>
              <p:cNvSpPr txBox="1">
                <a:spLocks noChangeAspect="1" noChangeArrowheads="1"/>
              </p:cNvSpPr>
              <p:nvPr/>
            </p:nvSpPr>
            <p:spPr bwMode="auto">
              <a:xfrm>
                <a:off x="1746"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endParaRPr lang="en-US" altLang="zh-CN" sz="1200">
                  <a:latin typeface="Times New Roman" panose="02020603050405020304" pitchFamily="18" charset="0"/>
                  <a:ea typeface="宋体" panose="02010600030101010101" pitchFamily="2" charset="-122"/>
                </a:endParaRPr>
              </a:p>
            </p:txBody>
          </p:sp>
          <p:sp>
            <p:nvSpPr>
              <p:cNvPr id="604342" name="Text Box 182"/>
              <p:cNvSpPr txBox="1">
                <a:spLocks noChangeAspect="1" noChangeArrowheads="1"/>
              </p:cNvSpPr>
              <p:nvPr/>
            </p:nvSpPr>
            <p:spPr bwMode="auto">
              <a:xfrm>
                <a:off x="612"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4343" name="Text Box 183"/>
              <p:cNvSpPr txBox="1">
                <a:spLocks noChangeAspect="1" noChangeArrowheads="1"/>
              </p:cNvSpPr>
              <p:nvPr/>
            </p:nvSpPr>
            <p:spPr bwMode="auto">
              <a:xfrm>
                <a:off x="793"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endParaRPr lang="en-US" altLang="zh-CN" sz="1200">
                  <a:latin typeface="Times New Roman" panose="02020603050405020304" pitchFamily="18" charset="0"/>
                  <a:ea typeface="宋体" panose="02010600030101010101" pitchFamily="2" charset="-122"/>
                </a:endParaRPr>
              </a:p>
            </p:txBody>
          </p:sp>
        </p:grpSp>
      </p:gr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a:xfrm>
            <a:off x="660400" y="219869"/>
            <a:ext cx="11328400" cy="765175"/>
          </a:xfrm>
          <a:noFill/>
        </p:spPr>
        <p:txBody>
          <a:bodyPr>
            <a:normAutofit/>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sz="3200" dirty="0"/>
              <a:t>为每个网络指定网桥</a:t>
            </a:r>
            <a:endParaRPr lang="zh-CN" altLang="en-US" sz="3200" dirty="0"/>
          </a:p>
        </p:txBody>
      </p:sp>
      <p:graphicFrame>
        <p:nvGraphicFramePr>
          <p:cNvPr id="606251" name="Group 43"/>
          <p:cNvGraphicFramePr>
            <a:graphicFrameLocks noGrp="1"/>
          </p:cNvGraphicFramePr>
          <p:nvPr>
            <p:ph type="tbl" idx="1"/>
          </p:nvPr>
        </p:nvGraphicFramePr>
        <p:xfrm>
          <a:off x="6311901" y="3943351"/>
          <a:ext cx="3673475" cy="2581277"/>
        </p:xfrm>
        <a:graphic>
          <a:graphicData uri="http://schemas.openxmlformats.org/drawingml/2006/table">
            <a:tbl>
              <a:tblPr/>
              <a:tblGrid>
                <a:gridCol w="936625"/>
                <a:gridCol w="1512888"/>
                <a:gridCol w="1223962"/>
              </a:tblGrid>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网络</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指定网桥</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费用</a:t>
                      </a:r>
                      <a:endParaRPr kumimoji="0" lang="zh-CN"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L1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B1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L2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B1</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endParaRPr kumimoji="0" lang="zh-CN"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752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L3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B3</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938">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L4</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L4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sym typeface="Symbol" panose="05050102010706020507" pitchFamily="18" charset="2"/>
                        </a:rPr>
                        <a:t> </a:t>
                      </a:r>
                      <a:r>
                        <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rPr>
                        <a:t>B2</a:t>
                      </a:r>
                      <a:endParaRPr kumimoji="0" lang="en-US" altLang="zh-CN"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a:t>
                      </a:r>
                      <a:endParaRPr kumimoji="0" lang="en-US" altLang="zh-CN" sz="2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4" name="灯片编号占位符 5"/>
          <p:cNvSpPr>
            <a:spLocks noGrp="1"/>
          </p:cNvSpPr>
          <p:nvPr>
            <p:ph type="sldNum" sz="quarter" idx="12"/>
          </p:nvPr>
        </p:nvSpPr>
        <p:spPr/>
        <p:txBody>
          <a:bodyPr/>
          <a:lstStyle/>
          <a:p>
            <a:fld id="{FAC9F749-AA3F-4C7C-B64F-25BC059D38A4}" type="slidenum">
              <a:rPr lang="en-US" altLang="zh-CN"/>
            </a:fld>
            <a:endParaRPr lang="en-US" altLang="zh-CN"/>
          </a:p>
        </p:txBody>
      </p:sp>
      <p:sp>
        <p:nvSpPr>
          <p:cNvPr id="606243" name="Rectangle 35"/>
          <p:cNvSpPr>
            <a:spLocks noChangeArrowheads="1"/>
          </p:cNvSpPr>
          <p:nvPr/>
        </p:nvSpPr>
        <p:spPr bwMode="auto">
          <a:xfrm>
            <a:off x="6096001" y="1268413"/>
            <a:ext cx="43211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buClr>
                <a:srgbClr val="CC3300"/>
              </a:buClr>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通过某网桥至根路径费用最低</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buClr>
                <a:srgbClr val="CC3300"/>
              </a:buClr>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所在的网桥</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值最小</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buClr>
                <a:srgbClr val="CC3300"/>
              </a:buClr>
            </a:pP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端口</a:t>
            </a:r>
            <a:r>
              <a:rPr lang="en-US" altLang="zh-CN" sz="2800" dirty="0">
                <a:latin typeface="微软雅黑 Light" panose="020B0502040204020203" pitchFamily="34" charset="-122"/>
                <a:ea typeface="微软雅黑 Light" panose="020B0502040204020203" pitchFamily="34" charset="-122"/>
                <a:cs typeface="微软雅黑 Light" panose="020B0502040204020203" pitchFamily="34" charset="-122"/>
              </a:rPr>
              <a:t>ID</a:t>
            </a:r>
            <a:r>
              <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rPr>
              <a:t>值最小</a:t>
            </a:r>
            <a:endParaRPr lang="zh-CN" altLang="en-US" sz="28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grpSp>
        <p:nvGrpSpPr>
          <p:cNvPr id="606320" name="Group 112"/>
          <p:cNvGrpSpPr/>
          <p:nvPr/>
        </p:nvGrpSpPr>
        <p:grpSpPr bwMode="auto">
          <a:xfrm>
            <a:off x="2279650" y="3933826"/>
            <a:ext cx="2795588" cy="2752725"/>
            <a:chOff x="476" y="2478"/>
            <a:chExt cx="1761" cy="1734"/>
          </a:xfrm>
        </p:grpSpPr>
        <p:sp>
          <p:nvSpPr>
            <p:cNvPr id="606321" name="Line 113"/>
            <p:cNvSpPr>
              <a:spLocks noChangeAspect="1" noChangeShapeType="1"/>
            </p:cNvSpPr>
            <p:nvPr/>
          </p:nvSpPr>
          <p:spPr bwMode="auto">
            <a:xfrm flipH="1" flipV="1">
              <a:off x="1247" y="3557"/>
              <a:ext cx="68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2" name="Line 114"/>
            <p:cNvSpPr>
              <a:spLocks noChangeAspect="1" noChangeShapeType="1"/>
            </p:cNvSpPr>
            <p:nvPr/>
          </p:nvSpPr>
          <p:spPr bwMode="auto">
            <a:xfrm>
              <a:off x="636" y="3022"/>
              <a:ext cx="0" cy="5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3" name="Line 115"/>
            <p:cNvSpPr>
              <a:spLocks noChangeAspect="1" noChangeShapeType="1"/>
            </p:cNvSpPr>
            <p:nvPr/>
          </p:nvSpPr>
          <p:spPr bwMode="auto">
            <a:xfrm>
              <a:off x="1474" y="3294"/>
              <a:ext cx="0" cy="71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nvGrpSpPr>
            <p:cNvPr id="606324" name="Group 116"/>
            <p:cNvGrpSpPr/>
            <p:nvPr/>
          </p:nvGrpSpPr>
          <p:grpSpPr bwMode="auto">
            <a:xfrm>
              <a:off x="476" y="2478"/>
              <a:ext cx="1761" cy="1734"/>
              <a:chOff x="476" y="2478"/>
              <a:chExt cx="1761" cy="1734"/>
            </a:xfrm>
          </p:grpSpPr>
          <p:sp>
            <p:nvSpPr>
              <p:cNvPr id="606325" name="Line 117"/>
              <p:cNvSpPr>
                <a:spLocks noChangeAspect="1" noChangeShapeType="1"/>
              </p:cNvSpPr>
              <p:nvPr/>
            </p:nvSpPr>
            <p:spPr bwMode="auto">
              <a:xfrm flipH="1" flipV="1">
                <a:off x="1402" y="4092"/>
                <a:ext cx="724"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6" name="Line 118"/>
              <p:cNvSpPr>
                <a:spLocks noChangeAspect="1" noChangeShapeType="1"/>
              </p:cNvSpPr>
              <p:nvPr/>
            </p:nvSpPr>
            <p:spPr bwMode="auto">
              <a:xfrm>
                <a:off x="1512" y="2628"/>
                <a:ext cx="564" cy="32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7" name="Line 119"/>
              <p:cNvSpPr>
                <a:spLocks noChangeAspect="1" noChangeShapeType="1"/>
              </p:cNvSpPr>
              <p:nvPr/>
            </p:nvSpPr>
            <p:spPr bwMode="auto">
              <a:xfrm>
                <a:off x="637" y="3521"/>
                <a:ext cx="0" cy="541"/>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8" name="Line 120"/>
              <p:cNvSpPr>
                <a:spLocks noChangeAspect="1" noChangeShapeType="1"/>
              </p:cNvSpPr>
              <p:nvPr/>
            </p:nvSpPr>
            <p:spPr bwMode="auto">
              <a:xfrm>
                <a:off x="1472" y="2628"/>
                <a:ext cx="0" cy="711"/>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29" name="Line 121"/>
              <p:cNvSpPr>
                <a:spLocks noChangeAspect="1" noChangeShapeType="1"/>
              </p:cNvSpPr>
              <p:nvPr/>
            </p:nvSpPr>
            <p:spPr bwMode="auto">
              <a:xfrm>
                <a:off x="2076" y="2927"/>
                <a:ext cx="0" cy="1135"/>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0" name="Line 122"/>
              <p:cNvSpPr>
                <a:spLocks noChangeAspect="1" noChangeShapeType="1"/>
              </p:cNvSpPr>
              <p:nvPr/>
            </p:nvSpPr>
            <p:spPr bwMode="auto">
              <a:xfrm flipH="1">
                <a:off x="637" y="2597"/>
                <a:ext cx="835" cy="35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1" name="Line 123"/>
              <p:cNvSpPr>
                <a:spLocks noChangeAspect="1" noChangeShapeType="1"/>
              </p:cNvSpPr>
              <p:nvPr/>
            </p:nvSpPr>
            <p:spPr bwMode="auto">
              <a:xfrm flipH="1" flipV="1">
                <a:off x="719" y="3554"/>
                <a:ext cx="528" cy="0"/>
              </a:xfrm>
              <a:prstGeom prst="line">
                <a:avLst/>
              </a:prstGeom>
              <a:noFill/>
              <a:ln w="1905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2" name="Line 124"/>
              <p:cNvSpPr>
                <a:spLocks noChangeAspect="1" noChangeShapeType="1"/>
              </p:cNvSpPr>
              <p:nvPr/>
            </p:nvSpPr>
            <p:spPr bwMode="auto">
              <a:xfrm flipH="1" flipV="1">
                <a:off x="759" y="4092"/>
                <a:ext cx="723"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06333" name="Oval 125"/>
              <p:cNvSpPr>
                <a:spLocks noChangeAspect="1" noChangeArrowheads="1"/>
              </p:cNvSpPr>
              <p:nvPr/>
            </p:nvSpPr>
            <p:spPr bwMode="auto">
              <a:xfrm>
                <a:off x="1321" y="2478"/>
                <a:ext cx="323" cy="240"/>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L1</a:t>
                </a:r>
                <a:endParaRPr kumimoji="0" lang="en-US" altLang="zh-CN" sz="1200">
                  <a:latin typeface="Arial" panose="020B0604020202020204" pitchFamily="34" charset="0"/>
                  <a:ea typeface="黑体" panose="02010609060101010101" pitchFamily="49" charset="-122"/>
                </a:endParaRPr>
              </a:p>
            </p:txBody>
          </p:sp>
          <p:sp>
            <p:nvSpPr>
              <p:cNvPr id="606334" name="Oval 126"/>
              <p:cNvSpPr>
                <a:spLocks noChangeAspect="1" noChangeArrowheads="1"/>
              </p:cNvSpPr>
              <p:nvPr/>
            </p:nvSpPr>
            <p:spPr bwMode="auto">
              <a:xfrm>
                <a:off x="1321" y="3106"/>
                <a:ext cx="323" cy="238"/>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B6</a:t>
                </a:r>
                <a:endParaRPr kumimoji="0" lang="en-US" altLang="zh-CN" sz="1200">
                  <a:latin typeface="Arial" panose="020B0604020202020204" pitchFamily="34" charset="0"/>
                  <a:ea typeface="黑体" panose="02010609060101010101" pitchFamily="49" charset="-122"/>
                </a:endParaRPr>
              </a:p>
            </p:txBody>
          </p:sp>
          <p:sp>
            <p:nvSpPr>
              <p:cNvPr id="606335" name="Oval 127"/>
              <p:cNvSpPr>
                <a:spLocks noChangeAspect="1" noChangeArrowheads="1"/>
              </p:cNvSpPr>
              <p:nvPr/>
            </p:nvSpPr>
            <p:spPr bwMode="auto">
              <a:xfrm>
                <a:off x="1321" y="3972"/>
                <a:ext cx="321" cy="240"/>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L4</a:t>
                </a:r>
                <a:endParaRPr kumimoji="0" lang="en-US" altLang="zh-CN" sz="1200">
                  <a:latin typeface="Arial" panose="020B0604020202020204" pitchFamily="34" charset="0"/>
                  <a:ea typeface="黑体" panose="02010609060101010101" pitchFamily="49" charset="-122"/>
                </a:endParaRPr>
              </a:p>
            </p:txBody>
          </p:sp>
          <p:sp>
            <p:nvSpPr>
              <p:cNvPr id="606336" name="Oval 128"/>
              <p:cNvSpPr>
                <a:spLocks noChangeAspect="1" noChangeArrowheads="1"/>
              </p:cNvSpPr>
              <p:nvPr/>
            </p:nvSpPr>
            <p:spPr bwMode="auto">
              <a:xfrm>
                <a:off x="476" y="2807"/>
                <a:ext cx="323" cy="239"/>
              </a:xfrm>
              <a:prstGeom prst="ellipse">
                <a:avLst/>
              </a:prstGeom>
              <a:solidFill>
                <a:srgbClr val="FF330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B1</a:t>
                </a:r>
                <a:endParaRPr kumimoji="0" lang="en-US" altLang="zh-CN" sz="1200">
                  <a:latin typeface="Arial" panose="020B0604020202020204" pitchFamily="34" charset="0"/>
                  <a:ea typeface="黑体" panose="02010609060101010101" pitchFamily="49" charset="-122"/>
                </a:endParaRPr>
              </a:p>
            </p:txBody>
          </p:sp>
          <p:sp>
            <p:nvSpPr>
              <p:cNvPr id="606337" name="Oval 129"/>
              <p:cNvSpPr>
                <a:spLocks noChangeAspect="1" noChangeArrowheads="1"/>
              </p:cNvSpPr>
              <p:nvPr/>
            </p:nvSpPr>
            <p:spPr bwMode="auto">
              <a:xfrm>
                <a:off x="476" y="3435"/>
                <a:ext cx="323" cy="239"/>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L2</a:t>
                </a:r>
                <a:endParaRPr kumimoji="0" lang="en-US" altLang="zh-CN" sz="1200">
                  <a:latin typeface="Arial" panose="020B0604020202020204" pitchFamily="34" charset="0"/>
                  <a:ea typeface="黑体" panose="02010609060101010101" pitchFamily="49" charset="-122"/>
                </a:endParaRPr>
              </a:p>
            </p:txBody>
          </p:sp>
          <p:sp>
            <p:nvSpPr>
              <p:cNvPr id="606338" name="Oval 130"/>
              <p:cNvSpPr>
                <a:spLocks noChangeAspect="1" noChangeArrowheads="1"/>
              </p:cNvSpPr>
              <p:nvPr/>
            </p:nvSpPr>
            <p:spPr bwMode="auto">
              <a:xfrm>
                <a:off x="477" y="3972"/>
                <a:ext cx="322" cy="240"/>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B2</a:t>
                </a:r>
                <a:endParaRPr kumimoji="0" lang="en-US" altLang="zh-CN" sz="1200">
                  <a:latin typeface="Arial" panose="020B0604020202020204" pitchFamily="34" charset="0"/>
                  <a:ea typeface="黑体" panose="02010609060101010101" pitchFamily="49" charset="-122"/>
                </a:endParaRPr>
              </a:p>
            </p:txBody>
          </p:sp>
          <p:sp>
            <p:nvSpPr>
              <p:cNvPr id="606339" name="Oval 131"/>
              <p:cNvSpPr>
                <a:spLocks noChangeAspect="1" noChangeArrowheads="1"/>
              </p:cNvSpPr>
              <p:nvPr/>
            </p:nvSpPr>
            <p:spPr bwMode="auto">
              <a:xfrm>
                <a:off x="1914" y="2807"/>
                <a:ext cx="323" cy="239"/>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B5</a:t>
                </a:r>
                <a:endParaRPr kumimoji="0" lang="en-US" altLang="zh-CN" sz="1200">
                  <a:latin typeface="Arial" panose="020B0604020202020204" pitchFamily="34" charset="0"/>
                  <a:ea typeface="黑体" panose="02010609060101010101" pitchFamily="49" charset="-122"/>
                </a:endParaRPr>
              </a:p>
            </p:txBody>
          </p:sp>
          <p:sp>
            <p:nvSpPr>
              <p:cNvPr id="606340" name="Oval 132"/>
              <p:cNvSpPr>
                <a:spLocks noChangeAspect="1" noChangeArrowheads="1"/>
              </p:cNvSpPr>
              <p:nvPr/>
            </p:nvSpPr>
            <p:spPr bwMode="auto">
              <a:xfrm>
                <a:off x="1914" y="3435"/>
                <a:ext cx="323" cy="239"/>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L3</a:t>
                </a:r>
                <a:endParaRPr kumimoji="0" lang="en-US" altLang="zh-CN" sz="1200">
                  <a:latin typeface="Arial" panose="020B0604020202020204" pitchFamily="34" charset="0"/>
                  <a:ea typeface="黑体" panose="02010609060101010101" pitchFamily="49" charset="-122"/>
                </a:endParaRPr>
              </a:p>
            </p:txBody>
          </p:sp>
          <p:sp>
            <p:nvSpPr>
              <p:cNvPr id="606341" name="Oval 133"/>
              <p:cNvSpPr>
                <a:spLocks noChangeAspect="1" noChangeArrowheads="1"/>
              </p:cNvSpPr>
              <p:nvPr/>
            </p:nvSpPr>
            <p:spPr bwMode="auto">
              <a:xfrm>
                <a:off x="1914" y="3972"/>
                <a:ext cx="323" cy="240"/>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B4</a:t>
                </a:r>
                <a:endParaRPr kumimoji="0" lang="en-US" altLang="zh-CN" sz="1200">
                  <a:latin typeface="Arial" panose="020B0604020202020204" pitchFamily="34" charset="0"/>
                  <a:ea typeface="黑体" panose="02010609060101010101" pitchFamily="49" charset="-122"/>
                </a:endParaRPr>
              </a:p>
            </p:txBody>
          </p:sp>
          <p:sp>
            <p:nvSpPr>
              <p:cNvPr id="606342" name="Oval 134"/>
              <p:cNvSpPr>
                <a:spLocks noChangeAspect="1" noChangeArrowheads="1"/>
              </p:cNvSpPr>
              <p:nvPr/>
            </p:nvSpPr>
            <p:spPr bwMode="auto">
              <a:xfrm>
                <a:off x="960" y="3435"/>
                <a:ext cx="321" cy="238"/>
              </a:xfrm>
              <a:prstGeom prst="ellipse">
                <a:avLst/>
              </a:prstGeom>
              <a:solidFill>
                <a:schemeClr val="accent1">
                  <a:lumMod val="10000"/>
                  <a:lumOff val="90000"/>
                </a:schemeClr>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1200">
                    <a:latin typeface="Arial" panose="020B0604020202020204" pitchFamily="34" charset="0"/>
                    <a:ea typeface="黑体" panose="02010609060101010101" pitchFamily="49" charset="-122"/>
                  </a:rPr>
                  <a:t>B3</a:t>
                </a:r>
                <a:endParaRPr kumimoji="0" lang="en-US" altLang="zh-CN" sz="1200">
                  <a:latin typeface="Arial" panose="020B0604020202020204" pitchFamily="34" charset="0"/>
                  <a:ea typeface="黑体" panose="02010609060101010101" pitchFamily="49" charset="-122"/>
                </a:endParaRPr>
              </a:p>
            </p:txBody>
          </p:sp>
          <p:sp>
            <p:nvSpPr>
              <p:cNvPr id="606343" name="Text Box 135"/>
              <p:cNvSpPr txBox="1">
                <a:spLocks noChangeAspect="1" noChangeArrowheads="1"/>
              </p:cNvSpPr>
              <p:nvPr/>
            </p:nvSpPr>
            <p:spPr bwMode="auto">
              <a:xfrm>
                <a:off x="839"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endParaRPr lang="en-US" altLang="zh-CN" sz="1200">
                  <a:latin typeface="Times New Roman" panose="02020603050405020304" pitchFamily="18" charset="0"/>
                  <a:ea typeface="宋体" panose="02010600030101010101" pitchFamily="2" charset="-122"/>
                </a:endParaRPr>
              </a:p>
            </p:txBody>
          </p:sp>
          <p:sp>
            <p:nvSpPr>
              <p:cNvPr id="606344" name="Text Box 136"/>
              <p:cNvSpPr txBox="1">
                <a:spLocks noChangeAspect="1" noChangeArrowheads="1"/>
              </p:cNvSpPr>
              <p:nvPr/>
            </p:nvSpPr>
            <p:spPr bwMode="auto">
              <a:xfrm>
                <a:off x="627" y="3126"/>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2</a:t>
                </a:r>
                <a:endParaRPr lang="en-US" altLang="zh-CN" sz="1200">
                  <a:latin typeface="Times New Roman" panose="02020603050405020304" pitchFamily="18" charset="0"/>
                  <a:ea typeface="宋体" panose="02010600030101010101" pitchFamily="2" charset="-122"/>
                </a:endParaRPr>
              </a:p>
            </p:txBody>
          </p:sp>
          <p:sp>
            <p:nvSpPr>
              <p:cNvPr id="606345" name="Text Box 137"/>
              <p:cNvSpPr txBox="1">
                <a:spLocks noChangeAspect="1" noChangeArrowheads="1"/>
              </p:cNvSpPr>
              <p:nvPr/>
            </p:nvSpPr>
            <p:spPr bwMode="auto">
              <a:xfrm>
                <a:off x="793"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2</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6346" name="Text Box 138"/>
              <p:cNvSpPr txBox="1">
                <a:spLocks noChangeAspect="1" noChangeArrowheads="1"/>
              </p:cNvSpPr>
              <p:nvPr/>
            </p:nvSpPr>
            <p:spPr bwMode="auto">
              <a:xfrm>
                <a:off x="1292" y="352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3</a:t>
                </a:r>
                <a:endParaRPr lang="en-US" altLang="zh-CN" sz="1200">
                  <a:latin typeface="Times New Roman" panose="02020603050405020304" pitchFamily="18" charset="0"/>
                  <a:ea typeface="宋体" panose="02010600030101010101" pitchFamily="2" charset="-122"/>
                </a:endParaRPr>
              </a:p>
            </p:txBody>
          </p:sp>
          <p:sp>
            <p:nvSpPr>
              <p:cNvPr id="606347" name="Text Box 139"/>
              <p:cNvSpPr txBox="1">
                <a:spLocks noChangeAspect="1" noChangeArrowheads="1"/>
              </p:cNvSpPr>
              <p:nvPr/>
            </p:nvSpPr>
            <p:spPr bwMode="auto">
              <a:xfrm>
                <a:off x="1459" y="3394"/>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endParaRPr lang="en-US" altLang="zh-CN" sz="1200">
                  <a:latin typeface="Times New Roman" panose="02020603050405020304" pitchFamily="18" charset="0"/>
                  <a:ea typeface="宋体" panose="02010600030101010101" pitchFamily="2" charset="-122"/>
                </a:endParaRPr>
              </a:p>
            </p:txBody>
          </p:sp>
          <p:sp>
            <p:nvSpPr>
              <p:cNvPr id="606348" name="Text Box 140"/>
              <p:cNvSpPr txBox="1">
                <a:spLocks noChangeAspect="1" noChangeArrowheads="1"/>
              </p:cNvSpPr>
              <p:nvPr/>
            </p:nvSpPr>
            <p:spPr bwMode="auto">
              <a:xfrm>
                <a:off x="1474" y="2931"/>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6349" name="Text Box 141"/>
              <p:cNvSpPr txBox="1">
                <a:spLocks noChangeAspect="1" noChangeArrowheads="1"/>
              </p:cNvSpPr>
              <p:nvPr/>
            </p:nvSpPr>
            <p:spPr bwMode="auto">
              <a:xfrm>
                <a:off x="1746" y="2840"/>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endParaRPr lang="en-US" altLang="zh-CN" sz="1200">
                  <a:latin typeface="Times New Roman" panose="02020603050405020304" pitchFamily="18" charset="0"/>
                  <a:ea typeface="宋体" panose="02010600030101010101" pitchFamily="2" charset="-122"/>
                </a:endParaRPr>
              </a:p>
            </p:txBody>
          </p:sp>
          <p:sp>
            <p:nvSpPr>
              <p:cNvPr id="606350" name="Text Box 142"/>
              <p:cNvSpPr txBox="1">
                <a:spLocks noChangeAspect="1" noChangeArrowheads="1"/>
              </p:cNvSpPr>
              <p:nvPr/>
            </p:nvSpPr>
            <p:spPr bwMode="auto">
              <a:xfrm>
                <a:off x="1927" y="311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1</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6351" name="Text Box 143"/>
              <p:cNvSpPr txBox="1">
                <a:spLocks noChangeAspect="1" noChangeArrowheads="1"/>
              </p:cNvSpPr>
              <p:nvPr/>
            </p:nvSpPr>
            <p:spPr bwMode="auto">
              <a:xfrm>
                <a:off x="1927"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6352" name="Text Box 144"/>
              <p:cNvSpPr txBox="1">
                <a:spLocks noChangeAspect="1" noChangeArrowheads="1"/>
              </p:cNvSpPr>
              <p:nvPr/>
            </p:nvSpPr>
            <p:spPr bwMode="auto">
              <a:xfrm>
                <a:off x="1746"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5</a:t>
                </a:r>
                <a:endParaRPr lang="en-US" altLang="zh-CN" sz="1200">
                  <a:latin typeface="Times New Roman" panose="02020603050405020304" pitchFamily="18" charset="0"/>
                  <a:ea typeface="宋体" panose="02010600030101010101" pitchFamily="2" charset="-122"/>
                </a:endParaRPr>
              </a:p>
            </p:txBody>
          </p:sp>
          <p:sp>
            <p:nvSpPr>
              <p:cNvPr id="606353" name="Text Box 145"/>
              <p:cNvSpPr txBox="1">
                <a:spLocks noChangeAspect="1" noChangeArrowheads="1"/>
              </p:cNvSpPr>
              <p:nvPr/>
            </p:nvSpPr>
            <p:spPr bwMode="auto">
              <a:xfrm>
                <a:off x="612" y="3793"/>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3300"/>
                    </a:solidFill>
                    <a:latin typeface="Times New Roman" panose="02020603050405020304" pitchFamily="18" charset="0"/>
                    <a:ea typeface="宋体" panose="02010600030101010101" pitchFamily="2" charset="-122"/>
                  </a:rPr>
                  <a:t>6</a:t>
                </a:r>
                <a:endParaRPr lang="en-US" altLang="zh-CN" sz="1200">
                  <a:solidFill>
                    <a:srgbClr val="FF3300"/>
                  </a:solidFill>
                  <a:latin typeface="Times New Roman" panose="02020603050405020304" pitchFamily="18" charset="0"/>
                  <a:ea typeface="宋体" panose="02010600030101010101" pitchFamily="2" charset="-122"/>
                </a:endParaRPr>
              </a:p>
            </p:txBody>
          </p:sp>
          <p:sp>
            <p:nvSpPr>
              <p:cNvPr id="606354" name="Text Box 146"/>
              <p:cNvSpPr txBox="1">
                <a:spLocks noChangeAspect="1" noChangeArrowheads="1"/>
              </p:cNvSpPr>
              <p:nvPr/>
            </p:nvSpPr>
            <p:spPr bwMode="auto">
              <a:xfrm>
                <a:off x="793" y="3929"/>
                <a:ext cx="16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latin typeface="Times New Roman" panose="02020603050405020304" pitchFamily="18" charset="0"/>
                    <a:ea typeface="宋体" panose="02010600030101010101" pitchFamily="2" charset="-122"/>
                  </a:rPr>
                  <a:t>4</a:t>
                </a:r>
                <a:endParaRPr lang="en-US" altLang="zh-CN" sz="1200">
                  <a:latin typeface="Times New Roman" panose="02020603050405020304" pitchFamily="18" charset="0"/>
                  <a:ea typeface="宋体" panose="02010600030101010101" pitchFamily="2" charset="-122"/>
                </a:endParaRPr>
              </a:p>
            </p:txBody>
          </p:sp>
        </p:grpSp>
      </p:grpSp>
      <p:grpSp>
        <p:nvGrpSpPr>
          <p:cNvPr id="2" name="Group 116"/>
          <p:cNvGrpSpPr/>
          <p:nvPr/>
        </p:nvGrpSpPr>
        <p:grpSpPr bwMode="auto">
          <a:xfrm>
            <a:off x="2063751" y="981075"/>
            <a:ext cx="3300413" cy="3073400"/>
            <a:chOff x="431" y="663"/>
            <a:chExt cx="2079" cy="1936"/>
          </a:xfrm>
        </p:grpSpPr>
        <p:sp>
          <p:nvSpPr>
            <p:cNvPr id="3" name="Line 117"/>
            <p:cNvSpPr>
              <a:spLocks noChangeAspect="1" noChangeShapeType="1"/>
            </p:cNvSpPr>
            <p:nvPr/>
          </p:nvSpPr>
          <p:spPr bwMode="auto">
            <a:xfrm flipH="1">
              <a:off x="1121" y="93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 name="Line 118"/>
            <p:cNvSpPr>
              <a:spLocks noChangeAspect="1" noChangeShapeType="1"/>
            </p:cNvSpPr>
            <p:nvPr/>
          </p:nvSpPr>
          <p:spPr bwMode="auto">
            <a:xfrm flipH="1">
              <a:off x="822" y="1425"/>
              <a:ext cx="0" cy="89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5" name="Line 119"/>
            <p:cNvSpPr>
              <a:spLocks noChangeAspect="1" noChangeShapeType="1"/>
            </p:cNvSpPr>
            <p:nvPr/>
          </p:nvSpPr>
          <p:spPr bwMode="auto">
            <a:xfrm>
              <a:off x="1531" y="1425"/>
              <a:ext cx="0" cy="49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 name="Line 120"/>
            <p:cNvSpPr>
              <a:spLocks noChangeAspect="1" noChangeShapeType="1"/>
            </p:cNvSpPr>
            <p:nvPr/>
          </p:nvSpPr>
          <p:spPr bwMode="auto">
            <a:xfrm flipH="1">
              <a:off x="1773" y="935"/>
              <a:ext cx="2" cy="138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121"/>
            <p:cNvSpPr>
              <a:spLocks noChangeAspect="1" noChangeShapeType="1"/>
            </p:cNvSpPr>
            <p:nvPr/>
          </p:nvSpPr>
          <p:spPr bwMode="auto">
            <a:xfrm>
              <a:off x="2319" y="935"/>
              <a:ext cx="0" cy="98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122"/>
            <p:cNvSpPr>
              <a:spLocks noChangeAspect="1" noChangeShapeType="1"/>
            </p:cNvSpPr>
            <p:nvPr/>
          </p:nvSpPr>
          <p:spPr bwMode="auto">
            <a:xfrm>
              <a:off x="2117" y="1915"/>
              <a:ext cx="0" cy="408"/>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 name="Line 123"/>
            <p:cNvSpPr>
              <a:spLocks noChangeAspect="1" noChangeShapeType="1"/>
            </p:cNvSpPr>
            <p:nvPr/>
          </p:nvSpPr>
          <p:spPr bwMode="auto">
            <a:xfrm>
              <a:off x="822" y="772"/>
              <a:ext cx="0" cy="163"/>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10" name="Line 124"/>
            <p:cNvSpPr>
              <a:spLocks noChangeAspect="1" noChangeShapeType="1"/>
            </p:cNvSpPr>
            <p:nvPr/>
          </p:nvSpPr>
          <p:spPr bwMode="auto">
            <a:xfrm>
              <a:off x="2305" y="2323"/>
              <a:ext cx="0" cy="170"/>
            </a:xfrm>
            <a:prstGeom prst="line">
              <a:avLst/>
            </a:prstGeom>
            <a:noFill/>
            <a:ln w="19050">
              <a:solidFill>
                <a:srgbClr val="000000"/>
              </a:solidFill>
              <a:round/>
              <a:head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11" name="Rectangle 125"/>
            <p:cNvSpPr>
              <a:spLocks noChangeAspect="1" noChangeArrowheads="1"/>
            </p:cNvSpPr>
            <p:nvPr/>
          </p:nvSpPr>
          <p:spPr bwMode="auto">
            <a:xfrm>
              <a:off x="741" y="663"/>
              <a:ext cx="162" cy="167"/>
            </a:xfrm>
            <a:prstGeom prst="rect">
              <a:avLst/>
            </a:prstGeom>
            <a:solidFill>
              <a:srgbClr val="FF9900"/>
            </a:solidFill>
            <a:ln w="17463">
              <a:solidFill>
                <a:srgbClr val="000000"/>
              </a:solidFill>
              <a:miter lim="800000"/>
            </a:ln>
          </p:spPr>
          <p:txBody>
            <a:bodyPr/>
            <a:lstStyle/>
            <a:p>
              <a:pPr algn="ctr"/>
              <a:r>
                <a:rPr lang="en-US" altLang="zh-CN" sz="900">
                  <a:ea typeface="宋体" panose="02010600030101010101" pitchFamily="2" charset="-122"/>
                </a:rPr>
                <a:t>A</a:t>
              </a:r>
              <a:endParaRPr lang="en-US" altLang="zh-CN" sz="900">
                <a:ea typeface="宋体" panose="02010600030101010101" pitchFamily="2" charset="-122"/>
              </a:endParaRPr>
            </a:p>
          </p:txBody>
        </p:sp>
        <p:sp>
          <p:nvSpPr>
            <p:cNvPr id="12" name="Rectangle 126"/>
            <p:cNvSpPr>
              <a:spLocks noChangeAspect="1" noChangeArrowheads="1"/>
            </p:cNvSpPr>
            <p:nvPr/>
          </p:nvSpPr>
          <p:spPr bwMode="auto">
            <a:xfrm>
              <a:off x="2239" y="2432"/>
              <a:ext cx="162" cy="167"/>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900">
                  <a:ea typeface="宋体" panose="02010600030101010101" pitchFamily="2" charset="-122"/>
                </a:rPr>
                <a:t>B</a:t>
              </a:r>
              <a:endParaRPr lang="en-US" altLang="zh-CN" sz="900">
                <a:ea typeface="宋体" panose="02010600030101010101" pitchFamily="2" charset="-122"/>
              </a:endParaRPr>
            </a:p>
          </p:txBody>
        </p:sp>
        <p:sp>
          <p:nvSpPr>
            <p:cNvPr id="13" name="Rectangle 127"/>
            <p:cNvSpPr>
              <a:spLocks noChangeAspect="1" noChangeArrowheads="1"/>
            </p:cNvSpPr>
            <p:nvPr/>
          </p:nvSpPr>
          <p:spPr bwMode="auto">
            <a:xfrm>
              <a:off x="932" y="1119"/>
              <a:ext cx="388" cy="115"/>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B1</a:t>
              </a:r>
              <a:endParaRPr lang="en-US" altLang="zh-CN" sz="900" dirty="0">
                <a:ea typeface="宋体" panose="02010600030101010101" pitchFamily="2" charset="-122"/>
              </a:endParaRPr>
            </a:p>
          </p:txBody>
        </p:sp>
        <p:sp>
          <p:nvSpPr>
            <p:cNvPr id="14" name="Rectangle 128"/>
            <p:cNvSpPr>
              <a:spLocks noChangeAspect="1" noChangeArrowheads="1"/>
            </p:cNvSpPr>
            <p:nvPr/>
          </p:nvSpPr>
          <p:spPr bwMode="auto">
            <a:xfrm>
              <a:off x="631" y="1724"/>
              <a:ext cx="391" cy="137"/>
            </a:xfrm>
            <a:prstGeom prst="rect">
              <a:avLst/>
            </a:prstGeom>
            <a:solidFill>
              <a:schemeClr val="accent1">
                <a:lumMod val="10000"/>
                <a:lumOff val="90000"/>
              </a:schemeClr>
            </a:solidFill>
            <a:ln w="17463">
              <a:solidFill>
                <a:srgbClr val="000000"/>
              </a:solidFill>
              <a:miter lim="800000"/>
            </a:ln>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B2</a:t>
              </a:r>
              <a:endParaRPr lang="en-US" altLang="zh-CN" sz="900">
                <a:ea typeface="宋体" panose="02010600030101010101" pitchFamily="2" charset="-122"/>
              </a:endParaRPr>
            </a:p>
          </p:txBody>
        </p:sp>
        <p:sp>
          <p:nvSpPr>
            <p:cNvPr id="15" name="Text Box 129"/>
            <p:cNvSpPr txBox="1">
              <a:spLocks noChangeAspect="1" noChangeArrowheads="1"/>
            </p:cNvSpPr>
            <p:nvPr/>
          </p:nvSpPr>
          <p:spPr bwMode="auto">
            <a:xfrm>
              <a:off x="431" y="1003"/>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L1</a:t>
              </a:r>
              <a:endParaRPr lang="en-US" altLang="zh-CN" sz="900">
                <a:ea typeface="宋体" panose="02010600030101010101" pitchFamily="2" charset="-122"/>
              </a:endParaRPr>
            </a:p>
          </p:txBody>
        </p:sp>
        <p:sp>
          <p:nvSpPr>
            <p:cNvPr id="16" name="Text Box 130"/>
            <p:cNvSpPr txBox="1">
              <a:spLocks noChangeAspect="1" noChangeArrowheads="1"/>
            </p:cNvSpPr>
            <p:nvPr/>
          </p:nvSpPr>
          <p:spPr bwMode="auto">
            <a:xfrm>
              <a:off x="431" y="152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L2</a:t>
              </a:r>
              <a:endParaRPr lang="en-US" altLang="zh-CN" sz="900">
                <a:ea typeface="宋体" panose="02010600030101010101" pitchFamily="2" charset="-122"/>
              </a:endParaRPr>
            </a:p>
          </p:txBody>
        </p:sp>
        <p:sp>
          <p:nvSpPr>
            <p:cNvPr id="17" name="Text Box 131"/>
            <p:cNvSpPr txBox="1">
              <a:spLocks noChangeAspect="1" noChangeArrowheads="1"/>
            </p:cNvSpPr>
            <p:nvPr/>
          </p:nvSpPr>
          <p:spPr bwMode="auto">
            <a:xfrm>
              <a:off x="431" y="2392"/>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L4</a:t>
              </a:r>
              <a:endParaRPr lang="en-US" altLang="zh-CN" sz="900">
                <a:ea typeface="宋体" panose="02010600030101010101" pitchFamily="2" charset="-122"/>
              </a:endParaRPr>
            </a:p>
          </p:txBody>
        </p:sp>
        <p:sp>
          <p:nvSpPr>
            <p:cNvPr id="18" name="Text Box 132"/>
            <p:cNvSpPr txBox="1">
              <a:spLocks noChangeAspect="1" noChangeArrowheads="1"/>
            </p:cNvSpPr>
            <p:nvPr/>
          </p:nvSpPr>
          <p:spPr bwMode="auto">
            <a:xfrm>
              <a:off x="1312" y="2010"/>
              <a:ext cx="4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ea typeface="宋体" panose="02010600030101010101" pitchFamily="2" charset="-122"/>
                </a:rPr>
                <a:t>局域网</a:t>
              </a:r>
              <a:r>
                <a:rPr lang="en-US" altLang="zh-CN" sz="900">
                  <a:ea typeface="宋体" panose="02010600030101010101" pitchFamily="2" charset="-122"/>
                </a:rPr>
                <a:t>L3</a:t>
              </a:r>
              <a:endParaRPr lang="en-US" altLang="zh-CN" sz="900">
                <a:ea typeface="宋体" panose="02010600030101010101" pitchFamily="2" charset="-122"/>
              </a:endParaRPr>
            </a:p>
          </p:txBody>
        </p:sp>
        <p:sp>
          <p:nvSpPr>
            <p:cNvPr id="19" name="Line 133"/>
            <p:cNvSpPr>
              <a:spLocks noChangeAspect="1" noChangeShapeType="1"/>
            </p:cNvSpPr>
            <p:nvPr/>
          </p:nvSpPr>
          <p:spPr bwMode="auto">
            <a:xfrm flipV="1">
              <a:off x="659" y="1425"/>
              <a:ext cx="1061"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134"/>
            <p:cNvSpPr>
              <a:spLocks noChangeAspect="1" noChangeShapeType="1"/>
            </p:cNvSpPr>
            <p:nvPr/>
          </p:nvSpPr>
          <p:spPr bwMode="auto">
            <a:xfrm>
              <a:off x="659" y="2323"/>
              <a:ext cx="1851"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135"/>
            <p:cNvSpPr>
              <a:spLocks noChangeAspect="1" noChangeShapeType="1"/>
            </p:cNvSpPr>
            <p:nvPr/>
          </p:nvSpPr>
          <p:spPr bwMode="auto">
            <a:xfrm>
              <a:off x="1404" y="1916"/>
              <a:ext cx="1063"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Line 136"/>
            <p:cNvSpPr>
              <a:spLocks noChangeAspect="1" noChangeShapeType="1"/>
            </p:cNvSpPr>
            <p:nvPr/>
          </p:nvSpPr>
          <p:spPr bwMode="auto">
            <a:xfrm flipV="1">
              <a:off x="659" y="935"/>
              <a:ext cx="1791"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 name="Rectangle 137"/>
            <p:cNvSpPr>
              <a:spLocks noChangeAspect="1" noChangeArrowheads="1"/>
            </p:cNvSpPr>
            <p:nvPr/>
          </p:nvSpPr>
          <p:spPr bwMode="auto">
            <a:xfrm>
              <a:off x="2113" y="1371"/>
              <a:ext cx="390" cy="136"/>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B5</a:t>
              </a:r>
              <a:endParaRPr lang="en-US" altLang="zh-CN" sz="900" dirty="0">
                <a:ea typeface="宋体" panose="02010600030101010101" pitchFamily="2" charset="-122"/>
              </a:endParaRPr>
            </a:p>
          </p:txBody>
        </p:sp>
        <p:sp>
          <p:nvSpPr>
            <p:cNvPr id="24" name="Rectangle 138"/>
            <p:cNvSpPr>
              <a:spLocks noChangeAspect="1" noChangeArrowheads="1"/>
            </p:cNvSpPr>
            <p:nvPr/>
          </p:nvSpPr>
          <p:spPr bwMode="auto">
            <a:xfrm>
              <a:off x="1939" y="2052"/>
              <a:ext cx="389" cy="137"/>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B4</a:t>
              </a:r>
              <a:endParaRPr lang="en-US" altLang="zh-CN" sz="900" dirty="0">
                <a:ea typeface="宋体" panose="02010600030101010101" pitchFamily="2" charset="-122"/>
              </a:endParaRPr>
            </a:p>
          </p:txBody>
        </p:sp>
        <p:sp>
          <p:nvSpPr>
            <p:cNvPr id="25" name="Rectangle 139"/>
            <p:cNvSpPr>
              <a:spLocks noChangeAspect="1" noChangeArrowheads="1"/>
            </p:cNvSpPr>
            <p:nvPr/>
          </p:nvSpPr>
          <p:spPr bwMode="auto">
            <a:xfrm>
              <a:off x="1340" y="1588"/>
              <a:ext cx="389" cy="136"/>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dirty="0">
                  <a:ea typeface="宋体" panose="02010600030101010101" pitchFamily="2" charset="-122"/>
                </a:rPr>
                <a:t>网桥</a:t>
              </a:r>
              <a:r>
                <a:rPr lang="en-US" altLang="zh-CN" sz="900" dirty="0">
                  <a:ea typeface="宋体" panose="02010600030101010101" pitchFamily="2" charset="-122"/>
                </a:rPr>
                <a:t>B3</a:t>
              </a:r>
              <a:endParaRPr lang="en-US" altLang="zh-CN" sz="900" dirty="0">
                <a:ea typeface="宋体" panose="02010600030101010101" pitchFamily="2" charset="-122"/>
              </a:endParaRPr>
            </a:p>
          </p:txBody>
        </p:sp>
        <p:sp>
          <p:nvSpPr>
            <p:cNvPr id="26" name="Rectangle 140"/>
            <p:cNvSpPr>
              <a:spLocks noChangeAspect="1" noChangeArrowheads="1"/>
            </p:cNvSpPr>
            <p:nvPr/>
          </p:nvSpPr>
          <p:spPr bwMode="auto">
            <a:xfrm>
              <a:off x="1585" y="1108"/>
              <a:ext cx="388" cy="126"/>
            </a:xfrm>
            <a:prstGeom prst="rect">
              <a:avLst/>
            </a:prstGeom>
            <a:solidFill>
              <a:schemeClr val="accent1">
                <a:lumMod val="10000"/>
                <a:lumOff val="90000"/>
              </a:schemeClr>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zh-CN" altLang="en-US" sz="900">
                  <a:ea typeface="宋体" panose="02010600030101010101" pitchFamily="2" charset="-122"/>
                </a:rPr>
                <a:t>网桥</a:t>
              </a:r>
              <a:r>
                <a:rPr lang="en-US" altLang="zh-CN" sz="900">
                  <a:ea typeface="宋体" panose="02010600030101010101" pitchFamily="2" charset="-122"/>
                </a:rPr>
                <a:t>B6</a:t>
              </a:r>
              <a:endParaRPr lang="en-US" altLang="zh-CN" sz="900">
                <a:ea typeface="宋体" panose="02010600030101010101" pitchFamily="2" charset="-122"/>
              </a:endParaRPr>
            </a:p>
          </p:txBody>
        </p:sp>
        <p:sp>
          <p:nvSpPr>
            <p:cNvPr id="27" name="Text Box 141"/>
            <p:cNvSpPr txBox="1">
              <a:spLocks noChangeAspect="1" noChangeArrowheads="1"/>
            </p:cNvSpPr>
            <p:nvPr/>
          </p:nvSpPr>
          <p:spPr bwMode="auto">
            <a:xfrm>
              <a:off x="860" y="98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28" name="Text Box 142"/>
            <p:cNvSpPr txBox="1">
              <a:spLocks noChangeAspect="1" noChangeArrowheads="1"/>
            </p:cNvSpPr>
            <p:nvPr/>
          </p:nvSpPr>
          <p:spPr bwMode="auto">
            <a:xfrm>
              <a:off x="860"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29" name="Text Box 143"/>
            <p:cNvSpPr txBox="1">
              <a:spLocks noChangeAspect="1" noChangeArrowheads="1"/>
            </p:cNvSpPr>
            <p:nvPr/>
          </p:nvSpPr>
          <p:spPr bwMode="auto">
            <a:xfrm>
              <a:off x="822" y="1581"/>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30" name="Text Box 144"/>
            <p:cNvSpPr txBox="1">
              <a:spLocks noChangeAspect="1" noChangeArrowheads="1"/>
            </p:cNvSpPr>
            <p:nvPr/>
          </p:nvSpPr>
          <p:spPr bwMode="auto">
            <a:xfrm>
              <a:off x="822" y="1845"/>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31" name="Text Box 145"/>
            <p:cNvSpPr txBox="1">
              <a:spLocks noChangeAspect="1" noChangeArrowheads="1"/>
            </p:cNvSpPr>
            <p:nvPr/>
          </p:nvSpPr>
          <p:spPr bwMode="auto">
            <a:xfrm>
              <a:off x="1295" y="1446"/>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2</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32" name="Text Box 146"/>
            <p:cNvSpPr txBox="1">
              <a:spLocks noChangeAspect="1" noChangeArrowheads="1"/>
            </p:cNvSpPr>
            <p:nvPr/>
          </p:nvSpPr>
          <p:spPr bwMode="auto">
            <a:xfrm>
              <a:off x="1295" y="17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3</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33" name="Text Box 147"/>
            <p:cNvSpPr txBox="1">
              <a:spLocks noChangeAspect="1" noChangeArrowheads="1"/>
            </p:cNvSpPr>
            <p:nvPr/>
          </p:nvSpPr>
          <p:spPr bwMode="auto">
            <a:xfrm>
              <a:off x="1748" y="974"/>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34" name="Text Box 148"/>
            <p:cNvSpPr txBox="1">
              <a:spLocks noChangeAspect="1" noChangeArrowheads="1"/>
            </p:cNvSpPr>
            <p:nvPr/>
          </p:nvSpPr>
          <p:spPr bwMode="auto">
            <a:xfrm>
              <a:off x="1748" y="123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35" name="Text Box 149"/>
            <p:cNvSpPr txBox="1">
              <a:spLocks noChangeAspect="1" noChangeArrowheads="1"/>
            </p:cNvSpPr>
            <p:nvPr/>
          </p:nvSpPr>
          <p:spPr bwMode="auto">
            <a:xfrm>
              <a:off x="2048" y="1219"/>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4</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36" name="Text Box 150"/>
            <p:cNvSpPr txBox="1">
              <a:spLocks noChangeAspect="1" noChangeArrowheads="1"/>
            </p:cNvSpPr>
            <p:nvPr/>
          </p:nvSpPr>
          <p:spPr bwMode="auto">
            <a:xfrm>
              <a:off x="2048" y="1483"/>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1</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37" name="Text Box 151"/>
            <p:cNvSpPr txBox="1">
              <a:spLocks noChangeAspect="1" noChangeArrowheads="1"/>
            </p:cNvSpPr>
            <p:nvPr/>
          </p:nvSpPr>
          <p:spPr bwMode="auto">
            <a:xfrm>
              <a:off x="1857" y="1908"/>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6</a:t>
              </a:r>
              <a:endParaRPr lang="en-US" altLang="zh-CN" sz="900">
                <a:solidFill>
                  <a:srgbClr val="CC3300"/>
                </a:solidFill>
                <a:latin typeface="Times New Roman" panose="02020603050405020304" pitchFamily="18" charset="0"/>
                <a:ea typeface="宋体" panose="02010600030101010101" pitchFamily="2" charset="-122"/>
              </a:endParaRPr>
            </a:p>
          </p:txBody>
        </p:sp>
        <p:sp>
          <p:nvSpPr>
            <p:cNvPr id="38" name="Text Box 152"/>
            <p:cNvSpPr txBox="1">
              <a:spLocks noChangeAspect="1" noChangeArrowheads="1"/>
            </p:cNvSpPr>
            <p:nvPr/>
          </p:nvSpPr>
          <p:spPr bwMode="auto">
            <a:xfrm>
              <a:off x="1857" y="2172"/>
              <a:ext cx="29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900">
                  <a:solidFill>
                    <a:srgbClr val="CC3300"/>
                  </a:solidFill>
                  <a:latin typeface="Times New Roman" panose="02020603050405020304" pitchFamily="18" charset="0"/>
                  <a:ea typeface="宋体" panose="02010600030101010101" pitchFamily="2" charset="-122"/>
                </a:rPr>
                <a:t>代价</a:t>
              </a:r>
              <a:r>
                <a:rPr lang="en-US" altLang="zh-CN" sz="900">
                  <a:solidFill>
                    <a:srgbClr val="CC3300"/>
                  </a:solidFill>
                  <a:latin typeface="Times New Roman" panose="02020603050405020304" pitchFamily="18" charset="0"/>
                  <a:ea typeface="宋体" panose="02010600030101010101" pitchFamily="2" charset="-122"/>
                </a:rPr>
                <a:t>5</a:t>
              </a:r>
              <a:endParaRPr lang="en-US" altLang="zh-CN" sz="900">
                <a:solidFill>
                  <a:srgbClr val="CC3300"/>
                </a:solidFill>
                <a:latin typeface="Times New Roman" panose="02020603050405020304" pitchFamily="18" charset="0"/>
                <a:ea typeface="宋体" panose="02010600030101010101" pitchFamily="2" charset="-122"/>
              </a:endParaRPr>
            </a:p>
          </p:txBody>
        </p:sp>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9" name="Rectangle 3"/>
          <p:cNvSpPr>
            <a:spLocks noGrp="1" noChangeArrowheads="1"/>
          </p:cNvSpPr>
          <p:nvPr>
            <p:ph type="title"/>
          </p:nvPr>
        </p:nvSpPr>
        <p:spPr>
          <a:noFill/>
        </p:spPr>
        <p:txBody>
          <a:bodyPr/>
          <a:lstStyle/>
          <a:p>
            <a:r>
              <a:rPr lang="en-US" altLang="zh-CN" sz="3200" dirty="0">
                <a:latin typeface="+mn-ea"/>
                <a:ea typeface="+mn-ea"/>
              </a:rPr>
              <a:t>STP</a:t>
            </a:r>
            <a:r>
              <a:rPr lang="zh-CN" altLang="en-US" sz="3200" dirty="0">
                <a:latin typeface="+mn-ea"/>
                <a:ea typeface="+mn-ea"/>
              </a:rPr>
              <a:t>实例</a:t>
            </a:r>
            <a:r>
              <a:rPr lang="en-US" altLang="zh-CN" sz="3200" dirty="0">
                <a:latin typeface="+mn-ea"/>
                <a:ea typeface="+mn-ea"/>
              </a:rPr>
              <a:t>-</a:t>
            </a:r>
            <a:r>
              <a:rPr lang="zh-CN" altLang="en-US" dirty="0"/>
              <a:t>生成树的拓扑及图形表示</a:t>
            </a:r>
            <a:endParaRPr lang="zh-CN" altLang="en-US" dirty="0"/>
          </a:p>
        </p:txBody>
      </p:sp>
      <p:sp>
        <p:nvSpPr>
          <p:cNvPr id="72" name="灯片编号占位符 5"/>
          <p:cNvSpPr>
            <a:spLocks noGrp="1"/>
          </p:cNvSpPr>
          <p:nvPr>
            <p:ph type="sldNum" sz="quarter" idx="12"/>
          </p:nvPr>
        </p:nvSpPr>
        <p:spPr/>
        <p:txBody>
          <a:bodyPr/>
          <a:lstStyle/>
          <a:p>
            <a:fld id="{4A02F1F4-B220-4BBA-87A7-155D62C86F47}" type="slidenum">
              <a:rPr lang="en-US" altLang="zh-CN"/>
            </a:fld>
            <a:endParaRPr lang="en-US" altLang="zh-CN"/>
          </a:p>
        </p:txBody>
      </p:sp>
      <p:sp>
        <p:nvSpPr>
          <p:cNvPr id="598018" name="Line 2"/>
          <p:cNvSpPr>
            <a:spLocks noChangeShapeType="1"/>
          </p:cNvSpPr>
          <p:nvPr/>
        </p:nvSpPr>
        <p:spPr bwMode="auto">
          <a:xfrm flipH="1" flipV="1">
            <a:off x="9117862" y="5416477"/>
            <a:ext cx="1295400" cy="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0" name="Line 4"/>
          <p:cNvSpPr>
            <a:spLocks noChangeShapeType="1"/>
          </p:cNvSpPr>
          <p:nvPr/>
        </p:nvSpPr>
        <p:spPr bwMode="auto">
          <a:xfrm>
            <a:off x="9314713" y="1889053"/>
            <a:ext cx="1008063" cy="790575"/>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1" name="Line 5"/>
          <p:cNvSpPr>
            <a:spLocks noChangeShapeType="1"/>
          </p:cNvSpPr>
          <p:nvPr/>
        </p:nvSpPr>
        <p:spPr bwMode="auto">
          <a:xfrm>
            <a:off x="7749437" y="2608190"/>
            <a:ext cx="0" cy="27368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2" name="Line 6"/>
          <p:cNvSpPr>
            <a:spLocks noChangeShapeType="1"/>
          </p:cNvSpPr>
          <p:nvPr/>
        </p:nvSpPr>
        <p:spPr bwMode="auto">
          <a:xfrm>
            <a:off x="9243275" y="1889052"/>
            <a:ext cx="0" cy="3240088"/>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3" name="Line 7"/>
          <p:cNvSpPr>
            <a:spLocks noChangeShapeType="1"/>
          </p:cNvSpPr>
          <p:nvPr/>
        </p:nvSpPr>
        <p:spPr bwMode="auto">
          <a:xfrm>
            <a:off x="10324362" y="2608190"/>
            <a:ext cx="0" cy="2736850"/>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4" name="Line 8"/>
          <p:cNvSpPr>
            <a:spLocks noChangeShapeType="1"/>
          </p:cNvSpPr>
          <p:nvPr/>
        </p:nvSpPr>
        <p:spPr bwMode="auto">
          <a:xfrm flipH="1">
            <a:off x="7749437" y="1816027"/>
            <a:ext cx="1493838" cy="86518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5" name="Line 9"/>
          <p:cNvSpPr>
            <a:spLocks noChangeShapeType="1"/>
          </p:cNvSpPr>
          <p:nvPr/>
        </p:nvSpPr>
        <p:spPr bwMode="auto">
          <a:xfrm flipH="1" flipV="1">
            <a:off x="7893900" y="4121077"/>
            <a:ext cx="21590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26" name="Line 10"/>
          <p:cNvSpPr>
            <a:spLocks noChangeShapeType="1"/>
          </p:cNvSpPr>
          <p:nvPr/>
        </p:nvSpPr>
        <p:spPr bwMode="auto">
          <a:xfrm flipH="1" flipV="1">
            <a:off x="7965337" y="5416477"/>
            <a:ext cx="129540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98063" name="Oval 47"/>
          <p:cNvSpPr>
            <a:spLocks noChangeArrowheads="1"/>
          </p:cNvSpPr>
          <p:nvPr/>
        </p:nvSpPr>
        <p:spPr bwMode="auto">
          <a:xfrm>
            <a:off x="8973400" y="1528690"/>
            <a:ext cx="576262"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L1</a:t>
            </a:r>
            <a:endParaRPr kumimoji="0" lang="en-US" altLang="zh-CN">
              <a:latin typeface="Arial" panose="020B0604020202020204" pitchFamily="34" charset="0"/>
              <a:ea typeface="黑体" panose="02010609060101010101" pitchFamily="49" charset="-122"/>
            </a:endParaRPr>
          </a:p>
        </p:txBody>
      </p:sp>
      <p:sp>
        <p:nvSpPr>
          <p:cNvPr id="598064" name="Oval 48"/>
          <p:cNvSpPr>
            <a:spLocks noChangeArrowheads="1"/>
          </p:cNvSpPr>
          <p:nvPr/>
        </p:nvSpPr>
        <p:spPr bwMode="auto">
          <a:xfrm>
            <a:off x="8973400" y="3039990"/>
            <a:ext cx="576262"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B6</a:t>
            </a:r>
            <a:endParaRPr kumimoji="0" lang="en-US" altLang="zh-CN" dirty="0">
              <a:latin typeface="Arial" panose="020B0604020202020204" pitchFamily="34" charset="0"/>
              <a:ea typeface="黑体" panose="02010609060101010101" pitchFamily="49" charset="-122"/>
            </a:endParaRPr>
          </a:p>
        </p:txBody>
      </p:sp>
      <p:sp>
        <p:nvSpPr>
          <p:cNvPr id="598065" name="Oval 49"/>
          <p:cNvSpPr>
            <a:spLocks noChangeArrowheads="1"/>
          </p:cNvSpPr>
          <p:nvPr/>
        </p:nvSpPr>
        <p:spPr bwMode="auto">
          <a:xfrm>
            <a:off x="8971813" y="5129140"/>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L4</a:t>
            </a:r>
            <a:endParaRPr kumimoji="0" lang="en-US" altLang="zh-CN">
              <a:latin typeface="Arial" panose="020B0604020202020204" pitchFamily="34" charset="0"/>
              <a:ea typeface="黑体" panose="02010609060101010101" pitchFamily="49" charset="-122"/>
            </a:endParaRPr>
          </a:p>
        </p:txBody>
      </p:sp>
      <p:sp>
        <p:nvSpPr>
          <p:cNvPr id="598066" name="Oval 50"/>
          <p:cNvSpPr>
            <a:spLocks noChangeArrowheads="1"/>
          </p:cNvSpPr>
          <p:nvPr/>
        </p:nvSpPr>
        <p:spPr bwMode="auto">
          <a:xfrm>
            <a:off x="7460513" y="2320853"/>
            <a:ext cx="576263" cy="576263"/>
          </a:xfrm>
          <a:prstGeom prst="ellipse">
            <a:avLst/>
          </a:prstGeom>
          <a:solidFill>
            <a:srgbClr val="FF330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B1</a:t>
            </a:r>
            <a:endParaRPr kumimoji="0" lang="en-US" altLang="zh-CN">
              <a:latin typeface="Arial" panose="020B0604020202020204" pitchFamily="34" charset="0"/>
              <a:ea typeface="黑体" panose="02010609060101010101" pitchFamily="49" charset="-122"/>
            </a:endParaRPr>
          </a:p>
        </p:txBody>
      </p:sp>
      <p:sp>
        <p:nvSpPr>
          <p:cNvPr id="598067" name="Oval 51"/>
          <p:cNvSpPr>
            <a:spLocks noChangeArrowheads="1"/>
          </p:cNvSpPr>
          <p:nvPr/>
        </p:nvSpPr>
        <p:spPr bwMode="auto">
          <a:xfrm>
            <a:off x="7460513" y="3833740"/>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L2</a:t>
            </a:r>
            <a:endParaRPr kumimoji="0" lang="en-US" altLang="zh-CN">
              <a:latin typeface="Arial" panose="020B0604020202020204" pitchFamily="34" charset="0"/>
              <a:ea typeface="黑体" panose="02010609060101010101" pitchFamily="49" charset="-122"/>
            </a:endParaRPr>
          </a:p>
        </p:txBody>
      </p:sp>
      <p:sp>
        <p:nvSpPr>
          <p:cNvPr id="598068" name="Oval 52"/>
          <p:cNvSpPr>
            <a:spLocks noChangeArrowheads="1"/>
          </p:cNvSpPr>
          <p:nvPr/>
        </p:nvSpPr>
        <p:spPr bwMode="auto">
          <a:xfrm>
            <a:off x="7462100" y="5129140"/>
            <a:ext cx="576262"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B2</a:t>
            </a:r>
            <a:endParaRPr kumimoji="0" lang="en-US" altLang="zh-CN" dirty="0">
              <a:latin typeface="Arial" panose="020B0604020202020204" pitchFamily="34" charset="0"/>
              <a:ea typeface="黑体" panose="02010609060101010101" pitchFamily="49" charset="-122"/>
            </a:endParaRPr>
          </a:p>
        </p:txBody>
      </p:sp>
      <p:sp>
        <p:nvSpPr>
          <p:cNvPr id="598069" name="Oval 53"/>
          <p:cNvSpPr>
            <a:spLocks noChangeArrowheads="1"/>
          </p:cNvSpPr>
          <p:nvPr/>
        </p:nvSpPr>
        <p:spPr bwMode="auto">
          <a:xfrm>
            <a:off x="10035438" y="2320853"/>
            <a:ext cx="576263" cy="576263"/>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B5</a:t>
            </a:r>
            <a:endParaRPr kumimoji="0" lang="en-US" altLang="zh-CN" dirty="0">
              <a:latin typeface="Arial" panose="020B0604020202020204" pitchFamily="34" charset="0"/>
              <a:ea typeface="黑体" panose="02010609060101010101" pitchFamily="49" charset="-122"/>
            </a:endParaRPr>
          </a:p>
        </p:txBody>
      </p:sp>
      <p:sp>
        <p:nvSpPr>
          <p:cNvPr id="598070" name="Oval 54"/>
          <p:cNvSpPr>
            <a:spLocks noChangeArrowheads="1"/>
          </p:cNvSpPr>
          <p:nvPr/>
        </p:nvSpPr>
        <p:spPr bwMode="auto">
          <a:xfrm>
            <a:off x="10035438" y="3833740"/>
            <a:ext cx="576263" cy="576262"/>
          </a:xfrm>
          <a:prstGeom prst="ellipse">
            <a:avLst/>
          </a:prstGeom>
          <a:solidFill>
            <a:srgbClr val="EAEAEA"/>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L3</a:t>
            </a:r>
            <a:endParaRPr kumimoji="0" lang="en-US" altLang="zh-CN">
              <a:latin typeface="Arial" panose="020B0604020202020204" pitchFamily="34" charset="0"/>
              <a:ea typeface="黑体" panose="02010609060101010101" pitchFamily="49" charset="-122"/>
            </a:endParaRPr>
          </a:p>
        </p:txBody>
      </p:sp>
      <p:sp>
        <p:nvSpPr>
          <p:cNvPr id="598071" name="Oval 55"/>
          <p:cNvSpPr>
            <a:spLocks noChangeArrowheads="1"/>
          </p:cNvSpPr>
          <p:nvPr/>
        </p:nvSpPr>
        <p:spPr bwMode="auto">
          <a:xfrm>
            <a:off x="10035438" y="5129140"/>
            <a:ext cx="576263" cy="576262"/>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dirty="0">
                <a:latin typeface="Arial" panose="020B0604020202020204" pitchFamily="34" charset="0"/>
                <a:ea typeface="黑体" panose="02010609060101010101" pitchFamily="49" charset="-122"/>
              </a:rPr>
              <a:t>B4</a:t>
            </a:r>
            <a:endParaRPr kumimoji="0" lang="en-US" altLang="zh-CN" dirty="0">
              <a:latin typeface="Arial" panose="020B0604020202020204" pitchFamily="34" charset="0"/>
              <a:ea typeface="黑体" panose="02010609060101010101" pitchFamily="49" charset="-122"/>
            </a:endParaRPr>
          </a:p>
        </p:txBody>
      </p:sp>
      <p:sp>
        <p:nvSpPr>
          <p:cNvPr id="598072" name="Oval 56"/>
          <p:cNvSpPr>
            <a:spLocks noChangeArrowheads="1"/>
          </p:cNvSpPr>
          <p:nvPr/>
        </p:nvSpPr>
        <p:spPr bwMode="auto">
          <a:xfrm>
            <a:off x="8325700" y="3832153"/>
            <a:ext cx="576262" cy="576263"/>
          </a:xfrm>
          <a:prstGeom prst="ellipse">
            <a:avLst/>
          </a:prstGeom>
          <a:solidFill>
            <a:schemeClr val="accent1">
              <a:lumMod val="10000"/>
              <a:lumOff val="90000"/>
            </a:schemeClr>
          </a:solidFill>
          <a:ln w="9525" algn="ctr">
            <a:solidFill>
              <a:schemeClr val="tx1"/>
            </a:solidFill>
            <a:round/>
          </a:ln>
          <a:effec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latin typeface="Arial" panose="020B0604020202020204" pitchFamily="34" charset="0"/>
                <a:ea typeface="黑体" panose="02010609060101010101" pitchFamily="49" charset="-122"/>
              </a:rPr>
              <a:t>B3</a:t>
            </a:r>
            <a:endParaRPr kumimoji="0" lang="en-US" altLang="zh-CN">
              <a:latin typeface="Arial" panose="020B0604020202020204" pitchFamily="34" charset="0"/>
              <a:ea typeface="黑体" panose="02010609060101010101" pitchFamily="49" charset="-122"/>
            </a:endParaRPr>
          </a:p>
        </p:txBody>
      </p:sp>
      <p:sp>
        <p:nvSpPr>
          <p:cNvPr id="598073" name="Text Box 57"/>
          <p:cNvSpPr txBox="1">
            <a:spLocks noChangeArrowheads="1"/>
          </p:cNvSpPr>
          <p:nvPr/>
        </p:nvSpPr>
        <p:spPr bwMode="auto">
          <a:xfrm>
            <a:off x="8090750" y="24637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endParaRPr lang="en-US" altLang="zh-CN" sz="2000">
              <a:latin typeface="Times New Roman" panose="02020603050405020304" pitchFamily="18" charset="0"/>
              <a:ea typeface="宋体" panose="02010600030101010101" pitchFamily="2" charset="-122"/>
            </a:endParaRPr>
          </a:p>
        </p:txBody>
      </p:sp>
      <p:sp>
        <p:nvSpPr>
          <p:cNvPr id="598074" name="Text Box 58"/>
          <p:cNvSpPr txBox="1">
            <a:spLocks noChangeArrowheads="1"/>
          </p:cNvSpPr>
          <p:nvPr/>
        </p:nvSpPr>
        <p:spPr bwMode="auto">
          <a:xfrm>
            <a:off x="7730387" y="29209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2</a:t>
            </a:r>
            <a:endParaRPr lang="en-US" altLang="zh-CN" sz="2000">
              <a:latin typeface="Times New Roman" panose="02020603050405020304" pitchFamily="18" charset="0"/>
              <a:ea typeface="宋体" panose="02010600030101010101" pitchFamily="2" charset="-122"/>
            </a:endParaRPr>
          </a:p>
        </p:txBody>
      </p:sp>
      <p:sp>
        <p:nvSpPr>
          <p:cNvPr id="598075" name="Text Box 59"/>
          <p:cNvSpPr txBox="1">
            <a:spLocks noChangeArrowheads="1"/>
          </p:cNvSpPr>
          <p:nvPr/>
        </p:nvSpPr>
        <p:spPr bwMode="auto">
          <a:xfrm>
            <a:off x="8019312" y="37956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2</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598076" name="Text Box 60"/>
          <p:cNvSpPr txBox="1">
            <a:spLocks noChangeArrowheads="1"/>
          </p:cNvSpPr>
          <p:nvPr/>
        </p:nvSpPr>
        <p:spPr bwMode="auto">
          <a:xfrm>
            <a:off x="8882912" y="37956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3</a:t>
            </a:r>
            <a:endParaRPr lang="en-US" altLang="zh-CN" sz="2000">
              <a:latin typeface="Times New Roman" panose="02020603050405020304" pitchFamily="18" charset="0"/>
              <a:ea typeface="宋体" panose="02010600030101010101" pitchFamily="2" charset="-122"/>
            </a:endParaRPr>
          </a:p>
        </p:txBody>
      </p:sp>
      <p:sp>
        <p:nvSpPr>
          <p:cNvPr id="598077" name="Text Box 61"/>
          <p:cNvSpPr txBox="1">
            <a:spLocks noChangeArrowheads="1"/>
          </p:cNvSpPr>
          <p:nvPr/>
        </p:nvSpPr>
        <p:spPr bwMode="auto">
          <a:xfrm>
            <a:off x="9219462" y="35686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5</a:t>
            </a:r>
            <a:endParaRPr lang="en-US" altLang="zh-CN" sz="2000">
              <a:latin typeface="Times New Roman" panose="02020603050405020304" pitchFamily="18" charset="0"/>
              <a:ea typeface="宋体" panose="02010600030101010101" pitchFamily="2" charset="-122"/>
            </a:endParaRPr>
          </a:p>
        </p:txBody>
      </p:sp>
      <p:sp>
        <p:nvSpPr>
          <p:cNvPr id="598078" name="Text Box 62"/>
          <p:cNvSpPr txBox="1">
            <a:spLocks noChangeArrowheads="1"/>
          </p:cNvSpPr>
          <p:nvPr/>
        </p:nvSpPr>
        <p:spPr bwMode="auto">
          <a:xfrm>
            <a:off x="9219462" y="26320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598079" name="Text Box 63"/>
          <p:cNvSpPr txBox="1">
            <a:spLocks noChangeArrowheads="1"/>
          </p:cNvSpPr>
          <p:nvPr/>
        </p:nvSpPr>
        <p:spPr bwMode="auto">
          <a:xfrm>
            <a:off x="9748100" y="24161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endParaRPr lang="en-US" altLang="zh-CN" sz="2000">
              <a:latin typeface="Times New Roman" panose="02020603050405020304" pitchFamily="18" charset="0"/>
              <a:ea typeface="宋体" panose="02010600030101010101" pitchFamily="2" charset="-122"/>
            </a:endParaRPr>
          </a:p>
        </p:txBody>
      </p:sp>
      <p:sp>
        <p:nvSpPr>
          <p:cNvPr id="598080" name="Text Box 64"/>
          <p:cNvSpPr txBox="1">
            <a:spLocks noChangeArrowheads="1"/>
          </p:cNvSpPr>
          <p:nvPr/>
        </p:nvSpPr>
        <p:spPr bwMode="auto">
          <a:xfrm>
            <a:off x="10035437" y="2920928"/>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1</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598081" name="Text Box 65"/>
          <p:cNvSpPr txBox="1">
            <a:spLocks noChangeArrowheads="1"/>
          </p:cNvSpPr>
          <p:nvPr/>
        </p:nvSpPr>
        <p:spPr bwMode="auto">
          <a:xfrm>
            <a:off x="10035437" y="480370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598082" name="Text Box 66"/>
          <p:cNvSpPr txBox="1">
            <a:spLocks noChangeArrowheads="1"/>
          </p:cNvSpPr>
          <p:nvPr/>
        </p:nvSpPr>
        <p:spPr bwMode="auto">
          <a:xfrm>
            <a:off x="9748100" y="5091041"/>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5</a:t>
            </a:r>
            <a:endParaRPr lang="en-US" altLang="zh-CN" sz="2000">
              <a:latin typeface="Times New Roman" panose="02020603050405020304" pitchFamily="18" charset="0"/>
              <a:ea typeface="宋体" panose="02010600030101010101" pitchFamily="2" charset="-122"/>
            </a:endParaRPr>
          </a:p>
        </p:txBody>
      </p:sp>
      <p:sp>
        <p:nvSpPr>
          <p:cNvPr id="598083" name="Text Box 67"/>
          <p:cNvSpPr txBox="1">
            <a:spLocks noChangeArrowheads="1"/>
          </p:cNvSpPr>
          <p:nvPr/>
        </p:nvSpPr>
        <p:spPr bwMode="auto">
          <a:xfrm>
            <a:off x="7730387" y="4721153"/>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CC3300"/>
                </a:solidFill>
                <a:latin typeface="Times New Roman" panose="02020603050405020304" pitchFamily="18" charset="0"/>
                <a:ea typeface="宋体" panose="02010600030101010101" pitchFamily="2" charset="-122"/>
              </a:rPr>
              <a:t>6</a:t>
            </a:r>
            <a:endParaRPr lang="en-US" altLang="zh-CN" sz="2000">
              <a:solidFill>
                <a:srgbClr val="CC3300"/>
              </a:solidFill>
              <a:latin typeface="Times New Roman" panose="02020603050405020304" pitchFamily="18" charset="0"/>
              <a:ea typeface="宋体" panose="02010600030101010101" pitchFamily="2" charset="-122"/>
            </a:endParaRPr>
          </a:p>
        </p:txBody>
      </p:sp>
      <p:sp>
        <p:nvSpPr>
          <p:cNvPr id="598084" name="Text Box 68"/>
          <p:cNvSpPr txBox="1">
            <a:spLocks noChangeArrowheads="1"/>
          </p:cNvSpPr>
          <p:nvPr/>
        </p:nvSpPr>
        <p:spPr bwMode="auto">
          <a:xfrm>
            <a:off x="8019312" y="5081516"/>
            <a:ext cx="311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anose="02020603050405020304" pitchFamily="18" charset="0"/>
                <a:ea typeface="宋体" panose="02010600030101010101" pitchFamily="2" charset="-122"/>
              </a:rPr>
              <a:t>4</a:t>
            </a:r>
            <a:endParaRPr lang="en-US" altLang="zh-CN" sz="2000">
              <a:latin typeface="Times New Roman" panose="02020603050405020304" pitchFamily="18" charset="0"/>
              <a:ea typeface="宋体" panose="02010600030101010101" pitchFamily="2" charset="-122"/>
            </a:endParaRPr>
          </a:p>
        </p:txBody>
      </p:sp>
      <p:sp>
        <p:nvSpPr>
          <p:cNvPr id="2" name="Line 60"/>
          <p:cNvSpPr>
            <a:spLocks noChangeShapeType="1"/>
          </p:cNvSpPr>
          <p:nvPr/>
        </p:nvSpPr>
        <p:spPr bwMode="auto">
          <a:xfrm flipH="1">
            <a:off x="3021439" y="1920026"/>
            <a:ext cx="0" cy="12954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3" name="Line 63"/>
          <p:cNvSpPr>
            <a:spLocks noChangeShapeType="1"/>
          </p:cNvSpPr>
          <p:nvPr/>
        </p:nvSpPr>
        <p:spPr bwMode="auto">
          <a:xfrm flipH="1">
            <a:off x="2229277" y="3215427"/>
            <a:ext cx="0" cy="23764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 name="Line 67"/>
          <p:cNvSpPr>
            <a:spLocks noChangeShapeType="1"/>
          </p:cNvSpPr>
          <p:nvPr/>
        </p:nvSpPr>
        <p:spPr bwMode="auto">
          <a:xfrm>
            <a:off x="4102527" y="3215427"/>
            <a:ext cx="0" cy="12969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5" name="Line 70"/>
          <p:cNvSpPr>
            <a:spLocks noChangeShapeType="1"/>
          </p:cNvSpPr>
          <p:nvPr/>
        </p:nvSpPr>
        <p:spPr bwMode="auto">
          <a:xfrm flipH="1">
            <a:off x="4745465" y="1920027"/>
            <a:ext cx="4763" cy="3671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6" name="Line 86"/>
          <p:cNvSpPr>
            <a:spLocks noChangeShapeType="1"/>
          </p:cNvSpPr>
          <p:nvPr/>
        </p:nvSpPr>
        <p:spPr bwMode="auto">
          <a:xfrm>
            <a:off x="6190089" y="1920027"/>
            <a:ext cx="0" cy="25923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7" name="Line 90"/>
          <p:cNvSpPr>
            <a:spLocks noChangeShapeType="1"/>
          </p:cNvSpPr>
          <p:nvPr/>
        </p:nvSpPr>
        <p:spPr bwMode="auto">
          <a:xfrm>
            <a:off x="5656689" y="4512413"/>
            <a:ext cx="0" cy="107950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 name="Line 48"/>
          <p:cNvSpPr>
            <a:spLocks noChangeShapeType="1"/>
          </p:cNvSpPr>
          <p:nvPr/>
        </p:nvSpPr>
        <p:spPr bwMode="auto">
          <a:xfrm>
            <a:off x="2229277" y="1488227"/>
            <a:ext cx="0" cy="43338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 name="Line 52"/>
          <p:cNvSpPr>
            <a:spLocks noChangeShapeType="1"/>
          </p:cNvSpPr>
          <p:nvPr/>
        </p:nvSpPr>
        <p:spPr bwMode="auto">
          <a:xfrm>
            <a:off x="6150402" y="5591914"/>
            <a:ext cx="0" cy="449263"/>
          </a:xfrm>
          <a:prstGeom prst="line">
            <a:avLst/>
          </a:prstGeom>
          <a:noFill/>
          <a:ln w="19050">
            <a:solidFill>
              <a:srgbClr val="000000"/>
            </a:solidFill>
            <a:round/>
            <a:head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10" name="Rectangle 47"/>
          <p:cNvSpPr>
            <a:spLocks noChangeArrowheads="1"/>
          </p:cNvSpPr>
          <p:nvPr/>
        </p:nvSpPr>
        <p:spPr bwMode="auto">
          <a:xfrm>
            <a:off x="2013378" y="1199302"/>
            <a:ext cx="428625" cy="441325"/>
          </a:xfrm>
          <a:prstGeom prst="rect">
            <a:avLst/>
          </a:prstGeom>
          <a:solidFill>
            <a:srgbClr val="FF9900"/>
          </a:solidFill>
          <a:ln w="17463">
            <a:solidFill>
              <a:srgbClr val="000000"/>
            </a:solidFill>
            <a:miter lim="800000"/>
          </a:ln>
        </p:spPr>
        <p:txBody>
          <a:bodyPr/>
          <a:lstStyle/>
          <a:p>
            <a:pPr algn="ctr"/>
            <a:r>
              <a:rPr lang="en-US" altLang="zh-CN" sz="2400">
                <a:ea typeface="宋体" panose="02010600030101010101" pitchFamily="2" charset="-122"/>
              </a:rPr>
              <a:t>A</a:t>
            </a:r>
            <a:endParaRPr lang="en-US" altLang="zh-CN" sz="2400">
              <a:ea typeface="宋体" panose="02010600030101010101" pitchFamily="2" charset="-122"/>
            </a:endParaRPr>
          </a:p>
        </p:txBody>
      </p:sp>
      <p:sp>
        <p:nvSpPr>
          <p:cNvPr id="11" name="Rectangle 51"/>
          <p:cNvSpPr>
            <a:spLocks noChangeArrowheads="1"/>
          </p:cNvSpPr>
          <p:nvPr/>
        </p:nvSpPr>
        <p:spPr bwMode="auto">
          <a:xfrm>
            <a:off x="5977365" y="5880839"/>
            <a:ext cx="428625" cy="4413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endParaRPr lang="en-US" altLang="zh-CN" sz="2400">
              <a:ea typeface="宋体" panose="02010600030101010101" pitchFamily="2" charset="-122"/>
            </a:endParaRPr>
          </a:p>
        </p:txBody>
      </p:sp>
      <p:sp>
        <p:nvSpPr>
          <p:cNvPr id="12" name="Rectangle 59"/>
          <p:cNvSpPr>
            <a:spLocks noChangeArrowheads="1"/>
          </p:cNvSpPr>
          <p:nvPr/>
        </p:nvSpPr>
        <p:spPr bwMode="auto">
          <a:xfrm>
            <a:off x="2518203" y="2405802"/>
            <a:ext cx="1030287" cy="306387"/>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B1</a:t>
            </a:r>
            <a:endParaRPr lang="en-US" altLang="zh-CN" sz="1600" dirty="0">
              <a:latin typeface="+mn-ea"/>
            </a:endParaRPr>
          </a:p>
        </p:txBody>
      </p:sp>
      <p:sp>
        <p:nvSpPr>
          <p:cNvPr id="13" name="Rectangle 62"/>
          <p:cNvSpPr>
            <a:spLocks noChangeArrowheads="1"/>
          </p:cNvSpPr>
          <p:nvPr/>
        </p:nvSpPr>
        <p:spPr bwMode="auto">
          <a:xfrm>
            <a:off x="1726039" y="4007589"/>
            <a:ext cx="1030288" cy="360363"/>
          </a:xfrm>
          <a:prstGeom prst="rect">
            <a:avLst/>
          </a:prstGeom>
          <a:solidFill>
            <a:schemeClr val="accent1">
              <a:lumMod val="10000"/>
              <a:lumOff val="90000"/>
            </a:schemeClr>
          </a:solidFill>
          <a:ln w="17463">
            <a:solidFill>
              <a:srgbClr val="000000"/>
            </a:solidFill>
            <a:miter lim="800000"/>
          </a:ln>
        </p:spPr>
        <p:txBody>
          <a:bodyPr/>
          <a:lstStyle/>
          <a:p>
            <a:pPr algn="ctr"/>
            <a:r>
              <a:rPr lang="zh-CN" altLang="en-US" sz="1600">
                <a:latin typeface="+mn-ea"/>
              </a:rPr>
              <a:t>网桥</a:t>
            </a:r>
            <a:r>
              <a:rPr lang="en-US" altLang="zh-CN" sz="1600">
                <a:latin typeface="+mn-ea"/>
              </a:rPr>
              <a:t>B2</a:t>
            </a:r>
            <a:endParaRPr lang="en-US" altLang="zh-CN" sz="1600">
              <a:latin typeface="+mn-ea"/>
            </a:endParaRPr>
          </a:p>
        </p:txBody>
      </p:sp>
      <p:sp>
        <p:nvSpPr>
          <p:cNvPr id="14" name="Text Box 73"/>
          <p:cNvSpPr txBox="1">
            <a:spLocks noChangeArrowheads="1"/>
          </p:cNvSpPr>
          <p:nvPr/>
        </p:nvSpPr>
        <p:spPr bwMode="auto">
          <a:xfrm>
            <a:off x="1195815" y="1920026"/>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L1</a:t>
            </a:r>
            <a:endParaRPr lang="en-US" altLang="zh-CN" sz="1600" dirty="0">
              <a:latin typeface="+mn-ea"/>
            </a:endParaRPr>
          </a:p>
        </p:txBody>
      </p:sp>
      <p:sp>
        <p:nvSpPr>
          <p:cNvPr id="15" name="Text Box 74"/>
          <p:cNvSpPr txBox="1">
            <a:spLocks noChangeArrowheads="1"/>
          </p:cNvSpPr>
          <p:nvPr/>
        </p:nvSpPr>
        <p:spPr bwMode="auto">
          <a:xfrm>
            <a:off x="1195815" y="328845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L2</a:t>
            </a:r>
            <a:endParaRPr lang="en-US" altLang="zh-CN" sz="1600" dirty="0">
              <a:latin typeface="+mn-ea"/>
            </a:endParaRPr>
          </a:p>
        </p:txBody>
      </p:sp>
      <p:sp>
        <p:nvSpPr>
          <p:cNvPr id="16" name="Text Box 75"/>
          <p:cNvSpPr txBox="1">
            <a:spLocks noChangeArrowheads="1"/>
          </p:cNvSpPr>
          <p:nvPr/>
        </p:nvSpPr>
        <p:spPr bwMode="auto">
          <a:xfrm>
            <a:off x="1195815" y="559350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dirty="0">
                <a:latin typeface="+mn-ea"/>
              </a:rPr>
              <a:t>局域网</a:t>
            </a:r>
            <a:r>
              <a:rPr lang="en-US" altLang="zh-CN" sz="1600" dirty="0">
                <a:latin typeface="+mn-ea"/>
              </a:rPr>
              <a:t>L4</a:t>
            </a:r>
            <a:endParaRPr lang="en-US" altLang="zh-CN" sz="1600" dirty="0">
              <a:latin typeface="+mn-ea"/>
            </a:endParaRPr>
          </a:p>
        </p:txBody>
      </p:sp>
      <p:sp>
        <p:nvSpPr>
          <p:cNvPr id="17" name="Text Box 78"/>
          <p:cNvSpPr txBox="1">
            <a:spLocks noChangeArrowheads="1"/>
          </p:cNvSpPr>
          <p:nvPr/>
        </p:nvSpPr>
        <p:spPr bwMode="auto">
          <a:xfrm>
            <a:off x="3526265" y="4583851"/>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mn-ea"/>
              </a:rPr>
              <a:t>局域网</a:t>
            </a:r>
            <a:r>
              <a:rPr lang="en-US" altLang="zh-CN" sz="1600">
                <a:latin typeface="+mn-ea"/>
              </a:rPr>
              <a:t>L3</a:t>
            </a:r>
            <a:endParaRPr lang="en-US" altLang="zh-CN" sz="1600">
              <a:latin typeface="+mn-ea"/>
            </a:endParaRPr>
          </a:p>
        </p:txBody>
      </p:sp>
      <p:sp>
        <p:nvSpPr>
          <p:cNvPr id="18" name="Line 79"/>
          <p:cNvSpPr>
            <a:spLocks noChangeShapeType="1"/>
          </p:cNvSpPr>
          <p:nvPr/>
        </p:nvSpPr>
        <p:spPr bwMode="auto">
          <a:xfrm flipV="1">
            <a:off x="1797478" y="3215427"/>
            <a:ext cx="2808287"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9" name="Line 80"/>
          <p:cNvSpPr>
            <a:spLocks noChangeShapeType="1"/>
          </p:cNvSpPr>
          <p:nvPr/>
        </p:nvSpPr>
        <p:spPr bwMode="auto">
          <a:xfrm>
            <a:off x="1797478" y="5591913"/>
            <a:ext cx="489743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0" name="Line 81"/>
          <p:cNvSpPr>
            <a:spLocks noChangeShapeType="1"/>
          </p:cNvSpPr>
          <p:nvPr/>
        </p:nvSpPr>
        <p:spPr bwMode="auto">
          <a:xfrm>
            <a:off x="3770739" y="4514001"/>
            <a:ext cx="2808288"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1" name="Line 83"/>
          <p:cNvSpPr>
            <a:spLocks noChangeShapeType="1"/>
          </p:cNvSpPr>
          <p:nvPr/>
        </p:nvSpPr>
        <p:spPr bwMode="auto">
          <a:xfrm flipV="1">
            <a:off x="1797477" y="1920027"/>
            <a:ext cx="4737100"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2" name="Rectangle 85"/>
          <p:cNvSpPr>
            <a:spLocks noChangeArrowheads="1"/>
          </p:cNvSpPr>
          <p:nvPr/>
        </p:nvSpPr>
        <p:spPr bwMode="auto">
          <a:xfrm>
            <a:off x="5643989" y="3072552"/>
            <a:ext cx="1030288" cy="358775"/>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a:latin typeface="+mn-ea"/>
              </a:rPr>
              <a:t>网桥</a:t>
            </a:r>
            <a:r>
              <a:rPr lang="en-US" altLang="zh-CN" sz="1600">
                <a:latin typeface="+mn-ea"/>
              </a:rPr>
              <a:t>B5</a:t>
            </a:r>
            <a:endParaRPr lang="en-US" altLang="zh-CN" sz="1600">
              <a:latin typeface="+mn-ea"/>
            </a:endParaRPr>
          </a:p>
        </p:txBody>
      </p:sp>
      <p:sp>
        <p:nvSpPr>
          <p:cNvPr id="23" name="Rectangle 88"/>
          <p:cNvSpPr>
            <a:spLocks noChangeArrowheads="1"/>
          </p:cNvSpPr>
          <p:nvPr/>
        </p:nvSpPr>
        <p:spPr bwMode="auto">
          <a:xfrm>
            <a:off x="5182027" y="4872776"/>
            <a:ext cx="1028700" cy="361950"/>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B4</a:t>
            </a:r>
            <a:endParaRPr lang="en-US" altLang="zh-CN" sz="1600" dirty="0">
              <a:latin typeface="+mn-ea"/>
            </a:endParaRPr>
          </a:p>
        </p:txBody>
      </p:sp>
      <p:sp>
        <p:nvSpPr>
          <p:cNvPr id="24" name="Rectangle 65"/>
          <p:cNvSpPr>
            <a:spLocks noChangeArrowheads="1"/>
          </p:cNvSpPr>
          <p:nvPr/>
        </p:nvSpPr>
        <p:spPr bwMode="auto">
          <a:xfrm>
            <a:off x="3597702" y="3648814"/>
            <a:ext cx="1028700" cy="358775"/>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a:latin typeface="+mn-ea"/>
              </a:rPr>
              <a:t>网桥</a:t>
            </a:r>
            <a:r>
              <a:rPr lang="en-US" altLang="zh-CN" sz="1600">
                <a:latin typeface="+mn-ea"/>
              </a:rPr>
              <a:t>B3</a:t>
            </a:r>
            <a:endParaRPr lang="en-US" altLang="zh-CN" sz="1600">
              <a:latin typeface="+mn-ea"/>
            </a:endParaRPr>
          </a:p>
        </p:txBody>
      </p:sp>
      <p:sp>
        <p:nvSpPr>
          <p:cNvPr id="25" name="Rectangle 68"/>
          <p:cNvSpPr>
            <a:spLocks noChangeArrowheads="1"/>
          </p:cNvSpPr>
          <p:nvPr/>
        </p:nvSpPr>
        <p:spPr bwMode="auto">
          <a:xfrm>
            <a:off x="4245403" y="2377226"/>
            <a:ext cx="1030287" cy="334962"/>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latin typeface="+mn-ea"/>
              </a:rPr>
              <a:t>网桥</a:t>
            </a:r>
            <a:r>
              <a:rPr lang="en-US" altLang="zh-CN" sz="1600" dirty="0">
                <a:latin typeface="+mn-ea"/>
              </a:rPr>
              <a:t>B6</a:t>
            </a:r>
            <a:endParaRPr lang="en-US" altLang="zh-CN" sz="1600" dirty="0">
              <a:latin typeface="+mn-ea"/>
            </a:endParaRPr>
          </a:p>
        </p:txBody>
      </p:sp>
      <p:sp>
        <p:nvSpPr>
          <p:cNvPr id="26" name="Text Box 91"/>
          <p:cNvSpPr txBox="1">
            <a:spLocks noChangeArrowheads="1"/>
          </p:cNvSpPr>
          <p:nvPr/>
        </p:nvSpPr>
        <p:spPr bwMode="auto">
          <a:xfrm>
            <a:off x="2329289" y="2086713"/>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27" name="Text Box 92"/>
          <p:cNvSpPr txBox="1">
            <a:spLocks noChangeArrowheads="1"/>
          </p:cNvSpPr>
          <p:nvPr/>
        </p:nvSpPr>
        <p:spPr bwMode="auto">
          <a:xfrm>
            <a:off x="2329289" y="27121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28" name="Text Box 93"/>
          <p:cNvSpPr txBox="1">
            <a:spLocks noChangeArrowheads="1"/>
          </p:cNvSpPr>
          <p:nvPr/>
        </p:nvSpPr>
        <p:spPr bwMode="auto">
          <a:xfrm>
            <a:off x="2229277" y="367103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29" name="Text Box 94"/>
          <p:cNvSpPr txBox="1">
            <a:spLocks noChangeArrowheads="1"/>
          </p:cNvSpPr>
          <p:nvPr/>
        </p:nvSpPr>
        <p:spPr bwMode="auto">
          <a:xfrm>
            <a:off x="2229277" y="436795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0" name="Text Box 95"/>
          <p:cNvSpPr txBox="1">
            <a:spLocks noChangeArrowheads="1"/>
          </p:cNvSpPr>
          <p:nvPr/>
        </p:nvSpPr>
        <p:spPr bwMode="auto">
          <a:xfrm>
            <a:off x="3481814" y="3310676"/>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2</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1" name="Text Box 96"/>
          <p:cNvSpPr txBox="1">
            <a:spLocks noChangeArrowheads="1"/>
          </p:cNvSpPr>
          <p:nvPr/>
        </p:nvSpPr>
        <p:spPr bwMode="auto">
          <a:xfrm>
            <a:off x="3481814" y="40075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3</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2" name="Text Box 97"/>
          <p:cNvSpPr txBox="1">
            <a:spLocks noChangeArrowheads="1"/>
          </p:cNvSpPr>
          <p:nvPr/>
        </p:nvSpPr>
        <p:spPr bwMode="auto">
          <a:xfrm>
            <a:off x="4678789" y="20644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3" name="Text Box 98"/>
          <p:cNvSpPr txBox="1">
            <a:spLocks noChangeArrowheads="1"/>
          </p:cNvSpPr>
          <p:nvPr/>
        </p:nvSpPr>
        <p:spPr bwMode="auto">
          <a:xfrm>
            <a:off x="4678789" y="276140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4" name="Text Box 99"/>
          <p:cNvSpPr txBox="1">
            <a:spLocks noChangeArrowheads="1"/>
          </p:cNvSpPr>
          <p:nvPr/>
        </p:nvSpPr>
        <p:spPr bwMode="auto">
          <a:xfrm>
            <a:off x="5470952" y="271218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4</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5" name="Text Box 100"/>
          <p:cNvSpPr txBox="1">
            <a:spLocks noChangeArrowheads="1"/>
          </p:cNvSpPr>
          <p:nvPr/>
        </p:nvSpPr>
        <p:spPr bwMode="auto">
          <a:xfrm>
            <a:off x="5470952" y="340910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1</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6" name="Text Box 101"/>
          <p:cNvSpPr txBox="1">
            <a:spLocks noChangeArrowheads="1"/>
          </p:cNvSpPr>
          <p:nvPr/>
        </p:nvSpPr>
        <p:spPr bwMode="auto">
          <a:xfrm>
            <a:off x="4966127" y="4534638"/>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6</a:t>
            </a:r>
            <a:endParaRPr lang="en-US" altLang="zh-CN" sz="1600">
              <a:solidFill>
                <a:srgbClr val="CC3300"/>
              </a:solidFill>
              <a:latin typeface="Times New Roman" panose="02020603050405020304" pitchFamily="18" charset="0"/>
              <a:ea typeface="宋体" panose="02010600030101010101" pitchFamily="2" charset="-122"/>
            </a:endParaRPr>
          </a:p>
        </p:txBody>
      </p:sp>
      <p:sp>
        <p:nvSpPr>
          <p:cNvPr id="37" name="Text Box 102"/>
          <p:cNvSpPr txBox="1">
            <a:spLocks noChangeArrowheads="1"/>
          </p:cNvSpPr>
          <p:nvPr/>
        </p:nvSpPr>
        <p:spPr bwMode="auto">
          <a:xfrm>
            <a:off x="4966127" y="5231551"/>
            <a:ext cx="6921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solidFill>
                  <a:srgbClr val="CC3300"/>
                </a:solidFill>
                <a:latin typeface="Times New Roman" panose="02020603050405020304" pitchFamily="18" charset="0"/>
                <a:ea typeface="宋体" panose="02010600030101010101" pitchFamily="2" charset="-122"/>
              </a:rPr>
              <a:t>代价</a:t>
            </a:r>
            <a:r>
              <a:rPr lang="en-US" altLang="zh-CN" sz="1600">
                <a:solidFill>
                  <a:srgbClr val="CC3300"/>
                </a:solidFill>
                <a:latin typeface="Times New Roman" panose="02020603050405020304" pitchFamily="18" charset="0"/>
                <a:ea typeface="宋体" panose="02010600030101010101" pitchFamily="2" charset="-122"/>
              </a:rPr>
              <a:t>5</a:t>
            </a:r>
            <a:endParaRPr lang="en-US" altLang="zh-CN" sz="1600">
              <a:solidFill>
                <a:srgbClr val="CC3300"/>
              </a:solidFill>
              <a:latin typeface="Times New Roman" panose="02020603050405020304" pitchFamily="18" charset="0"/>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编码违禁法</a:t>
            </a:r>
            <a:endParaRPr lang="zh-CN" altLang="en-US" dirty="0"/>
          </a:p>
        </p:txBody>
      </p:sp>
      <p:sp>
        <p:nvSpPr>
          <p:cNvPr id="3" name="内容占位符 2"/>
          <p:cNvSpPr>
            <a:spLocks noGrp="1"/>
          </p:cNvSpPr>
          <p:nvPr>
            <p:ph idx="1"/>
          </p:nvPr>
        </p:nvSpPr>
        <p:spPr>
          <a:xfrm>
            <a:off x="334645" y="1052830"/>
            <a:ext cx="11523345" cy="5616575"/>
          </a:xfrm>
        </p:spPr>
        <p:txBody>
          <a:bodyPr>
            <a:normAutofit lnSpcReduction="10000"/>
          </a:bodyPr>
          <a:lstStyle/>
          <a:p>
            <a:r>
              <a:rPr lang="zh-CN" altLang="en-US" dirty="0"/>
              <a:t>利用物理介质编码的“违法标志”来界定帧的开始与结束</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仅适用于采用冗余编码的方案中</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sym typeface="+mn-ea"/>
              </a:rPr>
              <a:t>编码违禁法在物理层实现</a:t>
            </a:r>
            <a:endParaRPr lang="zh-CN" altLang="en-US" dirty="0"/>
          </a:p>
          <a:p>
            <a:r>
              <a:rPr lang="zh-CN" altLang="en-US" dirty="0"/>
              <a:t>通常有以下几种编码方法：</a:t>
            </a:r>
            <a:endParaRPr lang="zh-CN" altLang="en-US" dirty="0"/>
          </a:p>
          <a:p>
            <a:pPr marL="742950" lvl="1" indent="-285750" algn="l" eaLnBrk="1" hangingPunct="1">
              <a:lnSpc>
                <a:spcPct val="130000"/>
              </a:lnSpc>
              <a:spcBef>
                <a:spcPts val="0"/>
              </a:spcBef>
              <a:buFont typeface="Wingdings" panose="05000000000000000000" pitchFamily="2" charset="2"/>
              <a:buChar char="n"/>
            </a:pPr>
            <a:r>
              <a:rPr lang="zh-CN" altLang="en-US" dirty="0"/>
              <a:t>曼彻斯特编码 / 差分曼彻斯特编码</a:t>
            </a:r>
            <a:endParaRPr lang="zh-CN" altLang="en-US" dirty="0"/>
          </a:p>
          <a:p>
            <a:pPr marL="1143000" lvl="2" indent="-228600" latinLnBrk="0">
              <a:lnSpc>
                <a:spcPct val="130000"/>
              </a:lnSpc>
              <a:spcBef>
                <a:spcPts val="0"/>
              </a:spcBef>
              <a:buFont typeface="Wingdings" panose="05000000000000000000" pitchFamily="2" charset="2"/>
              <a:buChar char="n"/>
            </a:pPr>
            <a:r>
              <a:rPr lang="zh-CN" altLang="en-US" dirty="0"/>
              <a:t>高</a:t>
            </a:r>
            <a:r>
              <a:rPr lang="en-US" altLang="zh-CN" dirty="0"/>
              <a:t>-</a:t>
            </a:r>
            <a:r>
              <a:rPr lang="zh-CN" altLang="en-US" dirty="0"/>
              <a:t>高或低</a:t>
            </a:r>
            <a:r>
              <a:rPr lang="en-US" altLang="zh-CN" dirty="0"/>
              <a:t>-</a:t>
            </a:r>
            <a:r>
              <a:rPr lang="zh-CN" altLang="en-US" dirty="0"/>
              <a:t>低电平对在数据的编码中是违禁、不用的，可以用于</a:t>
            </a:r>
            <a:r>
              <a:rPr lang="zh-CN" altLang="en-US" dirty="0">
                <a:sym typeface="+mn-ea"/>
              </a:rPr>
              <a:t>帧</a:t>
            </a:r>
            <a:r>
              <a:rPr lang="zh-CN" altLang="en-US" dirty="0"/>
              <a:t>定界</a:t>
            </a:r>
            <a:endParaRPr lang="zh-CN" altLang="en-US" dirty="0"/>
          </a:p>
          <a:p>
            <a:pPr marL="1143000" lvl="2" indent="-228600" latinLnBrk="0">
              <a:lnSpc>
                <a:spcPct val="130000"/>
              </a:lnSpc>
              <a:spcBef>
                <a:spcPts val="0"/>
              </a:spcBef>
              <a:buFont typeface="Wingdings" panose="05000000000000000000" pitchFamily="2" charset="2"/>
              <a:buChar char="n"/>
            </a:pPr>
            <a:r>
              <a:rPr lang="zh-CN" altLang="en-US" dirty="0"/>
              <a:t>用于 </a:t>
            </a:r>
            <a:r>
              <a:rPr lang="en-US" altLang="zh-CN" dirty="0"/>
              <a:t>10Mbps</a:t>
            </a:r>
            <a:r>
              <a:rPr lang="zh-CN" altLang="en-US" dirty="0"/>
              <a:t>以太网</a:t>
            </a:r>
            <a:r>
              <a:rPr lang="en-US" altLang="zh-CN" dirty="0"/>
              <a:t>/802.5</a:t>
            </a:r>
            <a:r>
              <a:rPr lang="zh-CN" altLang="en-US" dirty="0"/>
              <a:t>令牌环网</a:t>
            </a:r>
            <a:endParaRPr lang="zh-CN" altLang="en-US" dirty="0"/>
          </a:p>
          <a:p>
            <a:pPr marL="742950" lvl="1" indent="-285750" algn="l" eaLnBrk="1" hangingPunct="1">
              <a:lnSpc>
                <a:spcPct val="130000"/>
              </a:lnSpc>
              <a:spcBef>
                <a:spcPts val="0"/>
              </a:spcBef>
              <a:buFont typeface="Wingdings" panose="05000000000000000000" pitchFamily="2" charset="2"/>
              <a:buChar char="n"/>
            </a:pPr>
            <a:r>
              <a:rPr lang="zh-CN" altLang="en-US" dirty="0"/>
              <a:t>4B/5B 编码</a:t>
            </a:r>
            <a:endParaRPr lang="zh-CN" altLang="en-US" dirty="0"/>
          </a:p>
          <a:p>
            <a:pPr marL="1143000" lvl="2" indent="-228600" latinLnBrk="0">
              <a:lnSpc>
                <a:spcPct val="130000"/>
              </a:lnSpc>
              <a:spcBef>
                <a:spcPts val="0"/>
              </a:spcBef>
              <a:buFont typeface="Wingdings" panose="05000000000000000000" pitchFamily="2" charset="2"/>
              <a:buChar char="n"/>
            </a:pPr>
            <a:r>
              <a:rPr lang="zh-CN" altLang="en-US" dirty="0"/>
              <a:t>其中有</a:t>
            </a:r>
            <a:r>
              <a:rPr lang="en-US" altLang="zh-CN" dirty="0"/>
              <a:t>16</a:t>
            </a:r>
            <a:r>
              <a:rPr lang="zh-CN" altLang="en-US" dirty="0"/>
              <a:t>种编码未使用，可用作帧定界符</a:t>
            </a:r>
            <a:endParaRPr lang="zh-CN" altLang="en-US" dirty="0"/>
          </a:p>
          <a:p>
            <a:pPr marL="1143000" lvl="2" indent="-228600" latinLnBrk="0">
              <a:lnSpc>
                <a:spcPct val="130000"/>
              </a:lnSpc>
              <a:spcBef>
                <a:spcPts val="0"/>
              </a:spcBef>
              <a:buFont typeface="Wingdings" panose="05000000000000000000" pitchFamily="2" charset="2"/>
              <a:buChar char="n"/>
            </a:pPr>
            <a:r>
              <a:rPr lang="zh-CN" altLang="en-US" dirty="0"/>
              <a:t>用于</a:t>
            </a:r>
            <a:r>
              <a:rPr lang="en-US" altLang="zh-CN" dirty="0"/>
              <a:t>100BASE-TX</a:t>
            </a:r>
            <a:r>
              <a:rPr lang="zh-CN" altLang="en-US" dirty="0"/>
              <a:t>、</a:t>
            </a:r>
            <a:r>
              <a:rPr lang="en-US" altLang="zh-CN" dirty="0"/>
              <a:t>100BASE-FX</a:t>
            </a:r>
            <a:r>
              <a:rPr lang="zh-CN" altLang="en-US" dirty="0"/>
              <a:t>快速以太网</a:t>
            </a:r>
            <a:endParaRPr lang="zh-CN" altLang="en-US" dirty="0"/>
          </a:p>
          <a:p>
            <a:pPr marL="742950" lvl="1" indent="-285750" algn="l" latinLnBrk="0">
              <a:lnSpc>
                <a:spcPct val="130000"/>
              </a:lnSpc>
              <a:spcBef>
                <a:spcPts val="0"/>
              </a:spcBef>
              <a:buFont typeface="Wingdings" panose="05000000000000000000" pitchFamily="2" charset="2"/>
              <a:buChar char="n"/>
            </a:pPr>
            <a:r>
              <a:rPr lang="zh-CN" altLang="en-US" dirty="0"/>
              <a:t>8B/10B编码</a:t>
            </a:r>
            <a:endParaRPr lang="zh-CN" altLang="en-US" dirty="0"/>
          </a:p>
          <a:p>
            <a:pPr marL="1143000" lvl="2" indent="-228600" algn="l" latinLnBrk="0">
              <a:lnSpc>
                <a:spcPct val="130000"/>
              </a:lnSpc>
              <a:spcBef>
                <a:spcPts val="0"/>
              </a:spcBef>
              <a:buFont typeface="Wingdings" panose="05000000000000000000" pitchFamily="2" charset="2"/>
              <a:buChar char="n"/>
            </a:pPr>
            <a:r>
              <a:rPr lang="zh-CN" altLang="en-US" dirty="0"/>
              <a:t>其中不用的编码用作</a:t>
            </a:r>
            <a:r>
              <a:rPr lang="zh-CN" altLang="en-US" dirty="0">
                <a:sym typeface="+mn-ea"/>
              </a:rPr>
              <a:t>帧定界符</a:t>
            </a:r>
            <a:r>
              <a:rPr lang="zh-CN" altLang="en-US" dirty="0"/>
              <a:t>、传输空闲状态等控制码</a:t>
            </a:r>
            <a:endParaRPr lang="zh-CN" altLang="en-US" dirty="0"/>
          </a:p>
          <a:p>
            <a:pPr marL="1143000" lvl="2" indent="-228600" algn="l" latinLnBrk="0">
              <a:lnSpc>
                <a:spcPct val="130000"/>
              </a:lnSpc>
              <a:spcBef>
                <a:spcPts val="0"/>
              </a:spcBef>
              <a:buFont typeface="Wingdings" panose="05000000000000000000" pitchFamily="2" charset="2"/>
              <a:buChar char="n"/>
            </a:pPr>
            <a:r>
              <a:rPr lang="zh-CN" altLang="en-US" dirty="0"/>
              <a:t>用于1000BASE-SX、1000BASE-LX千兆以太网802.3z标准中</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r>
              <a:rPr lang="zh-CN" altLang="en-US"/>
              <a:t>源路由网桥</a:t>
            </a:r>
            <a:endParaRPr lang="zh-CN" altLang="en-US"/>
          </a:p>
        </p:txBody>
      </p:sp>
      <p:sp>
        <p:nvSpPr>
          <p:cNvPr id="457731" name="Rectangle 3"/>
          <p:cNvSpPr>
            <a:spLocks noGrp="1" noChangeArrowheads="1"/>
          </p:cNvSpPr>
          <p:nvPr>
            <p:ph idx="1"/>
          </p:nvPr>
        </p:nvSpPr>
        <p:spPr>
          <a:xfrm>
            <a:off x="335280" y="1062990"/>
            <a:ext cx="11436985" cy="2150110"/>
          </a:xfrm>
        </p:spPr>
        <p:txBody>
          <a:bodyPr>
            <a:normAutofit/>
          </a:bodyPr>
          <a:lstStyle/>
          <a:p>
            <a:pPr algn="l" eaLnBrk="0" hangingPunct="0">
              <a:buFont typeface="Wingdings" panose="05000000000000000000" pitchFamily="2" charset="2"/>
              <a:buChar char="n"/>
            </a:pPr>
            <a:r>
              <a:rPr lang="zh-CN" altLang="en-US" sz="2800" kern="1200" dirty="0">
                <a:cs typeface="微软雅黑 Light" panose="020B0502040204020203" pitchFamily="34" charset="-122"/>
              </a:rPr>
              <a:t>源路由网桥：让发送帧的源站点决定转发路由，而不是由网桥来决定</a:t>
            </a:r>
            <a:endParaRPr lang="zh-CN" altLang="en-US" sz="2800" kern="1200" dirty="0">
              <a:cs typeface="微软雅黑 Light" panose="020B0502040204020203" pitchFamily="34" charset="-122"/>
            </a:endParaRPr>
          </a:p>
          <a:p>
            <a:pPr algn="l" eaLnBrk="0" hangingPunct="0">
              <a:buFont typeface="Wingdings" panose="05000000000000000000" pitchFamily="2" charset="2"/>
              <a:buChar char="n"/>
            </a:pPr>
            <a:r>
              <a:rPr lang="zh-CN" altLang="en-US" sz="2800" kern="1200" dirty="0">
                <a:cs typeface="微软雅黑 Light" panose="020B0502040204020203" pitchFamily="34" charset="-122"/>
              </a:rPr>
              <a:t>发送站点的网络软件确定到目的站点的路由，并将它存储在帧中，这个路由由路由指示（Route Designator）序列组成</a:t>
            </a:r>
            <a:endParaRPr lang="zh-CN" altLang="en-US" sz="2800" kern="1200" dirty="0">
              <a:cs typeface="微软雅黑 Light" panose="020B0502040204020203" pitchFamily="34" charset="-122"/>
            </a:endParaRPr>
          </a:p>
          <a:p>
            <a:pPr algn="l" eaLnBrk="0" hangingPunct="0">
              <a:buFont typeface="Wingdings" panose="05000000000000000000" pitchFamily="2" charset="2"/>
              <a:buChar char="n"/>
            </a:pPr>
            <a:r>
              <a:rPr lang="zh-CN" altLang="en-US" sz="2800" kern="1200" dirty="0">
                <a:cs typeface="微软雅黑 Light" panose="020B0502040204020203" pitchFamily="34" charset="-122"/>
              </a:rPr>
              <a:t>每个路由指示由一个局域网和一个网桥ID组成</a:t>
            </a:r>
            <a:endParaRPr lang="zh-CN" altLang="en-US" sz="2800" kern="1200" dirty="0">
              <a:cs typeface="微软雅黑 Light" panose="020B0502040204020203" pitchFamily="34" charset="-122"/>
            </a:endParaRPr>
          </a:p>
        </p:txBody>
      </p:sp>
      <p:sp>
        <p:nvSpPr>
          <p:cNvPr id="32" name="灯片编号占位符 5"/>
          <p:cNvSpPr>
            <a:spLocks noGrp="1"/>
          </p:cNvSpPr>
          <p:nvPr>
            <p:ph type="sldNum" sz="quarter" idx="12"/>
          </p:nvPr>
        </p:nvSpPr>
        <p:spPr/>
        <p:txBody>
          <a:bodyPr/>
          <a:lstStyle/>
          <a:p>
            <a:fld id="{4DAB44C5-B1EE-4048-8861-5729C6C7BD6F}" type="slidenum">
              <a:rPr lang="en-US" altLang="zh-CN"/>
            </a:fld>
            <a:endParaRPr lang="en-US" altLang="zh-CN"/>
          </a:p>
        </p:txBody>
      </p:sp>
      <p:graphicFrame>
        <p:nvGraphicFramePr>
          <p:cNvPr id="457891" name="Group 163"/>
          <p:cNvGraphicFramePr>
            <a:graphicFrameLocks noGrp="1"/>
          </p:cNvGraphicFramePr>
          <p:nvPr/>
        </p:nvGraphicFramePr>
        <p:xfrm>
          <a:off x="1614858" y="4170104"/>
          <a:ext cx="8269287" cy="764160"/>
        </p:xfrm>
        <a:graphic>
          <a:graphicData uri="http://schemas.openxmlformats.org/drawingml/2006/table">
            <a:tbl>
              <a:tblPr/>
              <a:tblGrid>
                <a:gridCol w="504825"/>
                <a:gridCol w="720725"/>
                <a:gridCol w="503237"/>
                <a:gridCol w="863600"/>
                <a:gridCol w="1512888"/>
                <a:gridCol w="1408112"/>
                <a:gridCol w="536575"/>
                <a:gridCol w="1727200"/>
                <a:gridCol w="492125"/>
              </a:tblGrid>
              <a:tr h="447675">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目的</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地址</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控制</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第一个</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路由指示</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第二个</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路由指示</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最后一个</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rPr>
                        <a:t>路由指示</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ctr"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rPr>
                        <a:t>…</a:t>
                      </a:r>
                      <a:endPar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90000"/>
                      </a:schemeClr>
                    </a:solidFill>
                  </a:tcPr>
                </a:tc>
              </a:tr>
            </a:tbl>
          </a:graphicData>
        </a:graphic>
      </p:graphicFrame>
      <p:sp>
        <p:nvSpPr>
          <p:cNvPr id="457892" name="Text Box 164"/>
          <p:cNvSpPr txBox="1">
            <a:spLocks noChangeArrowheads="1"/>
          </p:cNvSpPr>
          <p:nvPr/>
        </p:nvSpPr>
        <p:spPr bwMode="auto">
          <a:xfrm>
            <a:off x="2711450" y="5300980"/>
            <a:ext cx="6498590" cy="78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algn="l">
              <a:buFont typeface="Wingdings" panose="05000000000000000000" charset="0"/>
              <a:buChar char="Ø"/>
            </a:pPr>
            <a:r>
              <a:rPr kumimoji="0" lang="zh-CN" altLang="en-US" dirty="0">
                <a:solidFill>
                  <a:schemeClr val="tx1"/>
                </a:solidFill>
                <a:latin typeface="微软雅黑 Light" panose="020B0502040204020203" pitchFamily="34" charset="-122"/>
                <a:ea typeface="微软雅黑 Light" panose="020B0502040204020203" pitchFamily="34" charset="-122"/>
              </a:rPr>
              <a:t>控制：路由字段长度、路由类型、路由方向</a:t>
            </a:r>
            <a:endParaRPr kumimoji="0" lang="zh-CN" altLang="en-US" dirty="0">
              <a:solidFill>
                <a:schemeClr val="tx1"/>
              </a:solidFill>
              <a:latin typeface="微软雅黑 Light" panose="020B0502040204020203" pitchFamily="34" charset="-122"/>
              <a:ea typeface="微软雅黑 Light" panose="020B0502040204020203" pitchFamily="34" charset="-122"/>
            </a:endParaRPr>
          </a:p>
          <a:p>
            <a:pPr marL="342900" indent="-342900" algn="l">
              <a:buFont typeface="Wingdings" panose="05000000000000000000" charset="0"/>
              <a:buChar char="Ø"/>
            </a:pPr>
            <a:r>
              <a:rPr kumimoji="0" lang="zh-CN" altLang="en-US" dirty="0">
                <a:solidFill>
                  <a:schemeClr val="tx1"/>
                </a:solidFill>
                <a:latin typeface="微软雅黑 Light" panose="020B0502040204020203" pitchFamily="34" charset="-122"/>
                <a:ea typeface="微软雅黑 Light" panose="020B0502040204020203" pitchFamily="34" charset="-122"/>
                <a:sym typeface="+mn-ea"/>
              </a:rPr>
              <a:t>路由指示：局域网号、网桥号</a:t>
            </a:r>
            <a:endParaRPr kumimoji="0" lang="zh-CN" altLang="en-US" dirty="0">
              <a:solidFill>
                <a:schemeClr val="tx1"/>
              </a:solidFill>
              <a:latin typeface="微软雅黑 Light" panose="020B0502040204020203" pitchFamily="34" charset="-122"/>
              <a:ea typeface="微软雅黑 Light" panose="020B0502040204020203" pitchFamily="34" charset="-122"/>
            </a:endParaRPr>
          </a:p>
          <a:p>
            <a:pPr algn="ctr"/>
            <a:endParaRPr kumimoji="0"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457894" name="AutoShape 166"/>
          <p:cNvSpPr/>
          <p:nvPr/>
        </p:nvSpPr>
        <p:spPr bwMode="auto">
          <a:xfrm rot="5400000">
            <a:off x="6222576" y="1000661"/>
            <a:ext cx="287338" cy="6048375"/>
          </a:xfrm>
          <a:prstGeom prst="leftBrace">
            <a:avLst>
              <a:gd name="adj1" fmla="val 175414"/>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微软雅黑 Light" panose="020B0502040204020203" pitchFamily="34" charset="-122"/>
              <a:ea typeface="微软雅黑 Light" panose="020B0502040204020203" pitchFamily="34" charset="-122"/>
            </a:endParaRPr>
          </a:p>
        </p:txBody>
      </p:sp>
      <p:sp>
        <p:nvSpPr>
          <p:cNvPr id="457895" name="Text Box 167"/>
          <p:cNvSpPr txBox="1">
            <a:spLocks noChangeArrowheads="1"/>
          </p:cNvSpPr>
          <p:nvPr/>
        </p:nvSpPr>
        <p:spPr bwMode="auto">
          <a:xfrm>
            <a:off x="5647107" y="3449379"/>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a:latin typeface="微软雅黑 Light" panose="020B0502040204020203" pitchFamily="34" charset="-122"/>
                <a:ea typeface="微软雅黑 Light" panose="020B0502040204020203" pitchFamily="34" charset="-122"/>
              </a:rPr>
              <a:t>路由字段</a:t>
            </a:r>
            <a:endParaRPr kumimoji="0" lang="zh-CN" altLang="en-US">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p:txBody>
          <a:bodyPr/>
          <a:lstStyle/>
          <a:p>
            <a:r>
              <a:rPr lang="zh-CN" altLang="en-US"/>
              <a:t>源路由网桥示例</a:t>
            </a:r>
            <a:endParaRPr lang="zh-CN" altLang="en-US"/>
          </a:p>
        </p:txBody>
      </p:sp>
      <p:sp>
        <p:nvSpPr>
          <p:cNvPr id="458755" name="Rectangle 3"/>
          <p:cNvSpPr>
            <a:spLocks noGrp="1" noChangeArrowheads="1"/>
          </p:cNvSpPr>
          <p:nvPr>
            <p:ph idx="1"/>
          </p:nvPr>
        </p:nvSpPr>
        <p:spPr>
          <a:xfrm>
            <a:off x="431800" y="1052195"/>
            <a:ext cx="10858500" cy="1561465"/>
          </a:xfrm>
        </p:spPr>
        <p:txBody>
          <a:bodyPr>
            <a:normAutofit/>
          </a:bodyPr>
          <a:lstStyle/>
          <a:p>
            <a:pPr algn="l" eaLnBrk="0" hangingPunct="0">
              <a:buFont typeface="Wingdings" panose="05000000000000000000" pitchFamily="2" charset="2"/>
              <a:buChar char="n"/>
            </a:pPr>
            <a:r>
              <a:rPr lang="zh-CN" altLang="en-US" sz="2800" kern="1200" dirty="0">
                <a:cs typeface="微软雅黑 Light" panose="020B0502040204020203" pitchFamily="34" charset="-122"/>
              </a:rPr>
              <a:t>当一个网桥接收到一个帧时，确定是否有一个路由指示，网桥接收该帧并将它转发到下一个路由指示指定的局域网上</a:t>
            </a:r>
            <a:endParaRPr lang="zh-CN" altLang="en-US" sz="2800" kern="1200" dirty="0">
              <a:cs typeface="微软雅黑 Light" panose="020B0502040204020203" pitchFamily="34" charset="-122"/>
            </a:endParaRPr>
          </a:p>
          <a:p>
            <a:pPr marL="536575" lvl="1" indent="-271780" algn="l">
              <a:lnSpc>
                <a:spcPct val="120000"/>
              </a:lnSpc>
            </a:pPr>
            <a:r>
              <a:rPr kumimoji="0" lang="zh-CN" altLang="en-US" dirty="0">
                <a:cs typeface="+mn-ea"/>
              </a:rPr>
              <a:t>例如：假定A发送一个帧给B，并指定一个路由为L1:B5</a:t>
            </a:r>
            <a:r>
              <a:rPr kumimoji="0" lang="zh-CN" altLang="en-US" dirty="0">
                <a:cs typeface="+mn-ea"/>
                <a:sym typeface="Symbol" panose="05050102010706020507" pitchFamily="18" charset="2"/>
              </a:rPr>
              <a:t></a:t>
            </a:r>
            <a:r>
              <a:rPr kumimoji="0" lang="zh-CN" altLang="en-US" dirty="0">
                <a:cs typeface="+mn-ea"/>
              </a:rPr>
              <a:t>L3:B4 </a:t>
            </a:r>
            <a:r>
              <a:rPr kumimoji="0" lang="zh-CN" altLang="en-US" dirty="0">
                <a:cs typeface="+mn-ea"/>
                <a:sym typeface="Symbol" panose="05050102010706020507" pitchFamily="18" charset="2"/>
              </a:rPr>
              <a:t></a:t>
            </a:r>
            <a:r>
              <a:rPr kumimoji="0" lang="zh-CN" altLang="en-US" dirty="0">
                <a:cs typeface="+mn-ea"/>
              </a:rPr>
              <a:t>L4</a:t>
            </a:r>
            <a:endParaRPr kumimoji="0" lang="zh-CN" altLang="en-US" dirty="0">
              <a:cs typeface="+mn-ea"/>
            </a:endParaRPr>
          </a:p>
          <a:p>
            <a:pPr>
              <a:buFont typeface="Wingdings" panose="05000000000000000000" pitchFamily="2" charset="2"/>
              <a:buChar char="n"/>
            </a:pPr>
            <a:endParaRPr lang="zh-CN" altLang="en-US" sz="2400" dirty="0"/>
          </a:p>
        </p:txBody>
      </p:sp>
      <p:sp>
        <p:nvSpPr>
          <p:cNvPr id="31" name="灯片编号占位符 5"/>
          <p:cNvSpPr>
            <a:spLocks noGrp="1"/>
          </p:cNvSpPr>
          <p:nvPr>
            <p:ph type="sldNum" sz="quarter" idx="12"/>
          </p:nvPr>
        </p:nvSpPr>
        <p:spPr/>
        <p:txBody>
          <a:bodyPr/>
          <a:lstStyle/>
          <a:p>
            <a:fld id="{09F7A683-6775-471B-B33D-432502AA5F81}" type="slidenum">
              <a:rPr lang="en-US" altLang="zh-CN"/>
            </a:fld>
            <a:endParaRPr lang="en-US" altLang="zh-CN"/>
          </a:p>
        </p:txBody>
      </p:sp>
      <p:sp>
        <p:nvSpPr>
          <p:cNvPr id="458756" name="Line 4"/>
          <p:cNvSpPr>
            <a:spLocks noChangeShapeType="1"/>
          </p:cNvSpPr>
          <p:nvPr/>
        </p:nvSpPr>
        <p:spPr bwMode="auto">
          <a:xfrm flipH="1">
            <a:off x="5026535" y="3382283"/>
            <a:ext cx="0" cy="819150"/>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7" name="Line 5"/>
          <p:cNvSpPr>
            <a:spLocks noChangeShapeType="1"/>
          </p:cNvSpPr>
          <p:nvPr/>
        </p:nvSpPr>
        <p:spPr bwMode="auto">
          <a:xfrm flipH="1">
            <a:off x="4234373" y="4201433"/>
            <a:ext cx="0" cy="1503362"/>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8" name="Line 6"/>
          <p:cNvSpPr>
            <a:spLocks noChangeShapeType="1"/>
          </p:cNvSpPr>
          <p:nvPr/>
        </p:nvSpPr>
        <p:spPr bwMode="auto">
          <a:xfrm>
            <a:off x="6107623" y="4201434"/>
            <a:ext cx="0" cy="82073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59" name="Line 7"/>
          <p:cNvSpPr>
            <a:spLocks noChangeShapeType="1"/>
          </p:cNvSpPr>
          <p:nvPr/>
        </p:nvSpPr>
        <p:spPr bwMode="auto">
          <a:xfrm flipH="1">
            <a:off x="6750561" y="3382283"/>
            <a:ext cx="4763" cy="2322512"/>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0" name="Line 8"/>
          <p:cNvSpPr>
            <a:spLocks noChangeShapeType="1"/>
          </p:cNvSpPr>
          <p:nvPr/>
        </p:nvSpPr>
        <p:spPr bwMode="auto">
          <a:xfrm>
            <a:off x="8195185" y="3382284"/>
            <a:ext cx="0" cy="1639887"/>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1" name="Line 9"/>
          <p:cNvSpPr>
            <a:spLocks noChangeShapeType="1"/>
          </p:cNvSpPr>
          <p:nvPr/>
        </p:nvSpPr>
        <p:spPr bwMode="auto">
          <a:xfrm>
            <a:off x="7661785" y="5022171"/>
            <a:ext cx="0" cy="682625"/>
          </a:xfrm>
          <a:prstGeom prst="line">
            <a:avLst/>
          </a:prstGeom>
          <a:noFill/>
          <a:ln w="19050">
            <a:solidFill>
              <a:srgbClr val="000000"/>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2" name="Line 10"/>
          <p:cNvSpPr>
            <a:spLocks noChangeShapeType="1"/>
          </p:cNvSpPr>
          <p:nvPr/>
        </p:nvSpPr>
        <p:spPr bwMode="auto">
          <a:xfrm>
            <a:off x="4234373" y="3109234"/>
            <a:ext cx="0" cy="274637"/>
          </a:xfrm>
          <a:prstGeom prst="line">
            <a:avLst/>
          </a:prstGeom>
          <a:noFill/>
          <a:ln w="19050">
            <a:solidFill>
              <a:srgbClr val="000000"/>
            </a:solidFill>
            <a:round/>
            <a:headEnd type="none"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3" name="Line 11"/>
          <p:cNvSpPr>
            <a:spLocks noChangeShapeType="1"/>
          </p:cNvSpPr>
          <p:nvPr/>
        </p:nvSpPr>
        <p:spPr bwMode="auto">
          <a:xfrm>
            <a:off x="8155498" y="5704796"/>
            <a:ext cx="0" cy="284163"/>
          </a:xfrm>
          <a:prstGeom prst="line">
            <a:avLst/>
          </a:prstGeom>
          <a:noFill/>
          <a:ln w="19050">
            <a:solidFill>
              <a:srgbClr val="000000"/>
            </a:solidFill>
            <a:round/>
            <a:head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458764" name="Text Box 12"/>
          <p:cNvSpPr txBox="1">
            <a:spLocks noChangeArrowheads="1"/>
          </p:cNvSpPr>
          <p:nvPr/>
        </p:nvSpPr>
        <p:spPr bwMode="auto">
          <a:xfrm>
            <a:off x="3200911" y="338228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L1</a:t>
            </a:r>
            <a:endParaRPr lang="en-US" altLang="zh-CN" sz="1600">
              <a:ea typeface="宋体" panose="02010600030101010101" pitchFamily="2" charset="-122"/>
            </a:endParaRPr>
          </a:p>
        </p:txBody>
      </p:sp>
      <p:sp>
        <p:nvSpPr>
          <p:cNvPr id="458765" name="Text Box 13"/>
          <p:cNvSpPr txBox="1">
            <a:spLocks noChangeArrowheads="1"/>
          </p:cNvSpPr>
          <p:nvPr/>
        </p:nvSpPr>
        <p:spPr bwMode="auto">
          <a:xfrm>
            <a:off x="3200911" y="4247470"/>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L2</a:t>
            </a:r>
            <a:endParaRPr lang="en-US" altLang="zh-CN" sz="1600">
              <a:ea typeface="宋体" panose="02010600030101010101" pitchFamily="2" charset="-122"/>
            </a:endParaRPr>
          </a:p>
        </p:txBody>
      </p:sp>
      <p:sp>
        <p:nvSpPr>
          <p:cNvPr id="458766" name="Text Box 14"/>
          <p:cNvSpPr txBox="1">
            <a:spLocks noChangeArrowheads="1"/>
          </p:cNvSpPr>
          <p:nvPr/>
        </p:nvSpPr>
        <p:spPr bwMode="auto">
          <a:xfrm>
            <a:off x="3200911" y="5706383"/>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L4</a:t>
            </a:r>
            <a:endParaRPr lang="en-US" altLang="zh-CN" sz="1600">
              <a:ea typeface="宋体" panose="02010600030101010101" pitchFamily="2" charset="-122"/>
            </a:endParaRPr>
          </a:p>
        </p:txBody>
      </p:sp>
      <p:sp>
        <p:nvSpPr>
          <p:cNvPr id="458767" name="Text Box 15"/>
          <p:cNvSpPr txBox="1">
            <a:spLocks noChangeArrowheads="1"/>
          </p:cNvSpPr>
          <p:nvPr/>
        </p:nvSpPr>
        <p:spPr bwMode="auto">
          <a:xfrm>
            <a:off x="5531361" y="5066620"/>
            <a:ext cx="10191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ea typeface="宋体" panose="02010600030101010101" pitchFamily="2" charset="-122"/>
              </a:rPr>
              <a:t>局域网</a:t>
            </a:r>
            <a:r>
              <a:rPr lang="en-US" altLang="zh-CN" sz="1600">
                <a:ea typeface="宋体" panose="02010600030101010101" pitchFamily="2" charset="-122"/>
              </a:rPr>
              <a:t>L3</a:t>
            </a:r>
            <a:endParaRPr lang="en-US" altLang="zh-CN" sz="1600">
              <a:ea typeface="宋体" panose="02010600030101010101" pitchFamily="2" charset="-122"/>
            </a:endParaRPr>
          </a:p>
        </p:txBody>
      </p:sp>
      <p:sp>
        <p:nvSpPr>
          <p:cNvPr id="458768" name="Line 16"/>
          <p:cNvSpPr>
            <a:spLocks noChangeShapeType="1"/>
          </p:cNvSpPr>
          <p:nvPr/>
        </p:nvSpPr>
        <p:spPr bwMode="auto">
          <a:xfrm flipV="1">
            <a:off x="3802574" y="4201434"/>
            <a:ext cx="2808287"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69" name="Line 17"/>
          <p:cNvSpPr>
            <a:spLocks noChangeShapeType="1"/>
          </p:cNvSpPr>
          <p:nvPr/>
        </p:nvSpPr>
        <p:spPr bwMode="auto">
          <a:xfrm>
            <a:off x="3802574" y="5704795"/>
            <a:ext cx="489743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0" name="Line 18"/>
          <p:cNvSpPr>
            <a:spLocks noChangeShapeType="1"/>
          </p:cNvSpPr>
          <p:nvPr/>
        </p:nvSpPr>
        <p:spPr bwMode="auto">
          <a:xfrm>
            <a:off x="5775835" y="5023758"/>
            <a:ext cx="2808288"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1" name="Line 19"/>
          <p:cNvSpPr>
            <a:spLocks noChangeShapeType="1"/>
          </p:cNvSpPr>
          <p:nvPr/>
        </p:nvSpPr>
        <p:spPr bwMode="auto">
          <a:xfrm flipV="1">
            <a:off x="3802573" y="3382284"/>
            <a:ext cx="4737100" cy="1587"/>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58772" name="Rectangle 20"/>
          <p:cNvSpPr>
            <a:spLocks noChangeArrowheads="1"/>
          </p:cNvSpPr>
          <p:nvPr/>
        </p:nvSpPr>
        <p:spPr bwMode="auto">
          <a:xfrm>
            <a:off x="4018474" y="2739346"/>
            <a:ext cx="428625" cy="403225"/>
          </a:xfrm>
          <a:prstGeom prst="rect">
            <a:avLst/>
          </a:prstGeom>
          <a:solidFill>
            <a:srgbClr val="FF9900"/>
          </a:solidFill>
          <a:ln w="17463">
            <a:solidFill>
              <a:srgbClr val="000000"/>
            </a:solidFill>
            <a:miter lim="800000"/>
          </a:ln>
        </p:spPr>
        <p:txBody>
          <a:bodyPr/>
          <a:lstStyle/>
          <a:p>
            <a:pPr algn="ctr"/>
            <a:r>
              <a:rPr lang="en-US" altLang="zh-CN" sz="2400">
                <a:ea typeface="宋体" panose="02010600030101010101" pitchFamily="2" charset="-122"/>
              </a:rPr>
              <a:t>A</a:t>
            </a:r>
            <a:endParaRPr lang="en-US" altLang="zh-CN" sz="2400">
              <a:ea typeface="宋体" panose="02010600030101010101" pitchFamily="2" charset="-122"/>
            </a:endParaRPr>
          </a:p>
        </p:txBody>
      </p:sp>
      <p:sp>
        <p:nvSpPr>
          <p:cNvPr id="458773" name="Rectangle 21"/>
          <p:cNvSpPr>
            <a:spLocks noChangeArrowheads="1"/>
          </p:cNvSpPr>
          <p:nvPr/>
        </p:nvSpPr>
        <p:spPr bwMode="auto">
          <a:xfrm>
            <a:off x="7982461" y="5950859"/>
            <a:ext cx="428625" cy="403225"/>
          </a:xfrm>
          <a:prstGeom prst="rect">
            <a:avLst/>
          </a:prstGeom>
          <a:solidFill>
            <a:srgbClr val="FF9900"/>
          </a:solidFill>
          <a:ln w="17463"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altLang="zh-CN" sz="2400">
                <a:ea typeface="宋体" panose="02010600030101010101" pitchFamily="2" charset="-122"/>
              </a:rPr>
              <a:t>B</a:t>
            </a:r>
            <a:endParaRPr lang="en-US" altLang="zh-CN" sz="2400">
              <a:ea typeface="宋体" panose="02010600030101010101" pitchFamily="2" charset="-122"/>
            </a:endParaRPr>
          </a:p>
        </p:txBody>
      </p:sp>
      <p:sp>
        <p:nvSpPr>
          <p:cNvPr id="458774" name="Rectangle 22"/>
          <p:cNvSpPr>
            <a:spLocks noChangeArrowheads="1"/>
          </p:cNvSpPr>
          <p:nvPr/>
        </p:nvSpPr>
        <p:spPr bwMode="auto">
          <a:xfrm>
            <a:off x="4523299" y="3655333"/>
            <a:ext cx="1030287" cy="279400"/>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a:ea typeface="宋体" panose="02010600030101010101" pitchFamily="2" charset="-122"/>
              </a:rPr>
              <a:t>网桥</a:t>
            </a:r>
            <a:r>
              <a:rPr lang="en-US" altLang="zh-CN" sz="1600">
                <a:ea typeface="宋体" panose="02010600030101010101" pitchFamily="2" charset="-122"/>
              </a:rPr>
              <a:t>B1</a:t>
            </a:r>
            <a:endParaRPr lang="en-US" altLang="zh-CN" sz="1600">
              <a:ea typeface="宋体" panose="02010600030101010101" pitchFamily="2" charset="-122"/>
            </a:endParaRPr>
          </a:p>
        </p:txBody>
      </p:sp>
      <p:sp>
        <p:nvSpPr>
          <p:cNvPr id="458775" name="Rectangle 23"/>
          <p:cNvSpPr>
            <a:spLocks noChangeArrowheads="1"/>
          </p:cNvSpPr>
          <p:nvPr/>
        </p:nvSpPr>
        <p:spPr bwMode="auto">
          <a:xfrm>
            <a:off x="3731135" y="4799921"/>
            <a:ext cx="1030288" cy="327025"/>
          </a:xfrm>
          <a:prstGeom prst="rect">
            <a:avLst/>
          </a:prstGeom>
          <a:solidFill>
            <a:schemeClr val="accent1">
              <a:lumMod val="10000"/>
              <a:lumOff val="90000"/>
            </a:schemeClr>
          </a:solidFill>
          <a:ln w="17463">
            <a:solidFill>
              <a:srgbClr val="000000"/>
            </a:solidFill>
            <a:miter lim="800000"/>
          </a:ln>
        </p:spPr>
        <p:txBody>
          <a:bodyPr/>
          <a:lstStyle/>
          <a:p>
            <a:pPr algn="ctr"/>
            <a:r>
              <a:rPr lang="zh-CN" altLang="en-US" sz="1600">
                <a:ea typeface="宋体" panose="02010600030101010101" pitchFamily="2" charset="-122"/>
              </a:rPr>
              <a:t>网桥</a:t>
            </a:r>
            <a:r>
              <a:rPr lang="en-US" altLang="zh-CN" sz="1600">
                <a:ea typeface="宋体" panose="02010600030101010101" pitchFamily="2" charset="-122"/>
              </a:rPr>
              <a:t>B2</a:t>
            </a:r>
            <a:endParaRPr lang="en-US" altLang="zh-CN" sz="1600">
              <a:ea typeface="宋体" panose="02010600030101010101" pitchFamily="2" charset="-122"/>
            </a:endParaRPr>
          </a:p>
        </p:txBody>
      </p:sp>
      <p:sp>
        <p:nvSpPr>
          <p:cNvPr id="458776" name="Rectangle 24"/>
          <p:cNvSpPr>
            <a:spLocks noChangeArrowheads="1"/>
          </p:cNvSpPr>
          <p:nvPr/>
        </p:nvSpPr>
        <p:spPr bwMode="auto">
          <a:xfrm>
            <a:off x="7649085" y="3934734"/>
            <a:ext cx="1030288" cy="327025"/>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B5</a:t>
            </a:r>
            <a:endParaRPr lang="en-US" altLang="zh-CN" sz="1600" dirty="0">
              <a:ea typeface="宋体" panose="02010600030101010101" pitchFamily="2" charset="-122"/>
            </a:endParaRPr>
          </a:p>
        </p:txBody>
      </p:sp>
      <p:sp>
        <p:nvSpPr>
          <p:cNvPr id="458777" name="Rectangle 25"/>
          <p:cNvSpPr>
            <a:spLocks noChangeArrowheads="1"/>
          </p:cNvSpPr>
          <p:nvPr/>
        </p:nvSpPr>
        <p:spPr bwMode="auto">
          <a:xfrm>
            <a:off x="7187123" y="5231720"/>
            <a:ext cx="1028700" cy="330200"/>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B4</a:t>
            </a:r>
            <a:endParaRPr lang="en-US" altLang="zh-CN" sz="1600" dirty="0">
              <a:ea typeface="宋体" panose="02010600030101010101" pitchFamily="2" charset="-122"/>
            </a:endParaRPr>
          </a:p>
        </p:txBody>
      </p:sp>
      <p:sp>
        <p:nvSpPr>
          <p:cNvPr id="458778" name="Rectangle 26"/>
          <p:cNvSpPr>
            <a:spLocks noChangeArrowheads="1"/>
          </p:cNvSpPr>
          <p:nvPr/>
        </p:nvSpPr>
        <p:spPr bwMode="auto">
          <a:xfrm>
            <a:off x="5602798" y="4439558"/>
            <a:ext cx="1028700" cy="328612"/>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B3</a:t>
            </a:r>
            <a:endParaRPr lang="en-US" altLang="zh-CN" sz="1600" dirty="0">
              <a:ea typeface="宋体" panose="02010600030101010101" pitchFamily="2" charset="-122"/>
            </a:endParaRPr>
          </a:p>
        </p:txBody>
      </p:sp>
      <p:sp>
        <p:nvSpPr>
          <p:cNvPr id="458779" name="Rectangle 27"/>
          <p:cNvSpPr>
            <a:spLocks noChangeArrowheads="1"/>
          </p:cNvSpPr>
          <p:nvPr/>
        </p:nvSpPr>
        <p:spPr bwMode="auto">
          <a:xfrm>
            <a:off x="6250499" y="3628345"/>
            <a:ext cx="1030287" cy="306388"/>
          </a:xfrm>
          <a:prstGeom prst="rect">
            <a:avLst/>
          </a:prstGeom>
          <a:solidFill>
            <a:schemeClr val="accent1">
              <a:lumMod val="10000"/>
              <a:lumOff val="90000"/>
            </a:schemeClr>
          </a:solidFill>
          <a:ln w="17463" algn="ctr">
            <a:solidFill>
              <a:srgbClr val="000000"/>
            </a:solidFill>
            <a:miter lim="800000"/>
          </a:ln>
          <a:effectLst/>
        </p:spPr>
        <p:txBody>
          <a:bodyPr/>
          <a:lstStyle/>
          <a:p>
            <a:pPr algn="ctr"/>
            <a:r>
              <a:rPr lang="zh-CN" altLang="en-US" sz="1600" dirty="0">
                <a:ea typeface="宋体" panose="02010600030101010101" pitchFamily="2" charset="-122"/>
              </a:rPr>
              <a:t>网桥</a:t>
            </a:r>
            <a:r>
              <a:rPr lang="en-US" altLang="zh-CN" sz="1600" dirty="0">
                <a:ea typeface="宋体" panose="02010600030101010101" pitchFamily="2" charset="-122"/>
              </a:rPr>
              <a:t>B6</a:t>
            </a:r>
            <a:endParaRPr lang="en-US" altLang="zh-CN" sz="1600" dirty="0">
              <a:ea typeface="宋体" panose="02010600030101010101" pitchFamily="2" charset="-122"/>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r>
              <a:rPr lang="zh-CN" altLang="en-US"/>
              <a:t>路由的生成</a:t>
            </a:r>
            <a:endParaRPr lang="zh-CN" altLang="en-US"/>
          </a:p>
        </p:txBody>
      </p:sp>
      <p:sp>
        <p:nvSpPr>
          <p:cNvPr id="602115" name="Rectangle 3"/>
          <p:cNvSpPr>
            <a:spLocks noGrp="1" noChangeArrowheads="1"/>
          </p:cNvSpPr>
          <p:nvPr>
            <p:ph idx="1"/>
          </p:nvPr>
        </p:nvSpPr>
        <p:spPr/>
        <p:txBody>
          <a:bodyPr/>
          <a:lstStyle/>
          <a:p>
            <a:pPr algn="l" eaLnBrk="0" hangingPunct="0">
              <a:buFont typeface="Wingdings" panose="05000000000000000000" pitchFamily="2" charset="2"/>
              <a:buChar char="n"/>
            </a:pPr>
            <a:r>
              <a:rPr lang="zh-CN" altLang="en-US" sz="2800" kern="1200" dirty="0">
                <a:cs typeface="微软雅黑 Light" panose="020B0502040204020203" pitchFamily="34" charset="-122"/>
              </a:rPr>
              <a:t>路由探索(route discovery)</a:t>
            </a:r>
            <a:endParaRPr lang="zh-CN" altLang="en-US" kern="1200" dirty="0">
              <a:cs typeface="微软雅黑 Light" panose="020B0502040204020203" pitchFamily="34" charset="-122"/>
            </a:endParaRPr>
          </a:p>
          <a:p>
            <a:pPr marL="536575" lvl="1" indent="-271780" algn="l">
              <a:lnSpc>
                <a:spcPct val="120000"/>
              </a:lnSpc>
            </a:pPr>
            <a:r>
              <a:rPr lang="zh-CN" altLang="en-US" sz="2400" dirty="0">
                <a:cs typeface="+mn-ea"/>
              </a:rPr>
              <a:t>决定到目的站点的一个路由</a:t>
            </a:r>
            <a:endParaRPr lang="zh-CN" altLang="en-US" sz="2400" dirty="0">
              <a:cs typeface="+mn-ea"/>
            </a:endParaRPr>
          </a:p>
          <a:p>
            <a:pPr algn="l" eaLnBrk="0" hangingPunct="0">
              <a:buFont typeface="Wingdings" panose="05000000000000000000" pitchFamily="2" charset="2"/>
              <a:buChar char="n"/>
            </a:pPr>
            <a:r>
              <a:rPr lang="zh-CN" altLang="en-US" sz="2800" kern="1200" dirty="0">
                <a:cs typeface="微软雅黑 Light" panose="020B0502040204020203" pitchFamily="34" charset="-122"/>
              </a:rPr>
              <a:t>方法：</a:t>
            </a:r>
            <a:endParaRPr lang="zh-CN" altLang="en-US" sz="2800" kern="1200" dirty="0">
              <a:cs typeface="微软雅黑 Light" panose="020B0502040204020203" pitchFamily="34" charset="-122"/>
            </a:endParaRPr>
          </a:p>
          <a:p>
            <a:pPr marL="536575" lvl="1" indent="-271780" algn="l">
              <a:lnSpc>
                <a:spcPct val="120000"/>
              </a:lnSpc>
            </a:pPr>
            <a:r>
              <a:rPr lang="zh-CN" altLang="en-US" sz="2400" dirty="0">
                <a:cs typeface="+mn-ea"/>
              </a:rPr>
              <a:t>源站点发送一个全路由广播帧，目的站点返回一个包含路由的非广播帧</a:t>
            </a:r>
            <a:endParaRPr lang="zh-CN" altLang="en-US" sz="2400" dirty="0">
              <a:cs typeface="+mn-ea"/>
            </a:endParaRPr>
          </a:p>
          <a:p>
            <a:pPr marL="536575" lvl="1" indent="-271780" algn="l">
              <a:lnSpc>
                <a:spcPct val="120000"/>
              </a:lnSpc>
            </a:pPr>
            <a:r>
              <a:rPr lang="zh-CN" altLang="en-US" sz="2400" dirty="0">
                <a:cs typeface="+mn-ea"/>
              </a:rPr>
              <a:t>源站点沿生成树给目的发一个单路由广播帧，目的站点返回一个全路由广播帧</a:t>
            </a:r>
            <a:endParaRPr lang="zh-CN" altLang="en-US" sz="2400" dirty="0">
              <a:cs typeface="+mn-ea"/>
            </a:endParaRPr>
          </a:p>
        </p:txBody>
      </p:sp>
      <p:sp>
        <p:nvSpPr>
          <p:cNvPr id="6" name="灯片编号占位符 5"/>
          <p:cNvSpPr>
            <a:spLocks noGrp="1"/>
          </p:cNvSpPr>
          <p:nvPr>
            <p:ph type="sldNum" sz="quarter" idx="12"/>
          </p:nvPr>
        </p:nvSpPr>
        <p:spPr/>
        <p:txBody>
          <a:bodyPr/>
          <a:lstStyle/>
          <a:p>
            <a:fld id="{A5DF6C8C-6DB2-468F-8AD4-C41FF301DDB2}" type="slidenum">
              <a:rPr lang="en-US" altLang="zh-CN"/>
            </a:fld>
            <a:endParaRPr lang="en-US" altLang="zh-CN"/>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pPr algn="l">
              <a:buClrTx/>
              <a:buSzTx/>
              <a:buFontTx/>
            </a:pPr>
            <a:r>
              <a:rPr lang="zh-CN" altLang="en-US"/>
              <a:t>二层交换机</a:t>
            </a:r>
            <a:endParaRPr lang="zh-CN" altLang="en-US"/>
          </a:p>
        </p:txBody>
      </p:sp>
      <p:sp>
        <p:nvSpPr>
          <p:cNvPr id="460803" name="Rectangle 3"/>
          <p:cNvSpPr>
            <a:spLocks noGrp="1" noChangeArrowheads="1"/>
          </p:cNvSpPr>
          <p:nvPr>
            <p:ph idx="1"/>
          </p:nvPr>
        </p:nvSpPr>
        <p:spPr/>
        <p:txBody>
          <a:bodyPr>
            <a:normAutofit/>
          </a:bodyPr>
          <a:lstStyle/>
          <a:p>
            <a:pPr>
              <a:buFont typeface="Wingdings" panose="05000000000000000000" pitchFamily="2" charset="2"/>
              <a:buChar char="n"/>
            </a:pPr>
            <a:r>
              <a:rPr lang="zh-CN" altLang="en-US" sz="2800" dirty="0"/>
              <a:t>二层交换机的定义</a:t>
            </a:r>
            <a:endParaRPr lang="en-US" altLang="zh-CN" sz="2800" dirty="0"/>
          </a:p>
          <a:p>
            <a:pPr marL="536575" lvl="1" indent="-271780" algn="l">
              <a:lnSpc>
                <a:spcPct val="120000"/>
              </a:lnSpc>
              <a:spcBef>
                <a:spcPct val="20000"/>
              </a:spcBef>
            </a:pPr>
            <a:r>
              <a:rPr lang="zh-CN" altLang="en-US" sz="2400" dirty="0">
                <a:cs typeface="+mn-ea"/>
              </a:rPr>
              <a:t>第二层交换机是多接口网桥</a:t>
            </a:r>
            <a:endParaRPr lang="zh-CN" altLang="en-US" sz="2400" dirty="0">
              <a:cs typeface="+mn-ea"/>
            </a:endParaRPr>
          </a:p>
          <a:p>
            <a:pPr marL="536575" lvl="1" indent="-271780" algn="l">
              <a:lnSpc>
                <a:spcPct val="120000"/>
              </a:lnSpc>
              <a:spcBef>
                <a:spcPct val="20000"/>
              </a:spcBef>
            </a:pPr>
            <a:r>
              <a:rPr lang="zh-CN" altLang="en-US" sz="2400" dirty="0">
                <a:cs typeface="+mn-ea"/>
                <a:sym typeface="+mn-lt"/>
              </a:rPr>
              <a:t>以太</a:t>
            </a:r>
            <a:r>
              <a:rPr lang="zh-CN" altLang="en-US" dirty="0">
                <a:cs typeface="+mn-ea"/>
                <a:sym typeface="+mn-lt"/>
              </a:rPr>
              <a:t>网</a:t>
            </a:r>
            <a:r>
              <a:rPr lang="zh-CN" altLang="en-US" sz="2400" dirty="0">
                <a:cs typeface="+mn-ea"/>
                <a:sym typeface="+mn-lt"/>
              </a:rPr>
              <a:t>交换机是针对以太网数据帧中的目的MAC地址进行寻址并转发数据的</a:t>
            </a:r>
            <a:r>
              <a:rPr lang="zh-CN" altLang="en-US" dirty="0">
                <a:cs typeface="+mn-ea"/>
                <a:sym typeface="+mn-lt"/>
              </a:rPr>
              <a:t>设备</a:t>
            </a:r>
            <a:endParaRPr lang="zh-CN" altLang="en-US" sz="2400" dirty="0">
              <a:cs typeface="+mn-ea"/>
              <a:sym typeface="+mn-lt"/>
            </a:endParaRPr>
          </a:p>
          <a:p>
            <a:pPr marL="536575" lvl="1" indent="-271780" algn="l">
              <a:lnSpc>
                <a:spcPct val="120000"/>
              </a:lnSpc>
              <a:spcBef>
                <a:spcPct val="20000"/>
              </a:spcBef>
            </a:pPr>
            <a:r>
              <a:rPr lang="zh-CN" altLang="en-US" sz="2400" dirty="0">
                <a:cs typeface="+mn-ea"/>
                <a:sym typeface="+mn-lt"/>
              </a:rPr>
              <a:t>以太</a:t>
            </a:r>
            <a:r>
              <a:rPr lang="zh-CN" altLang="en-US" dirty="0">
                <a:cs typeface="+mn-ea"/>
                <a:sym typeface="+mn-lt"/>
              </a:rPr>
              <a:t>网</a:t>
            </a:r>
            <a:r>
              <a:rPr lang="zh-CN" altLang="en-US" sz="2400" dirty="0">
                <a:cs typeface="+mn-ea"/>
                <a:sym typeface="+mn-lt"/>
              </a:rPr>
              <a:t>交换机在2000年前，业界基本上意指为二层以太</a:t>
            </a:r>
            <a:r>
              <a:rPr lang="zh-CN" altLang="en-US" dirty="0">
                <a:cs typeface="+mn-ea"/>
                <a:sym typeface="+mn-lt"/>
              </a:rPr>
              <a:t>网</a:t>
            </a:r>
            <a:r>
              <a:rPr lang="zh-CN" altLang="en-US" sz="2400" dirty="0">
                <a:cs typeface="+mn-ea"/>
                <a:sym typeface="+mn-lt"/>
              </a:rPr>
              <a:t>交换机。2000年后，对大容量的交换机融进了三层路由功能，出现了三层以太网交换机概念</a:t>
            </a:r>
            <a:endParaRPr lang="zh-CN" altLang="en-US" sz="2400" dirty="0">
              <a:cs typeface="+mn-ea"/>
              <a:sym typeface="+mn-lt"/>
            </a:endParaRPr>
          </a:p>
          <a:p>
            <a:pPr marL="536575" lvl="1" indent="-271780" algn="l">
              <a:lnSpc>
                <a:spcPct val="120000"/>
              </a:lnSpc>
              <a:spcBef>
                <a:spcPct val="20000"/>
              </a:spcBef>
            </a:pPr>
            <a:r>
              <a:rPr lang="zh-CN" altLang="en-US" sz="2400" dirty="0">
                <a:cs typeface="+mn-ea"/>
                <a:sym typeface="+mn-lt"/>
              </a:rPr>
              <a:t>以太网交换机如果不特指，一般是指二层以太网交换机</a:t>
            </a:r>
            <a:endParaRPr lang="en-US" altLang="zh-CN" sz="2400" dirty="0">
              <a:cs typeface="+mn-ea"/>
              <a:sym typeface="+mn-lt"/>
            </a:endParaRPr>
          </a:p>
          <a:p>
            <a:pPr marL="360680" indent="-184150" eaLnBrk="0" hangingPunct="0">
              <a:spcBef>
                <a:spcPct val="0"/>
              </a:spcBef>
              <a:buClr>
                <a:srgbClr val="0070C0"/>
              </a:buClr>
              <a:buFont typeface="Arial" panose="020B0604020202020204" pitchFamily="34" charset="0"/>
              <a:buChar char="•"/>
            </a:pPr>
            <a:endParaRPr lang="en-US" altLang="zh-CN" sz="2400" dirty="0">
              <a:cs typeface="+mn-ea"/>
              <a:sym typeface="+mn-lt"/>
            </a:endParaRPr>
          </a:p>
          <a:p>
            <a:pPr>
              <a:buFont typeface="Wingdings" panose="05000000000000000000" pitchFamily="2" charset="2"/>
              <a:buChar char="n"/>
            </a:pPr>
            <a:endParaRPr lang="zh-CN" altLang="en-US" sz="2400" dirty="0"/>
          </a:p>
        </p:txBody>
      </p:sp>
      <p:sp>
        <p:nvSpPr>
          <p:cNvPr id="6" name="灯片编号占位符 5"/>
          <p:cNvSpPr>
            <a:spLocks noGrp="1"/>
          </p:cNvSpPr>
          <p:nvPr>
            <p:ph type="sldNum" sz="quarter" idx="12"/>
          </p:nvPr>
        </p:nvSpPr>
        <p:spPr/>
        <p:txBody>
          <a:bodyPr/>
          <a:lstStyle/>
          <a:p>
            <a:fld id="{8EA6CF60-67CC-4EFF-9F06-0374CBDF058B}" type="slidenum">
              <a:rPr lang="en-US" altLang="zh-CN"/>
            </a:fld>
            <a:endParaRPr lang="en-US" altLang="zh-CN"/>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r>
              <a:rPr lang="zh-CN" altLang="en-US"/>
              <a:t>二层交换机</a:t>
            </a:r>
            <a:endParaRPr lang="zh-CN" altLang="en-US" dirty="0"/>
          </a:p>
        </p:txBody>
      </p:sp>
      <p:sp>
        <p:nvSpPr>
          <p:cNvPr id="460803" name="Rectangle 3"/>
          <p:cNvSpPr>
            <a:spLocks noGrp="1" noChangeArrowheads="1"/>
          </p:cNvSpPr>
          <p:nvPr>
            <p:ph idx="1"/>
          </p:nvPr>
        </p:nvSpPr>
        <p:spPr/>
        <p:txBody>
          <a:bodyPr>
            <a:normAutofit/>
          </a:bodyPr>
          <a:lstStyle/>
          <a:p>
            <a:pPr>
              <a:buFont typeface="Wingdings" panose="05000000000000000000" pitchFamily="2" charset="2"/>
              <a:buChar char="n"/>
            </a:pPr>
            <a:r>
              <a:rPr lang="zh-CN" altLang="en-US" sz="2800" dirty="0">
                <a:sym typeface="+mn-lt"/>
              </a:rPr>
              <a:t>以太网交换机的特性</a:t>
            </a:r>
            <a:endParaRPr lang="en-US" altLang="zh-CN" sz="2800" dirty="0">
              <a:sym typeface="+mn-lt"/>
            </a:endParaRPr>
          </a:p>
          <a:p>
            <a:pPr marL="536575" lvl="1" indent="-271780" algn="l">
              <a:lnSpc>
                <a:spcPct val="120000"/>
              </a:lnSpc>
              <a:spcBef>
                <a:spcPct val="20000"/>
              </a:spcBef>
            </a:pPr>
            <a:r>
              <a:rPr lang="zh-CN" altLang="en-US" sz="2400" dirty="0">
                <a:cs typeface="+mn-ea"/>
                <a:sym typeface="+mn-lt"/>
              </a:rPr>
              <a:t>有多个端口，每个端口可接入一台主机或另一个以太网交换机，各端口工作在全双工方式</a:t>
            </a:r>
            <a:endParaRPr lang="zh-CN" altLang="en-US" sz="2400" dirty="0">
              <a:cs typeface="+mn-ea"/>
              <a:sym typeface="+mn-lt"/>
            </a:endParaRPr>
          </a:p>
          <a:p>
            <a:pPr marL="536575" lvl="1" indent="-271780" algn="l">
              <a:lnSpc>
                <a:spcPct val="120000"/>
              </a:lnSpc>
              <a:spcBef>
                <a:spcPct val="20000"/>
              </a:spcBef>
            </a:pPr>
            <a:r>
              <a:rPr lang="zh-CN" altLang="en-US" sz="2400" dirty="0">
                <a:cs typeface="+mn-ea"/>
              </a:rPr>
              <a:t>交换机从某一节点收到一个帧后，立即在其内存中的地址表（端口号－MAC地址）进行查找，以确认该目的MAC的网卡连接在哪一个端口上</a:t>
            </a:r>
            <a:endParaRPr lang="zh-CN" altLang="en-US" sz="2400" dirty="0">
              <a:cs typeface="+mn-ea"/>
            </a:endParaRPr>
          </a:p>
          <a:p>
            <a:pPr marL="536575" lvl="1" indent="-271780" algn="l">
              <a:lnSpc>
                <a:spcPct val="120000"/>
              </a:lnSpc>
              <a:spcBef>
                <a:spcPct val="20000"/>
              </a:spcBef>
            </a:pPr>
            <a:r>
              <a:rPr lang="zh-CN" altLang="en-US" sz="2400" dirty="0">
                <a:cs typeface="+mn-ea"/>
              </a:rPr>
              <a:t>每个端口有各自的带宽，各端口之间并行工作，可以提高网络吞吐量</a:t>
            </a:r>
            <a:endParaRPr lang="zh-CN" altLang="en-US" sz="2400" dirty="0">
              <a:cs typeface="+mn-ea"/>
            </a:endParaRPr>
          </a:p>
          <a:p>
            <a:pPr marL="360680" indent="-184150" eaLnBrk="0" hangingPunct="0">
              <a:spcBef>
                <a:spcPct val="0"/>
              </a:spcBef>
              <a:buClr>
                <a:srgbClr val="0070C0"/>
              </a:buClr>
              <a:buFont typeface="Arial" panose="020B0604020202020204" pitchFamily="34" charset="0"/>
              <a:buChar char="•"/>
            </a:pPr>
            <a:endParaRPr lang="en-US" altLang="zh-CN" sz="2400" dirty="0">
              <a:cs typeface="+mn-ea"/>
              <a:sym typeface="+mn-lt"/>
            </a:endParaRPr>
          </a:p>
          <a:p>
            <a:pPr>
              <a:buFont typeface="Wingdings" panose="05000000000000000000" pitchFamily="2" charset="2"/>
              <a:buChar char="n"/>
            </a:pPr>
            <a:endParaRPr lang="zh-CN" altLang="en-US" sz="2400" dirty="0"/>
          </a:p>
        </p:txBody>
      </p:sp>
      <p:sp>
        <p:nvSpPr>
          <p:cNvPr id="6" name="灯片编号占位符 5"/>
          <p:cNvSpPr>
            <a:spLocks noGrp="1"/>
          </p:cNvSpPr>
          <p:nvPr>
            <p:ph type="sldNum" sz="quarter" idx="12"/>
          </p:nvPr>
        </p:nvSpPr>
        <p:spPr/>
        <p:txBody>
          <a:bodyPr/>
          <a:lstStyle/>
          <a:p>
            <a:fld id="{8EA6CF60-67CC-4EFF-9F06-0374CBDF058B}" type="slidenum">
              <a:rPr lang="en-US" altLang="zh-CN"/>
            </a:fld>
            <a:endParaRPr lang="en-US" altLang="zh-CN"/>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p:cNvSpPr/>
          <p:nvPr/>
        </p:nvSpPr>
        <p:spPr>
          <a:xfrm>
            <a:off x="1139001" y="1436699"/>
            <a:ext cx="10033281" cy="3860909"/>
          </a:xfrm>
          <a:prstGeom prst="roundRect">
            <a:avLst/>
          </a:prstGeom>
          <a:solidFill>
            <a:schemeClr val="accent5"/>
          </a:solidFill>
        </p:spPr>
        <p:txBody>
          <a:bodyPr wrap="square" rtlCol="0" anchor="ctr">
            <a:spAutoFit/>
          </a:bodyPr>
          <a:lstStyle/>
          <a:p>
            <a:pPr marL="342900" indent="-342900" algn="l">
              <a:lnSpc>
                <a:spcPct val="120000"/>
              </a:lnSpc>
              <a:buFont typeface="Wingdings" panose="05000000000000000000" pitchFamily="2" charset="2"/>
              <a:buChar char="Ø"/>
            </a:pPr>
            <a:endParaRPr lang="zh-CN" altLang="en-US" dirty="0">
              <a:solidFill>
                <a:schemeClr val="accent1"/>
              </a:solidFill>
              <a:latin typeface="+mn-ea"/>
            </a:endParaRPr>
          </a:p>
        </p:txBody>
      </p:sp>
      <p:sp>
        <p:nvSpPr>
          <p:cNvPr id="592898" name="Rectangle 2"/>
          <p:cNvSpPr>
            <a:spLocks noGrp="1" noChangeArrowheads="1"/>
          </p:cNvSpPr>
          <p:nvPr>
            <p:ph type="title"/>
          </p:nvPr>
        </p:nvSpPr>
        <p:spPr/>
        <p:txBody>
          <a:bodyPr/>
          <a:lstStyle/>
          <a:p>
            <a:r>
              <a:rPr lang="zh-CN" altLang="en-US"/>
              <a:t>用以太网交换机扩展局域网 </a:t>
            </a:r>
            <a:endParaRPr lang="zh-CN" altLang="en-US" dirty="0"/>
          </a:p>
        </p:txBody>
      </p:sp>
      <p:sp>
        <p:nvSpPr>
          <p:cNvPr id="58" name="灯片编号占位符 5"/>
          <p:cNvSpPr>
            <a:spLocks noGrp="1"/>
          </p:cNvSpPr>
          <p:nvPr>
            <p:ph type="sldNum" sz="quarter" idx="12"/>
          </p:nvPr>
        </p:nvSpPr>
        <p:spPr/>
        <p:txBody>
          <a:bodyPr/>
          <a:lstStyle/>
          <a:p>
            <a:fld id="{24001D3C-297D-4472-9647-6EC3DD454CC9}" type="slidenum">
              <a:rPr lang="en-US" altLang="zh-CN"/>
            </a:fld>
            <a:endParaRPr lang="en-US" altLang="zh-CN"/>
          </a:p>
        </p:txBody>
      </p:sp>
      <p:sp>
        <p:nvSpPr>
          <p:cNvPr id="592900" name="Freeform 4"/>
          <p:cNvSpPr>
            <a:spLocks noChangeArrowheads="1"/>
          </p:cNvSpPr>
          <p:nvPr/>
        </p:nvSpPr>
        <p:spPr bwMode="auto">
          <a:xfrm>
            <a:off x="6358215" y="2757287"/>
            <a:ext cx="1989487" cy="45719"/>
          </a:xfrm>
          <a:custGeom>
            <a:avLst/>
            <a:gdLst>
              <a:gd name="T0" fmla="*/ 689 w 689"/>
              <a:gd name="T1" fmla="*/ 178 h 178"/>
              <a:gd name="T2" fmla="*/ 0 w 689"/>
              <a:gd name="T3" fmla="*/ 0 h 178"/>
            </a:gdLst>
            <a:ahLst/>
            <a:cxnLst>
              <a:cxn ang="0">
                <a:pos x="T0" y="T1"/>
              </a:cxn>
              <a:cxn ang="0">
                <a:pos x="T2" y="T3"/>
              </a:cxn>
            </a:cxnLst>
            <a:rect l="0" t="0" r="r" b="b"/>
            <a:pathLst>
              <a:path w="689" h="178">
                <a:moveTo>
                  <a:pt x="689" y="178"/>
                </a:moveTo>
                <a:lnTo>
                  <a:pt x="0" y="0"/>
                </a:lnTo>
              </a:path>
            </a:pathLst>
          </a:custGeom>
          <a:noFill/>
          <a:ln w="38100"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1" name="Freeform 5"/>
          <p:cNvSpPr>
            <a:spLocks noChangeArrowheads="1"/>
          </p:cNvSpPr>
          <p:nvPr/>
        </p:nvSpPr>
        <p:spPr bwMode="auto">
          <a:xfrm rot="9955067">
            <a:off x="9046924" y="2613798"/>
            <a:ext cx="1161226" cy="147511"/>
          </a:xfrm>
          <a:custGeom>
            <a:avLst/>
            <a:gdLst>
              <a:gd name="T0" fmla="*/ 956 w 956"/>
              <a:gd name="T1" fmla="*/ 122 h 122"/>
              <a:gd name="T2" fmla="*/ 467 w 956"/>
              <a:gd name="T3" fmla="*/ 11 h 122"/>
              <a:gd name="T4" fmla="*/ 511 w 956"/>
              <a:gd name="T5" fmla="*/ 111 h 122"/>
              <a:gd name="T6" fmla="*/ 0 w 956"/>
              <a:gd name="T7" fmla="*/ 0 h 122"/>
            </a:gdLst>
            <a:ahLst/>
            <a:cxnLst>
              <a:cxn ang="0">
                <a:pos x="T0" y="T1"/>
              </a:cxn>
              <a:cxn ang="0">
                <a:pos x="T2" y="T3"/>
              </a:cxn>
              <a:cxn ang="0">
                <a:pos x="T4" y="T5"/>
              </a:cxn>
              <a:cxn ang="0">
                <a:pos x="T6" y="T7"/>
              </a:cxn>
            </a:cxnLst>
            <a:rect l="0" t="0" r="r" b="b"/>
            <a:pathLst>
              <a:path w="956" h="122">
                <a:moveTo>
                  <a:pt x="956" y="122"/>
                </a:moveTo>
                <a:lnTo>
                  <a:pt x="467" y="11"/>
                </a:lnTo>
                <a:lnTo>
                  <a:pt x="511" y="111"/>
                </a:lnTo>
                <a:lnTo>
                  <a:pt x="0" y="0"/>
                </a:lnTo>
              </a:path>
            </a:pathLst>
          </a:custGeom>
          <a:noFill/>
          <a:ln w="38100"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2" name="Line 6"/>
          <p:cNvSpPr>
            <a:spLocks noChangeShapeType="1"/>
          </p:cNvSpPr>
          <p:nvPr/>
        </p:nvSpPr>
        <p:spPr bwMode="auto">
          <a:xfrm flipH="1" flipV="1">
            <a:off x="3426100" y="2287069"/>
            <a:ext cx="2373202" cy="330754"/>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3" name="Line 7"/>
          <p:cNvSpPr>
            <a:spLocks noChangeShapeType="1"/>
          </p:cNvSpPr>
          <p:nvPr/>
        </p:nvSpPr>
        <p:spPr bwMode="auto">
          <a:xfrm flipH="1">
            <a:off x="3499124" y="2778162"/>
            <a:ext cx="2300177" cy="516969"/>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4" name="Line 8"/>
          <p:cNvSpPr>
            <a:spLocks noChangeShapeType="1"/>
          </p:cNvSpPr>
          <p:nvPr/>
        </p:nvSpPr>
        <p:spPr bwMode="auto">
          <a:xfrm flipH="1">
            <a:off x="4578625" y="2911434"/>
            <a:ext cx="1255726" cy="1031397"/>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5" name="Line 9"/>
          <p:cNvSpPr>
            <a:spLocks noChangeShapeType="1"/>
          </p:cNvSpPr>
          <p:nvPr/>
        </p:nvSpPr>
        <p:spPr bwMode="auto">
          <a:xfrm>
            <a:off x="6512572" y="2955694"/>
            <a:ext cx="1160367" cy="957552"/>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06" name="Line 10"/>
          <p:cNvSpPr>
            <a:spLocks noChangeShapeType="1"/>
          </p:cNvSpPr>
          <p:nvPr/>
        </p:nvSpPr>
        <p:spPr bwMode="auto">
          <a:xfrm flipH="1">
            <a:off x="6045727" y="2944754"/>
            <a:ext cx="109915" cy="998077"/>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10" name="Text Box 14"/>
          <p:cNvSpPr txBox="1">
            <a:spLocks noChangeArrowheads="1"/>
          </p:cNvSpPr>
          <p:nvPr/>
        </p:nvSpPr>
        <p:spPr bwMode="auto">
          <a:xfrm>
            <a:off x="2769853" y="3863756"/>
            <a:ext cx="14269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t>10BASE-T</a:t>
            </a:r>
            <a:endParaRPr kumimoji="1" lang="en-US" altLang="zh-CN" sz="2000" b="1" dirty="0"/>
          </a:p>
        </p:txBody>
      </p:sp>
      <p:sp>
        <p:nvSpPr>
          <p:cNvPr id="592914" name="Text Box 18"/>
          <p:cNvSpPr txBox="1">
            <a:spLocks noChangeArrowheads="1"/>
          </p:cNvSpPr>
          <p:nvPr/>
        </p:nvSpPr>
        <p:spPr bwMode="auto">
          <a:xfrm>
            <a:off x="9053741" y="2088631"/>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t>至互联网</a:t>
            </a:r>
            <a:endParaRPr kumimoji="1" lang="zh-CN" altLang="en-US" sz="2000" dirty="0"/>
          </a:p>
        </p:txBody>
      </p:sp>
      <p:sp>
        <p:nvSpPr>
          <p:cNvPr id="592915" name="Text Box 19"/>
          <p:cNvSpPr txBox="1">
            <a:spLocks noChangeArrowheads="1"/>
          </p:cNvSpPr>
          <p:nvPr/>
        </p:nvSpPr>
        <p:spPr bwMode="auto">
          <a:xfrm>
            <a:off x="6810650" y="2429945"/>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endParaRPr kumimoji="1" lang="en-US" altLang="zh-CN" sz="2000" dirty="0">
              <a:solidFill>
                <a:srgbClr val="333399"/>
              </a:solidFill>
            </a:endParaRPr>
          </a:p>
        </p:txBody>
      </p:sp>
      <p:sp>
        <p:nvSpPr>
          <p:cNvPr id="592916" name="Text Box 20"/>
          <p:cNvSpPr txBox="1">
            <a:spLocks noChangeArrowheads="1"/>
          </p:cNvSpPr>
          <p:nvPr/>
        </p:nvSpPr>
        <p:spPr bwMode="auto">
          <a:xfrm>
            <a:off x="3783289" y="2682357"/>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endParaRPr kumimoji="1" lang="en-US" altLang="zh-CN" sz="2000" dirty="0">
              <a:solidFill>
                <a:srgbClr val="333399"/>
              </a:solidFill>
            </a:endParaRPr>
          </a:p>
        </p:txBody>
      </p:sp>
      <p:sp>
        <p:nvSpPr>
          <p:cNvPr id="592917" name="Text Box 21"/>
          <p:cNvSpPr txBox="1">
            <a:spLocks noChangeArrowheads="1"/>
          </p:cNvSpPr>
          <p:nvPr/>
        </p:nvSpPr>
        <p:spPr bwMode="auto">
          <a:xfrm>
            <a:off x="3999189" y="2033070"/>
            <a:ext cx="13099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dirty="0">
                <a:solidFill>
                  <a:srgbClr val="333399"/>
                </a:solidFill>
              </a:rPr>
              <a:t>100 Mbps</a:t>
            </a:r>
            <a:endParaRPr kumimoji="1" lang="en-US" altLang="zh-CN" sz="2000" dirty="0">
              <a:solidFill>
                <a:srgbClr val="333399"/>
              </a:solidFill>
            </a:endParaRPr>
          </a:p>
        </p:txBody>
      </p:sp>
      <p:sp>
        <p:nvSpPr>
          <p:cNvPr id="592918" name="Text Box 22"/>
          <p:cNvSpPr txBox="1">
            <a:spLocks noChangeArrowheads="1"/>
          </p:cNvSpPr>
          <p:nvPr/>
        </p:nvSpPr>
        <p:spPr bwMode="auto">
          <a:xfrm>
            <a:off x="1361276" y="2052336"/>
            <a:ext cx="16848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a:t>WEB</a:t>
            </a:r>
            <a:r>
              <a:rPr kumimoji="1" lang="zh-CN" altLang="en-US" sz="2000" b="1" dirty="0"/>
              <a:t>服务器</a:t>
            </a:r>
            <a:endParaRPr kumimoji="1" lang="zh-CN" altLang="en-US" sz="2000" b="1" dirty="0"/>
          </a:p>
        </p:txBody>
      </p:sp>
      <p:sp>
        <p:nvSpPr>
          <p:cNvPr id="592919" name="Text Box 23"/>
          <p:cNvSpPr txBox="1">
            <a:spLocks noChangeArrowheads="1"/>
          </p:cNvSpPr>
          <p:nvPr/>
        </p:nvSpPr>
        <p:spPr bwMode="auto">
          <a:xfrm>
            <a:off x="1316935" y="3058989"/>
            <a:ext cx="1755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a:t>Email</a:t>
            </a:r>
            <a:r>
              <a:rPr kumimoji="1" lang="zh-CN" altLang="en-US" sz="2000" b="1" dirty="0"/>
              <a:t> 服务器</a:t>
            </a:r>
            <a:endParaRPr kumimoji="1" lang="zh-CN" altLang="en-US" sz="2000" b="1" dirty="0"/>
          </a:p>
        </p:txBody>
      </p:sp>
      <p:sp>
        <p:nvSpPr>
          <p:cNvPr id="592921" name="Text Box 25"/>
          <p:cNvSpPr txBox="1">
            <a:spLocks noChangeArrowheads="1"/>
          </p:cNvSpPr>
          <p:nvPr/>
        </p:nvSpPr>
        <p:spPr bwMode="auto">
          <a:xfrm>
            <a:off x="5637825" y="1624187"/>
            <a:ext cx="9541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t>以太网</a:t>
            </a:r>
            <a:endParaRPr kumimoji="1" lang="zh-CN" altLang="en-US" sz="2000" b="1" dirty="0"/>
          </a:p>
          <a:p>
            <a:r>
              <a:rPr kumimoji="1" lang="zh-CN" altLang="en-US" sz="2000" b="1" dirty="0"/>
              <a:t>交换机</a:t>
            </a:r>
            <a:endParaRPr kumimoji="1" lang="zh-CN" altLang="en-US" sz="2000" b="1" dirty="0"/>
          </a:p>
        </p:txBody>
      </p:sp>
      <p:sp>
        <p:nvSpPr>
          <p:cNvPr id="592922" name="Text Box 26"/>
          <p:cNvSpPr txBox="1">
            <a:spLocks noChangeArrowheads="1"/>
          </p:cNvSpPr>
          <p:nvPr/>
        </p:nvSpPr>
        <p:spPr bwMode="auto">
          <a:xfrm>
            <a:off x="8236622" y="313743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t>路由器</a:t>
            </a:r>
            <a:endParaRPr kumimoji="1" lang="zh-CN" altLang="en-US" sz="2000" b="1" dirty="0"/>
          </a:p>
        </p:txBody>
      </p:sp>
      <p:grpSp>
        <p:nvGrpSpPr>
          <p:cNvPr id="592923" name="Group 27"/>
          <p:cNvGrpSpPr/>
          <p:nvPr/>
        </p:nvGrpSpPr>
        <p:grpSpPr bwMode="auto">
          <a:xfrm>
            <a:off x="4114041" y="4161912"/>
            <a:ext cx="943615" cy="399034"/>
            <a:chOff x="1835" y="2867"/>
            <a:chExt cx="577" cy="269"/>
          </a:xfrm>
        </p:grpSpPr>
        <p:sp>
          <p:nvSpPr>
            <p:cNvPr id="592924" name="Line 28"/>
            <p:cNvSpPr>
              <a:spLocks noChangeShapeType="1"/>
            </p:cNvSpPr>
            <p:nvPr/>
          </p:nvSpPr>
          <p:spPr bwMode="auto">
            <a:xfrm flipH="1">
              <a:off x="1835" y="2871"/>
              <a:ext cx="217" cy="26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27" name="Line 31"/>
            <p:cNvSpPr>
              <a:spLocks noChangeShapeType="1"/>
            </p:cNvSpPr>
            <p:nvPr/>
          </p:nvSpPr>
          <p:spPr bwMode="auto">
            <a:xfrm>
              <a:off x="2222" y="2867"/>
              <a:ext cx="190" cy="25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28" name="Line 32"/>
            <p:cNvSpPr>
              <a:spLocks noChangeShapeType="1"/>
            </p:cNvSpPr>
            <p:nvPr/>
          </p:nvSpPr>
          <p:spPr bwMode="auto">
            <a:xfrm>
              <a:off x="2155" y="2878"/>
              <a:ext cx="13" cy="25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2933" name="Group 37"/>
          <p:cNvGrpSpPr/>
          <p:nvPr/>
        </p:nvGrpSpPr>
        <p:grpSpPr bwMode="auto">
          <a:xfrm>
            <a:off x="5559253" y="4184142"/>
            <a:ext cx="926726" cy="362849"/>
            <a:chOff x="1835" y="2871"/>
            <a:chExt cx="585" cy="271"/>
          </a:xfrm>
        </p:grpSpPr>
        <p:sp>
          <p:nvSpPr>
            <p:cNvPr id="592934" name="Line 38"/>
            <p:cNvSpPr>
              <a:spLocks noChangeShapeType="1"/>
            </p:cNvSpPr>
            <p:nvPr/>
          </p:nvSpPr>
          <p:spPr bwMode="auto">
            <a:xfrm flipH="1">
              <a:off x="1835" y="2871"/>
              <a:ext cx="217" cy="26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37" name="Line 41"/>
            <p:cNvSpPr>
              <a:spLocks noChangeShapeType="1"/>
            </p:cNvSpPr>
            <p:nvPr/>
          </p:nvSpPr>
          <p:spPr bwMode="auto">
            <a:xfrm>
              <a:off x="2231" y="2871"/>
              <a:ext cx="189" cy="27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38" name="Line 42"/>
            <p:cNvSpPr>
              <a:spLocks noChangeShapeType="1"/>
            </p:cNvSpPr>
            <p:nvPr/>
          </p:nvSpPr>
          <p:spPr bwMode="auto">
            <a:xfrm>
              <a:off x="2145" y="2871"/>
              <a:ext cx="1" cy="25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92943" name="Group 47"/>
          <p:cNvGrpSpPr/>
          <p:nvPr/>
        </p:nvGrpSpPr>
        <p:grpSpPr bwMode="auto">
          <a:xfrm>
            <a:off x="7193514" y="4131571"/>
            <a:ext cx="915988" cy="420688"/>
            <a:chOff x="1835" y="2871"/>
            <a:chExt cx="577" cy="265"/>
          </a:xfrm>
        </p:grpSpPr>
        <p:sp>
          <p:nvSpPr>
            <p:cNvPr id="592944" name="Line 48"/>
            <p:cNvSpPr>
              <a:spLocks noChangeShapeType="1"/>
            </p:cNvSpPr>
            <p:nvPr/>
          </p:nvSpPr>
          <p:spPr bwMode="auto">
            <a:xfrm flipH="1">
              <a:off x="1835" y="2871"/>
              <a:ext cx="217" cy="26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46" name="Line 50"/>
            <p:cNvSpPr>
              <a:spLocks noChangeShapeType="1"/>
            </p:cNvSpPr>
            <p:nvPr/>
          </p:nvSpPr>
          <p:spPr bwMode="auto">
            <a:xfrm flipH="1">
              <a:off x="2137" y="2875"/>
              <a:ext cx="26" cy="26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2947" name="Line 51"/>
            <p:cNvSpPr>
              <a:spLocks noChangeShapeType="1"/>
            </p:cNvSpPr>
            <p:nvPr/>
          </p:nvSpPr>
          <p:spPr bwMode="auto">
            <a:xfrm>
              <a:off x="2286" y="2875"/>
              <a:ext cx="126" cy="24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7" name="图片 6"/>
          <p:cNvPicPr>
            <a:picLocks noChangeAspect="1"/>
          </p:cNvPicPr>
          <p:nvPr/>
        </p:nvPicPr>
        <p:blipFill>
          <a:blip r:embed="rId1"/>
          <a:stretch>
            <a:fillRect/>
          </a:stretch>
        </p:blipFill>
        <p:spPr>
          <a:xfrm>
            <a:off x="4204474" y="3913246"/>
            <a:ext cx="789579" cy="304317"/>
          </a:xfrm>
          <a:prstGeom prst="rect">
            <a:avLst/>
          </a:prstGeom>
        </p:spPr>
      </p:pic>
      <p:pic>
        <p:nvPicPr>
          <p:cNvPr id="8" name="图片 7"/>
          <p:cNvPicPr>
            <a:picLocks noChangeAspect="1"/>
          </p:cNvPicPr>
          <p:nvPr/>
        </p:nvPicPr>
        <p:blipFill>
          <a:blip r:embed="rId1"/>
          <a:stretch>
            <a:fillRect/>
          </a:stretch>
        </p:blipFill>
        <p:spPr>
          <a:xfrm>
            <a:off x="5620525" y="3913246"/>
            <a:ext cx="789579" cy="304317"/>
          </a:xfrm>
          <a:prstGeom prst="rect">
            <a:avLst/>
          </a:prstGeom>
        </p:spPr>
      </p:pic>
      <p:pic>
        <p:nvPicPr>
          <p:cNvPr id="9" name="图片 8"/>
          <p:cNvPicPr>
            <a:picLocks noChangeAspect="1"/>
          </p:cNvPicPr>
          <p:nvPr/>
        </p:nvPicPr>
        <p:blipFill>
          <a:blip r:embed="rId1"/>
          <a:stretch>
            <a:fillRect/>
          </a:stretch>
        </p:blipFill>
        <p:spPr>
          <a:xfrm>
            <a:off x="7298510" y="3866342"/>
            <a:ext cx="789579" cy="304317"/>
          </a:xfrm>
          <a:prstGeom prst="rect">
            <a:avLst/>
          </a:prstGeom>
        </p:spPr>
      </p:pic>
      <p:pic>
        <p:nvPicPr>
          <p:cNvPr id="30" name="图形 29"/>
          <p:cNvPicPr>
            <a:picLocks noChangeAspect="1"/>
          </p:cNvPicPr>
          <p:nvPr/>
        </p:nvPicPr>
        <p:blipFill>
          <a:blip r:embed="rId2"/>
          <a:stretch>
            <a:fillRect/>
          </a:stretch>
        </p:blipFill>
        <p:spPr>
          <a:xfrm>
            <a:off x="3849453" y="4546991"/>
            <a:ext cx="401828" cy="304317"/>
          </a:xfrm>
          <a:prstGeom prst="rect">
            <a:avLst/>
          </a:prstGeom>
        </p:spPr>
      </p:pic>
      <p:pic>
        <p:nvPicPr>
          <p:cNvPr id="31" name="图形 30"/>
          <p:cNvPicPr>
            <a:picLocks noChangeAspect="1"/>
          </p:cNvPicPr>
          <p:nvPr/>
        </p:nvPicPr>
        <p:blipFill>
          <a:blip r:embed="rId2"/>
          <a:stretch>
            <a:fillRect/>
          </a:stretch>
        </p:blipFill>
        <p:spPr>
          <a:xfrm>
            <a:off x="4359292" y="4546991"/>
            <a:ext cx="401828" cy="304317"/>
          </a:xfrm>
          <a:prstGeom prst="rect">
            <a:avLst/>
          </a:prstGeom>
        </p:spPr>
      </p:pic>
      <p:pic>
        <p:nvPicPr>
          <p:cNvPr id="32" name="图形 31"/>
          <p:cNvPicPr>
            <a:picLocks noChangeAspect="1"/>
          </p:cNvPicPr>
          <p:nvPr/>
        </p:nvPicPr>
        <p:blipFill>
          <a:blip r:embed="rId2"/>
          <a:stretch>
            <a:fillRect/>
          </a:stretch>
        </p:blipFill>
        <p:spPr>
          <a:xfrm>
            <a:off x="4833681" y="4539352"/>
            <a:ext cx="422001" cy="319594"/>
          </a:xfrm>
          <a:prstGeom prst="rect">
            <a:avLst/>
          </a:prstGeom>
        </p:spPr>
      </p:pic>
      <p:pic>
        <p:nvPicPr>
          <p:cNvPr id="33" name="图形 32"/>
          <p:cNvPicPr>
            <a:picLocks noChangeAspect="1"/>
          </p:cNvPicPr>
          <p:nvPr/>
        </p:nvPicPr>
        <p:blipFill>
          <a:blip r:embed="rId2"/>
          <a:stretch>
            <a:fillRect/>
          </a:stretch>
        </p:blipFill>
        <p:spPr>
          <a:xfrm>
            <a:off x="5387942" y="4539281"/>
            <a:ext cx="401828" cy="304317"/>
          </a:xfrm>
          <a:prstGeom prst="rect">
            <a:avLst/>
          </a:prstGeom>
        </p:spPr>
      </p:pic>
      <p:pic>
        <p:nvPicPr>
          <p:cNvPr id="34" name="图形 33"/>
          <p:cNvPicPr>
            <a:picLocks noChangeAspect="1"/>
          </p:cNvPicPr>
          <p:nvPr/>
        </p:nvPicPr>
        <p:blipFill>
          <a:blip r:embed="rId2"/>
          <a:stretch>
            <a:fillRect/>
          </a:stretch>
        </p:blipFill>
        <p:spPr>
          <a:xfrm>
            <a:off x="5897781" y="4539281"/>
            <a:ext cx="401828" cy="304317"/>
          </a:xfrm>
          <a:prstGeom prst="rect">
            <a:avLst/>
          </a:prstGeom>
        </p:spPr>
      </p:pic>
      <p:pic>
        <p:nvPicPr>
          <p:cNvPr id="35" name="图形 34"/>
          <p:cNvPicPr>
            <a:picLocks noChangeAspect="1"/>
          </p:cNvPicPr>
          <p:nvPr/>
        </p:nvPicPr>
        <p:blipFill>
          <a:blip r:embed="rId2"/>
          <a:stretch>
            <a:fillRect/>
          </a:stretch>
        </p:blipFill>
        <p:spPr>
          <a:xfrm>
            <a:off x="6372170" y="4531642"/>
            <a:ext cx="422001" cy="319594"/>
          </a:xfrm>
          <a:prstGeom prst="rect">
            <a:avLst/>
          </a:prstGeom>
        </p:spPr>
      </p:pic>
      <p:pic>
        <p:nvPicPr>
          <p:cNvPr id="36" name="图形 35"/>
          <p:cNvPicPr>
            <a:picLocks noChangeAspect="1"/>
          </p:cNvPicPr>
          <p:nvPr/>
        </p:nvPicPr>
        <p:blipFill>
          <a:blip r:embed="rId2"/>
          <a:stretch>
            <a:fillRect/>
          </a:stretch>
        </p:blipFill>
        <p:spPr>
          <a:xfrm>
            <a:off x="7046710" y="4544526"/>
            <a:ext cx="401828" cy="304317"/>
          </a:xfrm>
          <a:prstGeom prst="rect">
            <a:avLst/>
          </a:prstGeom>
        </p:spPr>
      </p:pic>
      <p:pic>
        <p:nvPicPr>
          <p:cNvPr id="37" name="图形 36"/>
          <p:cNvPicPr>
            <a:picLocks noChangeAspect="1"/>
          </p:cNvPicPr>
          <p:nvPr/>
        </p:nvPicPr>
        <p:blipFill>
          <a:blip r:embed="rId2"/>
          <a:stretch>
            <a:fillRect/>
          </a:stretch>
        </p:blipFill>
        <p:spPr>
          <a:xfrm>
            <a:off x="7556549" y="4544526"/>
            <a:ext cx="401828" cy="304317"/>
          </a:xfrm>
          <a:prstGeom prst="rect">
            <a:avLst/>
          </a:prstGeom>
        </p:spPr>
      </p:pic>
      <p:pic>
        <p:nvPicPr>
          <p:cNvPr id="38" name="图形 37"/>
          <p:cNvPicPr>
            <a:picLocks noChangeAspect="1"/>
          </p:cNvPicPr>
          <p:nvPr/>
        </p:nvPicPr>
        <p:blipFill>
          <a:blip r:embed="rId2"/>
          <a:stretch>
            <a:fillRect/>
          </a:stretch>
        </p:blipFill>
        <p:spPr>
          <a:xfrm>
            <a:off x="8030938" y="4536887"/>
            <a:ext cx="422001" cy="319594"/>
          </a:xfrm>
          <a:prstGeom prst="rect">
            <a:avLst/>
          </a:prstGeom>
        </p:spPr>
      </p:pic>
      <p:pic>
        <p:nvPicPr>
          <p:cNvPr id="39" name="图形 38"/>
          <p:cNvPicPr>
            <a:picLocks noChangeAspect="1"/>
          </p:cNvPicPr>
          <p:nvPr/>
        </p:nvPicPr>
        <p:blipFill>
          <a:blip r:embed="rId3"/>
          <a:stretch>
            <a:fillRect/>
          </a:stretch>
        </p:blipFill>
        <p:spPr>
          <a:xfrm>
            <a:off x="5806535" y="2436724"/>
            <a:ext cx="716811" cy="548522"/>
          </a:xfrm>
          <a:prstGeom prst="rect">
            <a:avLst/>
          </a:prstGeom>
        </p:spPr>
      </p:pic>
      <p:pic>
        <p:nvPicPr>
          <p:cNvPr id="40" name="图形 3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1045" y="2248612"/>
            <a:ext cx="762776" cy="762776"/>
          </a:xfrm>
          <a:prstGeom prst="rect">
            <a:avLst/>
          </a:prstGeom>
        </p:spPr>
      </p:pic>
      <p:pic>
        <p:nvPicPr>
          <p:cNvPr id="41" name="图形 40"/>
          <p:cNvPicPr>
            <a:picLocks noChangeAspect="1"/>
          </p:cNvPicPr>
          <p:nvPr/>
        </p:nvPicPr>
        <p:blipFill>
          <a:blip r:embed="rId6"/>
          <a:stretch>
            <a:fillRect/>
          </a:stretch>
        </p:blipFill>
        <p:spPr>
          <a:xfrm>
            <a:off x="8347702" y="2429945"/>
            <a:ext cx="698726" cy="698726"/>
          </a:xfrm>
          <a:prstGeom prst="rect">
            <a:avLst/>
          </a:prstGeom>
        </p:spPr>
      </p:pic>
      <p:pic>
        <p:nvPicPr>
          <p:cNvPr id="43" name="图形 42"/>
          <p:cNvPicPr>
            <a:picLocks noChangeAspect="1"/>
          </p:cNvPicPr>
          <p:nvPr/>
        </p:nvPicPr>
        <p:blipFill>
          <a:blip r:embed="rId7"/>
          <a:stretch>
            <a:fillRect/>
          </a:stretch>
        </p:blipFill>
        <p:spPr>
          <a:xfrm>
            <a:off x="2873175" y="1980851"/>
            <a:ext cx="548706" cy="480685"/>
          </a:xfrm>
          <a:prstGeom prst="rect">
            <a:avLst/>
          </a:prstGeom>
        </p:spPr>
      </p:pic>
      <p:pic>
        <p:nvPicPr>
          <p:cNvPr id="45" name="图形 44"/>
          <p:cNvPicPr>
            <a:picLocks noChangeAspect="1"/>
          </p:cNvPicPr>
          <p:nvPr/>
        </p:nvPicPr>
        <p:blipFill>
          <a:blip r:embed="rId7"/>
          <a:stretch>
            <a:fillRect/>
          </a:stretch>
        </p:blipFill>
        <p:spPr>
          <a:xfrm>
            <a:off x="2958041" y="2995338"/>
            <a:ext cx="548706" cy="48068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圆角矩形 75"/>
          <p:cNvSpPr/>
          <p:nvPr/>
        </p:nvSpPr>
        <p:spPr>
          <a:xfrm>
            <a:off x="660400" y="2580079"/>
            <a:ext cx="3704401" cy="3549260"/>
          </a:xfrm>
          <a:prstGeom prst="roundRect">
            <a:avLst>
              <a:gd name="adj" fmla="val 874"/>
            </a:avLst>
          </a:prstGeom>
          <a:solidFill>
            <a:schemeClr val="accent5"/>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1972" tIns="71972" rIns="71972" bIns="71972" rtlCol="0" anchor="t" anchorCtr="0"/>
          <a:lstStyle/>
          <a:p>
            <a:pPr marL="182245" indent="-182245" algn="ctr">
              <a:lnSpc>
                <a:spcPct val="120000"/>
              </a:lnSpc>
              <a:buFont typeface="+mj-lt"/>
              <a:buAutoNum type="arabicPeriod"/>
            </a:pPr>
            <a:endParaRPr lang="en-US" altLang="zh-CN" sz="1200" dirty="0">
              <a:solidFill>
                <a:schemeClr val="tx1">
                  <a:lumMod val="65000"/>
                  <a:lumOff val="35000"/>
                </a:schemeClr>
              </a:solidFill>
              <a:cs typeface="+mn-ea"/>
              <a:sym typeface="+mn-lt"/>
            </a:endParaRPr>
          </a:p>
        </p:txBody>
      </p:sp>
      <p:sp>
        <p:nvSpPr>
          <p:cNvPr id="9" name="内容占位符 2"/>
          <p:cNvSpPr>
            <a:spLocks noGrp="1"/>
          </p:cNvSpPr>
          <p:nvPr>
            <p:ph idx="1"/>
          </p:nvPr>
        </p:nvSpPr>
        <p:spPr>
          <a:xfrm>
            <a:off x="407670" y="1124585"/>
            <a:ext cx="11397615" cy="1287780"/>
          </a:xfrm>
        </p:spPr>
        <p:txBody>
          <a:bodyPr>
            <a:normAutofit fontScale="90000"/>
          </a:bodyPr>
          <a:lstStyle/>
          <a:p>
            <a:pPr latinLnBrk="0">
              <a:lnSpc>
                <a:spcPct val="120000"/>
              </a:lnSpc>
              <a:spcBef>
                <a:spcPts val="0"/>
              </a:spcBef>
              <a:buFont typeface="Wingdings" panose="05000000000000000000" pitchFamily="2" charset="2"/>
              <a:buChar char="n"/>
            </a:pPr>
            <a:r>
              <a:rPr lang="zh-CN" altLang="en-US" sz="2800" dirty="0">
                <a:sym typeface="+mn-lt"/>
              </a:rPr>
              <a:t>主机通过端口接入到交换机上，交换机具有地址学习功能，记忆各主机连接的端口号，通过交换引擎实现不同端口上两台主机之间的数据帧交换</a:t>
            </a:r>
            <a:endParaRPr lang="en-US" altLang="zh-CN" sz="2400" dirty="0">
              <a:cs typeface="+mn-ea"/>
              <a:sym typeface="+mn-lt"/>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cxnSp>
        <p:nvCxnSpPr>
          <p:cNvPr id="40" name="直接连接符 39"/>
          <p:cNvCxnSpPr/>
          <p:nvPr/>
        </p:nvCxnSpPr>
        <p:spPr>
          <a:xfrm>
            <a:off x="1209438" y="4439596"/>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338778" y="4435603"/>
            <a:ext cx="10170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209438" y="4439596"/>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349916" y="4426896"/>
            <a:ext cx="0" cy="5760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2209188" y="4135010"/>
            <a:ext cx="473" cy="300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351888" y="4110802"/>
            <a:ext cx="1" cy="3477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2325715" y="3071596"/>
            <a:ext cx="0" cy="583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925964" y="3623413"/>
            <a:ext cx="1120820" cy="587084"/>
          </a:xfrm>
          <a:prstGeom prst="rect">
            <a:avLst/>
          </a:prstGeom>
        </p:spPr>
        <p:txBody>
          <a:bodyPr wrap="none">
            <a:spAutoFit/>
          </a:bodyPr>
          <a:lstStyle/>
          <a:p>
            <a:pPr algn="ctr" defTabSz="814705">
              <a:lnSpc>
                <a:spcPct val="120000"/>
              </a:lnSpc>
              <a:spcBef>
                <a:spcPct val="0"/>
              </a:spcBef>
              <a:buClr>
                <a:schemeClr val="accent1"/>
              </a:buClr>
              <a:buSzPct val="100000"/>
            </a:pPr>
            <a:r>
              <a:rPr lang="zh-CN" altLang="en-US" sz="1400" b="1" kern="0" dirty="0">
                <a:cs typeface="+mn-ea"/>
                <a:sym typeface="+mn-lt"/>
              </a:rPr>
              <a:t>交换机</a:t>
            </a:r>
            <a:endParaRPr lang="en-US" altLang="zh-CN" sz="1400" b="1" kern="0" dirty="0">
              <a:cs typeface="+mn-ea"/>
              <a:sym typeface="+mn-lt"/>
            </a:endParaRPr>
          </a:p>
          <a:p>
            <a:pPr algn="ctr" defTabSz="814705">
              <a:lnSpc>
                <a:spcPct val="120000"/>
              </a:lnSpc>
              <a:spcBef>
                <a:spcPct val="0"/>
              </a:spcBef>
              <a:buClr>
                <a:schemeClr val="accent1"/>
              </a:buClr>
              <a:buSzPct val="100000"/>
            </a:pPr>
            <a:r>
              <a:rPr lang="zh-CN" altLang="en-US" sz="1400" b="1" kern="0" dirty="0">
                <a:cs typeface="+mn-ea"/>
                <a:sym typeface="+mn-lt"/>
              </a:rPr>
              <a:t>（</a:t>
            </a:r>
            <a:r>
              <a:rPr lang="en-US" altLang="zh-CN" sz="1400" b="1" kern="0" dirty="0">
                <a:cs typeface="+mn-ea"/>
                <a:sym typeface="+mn-lt"/>
              </a:rPr>
              <a:t>Switch</a:t>
            </a:r>
            <a:r>
              <a:rPr lang="zh-CN" altLang="en-US" sz="1400" b="1" kern="0" dirty="0">
                <a:cs typeface="+mn-ea"/>
                <a:sym typeface="+mn-lt"/>
              </a:rPr>
              <a:t>）</a:t>
            </a:r>
            <a:endParaRPr lang="zh-CN" altLang="en-US" sz="1400" b="1" kern="0" dirty="0">
              <a:cs typeface="+mn-ea"/>
              <a:sym typeface="+mn-lt"/>
            </a:endParaRPr>
          </a:p>
        </p:txBody>
      </p:sp>
      <p:cxnSp>
        <p:nvCxnSpPr>
          <p:cNvPr id="62" name="直接连接符 61"/>
          <p:cNvCxnSpPr/>
          <p:nvPr/>
        </p:nvCxnSpPr>
        <p:spPr>
          <a:xfrm>
            <a:off x="2566440" y="3899428"/>
            <a:ext cx="10437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4"/>
          <p:cNvSpPr>
            <a:spLocks noChangeArrowheads="1"/>
          </p:cNvSpPr>
          <p:nvPr/>
        </p:nvSpPr>
        <p:spPr bwMode="auto">
          <a:xfrm>
            <a:off x="4770194" y="2566528"/>
            <a:ext cx="4268703" cy="3568458"/>
          </a:xfrm>
          <a:prstGeom prst="rect">
            <a:avLst/>
          </a:prstGeom>
          <a:solidFill>
            <a:srgbClr val="FFFFFF"/>
          </a:solidFill>
          <a:ln w="9525">
            <a:solidFill>
              <a:srgbClr val="000000"/>
            </a:solidFill>
            <a:miter lim="800000"/>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dirty="0">
              <a:latin typeface="+mn-lt"/>
              <a:ea typeface="+mn-ea"/>
              <a:cs typeface="+mn-ea"/>
              <a:sym typeface="+mn-lt"/>
            </a:endParaRPr>
          </a:p>
        </p:txBody>
      </p:sp>
      <p:sp>
        <p:nvSpPr>
          <p:cNvPr id="77" name="Rectangle 5"/>
          <p:cNvSpPr>
            <a:spLocks noChangeArrowheads="1"/>
          </p:cNvSpPr>
          <p:nvPr/>
        </p:nvSpPr>
        <p:spPr bwMode="auto">
          <a:xfrm>
            <a:off x="5498666" y="2811850"/>
            <a:ext cx="2609850" cy="522418"/>
          </a:xfrm>
          <a:prstGeom prst="rect">
            <a:avLst/>
          </a:prstGeom>
          <a:noFill/>
          <a:ln w="476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78" name="Rectangle 6"/>
          <p:cNvSpPr>
            <a:spLocks noChangeArrowheads="1"/>
          </p:cNvSpPr>
          <p:nvPr/>
        </p:nvSpPr>
        <p:spPr bwMode="auto">
          <a:xfrm>
            <a:off x="5901892" y="2835663"/>
            <a:ext cx="1915589" cy="40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400" dirty="0">
                <a:solidFill>
                  <a:srgbClr val="000000"/>
                </a:solidFill>
                <a:latin typeface="+mn-lt"/>
                <a:ea typeface="+mn-ea"/>
                <a:cs typeface="+mn-ea"/>
                <a:sym typeface="+mn-lt"/>
              </a:rPr>
              <a:t>MAC</a:t>
            </a:r>
            <a:r>
              <a:rPr lang="zh-CN" altLang="en-US" sz="2400" dirty="0">
                <a:solidFill>
                  <a:srgbClr val="000000"/>
                </a:solidFill>
                <a:latin typeface="+mn-lt"/>
                <a:ea typeface="+mn-ea"/>
                <a:cs typeface="+mn-ea"/>
                <a:sym typeface="+mn-lt"/>
              </a:rPr>
              <a:t>地址学习</a:t>
            </a:r>
            <a:endParaRPr lang="zh-CN" altLang="en-US" sz="2400" dirty="0">
              <a:latin typeface="+mn-lt"/>
              <a:ea typeface="+mn-ea"/>
              <a:cs typeface="+mn-ea"/>
              <a:sym typeface="+mn-lt"/>
            </a:endParaRPr>
          </a:p>
        </p:txBody>
      </p:sp>
      <p:sp>
        <p:nvSpPr>
          <p:cNvPr id="79" name="Rectangle 7"/>
          <p:cNvSpPr>
            <a:spLocks noChangeArrowheads="1"/>
          </p:cNvSpPr>
          <p:nvPr/>
        </p:nvSpPr>
        <p:spPr bwMode="auto">
          <a:xfrm>
            <a:off x="6026237" y="3724663"/>
            <a:ext cx="1688772" cy="522418"/>
          </a:xfrm>
          <a:prstGeom prst="rect">
            <a:avLst/>
          </a:prstGeom>
          <a:noFill/>
          <a:ln w="476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4000">
              <a:latin typeface="+mn-lt"/>
              <a:ea typeface="+mn-ea"/>
              <a:cs typeface="+mn-ea"/>
              <a:sym typeface="+mn-lt"/>
            </a:endParaRPr>
          </a:p>
        </p:txBody>
      </p:sp>
      <p:sp>
        <p:nvSpPr>
          <p:cNvPr id="80" name="Rectangle 8"/>
          <p:cNvSpPr>
            <a:spLocks noChangeArrowheads="1"/>
          </p:cNvSpPr>
          <p:nvPr/>
        </p:nvSpPr>
        <p:spPr bwMode="auto">
          <a:xfrm>
            <a:off x="6360481" y="3831918"/>
            <a:ext cx="1025922" cy="33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交换引擎</a:t>
            </a:r>
            <a:endParaRPr lang="en-US" altLang="zh-CN" sz="2000" dirty="0">
              <a:latin typeface="+mn-lt"/>
              <a:ea typeface="+mn-ea"/>
              <a:cs typeface="+mn-ea"/>
              <a:sym typeface="+mn-lt"/>
            </a:endParaRPr>
          </a:p>
        </p:txBody>
      </p:sp>
      <p:sp>
        <p:nvSpPr>
          <p:cNvPr id="81" name="Rectangle 9"/>
          <p:cNvSpPr>
            <a:spLocks noChangeArrowheads="1"/>
          </p:cNvSpPr>
          <p:nvPr/>
        </p:nvSpPr>
        <p:spPr bwMode="auto">
          <a:xfrm>
            <a:off x="4987651" y="4643473"/>
            <a:ext cx="789271" cy="391574"/>
          </a:xfrm>
          <a:prstGeom prst="rect">
            <a:avLst/>
          </a:prstGeom>
          <a:noFill/>
          <a:ln w="476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82" name="Rectangle 10"/>
          <p:cNvSpPr>
            <a:spLocks noChangeArrowheads="1"/>
          </p:cNvSpPr>
          <p:nvPr/>
        </p:nvSpPr>
        <p:spPr bwMode="auto">
          <a:xfrm>
            <a:off x="5018768" y="4707134"/>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PORT-1</a:t>
            </a:r>
            <a:endParaRPr lang="en-US" altLang="zh-CN" sz="1600" dirty="0">
              <a:latin typeface="+mn-lt"/>
              <a:ea typeface="+mn-ea"/>
              <a:cs typeface="+mn-ea"/>
              <a:sym typeface="+mn-lt"/>
            </a:endParaRPr>
          </a:p>
        </p:txBody>
      </p:sp>
      <p:sp>
        <p:nvSpPr>
          <p:cNvPr id="85" name="Line 13"/>
          <p:cNvSpPr>
            <a:spLocks noChangeShapeType="1"/>
          </p:cNvSpPr>
          <p:nvPr/>
        </p:nvSpPr>
        <p:spPr bwMode="auto">
          <a:xfrm flipH="1">
            <a:off x="6832166" y="3353189"/>
            <a:ext cx="0" cy="358864"/>
          </a:xfrm>
          <a:prstGeom prst="line">
            <a:avLst/>
          </a:prstGeom>
          <a:noFill/>
          <a:ln w="15875" cap="rnd">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86" name="Freeform 14"/>
          <p:cNvSpPr/>
          <p:nvPr/>
        </p:nvSpPr>
        <p:spPr bwMode="auto">
          <a:xfrm>
            <a:off x="5381614" y="3985806"/>
            <a:ext cx="587375" cy="643097"/>
          </a:xfrm>
          <a:custGeom>
            <a:avLst/>
            <a:gdLst>
              <a:gd name="T0" fmla="*/ 0 w 370"/>
              <a:gd name="T1" fmla="*/ 2147483646 h 281"/>
              <a:gd name="T2" fmla="*/ 0 w 370"/>
              <a:gd name="T3" fmla="*/ 0 h 281"/>
              <a:gd name="T4" fmla="*/ 2147483646 w 370"/>
              <a:gd name="T5" fmla="*/ 0 h 281"/>
              <a:gd name="T6" fmla="*/ 0 60000 65536"/>
              <a:gd name="T7" fmla="*/ 0 60000 65536"/>
              <a:gd name="T8" fmla="*/ 0 60000 65536"/>
            </a:gdLst>
            <a:ahLst/>
            <a:cxnLst>
              <a:cxn ang="T6">
                <a:pos x="T0" y="T1"/>
              </a:cxn>
              <a:cxn ang="T7">
                <a:pos x="T2" y="T3"/>
              </a:cxn>
              <a:cxn ang="T8">
                <a:pos x="T4" y="T5"/>
              </a:cxn>
            </a:cxnLst>
            <a:rect l="0" t="0" r="r" b="b"/>
            <a:pathLst>
              <a:path w="370" h="281">
                <a:moveTo>
                  <a:pt x="0" y="281"/>
                </a:moveTo>
                <a:lnTo>
                  <a:pt x="0" y="0"/>
                </a:lnTo>
                <a:lnTo>
                  <a:pt x="370" y="0"/>
                </a:lnTo>
              </a:path>
            </a:pathLst>
          </a:custGeom>
          <a:noFill/>
          <a:ln w="15875" cap="rnd">
            <a:solidFill>
              <a:srgbClr val="000000"/>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7" name="Freeform 15"/>
          <p:cNvSpPr/>
          <p:nvPr/>
        </p:nvSpPr>
        <p:spPr bwMode="auto">
          <a:xfrm>
            <a:off x="7742051" y="3990383"/>
            <a:ext cx="617609" cy="661710"/>
          </a:xfrm>
          <a:custGeom>
            <a:avLst/>
            <a:gdLst>
              <a:gd name="T0" fmla="*/ 0 w 411"/>
              <a:gd name="T1" fmla="*/ 0 h 281"/>
              <a:gd name="T2" fmla="*/ 2147483646 w 411"/>
              <a:gd name="T3" fmla="*/ 0 h 281"/>
              <a:gd name="T4" fmla="*/ 2147483646 w 411"/>
              <a:gd name="T5" fmla="*/ 2147483646 h 281"/>
              <a:gd name="T6" fmla="*/ 0 60000 65536"/>
              <a:gd name="T7" fmla="*/ 0 60000 65536"/>
              <a:gd name="T8" fmla="*/ 0 60000 65536"/>
            </a:gdLst>
            <a:ahLst/>
            <a:cxnLst>
              <a:cxn ang="T6">
                <a:pos x="T0" y="T1"/>
              </a:cxn>
              <a:cxn ang="T7">
                <a:pos x="T2" y="T3"/>
              </a:cxn>
              <a:cxn ang="T8">
                <a:pos x="T4" y="T5"/>
              </a:cxn>
            </a:cxnLst>
            <a:rect l="0" t="0" r="r" b="b"/>
            <a:pathLst>
              <a:path w="411" h="281">
                <a:moveTo>
                  <a:pt x="0" y="0"/>
                </a:moveTo>
                <a:lnTo>
                  <a:pt x="411" y="0"/>
                </a:lnTo>
                <a:lnTo>
                  <a:pt x="411" y="281"/>
                </a:lnTo>
              </a:path>
            </a:pathLst>
          </a:custGeom>
          <a:noFill/>
          <a:ln w="15875" cap="rnd">
            <a:solidFill>
              <a:srgbClr val="00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a:lnSpc>
                <a:spcPct val="120000"/>
              </a:lnSpc>
            </a:pPr>
            <a:endParaRPr lang="zh-CN" altLang="en-US">
              <a:cs typeface="+mn-ea"/>
              <a:sym typeface="+mn-lt"/>
            </a:endParaRPr>
          </a:p>
        </p:txBody>
      </p:sp>
      <p:sp>
        <p:nvSpPr>
          <p:cNvPr id="88" name="Rectangle 75"/>
          <p:cNvSpPr>
            <a:spLocks noChangeArrowheads="1"/>
          </p:cNvSpPr>
          <p:nvPr/>
        </p:nvSpPr>
        <p:spPr bwMode="auto">
          <a:xfrm>
            <a:off x="5043711" y="5744996"/>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MAC-1</a:t>
            </a:r>
            <a:endParaRPr lang="en-US" altLang="zh-CN" sz="1600" dirty="0">
              <a:latin typeface="+mn-lt"/>
              <a:ea typeface="+mn-ea"/>
              <a:cs typeface="+mn-ea"/>
              <a:sym typeface="+mn-lt"/>
            </a:endParaRPr>
          </a:p>
        </p:txBody>
      </p:sp>
      <p:sp>
        <p:nvSpPr>
          <p:cNvPr id="92" name="Rectangle 79"/>
          <p:cNvSpPr>
            <a:spLocks noChangeArrowheads="1"/>
          </p:cNvSpPr>
          <p:nvPr/>
        </p:nvSpPr>
        <p:spPr bwMode="auto">
          <a:xfrm>
            <a:off x="9382915" y="2541957"/>
            <a:ext cx="1303337" cy="652462"/>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3" name="Rectangle 80"/>
          <p:cNvSpPr>
            <a:spLocks noChangeArrowheads="1"/>
          </p:cNvSpPr>
          <p:nvPr/>
        </p:nvSpPr>
        <p:spPr bwMode="auto">
          <a:xfrm>
            <a:off x="9760740" y="2697532"/>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地址</a:t>
            </a:r>
            <a:endParaRPr lang="zh-CN" altLang="en-US" sz="2000" dirty="0">
              <a:latin typeface="+mn-lt"/>
              <a:ea typeface="+mn-ea"/>
              <a:cs typeface="+mn-ea"/>
              <a:sym typeface="+mn-lt"/>
            </a:endParaRPr>
          </a:p>
        </p:txBody>
      </p:sp>
      <p:sp>
        <p:nvSpPr>
          <p:cNvPr id="94" name="Rectangle 81"/>
          <p:cNvSpPr>
            <a:spLocks noChangeArrowheads="1"/>
          </p:cNvSpPr>
          <p:nvPr/>
        </p:nvSpPr>
        <p:spPr bwMode="auto">
          <a:xfrm>
            <a:off x="10686253" y="2541957"/>
            <a:ext cx="810422" cy="652462"/>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5" name="Rectangle 82"/>
          <p:cNvSpPr>
            <a:spLocks noChangeArrowheads="1"/>
          </p:cNvSpPr>
          <p:nvPr/>
        </p:nvSpPr>
        <p:spPr bwMode="auto">
          <a:xfrm>
            <a:off x="10834983" y="2705084"/>
            <a:ext cx="512961" cy="3375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000" dirty="0">
                <a:solidFill>
                  <a:srgbClr val="000000"/>
                </a:solidFill>
                <a:latin typeface="+mn-lt"/>
                <a:ea typeface="+mn-ea"/>
                <a:cs typeface="+mn-ea"/>
                <a:sym typeface="+mn-lt"/>
              </a:rPr>
              <a:t>端口</a:t>
            </a:r>
            <a:endParaRPr lang="zh-CN" altLang="en-US" sz="2000" dirty="0">
              <a:latin typeface="+mn-lt"/>
              <a:ea typeface="+mn-ea"/>
              <a:cs typeface="+mn-ea"/>
              <a:sym typeface="+mn-lt"/>
            </a:endParaRPr>
          </a:p>
        </p:txBody>
      </p:sp>
      <p:sp>
        <p:nvSpPr>
          <p:cNvPr id="96" name="Rectangle 83"/>
          <p:cNvSpPr>
            <a:spLocks noChangeArrowheads="1"/>
          </p:cNvSpPr>
          <p:nvPr/>
        </p:nvSpPr>
        <p:spPr bwMode="auto">
          <a:xfrm>
            <a:off x="9382915" y="3194420"/>
            <a:ext cx="1303337" cy="652463"/>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7" name="Rectangle 84"/>
          <p:cNvSpPr>
            <a:spLocks noChangeArrowheads="1"/>
          </p:cNvSpPr>
          <p:nvPr/>
        </p:nvSpPr>
        <p:spPr bwMode="auto">
          <a:xfrm>
            <a:off x="9740102" y="3349994"/>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MAC-1</a:t>
            </a:r>
            <a:endParaRPr lang="en-US" altLang="zh-CN" sz="2000" dirty="0">
              <a:latin typeface="+mn-lt"/>
              <a:ea typeface="+mn-ea"/>
              <a:cs typeface="+mn-ea"/>
              <a:sym typeface="+mn-lt"/>
            </a:endParaRPr>
          </a:p>
        </p:txBody>
      </p:sp>
      <p:sp>
        <p:nvSpPr>
          <p:cNvPr id="98" name="Rectangle 85"/>
          <p:cNvSpPr>
            <a:spLocks noChangeArrowheads="1"/>
          </p:cNvSpPr>
          <p:nvPr/>
        </p:nvSpPr>
        <p:spPr bwMode="auto">
          <a:xfrm>
            <a:off x="10686253" y="3194420"/>
            <a:ext cx="810422" cy="652463"/>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99" name="Rectangle 86"/>
          <p:cNvSpPr>
            <a:spLocks noChangeArrowheads="1"/>
          </p:cNvSpPr>
          <p:nvPr/>
        </p:nvSpPr>
        <p:spPr bwMode="auto">
          <a:xfrm>
            <a:off x="11039364" y="3340022"/>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1</a:t>
            </a:r>
            <a:endParaRPr lang="en-US" altLang="zh-CN" sz="2000" dirty="0">
              <a:latin typeface="+mn-lt"/>
              <a:ea typeface="+mn-ea"/>
              <a:cs typeface="+mn-ea"/>
              <a:sym typeface="+mn-lt"/>
            </a:endParaRPr>
          </a:p>
        </p:txBody>
      </p:sp>
      <p:sp>
        <p:nvSpPr>
          <p:cNvPr id="100" name="Rectangle 87"/>
          <p:cNvSpPr>
            <a:spLocks noChangeArrowheads="1"/>
          </p:cNvSpPr>
          <p:nvPr/>
        </p:nvSpPr>
        <p:spPr bwMode="auto">
          <a:xfrm>
            <a:off x="9382915" y="3846882"/>
            <a:ext cx="1303337" cy="652462"/>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1" name="Rectangle 88"/>
          <p:cNvSpPr>
            <a:spLocks noChangeArrowheads="1"/>
          </p:cNvSpPr>
          <p:nvPr/>
        </p:nvSpPr>
        <p:spPr bwMode="auto">
          <a:xfrm>
            <a:off x="9740102" y="4000869"/>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MAC-2</a:t>
            </a:r>
            <a:endParaRPr lang="en-US" altLang="zh-CN" sz="2000">
              <a:latin typeface="+mn-lt"/>
              <a:ea typeface="+mn-ea"/>
              <a:cs typeface="+mn-ea"/>
              <a:sym typeface="+mn-lt"/>
            </a:endParaRPr>
          </a:p>
        </p:txBody>
      </p:sp>
      <p:sp>
        <p:nvSpPr>
          <p:cNvPr id="102" name="Rectangle 89"/>
          <p:cNvSpPr>
            <a:spLocks noChangeArrowheads="1"/>
          </p:cNvSpPr>
          <p:nvPr/>
        </p:nvSpPr>
        <p:spPr bwMode="auto">
          <a:xfrm>
            <a:off x="10686252" y="3846882"/>
            <a:ext cx="810423" cy="652462"/>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3" name="Rectangle 90"/>
          <p:cNvSpPr>
            <a:spLocks noChangeArrowheads="1"/>
          </p:cNvSpPr>
          <p:nvPr/>
        </p:nvSpPr>
        <p:spPr bwMode="auto">
          <a:xfrm>
            <a:off x="11039364" y="3990897"/>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2</a:t>
            </a:r>
            <a:endParaRPr lang="en-US" altLang="zh-CN" sz="2000" dirty="0">
              <a:latin typeface="+mn-lt"/>
              <a:ea typeface="+mn-ea"/>
              <a:cs typeface="+mn-ea"/>
              <a:sym typeface="+mn-lt"/>
            </a:endParaRPr>
          </a:p>
        </p:txBody>
      </p:sp>
      <p:sp>
        <p:nvSpPr>
          <p:cNvPr id="104" name="Rectangle 91"/>
          <p:cNvSpPr>
            <a:spLocks noChangeArrowheads="1"/>
          </p:cNvSpPr>
          <p:nvPr/>
        </p:nvSpPr>
        <p:spPr bwMode="auto">
          <a:xfrm>
            <a:off x="9382915" y="4499345"/>
            <a:ext cx="1303337" cy="652463"/>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5" name="Rectangle 92"/>
          <p:cNvSpPr>
            <a:spLocks noChangeArrowheads="1"/>
          </p:cNvSpPr>
          <p:nvPr/>
        </p:nvSpPr>
        <p:spPr bwMode="auto">
          <a:xfrm>
            <a:off x="9740102" y="4653332"/>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MAC-3</a:t>
            </a:r>
            <a:endParaRPr lang="en-US" altLang="zh-CN" sz="2000">
              <a:latin typeface="+mn-lt"/>
              <a:ea typeface="+mn-ea"/>
              <a:cs typeface="+mn-ea"/>
              <a:sym typeface="+mn-lt"/>
            </a:endParaRPr>
          </a:p>
        </p:txBody>
      </p:sp>
      <p:sp>
        <p:nvSpPr>
          <p:cNvPr id="106" name="Rectangle 93"/>
          <p:cNvSpPr>
            <a:spLocks noChangeArrowheads="1"/>
          </p:cNvSpPr>
          <p:nvPr/>
        </p:nvSpPr>
        <p:spPr bwMode="auto">
          <a:xfrm>
            <a:off x="10686252" y="4499345"/>
            <a:ext cx="810423" cy="652463"/>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7" name="Rectangle 94"/>
          <p:cNvSpPr>
            <a:spLocks noChangeArrowheads="1"/>
          </p:cNvSpPr>
          <p:nvPr/>
        </p:nvSpPr>
        <p:spPr bwMode="auto">
          <a:xfrm>
            <a:off x="11039364" y="4643360"/>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3</a:t>
            </a:r>
            <a:endParaRPr lang="en-US" altLang="zh-CN" sz="2000" dirty="0">
              <a:latin typeface="+mn-lt"/>
              <a:ea typeface="+mn-ea"/>
              <a:cs typeface="+mn-ea"/>
              <a:sym typeface="+mn-lt"/>
            </a:endParaRPr>
          </a:p>
        </p:txBody>
      </p:sp>
      <p:sp>
        <p:nvSpPr>
          <p:cNvPr id="108" name="Rectangle 95"/>
          <p:cNvSpPr>
            <a:spLocks noChangeArrowheads="1"/>
          </p:cNvSpPr>
          <p:nvPr/>
        </p:nvSpPr>
        <p:spPr bwMode="auto">
          <a:xfrm>
            <a:off x="9382915" y="5151807"/>
            <a:ext cx="1303337" cy="652462"/>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09" name="Rectangle 96"/>
          <p:cNvSpPr>
            <a:spLocks noChangeArrowheads="1"/>
          </p:cNvSpPr>
          <p:nvPr/>
        </p:nvSpPr>
        <p:spPr bwMode="auto">
          <a:xfrm>
            <a:off x="9740102" y="5305794"/>
            <a:ext cx="798295"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solidFill>
                  <a:srgbClr val="000000"/>
                </a:solidFill>
                <a:latin typeface="+mn-lt"/>
                <a:ea typeface="+mn-ea"/>
                <a:cs typeface="+mn-ea"/>
                <a:sym typeface="+mn-lt"/>
              </a:rPr>
              <a:t>MAC-4</a:t>
            </a:r>
            <a:endParaRPr lang="en-US" altLang="zh-CN" sz="2000">
              <a:latin typeface="+mn-lt"/>
              <a:ea typeface="+mn-ea"/>
              <a:cs typeface="+mn-ea"/>
              <a:sym typeface="+mn-lt"/>
            </a:endParaRPr>
          </a:p>
        </p:txBody>
      </p:sp>
      <p:sp>
        <p:nvSpPr>
          <p:cNvPr id="110" name="Rectangle 97"/>
          <p:cNvSpPr>
            <a:spLocks noChangeArrowheads="1"/>
          </p:cNvSpPr>
          <p:nvPr/>
        </p:nvSpPr>
        <p:spPr bwMode="auto">
          <a:xfrm>
            <a:off x="10686252" y="5151807"/>
            <a:ext cx="810423" cy="652462"/>
          </a:xfrm>
          <a:prstGeom prst="rect">
            <a:avLst/>
          </a:prstGeom>
          <a:solidFill>
            <a:schemeClr val="bg1"/>
          </a:solidFill>
          <a:ln w="4763" cap="rnd">
            <a:solidFill>
              <a:srgbClr val="000000"/>
            </a:solidFill>
            <a:round/>
          </a:ln>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800">
              <a:latin typeface="+mn-lt"/>
              <a:ea typeface="+mn-ea"/>
              <a:cs typeface="+mn-ea"/>
              <a:sym typeface="+mn-lt"/>
            </a:endParaRPr>
          </a:p>
        </p:txBody>
      </p:sp>
      <p:sp>
        <p:nvSpPr>
          <p:cNvPr id="111" name="Rectangle 98"/>
          <p:cNvSpPr>
            <a:spLocks noChangeArrowheads="1"/>
          </p:cNvSpPr>
          <p:nvPr/>
        </p:nvSpPr>
        <p:spPr bwMode="auto">
          <a:xfrm>
            <a:off x="11039364" y="5295822"/>
            <a:ext cx="142668" cy="3354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solidFill>
                  <a:srgbClr val="000000"/>
                </a:solidFill>
                <a:latin typeface="+mn-lt"/>
                <a:ea typeface="+mn-ea"/>
                <a:cs typeface="+mn-ea"/>
                <a:sym typeface="+mn-lt"/>
              </a:rPr>
              <a:t>4</a:t>
            </a:r>
            <a:endParaRPr lang="en-US" altLang="zh-CN" sz="2000" dirty="0">
              <a:latin typeface="+mn-lt"/>
              <a:ea typeface="+mn-ea"/>
              <a:cs typeface="+mn-ea"/>
              <a:sym typeface="+mn-lt"/>
            </a:endParaRPr>
          </a:p>
        </p:txBody>
      </p:sp>
      <p:sp>
        <p:nvSpPr>
          <p:cNvPr id="112" name="Line 99"/>
          <p:cNvSpPr>
            <a:spLocks noChangeShapeType="1"/>
          </p:cNvSpPr>
          <p:nvPr/>
        </p:nvSpPr>
        <p:spPr bwMode="auto">
          <a:xfrm flipV="1">
            <a:off x="8189024" y="3071596"/>
            <a:ext cx="1152525" cy="0"/>
          </a:xfrm>
          <a:prstGeom prst="line">
            <a:avLst/>
          </a:prstGeom>
          <a:noFill/>
          <a:ln w="71438" cap="rnd">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113" name="Rectangle 100"/>
          <p:cNvSpPr>
            <a:spLocks noChangeArrowheads="1"/>
          </p:cNvSpPr>
          <p:nvPr/>
        </p:nvSpPr>
        <p:spPr bwMode="auto">
          <a:xfrm>
            <a:off x="9915352" y="5926007"/>
            <a:ext cx="1231106" cy="30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1800" dirty="0">
                <a:solidFill>
                  <a:srgbClr val="000000"/>
                </a:solidFill>
                <a:latin typeface="+mn-lt"/>
                <a:ea typeface="+mn-ea"/>
                <a:cs typeface="+mn-ea"/>
                <a:sym typeface="+mn-lt"/>
              </a:rPr>
              <a:t>地址</a:t>
            </a:r>
            <a:r>
              <a:rPr lang="en-US" altLang="zh-CN" sz="1800" dirty="0">
                <a:solidFill>
                  <a:srgbClr val="000000"/>
                </a:solidFill>
                <a:latin typeface="+mn-lt"/>
                <a:ea typeface="+mn-ea"/>
                <a:cs typeface="+mn-ea"/>
                <a:sym typeface="+mn-lt"/>
              </a:rPr>
              <a:t>-</a:t>
            </a:r>
            <a:r>
              <a:rPr lang="zh-CN" altLang="en-US" sz="1800" dirty="0">
                <a:solidFill>
                  <a:srgbClr val="000000"/>
                </a:solidFill>
                <a:latin typeface="+mn-lt"/>
                <a:ea typeface="+mn-ea"/>
                <a:cs typeface="+mn-ea"/>
                <a:sym typeface="+mn-lt"/>
              </a:rPr>
              <a:t>端口表</a:t>
            </a:r>
            <a:endParaRPr lang="zh-CN" altLang="en-US" sz="1800" dirty="0">
              <a:latin typeface="+mn-lt"/>
              <a:ea typeface="+mn-ea"/>
              <a:cs typeface="+mn-ea"/>
              <a:sym typeface="+mn-lt"/>
            </a:endParaRPr>
          </a:p>
        </p:txBody>
      </p:sp>
      <p:sp>
        <p:nvSpPr>
          <p:cNvPr id="118" name="Rectangle 9"/>
          <p:cNvSpPr>
            <a:spLocks noChangeArrowheads="1"/>
          </p:cNvSpPr>
          <p:nvPr/>
        </p:nvSpPr>
        <p:spPr bwMode="auto">
          <a:xfrm>
            <a:off x="5936217" y="4651929"/>
            <a:ext cx="789271" cy="391574"/>
          </a:xfrm>
          <a:prstGeom prst="rect">
            <a:avLst/>
          </a:prstGeom>
          <a:noFill/>
          <a:ln w="476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19" name="Rectangle 9"/>
          <p:cNvSpPr>
            <a:spLocks noChangeArrowheads="1"/>
          </p:cNvSpPr>
          <p:nvPr/>
        </p:nvSpPr>
        <p:spPr bwMode="auto">
          <a:xfrm>
            <a:off x="6983133" y="4658008"/>
            <a:ext cx="789271" cy="391574"/>
          </a:xfrm>
          <a:prstGeom prst="rect">
            <a:avLst/>
          </a:prstGeom>
          <a:noFill/>
          <a:ln w="476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0" name="Rectangle 9"/>
          <p:cNvSpPr>
            <a:spLocks noChangeArrowheads="1"/>
          </p:cNvSpPr>
          <p:nvPr/>
        </p:nvSpPr>
        <p:spPr bwMode="auto">
          <a:xfrm>
            <a:off x="8044353" y="4660385"/>
            <a:ext cx="789271" cy="391574"/>
          </a:xfrm>
          <a:prstGeom prst="rect">
            <a:avLst/>
          </a:prstGeom>
          <a:noFill/>
          <a:ln w="4763" cap="rnd">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zh-CN" altLang="zh-CN" sz="1200">
              <a:latin typeface="+mn-lt"/>
              <a:ea typeface="+mn-ea"/>
              <a:cs typeface="+mn-ea"/>
              <a:sym typeface="+mn-lt"/>
            </a:endParaRPr>
          </a:p>
        </p:txBody>
      </p:sp>
      <p:sp>
        <p:nvSpPr>
          <p:cNvPr id="121" name="Rectangle 10"/>
          <p:cNvSpPr>
            <a:spLocks noChangeArrowheads="1"/>
          </p:cNvSpPr>
          <p:nvPr/>
        </p:nvSpPr>
        <p:spPr bwMode="auto">
          <a:xfrm>
            <a:off x="6010646" y="4716119"/>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PORT-2</a:t>
            </a:r>
            <a:endParaRPr lang="en-US" altLang="zh-CN" sz="1600" dirty="0">
              <a:latin typeface="+mn-lt"/>
              <a:ea typeface="+mn-ea"/>
              <a:cs typeface="+mn-ea"/>
              <a:sym typeface="+mn-lt"/>
            </a:endParaRPr>
          </a:p>
        </p:txBody>
      </p:sp>
      <p:sp>
        <p:nvSpPr>
          <p:cNvPr id="122" name="Rectangle 10"/>
          <p:cNvSpPr>
            <a:spLocks noChangeArrowheads="1"/>
          </p:cNvSpPr>
          <p:nvPr/>
        </p:nvSpPr>
        <p:spPr bwMode="auto">
          <a:xfrm>
            <a:off x="7028465" y="4716475"/>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PORT-3</a:t>
            </a:r>
            <a:endParaRPr lang="en-US" altLang="zh-CN" sz="1600" dirty="0">
              <a:latin typeface="+mn-lt"/>
              <a:ea typeface="+mn-ea"/>
              <a:cs typeface="+mn-ea"/>
              <a:sym typeface="+mn-lt"/>
            </a:endParaRPr>
          </a:p>
        </p:txBody>
      </p:sp>
      <p:sp>
        <p:nvSpPr>
          <p:cNvPr id="123" name="Rectangle 10"/>
          <p:cNvSpPr>
            <a:spLocks noChangeArrowheads="1"/>
          </p:cNvSpPr>
          <p:nvPr/>
        </p:nvSpPr>
        <p:spPr bwMode="auto">
          <a:xfrm>
            <a:off x="8127288" y="4715079"/>
            <a:ext cx="736740"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PORT-4</a:t>
            </a:r>
            <a:endParaRPr lang="en-US" altLang="zh-CN" sz="1600" dirty="0">
              <a:latin typeface="+mn-lt"/>
              <a:ea typeface="+mn-ea"/>
              <a:cs typeface="+mn-ea"/>
              <a:sym typeface="+mn-lt"/>
            </a:endParaRPr>
          </a:p>
        </p:txBody>
      </p:sp>
      <p:cxnSp>
        <p:nvCxnSpPr>
          <p:cNvPr id="17" name="直接箭头连接符 16"/>
          <p:cNvCxnSpPr/>
          <p:nvPr/>
        </p:nvCxnSpPr>
        <p:spPr>
          <a:xfrm flipH="1">
            <a:off x="6406447" y="4246951"/>
            <a:ext cx="16026" cy="3770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a:off x="7377016" y="4246797"/>
            <a:ext cx="0" cy="3967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Rectangle 75"/>
          <p:cNvSpPr>
            <a:spLocks noChangeArrowheads="1"/>
          </p:cNvSpPr>
          <p:nvPr/>
        </p:nvSpPr>
        <p:spPr bwMode="auto">
          <a:xfrm>
            <a:off x="6083732" y="5726278"/>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MAC-2</a:t>
            </a:r>
            <a:endParaRPr lang="en-US" altLang="zh-CN" sz="1600" dirty="0">
              <a:latin typeface="+mn-lt"/>
              <a:ea typeface="+mn-ea"/>
              <a:cs typeface="+mn-ea"/>
              <a:sym typeface="+mn-lt"/>
            </a:endParaRPr>
          </a:p>
        </p:txBody>
      </p:sp>
      <p:sp>
        <p:nvSpPr>
          <p:cNvPr id="129" name="Rectangle 75"/>
          <p:cNvSpPr>
            <a:spLocks noChangeArrowheads="1"/>
          </p:cNvSpPr>
          <p:nvPr/>
        </p:nvSpPr>
        <p:spPr bwMode="auto">
          <a:xfrm>
            <a:off x="7143877" y="5763321"/>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MAC-3</a:t>
            </a:r>
            <a:endParaRPr lang="en-US" altLang="zh-CN" sz="1600" dirty="0">
              <a:latin typeface="+mn-lt"/>
              <a:ea typeface="+mn-ea"/>
              <a:cs typeface="+mn-ea"/>
              <a:sym typeface="+mn-lt"/>
            </a:endParaRPr>
          </a:p>
        </p:txBody>
      </p:sp>
      <p:sp>
        <p:nvSpPr>
          <p:cNvPr id="130" name="Rectangle 75"/>
          <p:cNvSpPr>
            <a:spLocks noChangeArrowheads="1"/>
          </p:cNvSpPr>
          <p:nvPr/>
        </p:nvSpPr>
        <p:spPr bwMode="auto">
          <a:xfrm>
            <a:off x="8156416" y="5749555"/>
            <a:ext cx="637995" cy="268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600" dirty="0">
                <a:solidFill>
                  <a:srgbClr val="000000"/>
                </a:solidFill>
                <a:latin typeface="+mn-lt"/>
                <a:ea typeface="+mn-ea"/>
                <a:cs typeface="+mn-ea"/>
                <a:sym typeface="+mn-lt"/>
              </a:rPr>
              <a:t>MAC-4</a:t>
            </a:r>
            <a:endParaRPr lang="en-US" altLang="zh-CN" sz="1600" dirty="0">
              <a:latin typeface="+mn-lt"/>
              <a:ea typeface="+mn-ea"/>
              <a:cs typeface="+mn-ea"/>
              <a:sym typeface="+mn-lt"/>
            </a:endParaRPr>
          </a:p>
        </p:txBody>
      </p:sp>
      <p:cxnSp>
        <p:nvCxnSpPr>
          <p:cNvPr id="131" name="直接箭头连接符 130"/>
          <p:cNvCxnSpPr/>
          <p:nvPr/>
        </p:nvCxnSpPr>
        <p:spPr>
          <a:xfrm>
            <a:off x="5340482" y="5060958"/>
            <a:ext cx="0" cy="29779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a:off x="6342115" y="5057550"/>
            <a:ext cx="0" cy="29779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7364799" y="5065158"/>
            <a:ext cx="0" cy="29779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p:nvPr/>
        </p:nvCxnSpPr>
        <p:spPr>
          <a:xfrm>
            <a:off x="8429696" y="5057549"/>
            <a:ext cx="0" cy="29779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5" name="Rectangle 75"/>
          <p:cNvSpPr>
            <a:spLocks noChangeArrowheads="1"/>
          </p:cNvSpPr>
          <p:nvPr/>
        </p:nvSpPr>
        <p:spPr bwMode="auto">
          <a:xfrm>
            <a:off x="2578168" y="2731683"/>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MAC-1</a:t>
            </a:r>
            <a:endParaRPr lang="en-US" altLang="zh-CN" sz="1400" dirty="0">
              <a:latin typeface="+mn-lt"/>
              <a:ea typeface="+mn-ea"/>
              <a:cs typeface="+mn-ea"/>
              <a:sym typeface="+mn-lt"/>
            </a:endParaRPr>
          </a:p>
        </p:txBody>
      </p:sp>
      <p:sp>
        <p:nvSpPr>
          <p:cNvPr id="136" name="Rectangle 75"/>
          <p:cNvSpPr>
            <a:spLocks noChangeArrowheads="1"/>
          </p:cNvSpPr>
          <p:nvPr/>
        </p:nvSpPr>
        <p:spPr bwMode="auto">
          <a:xfrm>
            <a:off x="3629738" y="332199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MAC-2</a:t>
            </a:r>
            <a:endParaRPr lang="en-US" altLang="zh-CN" sz="1400" dirty="0">
              <a:latin typeface="+mn-lt"/>
              <a:ea typeface="+mn-ea"/>
              <a:cs typeface="+mn-ea"/>
              <a:sym typeface="+mn-lt"/>
            </a:endParaRPr>
          </a:p>
        </p:txBody>
      </p:sp>
      <p:sp>
        <p:nvSpPr>
          <p:cNvPr id="137" name="Rectangle 75"/>
          <p:cNvSpPr>
            <a:spLocks noChangeArrowheads="1"/>
          </p:cNvSpPr>
          <p:nvPr/>
        </p:nvSpPr>
        <p:spPr bwMode="auto">
          <a:xfrm>
            <a:off x="890440" y="549991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MAC-3</a:t>
            </a:r>
            <a:endParaRPr lang="en-US" altLang="zh-CN" sz="1400" dirty="0">
              <a:latin typeface="+mn-lt"/>
              <a:ea typeface="+mn-ea"/>
              <a:cs typeface="+mn-ea"/>
              <a:sym typeface="+mn-lt"/>
            </a:endParaRPr>
          </a:p>
        </p:txBody>
      </p:sp>
      <p:sp>
        <p:nvSpPr>
          <p:cNvPr id="138" name="Rectangle 75"/>
          <p:cNvSpPr>
            <a:spLocks noChangeArrowheads="1"/>
          </p:cNvSpPr>
          <p:nvPr/>
        </p:nvSpPr>
        <p:spPr bwMode="auto">
          <a:xfrm>
            <a:off x="3033171" y="5475347"/>
            <a:ext cx="557845"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MAC-4</a:t>
            </a:r>
            <a:endParaRPr lang="en-US" altLang="zh-CN" sz="1400" dirty="0">
              <a:latin typeface="+mn-lt"/>
              <a:ea typeface="+mn-ea"/>
              <a:cs typeface="+mn-ea"/>
              <a:sym typeface="+mn-lt"/>
            </a:endParaRPr>
          </a:p>
        </p:txBody>
      </p:sp>
      <p:sp>
        <p:nvSpPr>
          <p:cNvPr id="139" name="Rectangle 10"/>
          <p:cNvSpPr>
            <a:spLocks noChangeArrowheads="1"/>
          </p:cNvSpPr>
          <p:nvPr/>
        </p:nvSpPr>
        <p:spPr bwMode="auto">
          <a:xfrm>
            <a:off x="1582431" y="3353760"/>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PORT-1</a:t>
            </a:r>
            <a:endParaRPr lang="en-US" altLang="zh-CN" sz="1400" dirty="0">
              <a:latin typeface="+mn-lt"/>
              <a:ea typeface="+mn-ea"/>
              <a:cs typeface="+mn-ea"/>
              <a:sym typeface="+mn-lt"/>
            </a:endParaRPr>
          </a:p>
        </p:txBody>
      </p:sp>
      <p:sp>
        <p:nvSpPr>
          <p:cNvPr id="140" name="Rectangle 10"/>
          <p:cNvSpPr>
            <a:spLocks noChangeArrowheads="1"/>
          </p:cNvSpPr>
          <p:nvPr/>
        </p:nvSpPr>
        <p:spPr bwMode="auto">
          <a:xfrm>
            <a:off x="2655408" y="3587509"/>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PORT-2</a:t>
            </a:r>
            <a:endParaRPr lang="en-US" altLang="zh-CN" sz="1400" dirty="0">
              <a:latin typeface="+mn-lt"/>
              <a:ea typeface="+mn-ea"/>
              <a:cs typeface="+mn-ea"/>
              <a:sym typeface="+mn-lt"/>
            </a:endParaRPr>
          </a:p>
        </p:txBody>
      </p:sp>
      <p:sp>
        <p:nvSpPr>
          <p:cNvPr id="141" name="Rectangle 10"/>
          <p:cNvSpPr>
            <a:spLocks noChangeArrowheads="1"/>
          </p:cNvSpPr>
          <p:nvPr/>
        </p:nvSpPr>
        <p:spPr bwMode="auto">
          <a:xfrm>
            <a:off x="1542009" y="4151741"/>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PORT-3</a:t>
            </a:r>
            <a:endParaRPr lang="en-US" altLang="zh-CN" sz="1400" dirty="0">
              <a:latin typeface="+mn-lt"/>
              <a:ea typeface="+mn-ea"/>
              <a:cs typeface="+mn-ea"/>
              <a:sym typeface="+mn-lt"/>
            </a:endParaRPr>
          </a:p>
        </p:txBody>
      </p:sp>
      <p:sp>
        <p:nvSpPr>
          <p:cNvPr id="142" name="Rectangle 10"/>
          <p:cNvSpPr>
            <a:spLocks noChangeArrowheads="1"/>
          </p:cNvSpPr>
          <p:nvPr/>
        </p:nvSpPr>
        <p:spPr bwMode="auto">
          <a:xfrm>
            <a:off x="2429216" y="4117627"/>
            <a:ext cx="644087" cy="23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1400" dirty="0">
                <a:solidFill>
                  <a:srgbClr val="000000"/>
                </a:solidFill>
                <a:latin typeface="+mn-lt"/>
                <a:ea typeface="+mn-ea"/>
                <a:cs typeface="+mn-ea"/>
                <a:sym typeface="+mn-lt"/>
              </a:rPr>
              <a:t>PORT-4</a:t>
            </a:r>
            <a:endParaRPr lang="en-US" altLang="zh-CN" sz="1400" dirty="0">
              <a:latin typeface="+mn-lt"/>
              <a:ea typeface="+mn-ea"/>
              <a:cs typeface="+mn-ea"/>
              <a:sym typeface="+mn-lt"/>
            </a:endParaRPr>
          </a:p>
        </p:txBody>
      </p:sp>
      <p:pic>
        <p:nvPicPr>
          <p:cNvPr id="83" name="图形 82"/>
          <p:cNvPicPr>
            <a:picLocks noChangeAspect="1"/>
          </p:cNvPicPr>
          <p:nvPr/>
        </p:nvPicPr>
        <p:blipFill>
          <a:blip r:embed="rId1"/>
          <a:stretch>
            <a:fillRect/>
          </a:stretch>
        </p:blipFill>
        <p:spPr>
          <a:xfrm>
            <a:off x="1948110" y="3655663"/>
            <a:ext cx="625241" cy="478450"/>
          </a:xfrm>
          <a:prstGeom prst="rect">
            <a:avLst/>
          </a:prstGeom>
        </p:spPr>
      </p:pic>
      <p:pic>
        <p:nvPicPr>
          <p:cNvPr id="4" name="图形 3"/>
          <p:cNvPicPr>
            <a:picLocks noChangeAspect="1"/>
          </p:cNvPicPr>
          <p:nvPr/>
        </p:nvPicPr>
        <p:blipFill>
          <a:blip r:embed="rId2"/>
          <a:stretch>
            <a:fillRect/>
          </a:stretch>
        </p:blipFill>
        <p:spPr>
          <a:xfrm>
            <a:off x="890440" y="5023722"/>
            <a:ext cx="499927" cy="378516"/>
          </a:xfrm>
          <a:prstGeom prst="rect">
            <a:avLst/>
          </a:prstGeom>
        </p:spPr>
      </p:pic>
      <p:pic>
        <p:nvPicPr>
          <p:cNvPr id="6" name="图形 5"/>
          <p:cNvPicPr>
            <a:picLocks noChangeAspect="1"/>
          </p:cNvPicPr>
          <p:nvPr/>
        </p:nvPicPr>
        <p:blipFill>
          <a:blip r:embed="rId2"/>
          <a:stretch>
            <a:fillRect/>
          </a:stretch>
        </p:blipFill>
        <p:spPr>
          <a:xfrm>
            <a:off x="3033063" y="5018395"/>
            <a:ext cx="499927" cy="378516"/>
          </a:xfrm>
          <a:prstGeom prst="rect">
            <a:avLst/>
          </a:prstGeom>
        </p:spPr>
      </p:pic>
      <p:pic>
        <p:nvPicPr>
          <p:cNvPr id="7" name="图形 6"/>
          <p:cNvPicPr>
            <a:picLocks noChangeAspect="1"/>
          </p:cNvPicPr>
          <p:nvPr/>
        </p:nvPicPr>
        <p:blipFill>
          <a:blip r:embed="rId2"/>
          <a:stretch>
            <a:fillRect/>
          </a:stretch>
        </p:blipFill>
        <p:spPr>
          <a:xfrm>
            <a:off x="2010766" y="2691084"/>
            <a:ext cx="499927" cy="378516"/>
          </a:xfrm>
          <a:prstGeom prst="rect">
            <a:avLst/>
          </a:prstGeom>
        </p:spPr>
      </p:pic>
      <p:pic>
        <p:nvPicPr>
          <p:cNvPr id="10" name="图形 9"/>
          <p:cNvPicPr>
            <a:picLocks noChangeAspect="1"/>
          </p:cNvPicPr>
          <p:nvPr/>
        </p:nvPicPr>
        <p:blipFill>
          <a:blip r:embed="rId2"/>
          <a:stretch>
            <a:fillRect/>
          </a:stretch>
        </p:blipFill>
        <p:spPr>
          <a:xfrm>
            <a:off x="5069468" y="5362702"/>
            <a:ext cx="499927" cy="378610"/>
          </a:xfrm>
          <a:prstGeom prst="rect">
            <a:avLst/>
          </a:prstGeom>
        </p:spPr>
      </p:pic>
      <p:pic>
        <p:nvPicPr>
          <p:cNvPr id="12" name="图形 11"/>
          <p:cNvPicPr>
            <a:picLocks noChangeAspect="1"/>
          </p:cNvPicPr>
          <p:nvPr/>
        </p:nvPicPr>
        <p:blipFill>
          <a:blip r:embed="rId2"/>
          <a:stretch>
            <a:fillRect/>
          </a:stretch>
        </p:blipFill>
        <p:spPr>
          <a:xfrm>
            <a:off x="7092032" y="5360386"/>
            <a:ext cx="499927" cy="378610"/>
          </a:xfrm>
          <a:prstGeom prst="rect">
            <a:avLst/>
          </a:prstGeom>
        </p:spPr>
      </p:pic>
      <p:pic>
        <p:nvPicPr>
          <p:cNvPr id="13" name="图形 12"/>
          <p:cNvPicPr>
            <a:picLocks noChangeAspect="1"/>
          </p:cNvPicPr>
          <p:nvPr/>
        </p:nvPicPr>
        <p:blipFill>
          <a:blip r:embed="rId2"/>
          <a:stretch>
            <a:fillRect/>
          </a:stretch>
        </p:blipFill>
        <p:spPr>
          <a:xfrm>
            <a:off x="8189024" y="5369419"/>
            <a:ext cx="499927" cy="378610"/>
          </a:xfrm>
          <a:prstGeom prst="rect">
            <a:avLst/>
          </a:prstGeom>
        </p:spPr>
      </p:pic>
      <p:pic>
        <p:nvPicPr>
          <p:cNvPr id="23" name="图形 22"/>
          <p:cNvPicPr>
            <a:picLocks noChangeAspect="1"/>
          </p:cNvPicPr>
          <p:nvPr/>
        </p:nvPicPr>
        <p:blipFill>
          <a:blip r:embed="rId3"/>
          <a:stretch>
            <a:fillRect/>
          </a:stretch>
        </p:blipFill>
        <p:spPr>
          <a:xfrm>
            <a:off x="3614789" y="3607569"/>
            <a:ext cx="448741" cy="393113"/>
          </a:xfrm>
          <a:prstGeom prst="rect">
            <a:avLst/>
          </a:prstGeom>
        </p:spPr>
      </p:pic>
      <p:pic>
        <p:nvPicPr>
          <p:cNvPr id="24" name="图形 23"/>
          <p:cNvPicPr>
            <a:picLocks noChangeAspect="1"/>
          </p:cNvPicPr>
          <p:nvPr/>
        </p:nvPicPr>
        <p:blipFill>
          <a:blip r:embed="rId3"/>
          <a:stretch>
            <a:fillRect/>
          </a:stretch>
        </p:blipFill>
        <p:spPr>
          <a:xfrm>
            <a:off x="6109965" y="5369396"/>
            <a:ext cx="448741" cy="393113"/>
          </a:xfrm>
          <a:prstGeom prst="rect">
            <a:avLst/>
          </a:prstGeom>
        </p:spPr>
      </p:pic>
      <p:sp>
        <p:nvSpPr>
          <p:cNvPr id="592898" name="Rectangle 2"/>
          <p:cNvSpPr>
            <a:spLocks noGrp="1" noChangeArrowheads="1"/>
          </p:cNvSpPr>
          <p:nvPr>
            <p:custDataLst>
              <p:tags r:id="rId4"/>
            </p:custDataLst>
          </p:nvPr>
        </p:nvSpPr>
        <p:spPr>
          <a:xfrm>
            <a:off x="431800" y="71438"/>
            <a:ext cx="11328400" cy="765175"/>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lang="en-US" altLang="zh-CN" sz="320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r>
              <a:rPr lang="zh-CN" altLang="en-US">
                <a:sym typeface="+mn-lt"/>
              </a:rPr>
              <a:t>以太网交换机的用途</a:t>
            </a:r>
            <a:r>
              <a:rPr lang="zh-CN" altLang="en-US"/>
              <a:t> </a:t>
            </a:r>
            <a:endParaRPr lang="zh-CN" alt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lgn="l">
              <a:buClrTx/>
              <a:buSzTx/>
              <a:buFontTx/>
            </a:pPr>
            <a:r>
              <a:rPr lang="zh-CN" altLang="en-US" kern="1200"/>
              <a:t>典型的转发模式（1）</a:t>
            </a:r>
            <a:endParaRPr lang="zh-CN" altLang="en-US" kern="1200"/>
          </a:p>
        </p:txBody>
      </p:sp>
      <p:sp>
        <p:nvSpPr>
          <p:cNvPr id="459780" name="Rectangle 4"/>
          <p:cNvSpPr>
            <a:spLocks noGrp="1" noChangeArrowheads="1"/>
          </p:cNvSpPr>
          <p:nvPr>
            <p:ph idx="1"/>
          </p:nvPr>
        </p:nvSpPr>
        <p:spPr/>
        <p:txBody>
          <a:bodyPr>
            <a:normAutofit/>
          </a:bodyPr>
          <a:lstStyle/>
          <a:p>
            <a:pPr algn="l">
              <a:spcBef>
                <a:spcPct val="20000"/>
              </a:spcBef>
              <a:buFont typeface="Wingdings" panose="05000000000000000000" pitchFamily="2" charset="2"/>
              <a:buChar char="n"/>
            </a:pPr>
            <a:r>
              <a:rPr lang="zh-CN" altLang="en-US" sz="2800" dirty="0"/>
              <a:t>直通式（Cut Through）</a:t>
            </a:r>
            <a:endParaRPr lang="zh-CN" altLang="en-US" sz="2800" dirty="0"/>
          </a:p>
          <a:p>
            <a:pPr marL="607695" lvl="1" indent="-342900">
              <a:spcBef>
                <a:spcPts val="600"/>
              </a:spcBef>
            </a:pPr>
            <a:r>
              <a:rPr lang="zh-CN" altLang="en-US" sz="2400" dirty="0">
                <a:latin typeface="+mn-ea"/>
              </a:rPr>
              <a:t>交换机在输入端口检测到一个数据帧时，检查该</a:t>
            </a:r>
            <a:r>
              <a:rPr lang="zh-CN" altLang="en-US" dirty="0">
                <a:latin typeface="+mn-ea"/>
                <a:sym typeface="+mn-ea"/>
              </a:rPr>
              <a:t>帧</a:t>
            </a:r>
            <a:r>
              <a:rPr lang="zh-CN" altLang="en-US" sz="2400" dirty="0">
                <a:latin typeface="+mn-ea"/>
              </a:rPr>
              <a:t>的目的地址，启动内部的动态查找表转换成相应的输出端口，在输入与输出交叉处接通，把数据帧直通到相应的端口，实现交换功能</a:t>
            </a:r>
            <a:endParaRPr lang="zh-CN" altLang="en-US" sz="2400" dirty="0">
              <a:latin typeface="+mn-ea"/>
            </a:endParaRPr>
          </a:p>
          <a:p>
            <a:pPr marL="607695" lvl="1" indent="-342900">
              <a:spcBef>
                <a:spcPts val="600"/>
              </a:spcBef>
            </a:pPr>
            <a:r>
              <a:rPr lang="zh-CN" altLang="en-US" sz="2400" dirty="0">
                <a:latin typeface="+mn-ea"/>
              </a:rPr>
              <a:t>优点：不需要存储，延迟小、交换快</a:t>
            </a:r>
            <a:endParaRPr lang="zh-CN" altLang="en-US" sz="2400" dirty="0">
              <a:latin typeface="+mn-ea"/>
            </a:endParaRPr>
          </a:p>
          <a:p>
            <a:pPr marL="607695" lvl="1" indent="-342900">
              <a:spcBef>
                <a:spcPts val="600"/>
              </a:spcBef>
            </a:pPr>
            <a:r>
              <a:rPr lang="zh-CN" altLang="en-US" sz="2400" dirty="0">
                <a:latin typeface="+mn-ea"/>
              </a:rPr>
              <a:t>缺点：</a:t>
            </a:r>
            <a:endParaRPr lang="zh-CN" altLang="en-US" sz="2400" dirty="0">
              <a:latin typeface="+mn-ea"/>
            </a:endParaRPr>
          </a:p>
          <a:p>
            <a:pPr marL="1064895" lvl="2" indent="-342900">
              <a:spcBef>
                <a:spcPts val="600"/>
              </a:spcBef>
            </a:pPr>
            <a:r>
              <a:rPr lang="zh-CN" altLang="en-US" dirty="0">
                <a:latin typeface="+mn-ea"/>
                <a:sym typeface="+mn-ea"/>
              </a:rPr>
              <a:t>交换机不保存</a:t>
            </a:r>
            <a:r>
              <a:rPr lang="zh-CN" altLang="en-US" sz="2000" dirty="0">
                <a:latin typeface="+mn-ea"/>
              </a:rPr>
              <a:t>数据帧内容，不能</a:t>
            </a:r>
            <a:r>
              <a:rPr lang="zh-CN" altLang="en-US" dirty="0">
                <a:effectLst/>
                <a:latin typeface="+mn-ea"/>
                <a:sym typeface="+mn-ea"/>
              </a:rPr>
              <a:t>对数据帧进行循环冗余校验</a:t>
            </a:r>
            <a:endParaRPr lang="zh-CN" altLang="en-US" sz="2000" dirty="0">
              <a:latin typeface="+mn-ea"/>
            </a:endParaRPr>
          </a:p>
          <a:p>
            <a:pPr marL="1064895" lvl="2" indent="-342900">
              <a:spcBef>
                <a:spcPts val="600"/>
              </a:spcBef>
            </a:pPr>
            <a:r>
              <a:rPr lang="zh-CN" altLang="en-US" sz="2000" dirty="0">
                <a:latin typeface="+mn-ea"/>
              </a:rPr>
              <a:t>没有缓存，不能将具有不同速率的输入</a:t>
            </a:r>
            <a:r>
              <a:rPr lang="en-US" altLang="zh-CN" sz="2000" dirty="0">
                <a:latin typeface="+mn-ea"/>
              </a:rPr>
              <a:t>/</a:t>
            </a:r>
            <a:r>
              <a:rPr lang="zh-CN" altLang="en-US" sz="2000" dirty="0">
                <a:latin typeface="+mn-ea"/>
              </a:rPr>
              <a:t>输出端口直接接通，而且容易丢包</a:t>
            </a:r>
            <a:endParaRPr lang="zh-CN" altLang="en-US" sz="2000" dirty="0">
              <a:latin typeface="+mn-ea"/>
            </a:endParaRPr>
          </a:p>
          <a:p>
            <a:pPr marL="607695" lvl="1" indent="-342900">
              <a:spcBef>
                <a:spcPts val="600"/>
              </a:spcBef>
              <a:buFont typeface="Wingdings" panose="05000000000000000000" pitchFamily="2" charset="2"/>
              <a:buChar char="Ø"/>
            </a:pPr>
            <a:endParaRPr lang="zh-CN" altLang="en-US" sz="2400" dirty="0">
              <a:latin typeface="+mn-ea"/>
            </a:endParaRPr>
          </a:p>
        </p:txBody>
      </p:sp>
      <p:sp>
        <p:nvSpPr>
          <p:cNvPr id="6" name="灯片编号占位符 5"/>
          <p:cNvSpPr>
            <a:spLocks noGrp="1"/>
          </p:cNvSpPr>
          <p:nvPr>
            <p:ph type="sldNum" sz="quarter" idx="12"/>
          </p:nvPr>
        </p:nvSpPr>
        <p:spPr/>
        <p:txBody>
          <a:bodyPr/>
          <a:lstStyle/>
          <a:p>
            <a:fld id="{306B8B57-23CB-480B-859C-B43B41F4D749}" type="slidenum">
              <a:rPr lang="en-US" altLang="zh-CN"/>
            </a:fld>
            <a:endParaRPr lang="en-US" altLang="zh-CN"/>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lgn="l">
              <a:buClrTx/>
              <a:buSzTx/>
              <a:buFontTx/>
            </a:pPr>
            <a:r>
              <a:rPr lang="zh-CN" altLang="en-US" kern="1200"/>
              <a:t>典型的转发模式（2）</a:t>
            </a:r>
            <a:endParaRPr lang="zh-CN" altLang="en-US" kern="1200"/>
          </a:p>
        </p:txBody>
      </p:sp>
      <p:sp>
        <p:nvSpPr>
          <p:cNvPr id="459780" name="Rectangle 4"/>
          <p:cNvSpPr>
            <a:spLocks noGrp="1" noChangeArrowheads="1"/>
          </p:cNvSpPr>
          <p:nvPr>
            <p:ph idx="1"/>
          </p:nvPr>
        </p:nvSpPr>
        <p:spPr/>
        <p:txBody>
          <a:bodyPr>
            <a:normAutofit/>
          </a:bodyPr>
          <a:lstStyle/>
          <a:p>
            <a:pPr>
              <a:spcBef>
                <a:spcPts val="600"/>
              </a:spcBef>
              <a:buFont typeface="Wingdings" panose="05000000000000000000" pitchFamily="2" charset="2"/>
              <a:buChar char="n"/>
            </a:pPr>
            <a:r>
              <a:rPr lang="zh-CN" altLang="en-US" sz="2800" dirty="0"/>
              <a:t>存储转发（</a:t>
            </a:r>
            <a:r>
              <a:rPr lang="en-US" altLang="zh-CN" sz="2800" dirty="0"/>
              <a:t>Store and Forward</a:t>
            </a:r>
            <a:r>
              <a:rPr lang="zh-CN" altLang="en-US" sz="2800" dirty="0"/>
              <a:t>）</a:t>
            </a:r>
            <a:endParaRPr lang="zh-CN" altLang="en-US" sz="2800" dirty="0"/>
          </a:p>
          <a:p>
            <a:pPr marL="607695" lvl="1" indent="-342900" algn="l">
              <a:spcBef>
                <a:spcPts val="600"/>
              </a:spcBef>
            </a:pPr>
            <a:r>
              <a:rPr lang="zh-CN" altLang="en-US" sz="2400" dirty="0">
                <a:latin typeface="+mn-ea"/>
              </a:rPr>
              <a:t>交换机完整地接收整个数据帧，对帧进行差错校验，在对错误帧进行处理后，才通过查找表转换成输出端口转发数据帧</a:t>
            </a:r>
            <a:endParaRPr lang="zh-CN" altLang="en-US" sz="2400" dirty="0">
              <a:latin typeface="+mn-ea"/>
            </a:endParaRPr>
          </a:p>
          <a:p>
            <a:pPr marL="607695" lvl="1" indent="-342900" algn="l">
              <a:spcBef>
                <a:spcPts val="600"/>
              </a:spcBef>
            </a:pPr>
            <a:r>
              <a:rPr lang="zh-CN" altLang="en-US" sz="2400" dirty="0">
                <a:latin typeface="+mn-ea"/>
              </a:rPr>
              <a:t>优点：</a:t>
            </a:r>
            <a:endParaRPr lang="zh-CN" altLang="en-US" sz="2400" dirty="0">
              <a:latin typeface="+mn-ea"/>
            </a:endParaRPr>
          </a:p>
          <a:p>
            <a:pPr marL="1064895" lvl="2" indent="-342900" algn="l">
              <a:spcBef>
                <a:spcPts val="600"/>
              </a:spcBef>
            </a:pPr>
            <a:r>
              <a:rPr lang="zh-CN" altLang="en-US" sz="2000" dirty="0">
                <a:latin typeface="+mn-ea"/>
              </a:rPr>
              <a:t>它可以对进入交换机的数据帧进行错误检测，有效地改善网络性能</a:t>
            </a:r>
            <a:endParaRPr lang="zh-CN" altLang="en-US" sz="2000" dirty="0">
              <a:latin typeface="+mn-ea"/>
            </a:endParaRPr>
          </a:p>
          <a:p>
            <a:pPr marL="1064895" lvl="2" indent="-342900" algn="l">
              <a:spcBef>
                <a:spcPts val="600"/>
              </a:spcBef>
            </a:pPr>
            <a:r>
              <a:rPr lang="zh-CN" altLang="en-US" sz="2000" dirty="0">
                <a:latin typeface="+mn-ea"/>
              </a:rPr>
              <a:t>可以支持不同速度端口间的转换，保持高速端口与低速端口间的协同工作</a:t>
            </a:r>
            <a:endParaRPr lang="zh-CN" altLang="en-US" sz="2000" dirty="0">
              <a:latin typeface="+mn-ea"/>
            </a:endParaRPr>
          </a:p>
          <a:p>
            <a:pPr marL="607695" lvl="1" indent="-342900" algn="l">
              <a:spcBef>
                <a:spcPts val="600"/>
              </a:spcBef>
            </a:pPr>
            <a:r>
              <a:rPr lang="zh-CN" altLang="en-US" sz="2400" dirty="0">
                <a:latin typeface="+mn-ea"/>
              </a:rPr>
              <a:t>缺点：延迟大</a:t>
            </a:r>
            <a:endParaRPr lang="zh-CN" altLang="en-US" sz="2400" dirty="0">
              <a:latin typeface="+mn-ea"/>
            </a:endParaRPr>
          </a:p>
          <a:p>
            <a:pPr marL="607695" lvl="1" indent="-342900">
              <a:spcBef>
                <a:spcPts val="600"/>
              </a:spcBef>
              <a:buFont typeface="Wingdings" panose="05000000000000000000" pitchFamily="2" charset="2"/>
              <a:buChar char="Ø"/>
            </a:pPr>
            <a:endParaRPr lang="zh-CN" altLang="en-US" sz="2400" dirty="0">
              <a:latin typeface="+mn-ea"/>
            </a:endParaRPr>
          </a:p>
        </p:txBody>
      </p:sp>
      <p:sp>
        <p:nvSpPr>
          <p:cNvPr id="6" name="灯片编号占位符 5"/>
          <p:cNvSpPr>
            <a:spLocks noGrp="1"/>
          </p:cNvSpPr>
          <p:nvPr>
            <p:ph type="sldNum" sz="quarter" idx="12"/>
          </p:nvPr>
        </p:nvSpPr>
        <p:spPr/>
        <p:txBody>
          <a:bodyPr/>
          <a:lstStyle/>
          <a:p>
            <a:fld id="{306B8B57-23CB-480B-859C-B43B41F4D749}" type="slidenum">
              <a:rPr lang="en-US" altLang="zh-CN"/>
            </a:fld>
            <a:endParaRPr lang="en-US" altLang="zh-CN"/>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r>
              <a:rPr lang="zh-CN" altLang="en-US" kern="1200"/>
              <a:t>典型的转发模式（3</a:t>
            </a:r>
            <a:r>
              <a:rPr lang="zh-CN" altLang="en-US" dirty="0"/>
              <a:t>）</a:t>
            </a:r>
            <a:endParaRPr lang="zh-CN" altLang="en-US" dirty="0"/>
          </a:p>
        </p:txBody>
      </p:sp>
      <p:sp>
        <p:nvSpPr>
          <p:cNvPr id="459780" name="Rectangle 4"/>
          <p:cNvSpPr>
            <a:spLocks noGrp="1" noChangeArrowheads="1"/>
          </p:cNvSpPr>
          <p:nvPr>
            <p:ph idx="1"/>
          </p:nvPr>
        </p:nvSpPr>
        <p:spPr/>
        <p:txBody>
          <a:bodyPr>
            <a:normAutofit/>
          </a:bodyPr>
          <a:lstStyle/>
          <a:p>
            <a:pPr>
              <a:spcBef>
                <a:spcPts val="600"/>
              </a:spcBef>
              <a:buFont typeface="Wingdings" panose="05000000000000000000" pitchFamily="2" charset="2"/>
              <a:buChar char="n"/>
            </a:pPr>
            <a:r>
              <a:rPr lang="zh-CN" altLang="en-US" sz="2800" dirty="0"/>
              <a:t>无碎片模式</a:t>
            </a:r>
            <a:r>
              <a:rPr lang="en-US" altLang="zh-CN" sz="2800" b="0" i="0" dirty="0">
                <a:effectLst/>
              </a:rPr>
              <a:t>(Fragment Free)</a:t>
            </a:r>
            <a:endParaRPr lang="en-US" altLang="zh-CN" sz="2800" b="0" i="0" dirty="0">
              <a:effectLst/>
            </a:endParaRPr>
          </a:p>
          <a:p>
            <a:pPr marL="607695" lvl="1" indent="-342900">
              <a:spcBef>
                <a:spcPts val="600"/>
              </a:spcBef>
              <a:buFont typeface="Wingdings" panose="05000000000000000000" pitchFamily="2" charset="2"/>
              <a:buChar char="n"/>
            </a:pPr>
            <a:r>
              <a:rPr lang="zh-CN" altLang="zh-CN" sz="2400" dirty="0">
                <a:latin typeface="+mn-ea"/>
              </a:rPr>
              <a:t>交换机等待数据帧进入交换机达到</a:t>
            </a:r>
            <a:r>
              <a:rPr lang="en-US" altLang="zh-CN" sz="2400" dirty="0">
                <a:latin typeface="+mn-ea"/>
              </a:rPr>
              <a:t>64</a:t>
            </a:r>
            <a:r>
              <a:rPr lang="zh-CN" altLang="zh-CN" sz="2400" dirty="0">
                <a:latin typeface="+mn-ea"/>
              </a:rPr>
              <a:t>字节时</a:t>
            </a:r>
            <a:r>
              <a:rPr lang="zh-CN" altLang="en-US" sz="2400" dirty="0">
                <a:latin typeface="+mn-ea"/>
              </a:rPr>
              <a:t>，</a:t>
            </a:r>
            <a:r>
              <a:rPr lang="zh-CN" altLang="zh-CN" sz="2400" dirty="0">
                <a:latin typeface="+mn-ea"/>
              </a:rPr>
              <a:t>读取数据帧首部中的目的</a:t>
            </a:r>
            <a:r>
              <a:rPr lang="en-US" altLang="zh-CN" sz="2400" dirty="0">
                <a:latin typeface="+mn-ea"/>
              </a:rPr>
              <a:t>MAC</a:t>
            </a:r>
            <a:r>
              <a:rPr lang="zh-CN" altLang="zh-CN" sz="2400" dirty="0">
                <a:latin typeface="+mn-ea"/>
              </a:rPr>
              <a:t>地址并转发该数据帧</a:t>
            </a:r>
            <a:endParaRPr lang="en-US" altLang="zh-CN" sz="2400" dirty="0">
              <a:latin typeface="+mn-ea"/>
            </a:endParaRPr>
          </a:p>
          <a:p>
            <a:pPr marL="607695" lvl="1" indent="-342900">
              <a:spcBef>
                <a:spcPts val="600"/>
              </a:spcBef>
              <a:buFont typeface="Wingdings" panose="05000000000000000000" pitchFamily="2" charset="2"/>
              <a:buChar char="n"/>
            </a:pPr>
            <a:r>
              <a:rPr lang="zh-CN" altLang="en-US" sz="2400" dirty="0">
                <a:latin typeface="+mn-ea"/>
              </a:rPr>
              <a:t>是存储转发模式与直通模式的折中方案</a:t>
            </a:r>
            <a:endParaRPr lang="zh-CN" altLang="en-US" sz="2400" dirty="0">
              <a:latin typeface="+mn-ea"/>
            </a:endParaRPr>
          </a:p>
          <a:p>
            <a:pPr marL="607695" lvl="1" indent="-342900">
              <a:spcBef>
                <a:spcPts val="600"/>
              </a:spcBef>
              <a:buFont typeface="Wingdings" panose="05000000000000000000" pitchFamily="2" charset="2"/>
              <a:buChar char="n"/>
            </a:pPr>
            <a:r>
              <a:rPr lang="zh-CN" altLang="en-US" sz="2400" dirty="0">
                <a:latin typeface="+mn-ea"/>
              </a:rPr>
              <a:t>优点：在转发数据帧之前过滤出冲突碎片，有效避免转发碎片帧</a:t>
            </a:r>
            <a:endParaRPr lang="en-US" altLang="zh-CN" sz="2400" dirty="0">
              <a:latin typeface="+mn-ea"/>
            </a:endParaRPr>
          </a:p>
          <a:p>
            <a:pPr marL="607695" lvl="1" indent="-342900">
              <a:spcBef>
                <a:spcPts val="600"/>
              </a:spcBef>
              <a:buFont typeface="Wingdings" panose="05000000000000000000" pitchFamily="2" charset="2"/>
              <a:buChar char="n"/>
            </a:pPr>
            <a:r>
              <a:rPr lang="zh-CN" altLang="en-US" sz="2400" dirty="0">
                <a:latin typeface="+mn-ea"/>
              </a:rPr>
              <a:t>缺点：</a:t>
            </a:r>
            <a:r>
              <a:rPr lang="zh-CN" altLang="en-US" sz="2400" b="0" i="0" u="none" strike="noStrike" dirty="0">
                <a:effectLst/>
                <a:latin typeface="+mn-ea"/>
              </a:rPr>
              <a:t>没有对数据帧进行循环冗余校验</a:t>
            </a:r>
            <a:r>
              <a:rPr lang="en-US" altLang="zh-CN" sz="2400" b="0" i="0" u="none" strike="noStrike" dirty="0">
                <a:effectLst/>
                <a:latin typeface="+mn-ea"/>
              </a:rPr>
              <a:t>,</a:t>
            </a:r>
            <a:r>
              <a:rPr lang="zh-CN" altLang="en-US" sz="2400" b="0" i="0" u="none" strike="noStrike" dirty="0">
                <a:effectLst/>
                <a:latin typeface="+mn-ea"/>
              </a:rPr>
              <a:t>不能完全避免错误帧的转发</a:t>
            </a:r>
            <a:endParaRPr lang="en-US" altLang="zh-CN" sz="2400" dirty="0">
              <a:latin typeface="+mn-ea"/>
            </a:endParaRPr>
          </a:p>
        </p:txBody>
      </p:sp>
      <p:sp>
        <p:nvSpPr>
          <p:cNvPr id="6" name="灯片编号占位符 5"/>
          <p:cNvSpPr>
            <a:spLocks noGrp="1"/>
          </p:cNvSpPr>
          <p:nvPr>
            <p:ph type="sldNum" sz="quarter" idx="12"/>
          </p:nvPr>
        </p:nvSpPr>
        <p:spPr/>
        <p:txBody>
          <a:bodyPr/>
          <a:lstStyle/>
          <a:p>
            <a:fld id="{306B8B57-23CB-480B-859C-B43B41F4D749}" type="slidenum">
              <a:rPr lang="en-US" altLang="zh-CN"/>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3200">
                <a:sym typeface="+mn-ea"/>
              </a:rPr>
              <a:t>信道分配与介质访问控制</a:t>
            </a:r>
            <a:endParaRPr lang="zh-CN" altLang="en-US" dirty="0"/>
          </a:p>
        </p:txBody>
      </p:sp>
      <p:sp>
        <p:nvSpPr>
          <p:cNvPr id="5" name="内容占位符 4"/>
          <p:cNvSpPr>
            <a:spLocks noGrp="1"/>
          </p:cNvSpPr>
          <p:nvPr>
            <p:ph idx="1"/>
          </p:nvPr>
        </p:nvSpPr>
        <p:spPr/>
        <p:txBody>
          <a:bodyPr>
            <a:normAutofit/>
          </a:bodyPr>
          <a:lstStyle/>
          <a:p>
            <a:r>
              <a:rPr lang="en-US" altLang="zh-CN" dirty="0"/>
              <a:t>MAC</a:t>
            </a:r>
            <a:r>
              <a:rPr lang="zh-CN" altLang="en-US" dirty="0"/>
              <a:t>子层要解决多点连接环境下如何使用信道的问题</a:t>
            </a:r>
            <a:endParaRPr lang="zh-CN" altLang="en-US" dirty="0"/>
          </a:p>
          <a:p>
            <a:r>
              <a:rPr lang="zh-CN" altLang="en-US" dirty="0"/>
              <a:t>静态信道分配</a:t>
            </a:r>
            <a:r>
              <a:rPr lang="en-US" altLang="zh-CN" dirty="0"/>
              <a:t>:</a:t>
            </a:r>
            <a:endParaRPr lang="en-US" altLang="zh-CN" dirty="0"/>
          </a:p>
          <a:p>
            <a:pPr lvl="1">
              <a:buFont typeface="Wingdings" panose="05000000000000000000" pitchFamily="2" charset="2"/>
              <a:buChar char="n"/>
            </a:pPr>
            <a:r>
              <a:rPr lang="zh-CN" altLang="en-US" dirty="0"/>
              <a:t>多路复用技术，将单个信道划分成多个静态子信道</a:t>
            </a:r>
            <a:endParaRPr lang="zh-CN" altLang="en-US" dirty="0"/>
          </a:p>
          <a:p>
            <a:pPr lvl="1">
              <a:buFont typeface="Wingdings" panose="05000000000000000000" pitchFamily="2" charset="2"/>
              <a:buChar char="n"/>
            </a:pPr>
            <a:r>
              <a:rPr lang="zh-CN" altLang="en-US" dirty="0"/>
              <a:t>效率低，网络中数据流量具有突发性的特点</a:t>
            </a:r>
            <a:endParaRPr lang="en-US" altLang="zh-CN" dirty="0"/>
          </a:p>
          <a:p>
            <a:r>
              <a:rPr lang="zh-CN" altLang="en-US" dirty="0"/>
              <a:t>动态信道分配</a:t>
            </a:r>
            <a:endParaRPr lang="zh-CN" altLang="en-US" dirty="0"/>
          </a:p>
          <a:p>
            <a:pPr lvl="1">
              <a:buFont typeface="Wingdings" panose="05000000000000000000" pitchFamily="2" charset="2"/>
              <a:buChar char="n"/>
            </a:pPr>
            <a:r>
              <a:rPr lang="en-US" altLang="zh-CN" dirty="0"/>
              <a:t>5</a:t>
            </a:r>
            <a:r>
              <a:rPr lang="zh-CN" altLang="en-US" dirty="0"/>
              <a:t>个关键假设：流量独立，单信道，冲突可检测，时间连续或分槽，载波侦听</a:t>
            </a:r>
            <a:endParaRPr lang="zh-CN" altLang="en-US" dirty="0"/>
          </a:p>
          <a:p>
            <a:pPr lvl="1">
              <a:buFont typeface="Wingdings" panose="05000000000000000000" pitchFamily="2" charset="2"/>
              <a:buChar char="n"/>
            </a:pPr>
            <a:r>
              <a:rPr lang="zh-CN" altLang="en-US" dirty="0"/>
              <a:t>多路访问协议：如何在一个多点连接网络中获得信道使用权</a:t>
            </a:r>
            <a:endParaRPr lang="zh-CN" altLang="en-US" dirty="0"/>
          </a:p>
          <a:p>
            <a:pPr lvl="2">
              <a:buFont typeface="Wingdings" panose="05000000000000000000" pitchFamily="2" charset="2"/>
              <a:buChar char="n"/>
            </a:pPr>
            <a:r>
              <a:rPr lang="zh-CN" altLang="en-US" dirty="0"/>
              <a:t>竞争协议</a:t>
            </a:r>
            <a:endParaRPr lang="zh-CN" altLang="en-US" dirty="0"/>
          </a:p>
          <a:p>
            <a:pPr lvl="2">
              <a:buFont typeface="Wingdings" panose="05000000000000000000" pitchFamily="2" charset="2"/>
              <a:buChar char="n"/>
            </a:pPr>
            <a:r>
              <a:rPr lang="zh-CN" altLang="en-US" dirty="0"/>
              <a:t>无冲突协议</a:t>
            </a:r>
            <a:endParaRPr lang="zh-CN" altLang="en-US" dirty="0"/>
          </a:p>
          <a:p>
            <a:pPr lvl="2">
              <a:buFont typeface="Wingdings" panose="05000000000000000000" pitchFamily="2" charset="2"/>
              <a:buChar char="n"/>
            </a:pPr>
            <a:r>
              <a:rPr lang="zh-CN" altLang="en-US" dirty="0"/>
              <a:t>有限竞争协议</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kern="1200">
                <a:sym typeface="+mn-lt"/>
              </a:rPr>
              <a:t>用以太网交换机实现链路层互连的优点</a:t>
            </a:r>
            <a:endParaRPr lang="zh-CN" altLang="en-US" kern="1200"/>
          </a:p>
        </p:txBody>
      </p:sp>
      <p:sp>
        <p:nvSpPr>
          <p:cNvPr id="3" name="内容占位符 2"/>
          <p:cNvSpPr>
            <a:spLocks noGrp="1"/>
          </p:cNvSpPr>
          <p:nvPr>
            <p:ph idx="1"/>
          </p:nvPr>
        </p:nvSpPr>
        <p:spPr/>
        <p:txBody>
          <a:bodyPr>
            <a:normAutofit/>
          </a:bodyPr>
          <a:lstStyle/>
          <a:p>
            <a:pPr marL="342900" indent="-342900" algn="l" latinLnBrk="0">
              <a:lnSpc>
                <a:spcPct val="100000"/>
              </a:lnSpc>
              <a:spcBef>
                <a:spcPts val="0"/>
              </a:spcBef>
            </a:pPr>
            <a:r>
              <a:rPr lang="zh-CN" altLang="en-US" dirty="0">
                <a:sym typeface="+mn-lt"/>
              </a:rPr>
              <a:t>以太网交换机是一种即插即用设备，使用极其方便、简单</a:t>
            </a:r>
            <a:endParaRPr lang="zh-CN" altLang="en-US" dirty="0">
              <a:sym typeface="+mn-lt"/>
            </a:endParaRPr>
          </a:p>
          <a:p>
            <a:pPr marL="342900" indent="-342900" algn="l" latinLnBrk="0">
              <a:lnSpc>
                <a:spcPct val="100000"/>
              </a:lnSpc>
              <a:spcBef>
                <a:spcPts val="0"/>
              </a:spcBef>
            </a:pPr>
            <a:r>
              <a:rPr lang="zh-CN" altLang="en-US" dirty="0">
                <a:sym typeface="+mn-lt"/>
              </a:rPr>
              <a:t>相互通信的主机独占传输信道，无冲突地传输数据，独享线路带宽</a:t>
            </a:r>
            <a:endParaRPr lang="zh-CN" altLang="en-US" dirty="0">
              <a:sym typeface="+mn-lt"/>
            </a:endParaRPr>
          </a:p>
          <a:p>
            <a:pPr marL="342900" indent="-342900" algn="l" latinLnBrk="0">
              <a:lnSpc>
                <a:spcPct val="100000"/>
              </a:lnSpc>
              <a:spcBef>
                <a:spcPts val="0"/>
              </a:spcBef>
            </a:pPr>
            <a:r>
              <a:rPr lang="zh-CN" altLang="en-US" dirty="0">
                <a:sym typeface="+mn-lt"/>
              </a:rPr>
              <a:t>有多种速率的交换机，方便用户根据应用场景需要选择</a:t>
            </a:r>
            <a:endParaRPr lang="zh-CN" altLang="en-US" dirty="0"/>
          </a:p>
        </p:txBody>
      </p:sp>
      <p:sp>
        <p:nvSpPr>
          <p:cNvPr id="4" name="灯片编号占位符 3"/>
          <p:cNvSpPr>
            <a:spLocks noGrp="1"/>
          </p:cNvSpPr>
          <p:nvPr>
            <p:ph type="sldNum" sz="quarter" idx="12"/>
          </p:nvPr>
        </p:nvSpPr>
        <p:spPr>
          <a:xfrm>
            <a:off x="10640689" y="6363893"/>
            <a:ext cx="806893" cy="274320"/>
          </a:xfrm>
        </p:spPr>
        <p:txBody>
          <a:bodyPr/>
          <a:lstStyle/>
          <a:p>
            <a:fld id="{C8BB1146-E542-4D4E-B8E9-6919A11DDD48}" type="slidenum">
              <a:rPr lang="en-US" smtClean="0"/>
            </a:fld>
            <a:endParaRPr lang="en-US" dirty="0"/>
          </a:p>
        </p:txBody>
      </p:sp>
      <p:sp>
        <p:nvSpPr>
          <p:cNvPr id="5" name="AutoShape 42"/>
          <p:cNvSpPr>
            <a:spLocks noChangeArrowheads="1"/>
          </p:cNvSpPr>
          <p:nvPr>
            <p:custDataLst>
              <p:tags r:id="rId1"/>
            </p:custDataLst>
          </p:nvPr>
        </p:nvSpPr>
        <p:spPr bwMode="auto">
          <a:xfrm>
            <a:off x="1058788" y="2652824"/>
            <a:ext cx="4421403" cy="2360517"/>
          </a:xfrm>
          <a:prstGeom prst="roundRect">
            <a:avLst>
              <a:gd name="adj" fmla="val 16667"/>
            </a:avLst>
          </a:prstGeom>
          <a:solidFill>
            <a:schemeClr val="accent1">
              <a:lumMod val="25000"/>
              <a:lumOff val="75000"/>
            </a:schemeClr>
          </a:solidFill>
          <a:ln w="12700">
            <a:solidFill>
              <a:srgbClr val="00B0F0"/>
            </a:solidFill>
            <a:prstDash val="dash"/>
            <a:round/>
          </a:ln>
          <a:effectLst/>
        </p:spPr>
        <p:txBody>
          <a:bodyPr wrap="none" anchor="ctr"/>
          <a:lstStyle/>
          <a:p>
            <a:pPr>
              <a:lnSpc>
                <a:spcPct val="120000"/>
              </a:lnSpc>
            </a:pPr>
            <a:endParaRPr lang="zh-CN" altLang="en-US" sz="1865" b="1">
              <a:solidFill>
                <a:srgbClr val="0000CC"/>
              </a:solidFill>
              <a:cs typeface="+mn-ea"/>
              <a:sym typeface="+mn-lt"/>
            </a:endParaRPr>
          </a:p>
        </p:txBody>
      </p:sp>
      <p:sp>
        <p:nvSpPr>
          <p:cNvPr id="6" name="Text Box 49"/>
          <p:cNvSpPr txBox="1">
            <a:spLocks noChangeArrowheads="1"/>
          </p:cNvSpPr>
          <p:nvPr>
            <p:custDataLst>
              <p:tags r:id="rId2"/>
            </p:custDataLst>
          </p:nvPr>
        </p:nvSpPr>
        <p:spPr bwMode="auto">
          <a:xfrm>
            <a:off x="2786785" y="2686671"/>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集线器</a:t>
            </a:r>
            <a:endParaRPr kumimoji="1" lang="zh-CN" altLang="en-US" sz="1600" b="1" dirty="0">
              <a:cs typeface="+mn-ea"/>
              <a:sym typeface="+mn-lt"/>
            </a:endParaRPr>
          </a:p>
        </p:txBody>
      </p:sp>
      <p:sp>
        <p:nvSpPr>
          <p:cNvPr id="7" name="Line 60"/>
          <p:cNvSpPr>
            <a:spLocks noChangeShapeType="1"/>
          </p:cNvSpPr>
          <p:nvPr>
            <p:custDataLst>
              <p:tags r:id="rId3"/>
            </p:custDataLst>
          </p:nvPr>
        </p:nvSpPr>
        <p:spPr bwMode="auto">
          <a:xfrm flipH="1">
            <a:off x="1506090" y="3297387"/>
            <a:ext cx="1581341" cy="9390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8" name="Line 62"/>
          <p:cNvSpPr>
            <a:spLocks noChangeShapeType="1"/>
          </p:cNvSpPr>
          <p:nvPr>
            <p:custDataLst>
              <p:tags r:id="rId4"/>
            </p:custDataLst>
          </p:nvPr>
        </p:nvSpPr>
        <p:spPr bwMode="auto">
          <a:xfrm>
            <a:off x="3481380" y="3297386"/>
            <a:ext cx="389527" cy="95327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9" name="Line 63"/>
          <p:cNvSpPr>
            <a:spLocks noChangeShapeType="1"/>
          </p:cNvSpPr>
          <p:nvPr>
            <p:custDataLst>
              <p:tags r:id="rId5"/>
            </p:custDataLst>
          </p:nvPr>
        </p:nvSpPr>
        <p:spPr bwMode="auto">
          <a:xfrm>
            <a:off x="3606197" y="3297386"/>
            <a:ext cx="1214750" cy="95327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10" name="Line 64"/>
          <p:cNvSpPr>
            <a:spLocks noChangeShapeType="1"/>
          </p:cNvSpPr>
          <p:nvPr>
            <p:custDataLst>
              <p:tags r:id="rId6"/>
            </p:custDataLst>
          </p:nvPr>
        </p:nvSpPr>
        <p:spPr bwMode="auto">
          <a:xfrm flipH="1">
            <a:off x="2601234" y="3297387"/>
            <a:ext cx="486195" cy="9390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pic>
        <p:nvPicPr>
          <p:cNvPr id="11" name="Picture 68"/>
          <p:cNvPicPr>
            <a:picLocks noChangeAspect="1" noChangeArrowheads="1"/>
          </p:cNvPicPr>
          <p:nvPr>
            <p:custDataLst>
              <p:tags r:id="rId7"/>
            </p:custDataLst>
          </p:nvPr>
        </p:nvPicPr>
        <p:blipFill>
          <a:blip r:embed="rId8" cstate="print">
            <a:extLst>
              <a:ext uri="{28A0092B-C50C-407E-A947-70E740481C1C}">
                <a14:useLocalDpi xmlns:a14="http://schemas.microsoft.com/office/drawing/2010/main" val="0"/>
              </a:ext>
            </a:extLst>
          </a:blip>
          <a:srcRect/>
          <a:stretch>
            <a:fillRect/>
          </a:stretch>
        </p:blipFill>
        <p:spPr bwMode="auto">
          <a:xfrm rot="20744748">
            <a:off x="2805894" y="2970070"/>
            <a:ext cx="1239317" cy="5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AutoShape 42"/>
          <p:cNvSpPr>
            <a:spLocks noChangeArrowheads="1"/>
          </p:cNvSpPr>
          <p:nvPr>
            <p:custDataLst>
              <p:tags r:id="rId9"/>
            </p:custDataLst>
          </p:nvPr>
        </p:nvSpPr>
        <p:spPr bwMode="auto">
          <a:xfrm>
            <a:off x="6439239" y="2633037"/>
            <a:ext cx="4421403" cy="2360518"/>
          </a:xfrm>
          <a:prstGeom prst="roundRect">
            <a:avLst>
              <a:gd name="adj" fmla="val 16667"/>
            </a:avLst>
          </a:prstGeom>
          <a:solidFill>
            <a:schemeClr val="accent1">
              <a:lumMod val="25000"/>
              <a:lumOff val="75000"/>
            </a:schemeClr>
          </a:solidFill>
          <a:ln w="12700">
            <a:solidFill>
              <a:srgbClr val="00B0F0"/>
            </a:solidFill>
            <a:prstDash val="dash"/>
            <a:round/>
          </a:ln>
          <a:effectLst/>
        </p:spPr>
        <p:txBody>
          <a:bodyPr wrap="none" anchor="ctr"/>
          <a:lstStyle/>
          <a:p>
            <a:pPr>
              <a:lnSpc>
                <a:spcPct val="120000"/>
              </a:lnSpc>
            </a:pPr>
            <a:endParaRPr lang="zh-CN" altLang="en-US" sz="1865" b="1">
              <a:solidFill>
                <a:srgbClr val="0000CC"/>
              </a:solidFill>
              <a:cs typeface="+mn-ea"/>
              <a:sym typeface="+mn-lt"/>
            </a:endParaRPr>
          </a:p>
        </p:txBody>
      </p:sp>
      <p:sp>
        <p:nvSpPr>
          <p:cNvPr id="17" name="Text Box 49"/>
          <p:cNvSpPr txBox="1">
            <a:spLocks noChangeArrowheads="1"/>
          </p:cNvSpPr>
          <p:nvPr>
            <p:custDataLst>
              <p:tags r:id="rId10"/>
            </p:custDataLst>
          </p:nvPr>
        </p:nvSpPr>
        <p:spPr bwMode="auto">
          <a:xfrm>
            <a:off x="7939818" y="2676448"/>
            <a:ext cx="1463085"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600" b="1" dirty="0">
                <a:cs typeface="+mn-ea"/>
                <a:sym typeface="+mn-lt"/>
              </a:rPr>
              <a:t>交换机</a:t>
            </a:r>
            <a:endParaRPr kumimoji="1" lang="zh-CN" altLang="en-US" sz="1600" b="1" dirty="0">
              <a:cs typeface="+mn-ea"/>
              <a:sym typeface="+mn-lt"/>
            </a:endParaRPr>
          </a:p>
        </p:txBody>
      </p:sp>
      <p:sp>
        <p:nvSpPr>
          <p:cNvPr id="18" name="Line 60"/>
          <p:cNvSpPr>
            <a:spLocks noChangeShapeType="1"/>
          </p:cNvSpPr>
          <p:nvPr>
            <p:custDataLst>
              <p:tags r:id="rId11"/>
            </p:custDataLst>
          </p:nvPr>
        </p:nvSpPr>
        <p:spPr bwMode="auto">
          <a:xfrm flipH="1">
            <a:off x="7236623" y="3469534"/>
            <a:ext cx="1530886" cy="6801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19" name="Line 62"/>
          <p:cNvSpPr>
            <a:spLocks noChangeShapeType="1"/>
          </p:cNvSpPr>
          <p:nvPr>
            <p:custDataLst>
              <p:tags r:id="rId12"/>
            </p:custDataLst>
          </p:nvPr>
        </p:nvSpPr>
        <p:spPr bwMode="auto">
          <a:xfrm flipH="1">
            <a:off x="9344335" y="3276188"/>
            <a:ext cx="145852" cy="87353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20" name="Line 63"/>
          <p:cNvSpPr>
            <a:spLocks noChangeShapeType="1"/>
          </p:cNvSpPr>
          <p:nvPr>
            <p:custDataLst>
              <p:tags r:id="rId13"/>
            </p:custDataLst>
          </p:nvPr>
        </p:nvSpPr>
        <p:spPr bwMode="auto">
          <a:xfrm>
            <a:off x="9828917" y="3359387"/>
            <a:ext cx="487182" cy="84578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21" name="Line 64"/>
          <p:cNvSpPr>
            <a:spLocks noChangeShapeType="1"/>
          </p:cNvSpPr>
          <p:nvPr>
            <p:custDataLst>
              <p:tags r:id="rId14"/>
            </p:custDataLst>
          </p:nvPr>
        </p:nvSpPr>
        <p:spPr bwMode="auto">
          <a:xfrm flipH="1">
            <a:off x="8391045" y="3348576"/>
            <a:ext cx="715154" cy="79288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26" name="矩形 25"/>
          <p:cNvSpPr/>
          <p:nvPr>
            <p:custDataLst>
              <p:tags r:id="rId15"/>
            </p:custDataLst>
          </p:nvPr>
        </p:nvSpPr>
        <p:spPr>
          <a:xfrm>
            <a:off x="924016" y="5097799"/>
            <a:ext cx="4343400" cy="953135"/>
          </a:xfrm>
          <a:prstGeom prst="rect">
            <a:avLst/>
          </a:prstGeom>
        </p:spPr>
        <p:txBody>
          <a:bodyPr wrap="none">
            <a:spAutoFit/>
          </a:bodyPr>
          <a:lstStyle/>
          <a:p>
            <a:pPr marL="342900" indent="-342900" eaLnBrk="1" hangingPunct="1">
              <a:lnSpc>
                <a:spcPct val="80000"/>
              </a:lnSpc>
              <a:spcBef>
                <a:spcPct val="20000"/>
              </a:spcBef>
              <a:buClr>
                <a:srgbClr val="000000"/>
              </a:buClr>
              <a:buSzPct val="8000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rPr>
              <a:t>集线器的所有接口在同一个冲突域</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lt"/>
            </a:endParaRPr>
          </a:p>
          <a:p>
            <a:pPr marL="342900" indent="-342900" eaLnBrk="1" hangingPunct="1">
              <a:lnSpc>
                <a:spcPct val="80000"/>
              </a:lnSpc>
              <a:spcBef>
                <a:spcPct val="20000"/>
              </a:spcBef>
              <a:buClr>
                <a:srgbClr val="000000"/>
              </a:buClr>
              <a:buSzPct val="80000"/>
              <a:buFont typeface="Wingdings" panose="05000000000000000000" charset="0"/>
              <a:buChar char="Ø"/>
            </a:pP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lt"/>
              </a:rPr>
              <a:t>N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rPr>
              <a:t>个用户共享集线器提供的带宽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lt"/>
              </a:rPr>
              <a:t>B</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lt"/>
            </a:endParaRPr>
          </a:p>
          <a:p>
            <a:pPr marL="342900" indent="-342900" eaLnBrk="1" hangingPunct="1">
              <a:lnSpc>
                <a:spcPct val="80000"/>
              </a:lnSpc>
              <a:spcBef>
                <a:spcPct val="20000"/>
              </a:spcBef>
              <a:buClr>
                <a:srgbClr val="000000"/>
              </a:buClr>
              <a:buSzPct val="8000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rPr>
              <a:t>平均每个用户仅占有 </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lt"/>
              </a:rPr>
              <a:t>B/N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rPr>
              <a:t>的带宽</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sp>
        <p:nvSpPr>
          <p:cNvPr id="27" name="椭圆 26"/>
          <p:cNvSpPr/>
          <p:nvPr>
            <p:custDataLst>
              <p:tags r:id="rId16"/>
            </p:custDataLst>
          </p:nvPr>
        </p:nvSpPr>
        <p:spPr>
          <a:xfrm>
            <a:off x="1506090" y="3469535"/>
            <a:ext cx="3634459" cy="671928"/>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pic>
        <p:nvPicPr>
          <p:cNvPr id="28" name="Picture 2" descr="https://info.support.huawei.com/network/imagelib/getImgByNames4web?package_name=S5731-H48T4XC_pic.zip&amp;picture_name=front_left_HD.png&amp;ipNum=local"/>
          <p:cNvPicPr>
            <a:picLocks noChangeAspect="1" noChangeArrowheads="1"/>
          </p:cNvPicPr>
          <p:nvPr>
            <p:custDataLst>
              <p:tags r:id="rId17"/>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7753546" y="2986399"/>
            <a:ext cx="2455947" cy="597764"/>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p:cNvSpPr/>
          <p:nvPr>
            <p:custDataLst>
              <p:tags r:id="rId19"/>
            </p:custDataLst>
          </p:nvPr>
        </p:nvSpPr>
        <p:spPr>
          <a:xfrm rot="20000364">
            <a:off x="7101156" y="3737001"/>
            <a:ext cx="1566685" cy="29143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0" name="椭圆 29"/>
          <p:cNvSpPr/>
          <p:nvPr>
            <p:custDataLst>
              <p:tags r:id="rId20"/>
            </p:custDataLst>
          </p:nvPr>
        </p:nvSpPr>
        <p:spPr>
          <a:xfrm rot="18871097">
            <a:off x="8016825" y="3733610"/>
            <a:ext cx="1363672" cy="224109"/>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1" name="椭圆 30"/>
          <p:cNvSpPr/>
          <p:nvPr>
            <p:custDataLst>
              <p:tags r:id="rId21"/>
            </p:custDataLst>
          </p:nvPr>
        </p:nvSpPr>
        <p:spPr>
          <a:xfrm rot="16817926">
            <a:off x="8895304" y="3673764"/>
            <a:ext cx="999929" cy="189207"/>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2" name="椭圆 31"/>
          <p:cNvSpPr/>
          <p:nvPr>
            <p:custDataLst>
              <p:tags r:id="rId22"/>
            </p:custDataLst>
          </p:nvPr>
        </p:nvSpPr>
        <p:spPr>
          <a:xfrm rot="14369589">
            <a:off x="9499186" y="3597109"/>
            <a:ext cx="1069923" cy="225470"/>
          </a:xfrm>
          <a:prstGeom prst="ellipse">
            <a:avLst/>
          </a:prstGeom>
          <a:no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 name="Text Box 49"/>
          <p:cNvSpPr txBox="1">
            <a:spLocks noChangeArrowheads="1"/>
          </p:cNvSpPr>
          <p:nvPr>
            <p:custDataLst>
              <p:tags r:id="rId23"/>
            </p:custDataLst>
          </p:nvPr>
        </p:nvSpPr>
        <p:spPr bwMode="auto">
          <a:xfrm>
            <a:off x="2615519" y="3687877"/>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冲突域</a:t>
            </a:r>
            <a:endParaRPr kumimoji="1" lang="zh-CN" altLang="en-US" sz="1400" b="1" dirty="0">
              <a:cs typeface="+mn-ea"/>
              <a:sym typeface="+mn-lt"/>
            </a:endParaRPr>
          </a:p>
        </p:txBody>
      </p:sp>
      <p:sp>
        <p:nvSpPr>
          <p:cNvPr id="34" name="Text Box 49"/>
          <p:cNvSpPr txBox="1">
            <a:spLocks noChangeArrowheads="1"/>
          </p:cNvSpPr>
          <p:nvPr>
            <p:custDataLst>
              <p:tags r:id="rId24"/>
            </p:custDataLst>
          </p:nvPr>
        </p:nvSpPr>
        <p:spPr bwMode="auto">
          <a:xfrm rot="19750173">
            <a:off x="6783677" y="3527121"/>
            <a:ext cx="1463085" cy="32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pPr>
            <a:r>
              <a:rPr kumimoji="1" lang="zh-CN" altLang="en-US" sz="1400" b="1" dirty="0">
                <a:cs typeface="+mn-ea"/>
                <a:sym typeface="+mn-lt"/>
              </a:rPr>
              <a:t>冲突域</a:t>
            </a:r>
            <a:endParaRPr kumimoji="1" lang="zh-CN" altLang="en-US" sz="1400" b="1" dirty="0">
              <a:cs typeface="+mn-ea"/>
              <a:sym typeface="+mn-lt"/>
            </a:endParaRPr>
          </a:p>
        </p:txBody>
      </p:sp>
      <p:sp>
        <p:nvSpPr>
          <p:cNvPr id="35" name="矩形 34"/>
          <p:cNvSpPr/>
          <p:nvPr>
            <p:custDataLst>
              <p:tags r:id="rId25"/>
            </p:custDataLst>
          </p:nvPr>
        </p:nvSpPr>
        <p:spPr>
          <a:xfrm>
            <a:off x="6439239" y="5061200"/>
            <a:ext cx="5259924" cy="953135"/>
          </a:xfrm>
          <a:prstGeom prst="rect">
            <a:avLst/>
          </a:prstGeom>
        </p:spPr>
        <p:txBody>
          <a:bodyPr wrap="square">
            <a:spAutoFit/>
          </a:bodyPr>
          <a:lstStyle/>
          <a:p>
            <a:pPr marL="342900" indent="-342900" algn="l" eaLnBrk="1" hangingPunct="1">
              <a:lnSpc>
                <a:spcPct val="80000"/>
              </a:lnSpc>
              <a:spcBef>
                <a:spcPct val="20000"/>
              </a:spcBef>
              <a:buClr>
                <a:srgbClr val="000000"/>
              </a:buClr>
              <a:buSzPct val="8000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rPr>
              <a:t>以太网交换机的每个接口是一个冲突域</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endParaRPr>
          </a:p>
          <a:p>
            <a:pPr marL="342900" indent="-342900" algn="l" eaLnBrk="1" hangingPunct="1">
              <a:lnSpc>
                <a:spcPct val="80000"/>
              </a:lnSpc>
              <a:spcBef>
                <a:spcPct val="20000"/>
              </a:spcBef>
              <a:buClr>
                <a:srgbClr val="000000"/>
              </a:buClr>
              <a:buSzPct val="8000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rPr>
              <a:t>交换机为每个接口提供带宽 B</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endParaRPr>
          </a:p>
          <a:p>
            <a:pPr marL="342900" indent="-342900" algn="l" eaLnBrk="1" hangingPunct="1">
              <a:lnSpc>
                <a:spcPct val="80000"/>
              </a:lnSpc>
              <a:spcBef>
                <a:spcPct val="20000"/>
              </a:spcBef>
              <a:buClr>
                <a:srgbClr val="000000"/>
              </a:buClr>
              <a:buSzPct val="80000"/>
              <a:buFont typeface="Wingdings" panose="05000000000000000000" charset="0"/>
              <a:buChar char="Ø"/>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rPr>
              <a:t>N个用户，每个用户独占带宽 B</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lt"/>
            </a:endParaRPr>
          </a:p>
        </p:txBody>
      </p:sp>
      <p:pic>
        <p:nvPicPr>
          <p:cNvPr id="37" name="图片 36"/>
          <p:cNvPicPr>
            <a:picLocks noChangeAspect="1"/>
          </p:cNvPicPr>
          <p:nvPr>
            <p:custDataLst>
              <p:tags r:id="rId26"/>
            </p:custDataLst>
          </p:nvPr>
        </p:nvPicPr>
        <p:blipFill>
          <a:blip r:embed="rId27"/>
          <a:stretch>
            <a:fillRect/>
          </a:stretch>
        </p:blipFill>
        <p:spPr>
          <a:xfrm>
            <a:off x="4210549" y="3753766"/>
            <a:ext cx="789579" cy="304317"/>
          </a:xfrm>
          <a:prstGeom prst="rect">
            <a:avLst/>
          </a:prstGeom>
        </p:spPr>
      </p:pic>
      <p:pic>
        <p:nvPicPr>
          <p:cNvPr id="38" name="图片 37"/>
          <p:cNvPicPr>
            <a:picLocks noChangeAspect="1"/>
          </p:cNvPicPr>
          <p:nvPr>
            <p:custDataLst>
              <p:tags r:id="rId28"/>
            </p:custDataLst>
          </p:nvPr>
        </p:nvPicPr>
        <p:blipFill>
          <a:blip r:embed="rId29"/>
          <a:stretch>
            <a:fillRect/>
          </a:stretch>
        </p:blipFill>
        <p:spPr>
          <a:xfrm>
            <a:off x="1157423" y="4211249"/>
            <a:ext cx="631731" cy="487117"/>
          </a:xfrm>
          <a:prstGeom prst="rect">
            <a:avLst/>
          </a:prstGeom>
        </p:spPr>
      </p:pic>
      <p:pic>
        <p:nvPicPr>
          <p:cNvPr id="39" name="图片 38"/>
          <p:cNvPicPr>
            <a:picLocks noChangeAspect="1"/>
          </p:cNvPicPr>
          <p:nvPr>
            <p:custDataLst>
              <p:tags r:id="rId30"/>
            </p:custDataLst>
          </p:nvPr>
        </p:nvPicPr>
        <p:blipFill>
          <a:blip r:embed="rId29"/>
          <a:stretch>
            <a:fillRect/>
          </a:stretch>
        </p:blipFill>
        <p:spPr>
          <a:xfrm>
            <a:off x="2244707" y="4205175"/>
            <a:ext cx="631731" cy="487117"/>
          </a:xfrm>
          <a:prstGeom prst="rect">
            <a:avLst/>
          </a:prstGeom>
        </p:spPr>
      </p:pic>
      <p:pic>
        <p:nvPicPr>
          <p:cNvPr id="40" name="图片 39"/>
          <p:cNvPicPr>
            <a:picLocks noChangeAspect="1"/>
          </p:cNvPicPr>
          <p:nvPr>
            <p:custDataLst>
              <p:tags r:id="rId31"/>
            </p:custDataLst>
          </p:nvPr>
        </p:nvPicPr>
        <p:blipFill>
          <a:blip r:embed="rId29"/>
          <a:stretch>
            <a:fillRect/>
          </a:stretch>
        </p:blipFill>
        <p:spPr>
          <a:xfrm>
            <a:off x="3481380" y="4226011"/>
            <a:ext cx="631731" cy="487117"/>
          </a:xfrm>
          <a:prstGeom prst="rect">
            <a:avLst/>
          </a:prstGeom>
        </p:spPr>
      </p:pic>
      <p:pic>
        <p:nvPicPr>
          <p:cNvPr id="41" name="图片 40"/>
          <p:cNvPicPr>
            <a:picLocks noChangeAspect="1"/>
          </p:cNvPicPr>
          <p:nvPr>
            <p:custDataLst>
              <p:tags r:id="rId32"/>
            </p:custDataLst>
          </p:nvPr>
        </p:nvPicPr>
        <p:blipFill>
          <a:blip r:embed="rId29"/>
          <a:stretch>
            <a:fillRect/>
          </a:stretch>
        </p:blipFill>
        <p:spPr>
          <a:xfrm>
            <a:off x="4487362" y="4229287"/>
            <a:ext cx="631731" cy="487117"/>
          </a:xfrm>
          <a:prstGeom prst="rect">
            <a:avLst/>
          </a:prstGeom>
        </p:spPr>
      </p:pic>
      <p:pic>
        <p:nvPicPr>
          <p:cNvPr id="42" name="图片 41"/>
          <p:cNvPicPr>
            <a:picLocks noChangeAspect="1"/>
          </p:cNvPicPr>
          <p:nvPr>
            <p:custDataLst>
              <p:tags r:id="rId33"/>
            </p:custDataLst>
          </p:nvPr>
        </p:nvPicPr>
        <p:blipFill>
          <a:blip r:embed="rId29"/>
          <a:stretch>
            <a:fillRect/>
          </a:stretch>
        </p:blipFill>
        <p:spPr>
          <a:xfrm>
            <a:off x="6853197" y="4130303"/>
            <a:ext cx="631731" cy="487117"/>
          </a:xfrm>
          <a:prstGeom prst="rect">
            <a:avLst/>
          </a:prstGeom>
        </p:spPr>
      </p:pic>
      <p:pic>
        <p:nvPicPr>
          <p:cNvPr id="43" name="图片 42"/>
          <p:cNvPicPr>
            <a:picLocks noChangeAspect="1"/>
          </p:cNvPicPr>
          <p:nvPr>
            <p:custDataLst>
              <p:tags r:id="rId34"/>
            </p:custDataLst>
          </p:nvPr>
        </p:nvPicPr>
        <p:blipFill>
          <a:blip r:embed="rId29"/>
          <a:stretch>
            <a:fillRect/>
          </a:stretch>
        </p:blipFill>
        <p:spPr>
          <a:xfrm>
            <a:off x="7844325" y="4096764"/>
            <a:ext cx="631731" cy="487117"/>
          </a:xfrm>
          <a:prstGeom prst="rect">
            <a:avLst/>
          </a:prstGeom>
        </p:spPr>
      </p:pic>
      <p:pic>
        <p:nvPicPr>
          <p:cNvPr id="44" name="图片 43"/>
          <p:cNvPicPr>
            <a:picLocks noChangeAspect="1"/>
          </p:cNvPicPr>
          <p:nvPr>
            <p:custDataLst>
              <p:tags r:id="rId35"/>
            </p:custDataLst>
          </p:nvPr>
        </p:nvPicPr>
        <p:blipFill>
          <a:blip r:embed="rId29"/>
          <a:stretch>
            <a:fillRect/>
          </a:stretch>
        </p:blipFill>
        <p:spPr>
          <a:xfrm>
            <a:off x="8985303" y="4130472"/>
            <a:ext cx="631731" cy="487117"/>
          </a:xfrm>
          <a:prstGeom prst="rect">
            <a:avLst/>
          </a:prstGeom>
        </p:spPr>
      </p:pic>
      <p:pic>
        <p:nvPicPr>
          <p:cNvPr id="45" name="图片 44"/>
          <p:cNvPicPr>
            <a:picLocks noChangeAspect="1"/>
          </p:cNvPicPr>
          <p:nvPr>
            <p:custDataLst>
              <p:tags r:id="rId36"/>
            </p:custDataLst>
          </p:nvPr>
        </p:nvPicPr>
        <p:blipFill>
          <a:blip r:embed="rId29"/>
          <a:stretch>
            <a:fillRect/>
          </a:stretch>
        </p:blipFill>
        <p:spPr>
          <a:xfrm>
            <a:off x="9982997" y="4158117"/>
            <a:ext cx="631731" cy="487117"/>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kern="1200">
                <a:sym typeface="+mn-lt"/>
              </a:rPr>
              <a:t>用以太网交换机互连的网络是一个广播网络</a:t>
            </a:r>
            <a:endParaRPr lang="zh-CN" altLang="en-US" kern="120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Rectangle 6"/>
          <p:cNvSpPr>
            <a:spLocks noChangeArrowheads="1"/>
          </p:cNvSpPr>
          <p:nvPr/>
        </p:nvSpPr>
        <p:spPr bwMode="auto">
          <a:xfrm>
            <a:off x="5623761" y="2362342"/>
            <a:ext cx="867545" cy="54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20000"/>
              </a:lnSpc>
            </a:pPr>
            <a:r>
              <a:rPr lang="zh-CN" altLang="en-US" sz="2665" b="1" dirty="0">
                <a:solidFill>
                  <a:schemeClr val="bg1"/>
                </a:solidFill>
                <a:cs typeface="+mn-ea"/>
                <a:sym typeface="+mn-lt"/>
              </a:rPr>
              <a:t>采用</a:t>
            </a:r>
            <a:endParaRPr lang="fr-FR" altLang="zh-CN" sz="2665" b="1" dirty="0">
              <a:solidFill>
                <a:schemeClr val="bg1"/>
              </a:solidFill>
              <a:cs typeface="+mn-ea"/>
              <a:sym typeface="+mn-lt"/>
            </a:endParaRPr>
          </a:p>
        </p:txBody>
      </p:sp>
      <p:sp>
        <p:nvSpPr>
          <p:cNvPr id="6" name="AutoShape 42"/>
          <p:cNvSpPr>
            <a:spLocks noChangeArrowheads="1"/>
          </p:cNvSpPr>
          <p:nvPr/>
        </p:nvSpPr>
        <p:spPr bwMode="auto">
          <a:xfrm>
            <a:off x="1685214" y="2541970"/>
            <a:ext cx="8138983" cy="3209159"/>
          </a:xfrm>
          <a:prstGeom prst="roundRect">
            <a:avLst>
              <a:gd name="adj" fmla="val 16667"/>
            </a:avLst>
          </a:prstGeom>
          <a:solidFill>
            <a:schemeClr val="accent5"/>
          </a:solidFill>
          <a:ln w="12700">
            <a:solidFill>
              <a:schemeClr val="tx1"/>
            </a:solidFill>
            <a:prstDash val="dash"/>
            <a:round/>
          </a:ln>
          <a:effectLst/>
        </p:spPr>
        <p:txBody>
          <a:bodyPr wrap="none" anchor="ctr"/>
          <a:lstStyle/>
          <a:p>
            <a:pPr>
              <a:lnSpc>
                <a:spcPct val="120000"/>
              </a:lnSpc>
            </a:pPr>
            <a:endParaRPr lang="zh-CN" altLang="en-US" sz="1865" b="1" dirty="0">
              <a:solidFill>
                <a:srgbClr val="0000CC"/>
              </a:solidFill>
              <a:cs typeface="+mn-ea"/>
              <a:sym typeface="+mn-lt"/>
            </a:endParaRPr>
          </a:p>
        </p:txBody>
      </p:sp>
      <p:sp>
        <p:nvSpPr>
          <p:cNvPr id="7" name="Line 51"/>
          <p:cNvSpPr>
            <a:spLocks noChangeShapeType="1"/>
          </p:cNvSpPr>
          <p:nvPr/>
        </p:nvSpPr>
        <p:spPr bwMode="auto">
          <a:xfrm>
            <a:off x="7378297" y="4255902"/>
            <a:ext cx="905034" cy="80641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8" name="Line 53"/>
          <p:cNvSpPr>
            <a:spLocks noChangeShapeType="1"/>
          </p:cNvSpPr>
          <p:nvPr/>
        </p:nvSpPr>
        <p:spPr bwMode="auto">
          <a:xfrm flipV="1">
            <a:off x="7378297" y="4126921"/>
            <a:ext cx="1030212" cy="944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9" name="Line 54"/>
          <p:cNvSpPr>
            <a:spLocks noChangeShapeType="1"/>
          </p:cNvSpPr>
          <p:nvPr/>
        </p:nvSpPr>
        <p:spPr bwMode="auto">
          <a:xfrm flipV="1">
            <a:off x="7387794" y="3135758"/>
            <a:ext cx="895537" cy="80275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pic>
        <p:nvPicPr>
          <p:cNvPr id="1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2688" y="4898606"/>
            <a:ext cx="551640" cy="551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32688" y="3882038"/>
            <a:ext cx="551640" cy="551640"/>
          </a:xfrm>
          <a:prstGeom prst="rect">
            <a:avLst/>
          </a:prstGeom>
          <a:noFill/>
          <a:extLst>
            <a:ext uri="{909E8E84-426E-40DD-AFC4-6F175D3DCCD1}">
              <a14:hiddenFill xmlns:a14="http://schemas.microsoft.com/office/drawing/2010/main">
                <a:solidFill>
                  <a:srgbClr val="FFFFFF"/>
                </a:solidFill>
              </a14:hiddenFill>
            </a:ext>
          </a:extLst>
        </p:spPr>
      </p:pic>
      <p:sp>
        <p:nvSpPr>
          <p:cNvPr id="12" name="Line 51"/>
          <p:cNvSpPr>
            <a:spLocks noChangeShapeType="1"/>
          </p:cNvSpPr>
          <p:nvPr/>
        </p:nvSpPr>
        <p:spPr bwMode="auto">
          <a:xfrm flipH="1">
            <a:off x="3132758" y="4271021"/>
            <a:ext cx="932104" cy="7913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13" name="Line 53"/>
          <p:cNvSpPr>
            <a:spLocks noChangeShapeType="1"/>
          </p:cNvSpPr>
          <p:nvPr/>
        </p:nvSpPr>
        <p:spPr bwMode="auto">
          <a:xfrm flipH="1">
            <a:off x="3083552" y="4136363"/>
            <a:ext cx="981309" cy="442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sp>
        <p:nvSpPr>
          <p:cNvPr id="14" name="Line 54"/>
          <p:cNvSpPr>
            <a:spLocks noChangeShapeType="1"/>
          </p:cNvSpPr>
          <p:nvPr/>
        </p:nvSpPr>
        <p:spPr bwMode="auto">
          <a:xfrm flipH="1" flipV="1">
            <a:off x="3132758" y="3135758"/>
            <a:ext cx="934220" cy="80275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865" b="1">
              <a:cs typeface="+mn-ea"/>
              <a:sym typeface="+mn-lt"/>
            </a:endParaRPr>
          </a:p>
        </p:txBody>
      </p:sp>
      <p:pic>
        <p:nvPicPr>
          <p:cNvPr id="1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07733" y="3914990"/>
            <a:ext cx="551640" cy="5516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07733" y="2859941"/>
            <a:ext cx="551640" cy="551640"/>
          </a:xfrm>
          <a:prstGeom prst="rect">
            <a:avLst/>
          </a:prstGeom>
          <a:noFill/>
          <a:extLst>
            <a:ext uri="{909E8E84-426E-40DD-AFC4-6F175D3DCCD1}">
              <a14:hiddenFill xmlns:a14="http://schemas.microsoft.com/office/drawing/2010/main">
                <a:solidFill>
                  <a:srgbClr val="FFFFFF"/>
                </a:solidFill>
              </a14:hiddenFill>
            </a:ext>
          </a:extLst>
        </p:spPr>
      </p:pic>
      <p:sp>
        <p:nvSpPr>
          <p:cNvPr id="17" name="Line 48"/>
          <p:cNvSpPr>
            <a:spLocks noChangeShapeType="1"/>
          </p:cNvSpPr>
          <p:nvPr/>
        </p:nvSpPr>
        <p:spPr bwMode="auto">
          <a:xfrm>
            <a:off x="4863959" y="4088782"/>
            <a:ext cx="172786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sz="2400">
              <a:cs typeface="+mn-ea"/>
              <a:sym typeface="+mn-lt"/>
            </a:endParaRPr>
          </a:p>
        </p:txBody>
      </p:sp>
      <p:sp>
        <p:nvSpPr>
          <p:cNvPr id="18" name="矩形 17"/>
          <p:cNvSpPr/>
          <p:nvPr/>
        </p:nvSpPr>
        <p:spPr>
          <a:xfrm>
            <a:off x="4060848" y="3070152"/>
            <a:ext cx="800219" cy="657809"/>
          </a:xfrm>
          <a:prstGeom prst="rect">
            <a:avLst/>
          </a:prstGeom>
        </p:spPr>
        <p:txBody>
          <a:bodyPr wrap="none">
            <a:spAutoFit/>
          </a:bodyPr>
          <a:lstStyle/>
          <a:p>
            <a:pPr>
              <a:lnSpc>
                <a:spcPct val="120000"/>
              </a:lnSpc>
            </a:pPr>
            <a:r>
              <a:rPr lang="zh-CN" altLang="en-US" sz="1600" b="1" dirty="0">
                <a:cs typeface="+mn-ea"/>
                <a:sym typeface="+mn-lt"/>
              </a:rPr>
              <a:t>以太网</a:t>
            </a:r>
            <a:endParaRPr lang="zh-CN" altLang="en-US" sz="1600" b="1" dirty="0">
              <a:cs typeface="+mn-ea"/>
              <a:sym typeface="+mn-lt"/>
            </a:endParaRPr>
          </a:p>
          <a:p>
            <a:pPr>
              <a:lnSpc>
                <a:spcPct val="120000"/>
              </a:lnSpc>
            </a:pPr>
            <a:r>
              <a:rPr lang="zh-CN" altLang="en-US" sz="1600" b="1" dirty="0">
                <a:cs typeface="+mn-ea"/>
                <a:sym typeface="+mn-lt"/>
              </a:rPr>
              <a:t>交换机</a:t>
            </a:r>
            <a:endParaRPr lang="zh-CN" altLang="en-US" sz="1600" b="1" dirty="0">
              <a:cs typeface="+mn-ea"/>
              <a:sym typeface="+mn-lt"/>
            </a:endParaRPr>
          </a:p>
        </p:txBody>
      </p:sp>
      <p:sp>
        <p:nvSpPr>
          <p:cNvPr id="19" name="矩形 18"/>
          <p:cNvSpPr/>
          <p:nvPr/>
        </p:nvSpPr>
        <p:spPr>
          <a:xfrm>
            <a:off x="6578078" y="3072959"/>
            <a:ext cx="800219" cy="657809"/>
          </a:xfrm>
          <a:prstGeom prst="rect">
            <a:avLst/>
          </a:prstGeom>
        </p:spPr>
        <p:txBody>
          <a:bodyPr wrap="none">
            <a:spAutoFit/>
          </a:bodyPr>
          <a:lstStyle/>
          <a:p>
            <a:pPr>
              <a:lnSpc>
                <a:spcPct val="120000"/>
              </a:lnSpc>
            </a:pPr>
            <a:r>
              <a:rPr lang="zh-CN" altLang="en-US" sz="1600" b="1" dirty="0">
                <a:cs typeface="+mn-ea"/>
                <a:sym typeface="+mn-lt"/>
              </a:rPr>
              <a:t>以太网</a:t>
            </a:r>
            <a:endParaRPr lang="zh-CN" altLang="en-US" sz="1600" b="1" dirty="0">
              <a:cs typeface="+mn-ea"/>
              <a:sym typeface="+mn-lt"/>
            </a:endParaRPr>
          </a:p>
          <a:p>
            <a:pPr>
              <a:lnSpc>
                <a:spcPct val="120000"/>
              </a:lnSpc>
            </a:pPr>
            <a:r>
              <a:rPr lang="zh-CN" altLang="en-US" sz="1600" b="1" dirty="0">
                <a:cs typeface="+mn-ea"/>
                <a:sym typeface="+mn-lt"/>
              </a:rPr>
              <a:t>交换机</a:t>
            </a:r>
            <a:endParaRPr lang="zh-CN" altLang="en-US" sz="1600" b="1" dirty="0">
              <a:cs typeface="+mn-ea"/>
              <a:sym typeface="+mn-lt"/>
            </a:endParaRPr>
          </a:p>
        </p:txBody>
      </p:sp>
      <p:grpSp>
        <p:nvGrpSpPr>
          <p:cNvPr id="32" name="Group 202"/>
          <p:cNvGrpSpPr/>
          <p:nvPr/>
        </p:nvGrpSpPr>
        <p:grpSpPr bwMode="auto">
          <a:xfrm>
            <a:off x="2791258" y="4763189"/>
            <a:ext cx="595437" cy="589691"/>
            <a:chOff x="630" y="3200"/>
            <a:chExt cx="627" cy="604"/>
          </a:xfrm>
        </p:grpSpPr>
        <p:sp>
          <p:nvSpPr>
            <p:cNvPr id="33" name="Freeform 203"/>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sp>
          <p:nvSpPr>
            <p:cNvPr id="34"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35"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36"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37" name="Freeform 207"/>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sp>
          <p:nvSpPr>
            <p:cNvPr id="38" name="Freeform 208"/>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sp>
          <p:nvSpPr>
            <p:cNvPr id="39" name="Freeform 209"/>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sp>
          <p:nvSpPr>
            <p:cNvPr id="40" name="Freeform 210"/>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grpSp>
      <p:grpSp>
        <p:nvGrpSpPr>
          <p:cNvPr id="41" name="Group 202"/>
          <p:cNvGrpSpPr/>
          <p:nvPr/>
        </p:nvGrpSpPr>
        <p:grpSpPr bwMode="auto">
          <a:xfrm>
            <a:off x="8116212" y="2767213"/>
            <a:ext cx="595437" cy="589691"/>
            <a:chOff x="630" y="3200"/>
            <a:chExt cx="627" cy="604"/>
          </a:xfrm>
        </p:grpSpPr>
        <p:sp>
          <p:nvSpPr>
            <p:cNvPr id="42" name="Freeform 203"/>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sp>
          <p:nvSpPr>
            <p:cNvPr id="43"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44"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45"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lnSpc>
                  <a:spcPct val="120000"/>
                </a:lnSpc>
              </a:pPr>
              <a:endParaRPr lang="zh-CN" altLang="en-US" sz="3200">
                <a:latin typeface="+mn-lt"/>
                <a:ea typeface="+mn-ea"/>
                <a:cs typeface="+mn-ea"/>
                <a:sym typeface="+mn-lt"/>
              </a:endParaRPr>
            </a:p>
          </p:txBody>
        </p:sp>
        <p:sp>
          <p:nvSpPr>
            <p:cNvPr id="46" name="Freeform 207"/>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sp>
          <p:nvSpPr>
            <p:cNvPr id="47" name="Freeform 208"/>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sp>
          <p:nvSpPr>
            <p:cNvPr id="48" name="Freeform 209"/>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sp>
          <p:nvSpPr>
            <p:cNvPr id="49" name="Freeform 210"/>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nSpc>
                  <a:spcPct val="120000"/>
                </a:lnSpc>
              </a:pPr>
              <a:endParaRPr lang="zh-CN" altLang="en-US" sz="3200">
                <a:latin typeface="+mn-lt"/>
                <a:ea typeface="+mn-ea"/>
                <a:cs typeface="+mn-ea"/>
                <a:sym typeface="+mn-lt"/>
              </a:endParaRPr>
            </a:p>
          </p:txBody>
        </p:sp>
      </p:grpSp>
      <p:sp>
        <p:nvSpPr>
          <p:cNvPr id="50" name="Text Box 50"/>
          <p:cNvSpPr txBox="1">
            <a:spLocks noChangeArrowheads="1"/>
          </p:cNvSpPr>
          <p:nvPr/>
        </p:nvSpPr>
        <p:spPr bwMode="auto">
          <a:xfrm>
            <a:off x="5219919" y="5062321"/>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5" b="1" dirty="0">
                <a:solidFill>
                  <a:schemeClr val="tx1"/>
                </a:solidFill>
                <a:cs typeface="+mn-ea"/>
                <a:sym typeface="+mn-lt"/>
              </a:rPr>
              <a:t>广播域</a:t>
            </a:r>
            <a:endParaRPr kumimoji="1" lang="zh-CN" altLang="en-US" sz="1865" b="1" dirty="0">
              <a:solidFill>
                <a:schemeClr val="tx1"/>
              </a:solidFill>
              <a:cs typeface="+mn-ea"/>
              <a:sym typeface="+mn-lt"/>
            </a:endParaRPr>
          </a:p>
        </p:txBody>
      </p:sp>
      <p:sp>
        <p:nvSpPr>
          <p:cNvPr id="51" name="任意多边形 137"/>
          <p:cNvSpPr/>
          <p:nvPr/>
        </p:nvSpPr>
        <p:spPr>
          <a:xfrm>
            <a:off x="3403171" y="3529308"/>
            <a:ext cx="472548" cy="502196"/>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sp>
        <p:nvSpPr>
          <p:cNvPr id="52" name="任意多边形 138"/>
          <p:cNvSpPr/>
          <p:nvPr/>
        </p:nvSpPr>
        <p:spPr>
          <a:xfrm flipH="1" flipV="1">
            <a:off x="7571337" y="4224955"/>
            <a:ext cx="472548" cy="502196"/>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nvGrpSpPr>
          <p:cNvPr id="53" name="组合 52"/>
          <p:cNvGrpSpPr/>
          <p:nvPr/>
        </p:nvGrpSpPr>
        <p:grpSpPr>
          <a:xfrm>
            <a:off x="3396617" y="3135758"/>
            <a:ext cx="4647267" cy="1860659"/>
            <a:chOff x="2778721" y="2595031"/>
            <a:chExt cx="3485450" cy="1395494"/>
          </a:xfrm>
        </p:grpSpPr>
        <p:cxnSp>
          <p:nvCxnSpPr>
            <p:cNvPr id="54" name="直接连接符 53"/>
            <p:cNvCxnSpPr/>
            <p:nvPr/>
          </p:nvCxnSpPr>
          <p:spPr>
            <a:xfrm flipH="1">
              <a:off x="5819227" y="2595031"/>
              <a:ext cx="444944" cy="370241"/>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3966519" y="3215942"/>
              <a:ext cx="1081131" cy="1"/>
            </a:xfrm>
            <a:prstGeom prst="line">
              <a:avLst/>
            </a:prstGeom>
            <a:ln w="38100">
              <a:solidFill>
                <a:srgbClr val="CC33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778721" y="3658532"/>
              <a:ext cx="384040" cy="331993"/>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971726" y="3498335"/>
              <a:ext cx="1081131" cy="1"/>
            </a:xfrm>
            <a:prstGeom prst="line">
              <a:avLst/>
            </a:prstGeom>
            <a:ln w="38100">
              <a:solidFill>
                <a:srgbClr val="3333F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50"/>
          <p:cNvSpPr txBox="1">
            <a:spLocks noChangeArrowheads="1"/>
          </p:cNvSpPr>
          <p:nvPr/>
        </p:nvSpPr>
        <p:spPr bwMode="auto">
          <a:xfrm>
            <a:off x="8743229" y="3883220"/>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5" b="1" dirty="0">
                <a:solidFill>
                  <a:srgbClr val="0000FF"/>
                </a:solidFill>
                <a:cs typeface="+mn-ea"/>
                <a:sym typeface="+mn-lt"/>
              </a:rPr>
              <a:t>研发部</a:t>
            </a:r>
            <a:endParaRPr kumimoji="1" lang="zh-CN" altLang="en-US" sz="1865" b="1" dirty="0">
              <a:solidFill>
                <a:srgbClr val="0000FF"/>
              </a:solidFill>
              <a:cs typeface="+mn-ea"/>
              <a:sym typeface="+mn-lt"/>
            </a:endParaRPr>
          </a:p>
        </p:txBody>
      </p:sp>
      <p:sp>
        <p:nvSpPr>
          <p:cNvPr id="59" name="Text Box 50"/>
          <p:cNvSpPr txBox="1">
            <a:spLocks noChangeArrowheads="1"/>
          </p:cNvSpPr>
          <p:nvPr/>
        </p:nvSpPr>
        <p:spPr bwMode="auto">
          <a:xfrm>
            <a:off x="8743231" y="2793229"/>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5" b="1" dirty="0">
                <a:solidFill>
                  <a:srgbClr val="C00000"/>
                </a:solidFill>
                <a:cs typeface="+mn-ea"/>
                <a:sym typeface="+mn-lt"/>
              </a:rPr>
              <a:t>市场部</a:t>
            </a:r>
            <a:endParaRPr kumimoji="1" lang="zh-CN" altLang="en-US" sz="1865" b="1" dirty="0">
              <a:solidFill>
                <a:srgbClr val="C00000"/>
              </a:solidFill>
              <a:cs typeface="+mn-ea"/>
              <a:sym typeface="+mn-lt"/>
            </a:endParaRPr>
          </a:p>
        </p:txBody>
      </p:sp>
      <p:sp>
        <p:nvSpPr>
          <p:cNvPr id="60" name="Text Box 50"/>
          <p:cNvSpPr txBox="1">
            <a:spLocks noChangeArrowheads="1"/>
          </p:cNvSpPr>
          <p:nvPr/>
        </p:nvSpPr>
        <p:spPr bwMode="auto">
          <a:xfrm>
            <a:off x="8743229" y="4904838"/>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5" b="1" dirty="0">
                <a:solidFill>
                  <a:srgbClr val="0000FF"/>
                </a:solidFill>
                <a:cs typeface="+mn-ea"/>
                <a:sym typeface="+mn-lt"/>
              </a:rPr>
              <a:t>研发部</a:t>
            </a:r>
            <a:endParaRPr kumimoji="1" lang="zh-CN" altLang="en-US" sz="1865" b="1" dirty="0">
              <a:solidFill>
                <a:srgbClr val="0000FF"/>
              </a:solidFill>
              <a:cs typeface="+mn-ea"/>
              <a:sym typeface="+mn-lt"/>
            </a:endParaRPr>
          </a:p>
        </p:txBody>
      </p:sp>
      <p:sp>
        <p:nvSpPr>
          <p:cNvPr id="61" name="Text Box 50"/>
          <p:cNvSpPr txBox="1">
            <a:spLocks noChangeArrowheads="1"/>
          </p:cNvSpPr>
          <p:nvPr/>
        </p:nvSpPr>
        <p:spPr bwMode="auto">
          <a:xfrm>
            <a:off x="1893640" y="4787413"/>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5" b="1" dirty="0">
                <a:solidFill>
                  <a:srgbClr val="C00000"/>
                </a:solidFill>
                <a:cs typeface="+mn-ea"/>
                <a:sym typeface="+mn-lt"/>
              </a:rPr>
              <a:t>市场部</a:t>
            </a:r>
            <a:endParaRPr kumimoji="1" lang="zh-CN" altLang="en-US" sz="1865" b="1" dirty="0">
              <a:solidFill>
                <a:srgbClr val="C00000"/>
              </a:solidFill>
              <a:cs typeface="+mn-ea"/>
              <a:sym typeface="+mn-lt"/>
            </a:endParaRPr>
          </a:p>
        </p:txBody>
      </p:sp>
      <p:sp>
        <p:nvSpPr>
          <p:cNvPr id="62" name="Text Box 50"/>
          <p:cNvSpPr txBox="1">
            <a:spLocks noChangeArrowheads="1"/>
          </p:cNvSpPr>
          <p:nvPr/>
        </p:nvSpPr>
        <p:spPr bwMode="auto">
          <a:xfrm>
            <a:off x="1893640" y="2878077"/>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5" b="1" dirty="0">
                <a:solidFill>
                  <a:srgbClr val="0000FF"/>
                </a:solidFill>
                <a:cs typeface="+mn-ea"/>
                <a:sym typeface="+mn-lt"/>
              </a:rPr>
              <a:t>研发部</a:t>
            </a:r>
            <a:endParaRPr kumimoji="1" lang="zh-CN" altLang="en-US" sz="1865" b="1" dirty="0">
              <a:solidFill>
                <a:srgbClr val="0000FF"/>
              </a:solidFill>
              <a:cs typeface="+mn-ea"/>
              <a:sym typeface="+mn-lt"/>
            </a:endParaRPr>
          </a:p>
        </p:txBody>
      </p:sp>
      <p:sp>
        <p:nvSpPr>
          <p:cNvPr id="63" name="Text Box 50"/>
          <p:cNvSpPr txBox="1">
            <a:spLocks noChangeArrowheads="1"/>
          </p:cNvSpPr>
          <p:nvPr/>
        </p:nvSpPr>
        <p:spPr bwMode="auto">
          <a:xfrm>
            <a:off x="1893640" y="3899696"/>
            <a:ext cx="901209" cy="40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kumimoji="1" lang="zh-CN" altLang="en-US" sz="1865" b="1" dirty="0">
                <a:solidFill>
                  <a:srgbClr val="0000FF"/>
                </a:solidFill>
                <a:cs typeface="+mn-ea"/>
                <a:sym typeface="+mn-lt"/>
              </a:rPr>
              <a:t>研发部</a:t>
            </a:r>
            <a:endParaRPr kumimoji="1" lang="zh-CN" altLang="en-US" sz="1865" b="1" dirty="0">
              <a:solidFill>
                <a:srgbClr val="0000FF"/>
              </a:solidFill>
              <a:cs typeface="+mn-ea"/>
              <a:sym typeface="+mn-lt"/>
            </a:endParaRPr>
          </a:p>
        </p:txBody>
      </p:sp>
      <p:sp>
        <p:nvSpPr>
          <p:cNvPr id="64" name="矩形 63"/>
          <p:cNvSpPr/>
          <p:nvPr/>
        </p:nvSpPr>
        <p:spPr>
          <a:xfrm>
            <a:off x="1685290" y="5876925"/>
            <a:ext cx="9338310" cy="607695"/>
          </a:xfrm>
          <a:prstGeom prst="rect">
            <a:avLst/>
          </a:prstGeom>
          <a:noFill/>
        </p:spPr>
        <p:txBody>
          <a:bodyPr wrap="square">
            <a:spAutoFit/>
          </a:bodyPr>
          <a:lstStyle/>
          <a:p>
            <a:pPr marL="342900" indent="-342900" eaLnBrk="0" hangingPunct="0">
              <a:lnSpc>
                <a:spcPct val="120000"/>
              </a:lnSpc>
              <a:buClr>
                <a:srgbClr val="000000"/>
              </a:buClr>
              <a:buFont typeface="Wingdings" panose="05000000000000000000" charset="0"/>
              <a:buChar char="Ø"/>
            </a:pPr>
            <a:r>
              <a:rPr lang="zh-CN" altLang="en-US" sz="2800" dirty="0">
                <a:solidFill>
                  <a:schemeClr val="tx1"/>
                </a:solidFill>
                <a:latin typeface="微软雅黑 Light" panose="020B0502040204020203" pitchFamily="34" charset="-122"/>
                <a:ea typeface="微软雅黑 Light" panose="020B0502040204020203" pitchFamily="34" charset="-122"/>
                <a:cs typeface="+mn-ea"/>
                <a:sym typeface="+mn-lt"/>
              </a:rPr>
              <a:t>问题：研发部和市场部的计算机如何隔离？</a:t>
            </a:r>
            <a:endParaRPr lang="zh-CN" altLang="en-US" sz="2800" dirty="0">
              <a:solidFill>
                <a:schemeClr val="tx1"/>
              </a:solidFill>
              <a:latin typeface="微软雅黑 Light" panose="020B0502040204020203" pitchFamily="34" charset="-122"/>
              <a:ea typeface="微软雅黑 Light" panose="020B0502040204020203" pitchFamily="34" charset="-122"/>
              <a:cs typeface="+mn-ea"/>
              <a:sym typeface="+mn-lt"/>
            </a:endParaRPr>
          </a:p>
        </p:txBody>
      </p:sp>
      <p:pic>
        <p:nvPicPr>
          <p:cNvPr id="65" name="图形 64"/>
          <p:cNvPicPr>
            <a:picLocks noChangeAspect="1"/>
          </p:cNvPicPr>
          <p:nvPr/>
        </p:nvPicPr>
        <p:blipFill>
          <a:blip r:embed="rId2"/>
          <a:stretch>
            <a:fillRect/>
          </a:stretch>
        </p:blipFill>
        <p:spPr>
          <a:xfrm>
            <a:off x="4066979" y="3782043"/>
            <a:ext cx="796980" cy="609869"/>
          </a:xfrm>
          <a:prstGeom prst="rect">
            <a:avLst/>
          </a:prstGeom>
        </p:spPr>
      </p:pic>
      <p:pic>
        <p:nvPicPr>
          <p:cNvPr id="67" name="图形 66"/>
          <p:cNvPicPr>
            <a:picLocks noChangeAspect="1"/>
          </p:cNvPicPr>
          <p:nvPr/>
        </p:nvPicPr>
        <p:blipFill>
          <a:blip r:embed="rId2"/>
          <a:stretch>
            <a:fillRect/>
          </a:stretch>
        </p:blipFill>
        <p:spPr>
          <a:xfrm>
            <a:off x="6591822" y="3780406"/>
            <a:ext cx="796980" cy="609869"/>
          </a:xfrm>
          <a:prstGeom prst="rect">
            <a:avLst/>
          </a:prstGeom>
        </p:spPr>
      </p:pic>
      <p:sp>
        <p:nvSpPr>
          <p:cNvPr id="68" name="Rectangle 46"/>
          <p:cNvSpPr>
            <a:spLocks noChangeArrowheads="1"/>
          </p:cNvSpPr>
          <p:nvPr/>
        </p:nvSpPr>
        <p:spPr bwMode="auto">
          <a:xfrm>
            <a:off x="335280" y="1052195"/>
            <a:ext cx="11433175"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eaLnBrk="1" hangingPunct="1">
              <a:lnSpc>
                <a:spcPct val="100000"/>
              </a:lnSpc>
              <a:spcBef>
                <a:spcPts val="0"/>
              </a:spcBef>
              <a:buClr>
                <a:srgbClr val="C800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每个接口处于一个独立的冲突域，但所有计算机都处于同一广播域</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342900" indent="-342900" algn="l" eaLnBrk="1" hangingPunct="1">
              <a:lnSpc>
                <a:spcPct val="100000"/>
              </a:lnSpc>
              <a:spcBef>
                <a:spcPts val="0"/>
              </a:spcBef>
              <a:buClr>
                <a:srgbClr val="C80000"/>
              </a:buClr>
              <a:buSzPct val="80000"/>
              <a:buFont typeface="Wingdings" panose="05000000000000000000" pitchFamily="2" charset="2"/>
              <a:buChar char="n"/>
            </a:pPr>
            <a:r>
              <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广播域：指这样一部分网络，其中任何一台设备发出的数据帧由于交换机不知道目的MAC在哪个路径上而被广播后，网络中所有其他设备都能接收到这一帧</a:t>
            </a:r>
            <a:endParaRPr lang="zh-CN" altLang="en-US" sz="24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1000"/>
                                  </p:stCondLst>
                                  <p:childTnLst>
                                    <p:anim calcmode="discrete" valueType="str">
                                      <p:cBhvr>
                                        <p:cTn id="6" dur="1000" fill="hold"/>
                                        <p:tgtEl>
                                          <p:spTgt spid="51"/>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52"/>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52" grpId="0" bldLvl="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n-lt"/>
                <a:ea typeface="+mn-ea"/>
                <a:cs typeface="+mn-ea"/>
                <a:sym typeface="+mn-lt"/>
              </a:rPr>
              <a:t>整个网络在同个广播域带来的问题</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Text Box 4"/>
          <p:cNvSpPr txBox="1">
            <a:spLocks noChangeArrowheads="1"/>
          </p:cNvSpPr>
          <p:nvPr/>
        </p:nvSpPr>
        <p:spPr bwMode="auto">
          <a:xfrm>
            <a:off x="7659246" y="3205454"/>
            <a:ext cx="1277914" cy="497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784225">
              <a:defRPr sz="2100">
                <a:solidFill>
                  <a:schemeClr val="tx1"/>
                </a:solidFill>
                <a:latin typeface="Arial" panose="020B0604020202020204" pitchFamily="34" charset="0"/>
                <a:ea typeface="MS PGothic" panose="020B0600070205080204" pitchFamily="34" charset="-128"/>
              </a:defRPr>
            </a:lvl1pPr>
            <a:lvl2pPr marL="742950" indent="-285750" defTabSz="784225">
              <a:defRPr sz="2100">
                <a:solidFill>
                  <a:schemeClr val="tx1"/>
                </a:solidFill>
                <a:latin typeface="Arial" panose="020B0604020202020204" pitchFamily="34" charset="0"/>
                <a:ea typeface="MS PGothic" panose="020B0600070205080204" pitchFamily="34" charset="-128"/>
              </a:defRPr>
            </a:lvl2pPr>
            <a:lvl3pPr marL="1143000" indent="-228600" defTabSz="784225">
              <a:defRPr sz="2100">
                <a:solidFill>
                  <a:schemeClr val="tx1"/>
                </a:solidFill>
                <a:latin typeface="Arial" panose="020B0604020202020204" pitchFamily="34" charset="0"/>
                <a:ea typeface="MS PGothic" panose="020B0600070205080204" pitchFamily="34" charset="-128"/>
              </a:defRPr>
            </a:lvl3pPr>
            <a:lvl4pPr marL="1600200" indent="-228600" defTabSz="784225">
              <a:defRPr sz="2100">
                <a:solidFill>
                  <a:schemeClr val="tx1"/>
                </a:solidFill>
                <a:latin typeface="Arial" panose="020B0604020202020204" pitchFamily="34" charset="0"/>
                <a:ea typeface="MS PGothic" panose="020B0600070205080204" pitchFamily="34" charset="-128"/>
              </a:defRPr>
            </a:lvl4pPr>
            <a:lvl5pPr marL="2057400" indent="-228600" defTabSz="784225">
              <a:defRPr sz="2100">
                <a:solidFill>
                  <a:schemeClr val="tx1"/>
                </a:solidFill>
                <a:latin typeface="Arial" panose="020B0604020202020204" pitchFamily="34" charset="0"/>
                <a:ea typeface="MS PGothic" panose="020B0600070205080204" pitchFamily="34" charset="-128"/>
              </a:defRPr>
            </a:lvl5pPr>
            <a:lvl6pPr marL="25146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6pPr>
            <a:lvl7pPr marL="29718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7pPr>
            <a:lvl8pPr marL="34290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8pPr>
            <a:lvl9pPr marL="3886200" indent="-228600" algn="ctr" defTabSz="784225" eaLnBrk="0" fontAlgn="base" hangingPunct="0">
              <a:spcBef>
                <a:spcPct val="0"/>
              </a:spcBef>
              <a:spcAft>
                <a:spcPct val="0"/>
              </a:spcAft>
              <a:defRPr sz="2100">
                <a:solidFill>
                  <a:schemeClr val="tx1"/>
                </a:solidFill>
                <a:latin typeface="Arial" panose="020B0604020202020204" pitchFamily="34" charset="0"/>
                <a:ea typeface="MS PGothic" panose="020B0600070205080204" pitchFamily="34" charset="-128"/>
              </a:defRPr>
            </a:lvl9pPr>
          </a:lstStyle>
          <a:p>
            <a:pPr>
              <a:lnSpc>
                <a:spcPct val="120000"/>
              </a:lnSpc>
            </a:pPr>
            <a:r>
              <a:rPr lang="zh-CN" altLang="en-US" sz="2400" b="1">
                <a:solidFill>
                  <a:schemeClr val="tx1"/>
                </a:solidFill>
                <a:latin typeface="+mn-lt"/>
                <a:ea typeface="+mn-ea"/>
                <a:cs typeface="+mn-ea"/>
                <a:sym typeface="+mn-lt"/>
              </a:rPr>
              <a:t>广 播 域</a:t>
            </a:r>
            <a:endParaRPr lang="zh-CN" altLang="en-US" sz="2400" b="1">
              <a:solidFill>
                <a:schemeClr val="tx1"/>
              </a:solidFill>
              <a:latin typeface="+mn-lt"/>
              <a:ea typeface="+mn-ea"/>
              <a:cs typeface="+mn-ea"/>
              <a:sym typeface="+mn-lt"/>
            </a:endParaRPr>
          </a:p>
        </p:txBody>
      </p:sp>
      <p:sp>
        <p:nvSpPr>
          <p:cNvPr id="6" name="Line 5"/>
          <p:cNvSpPr>
            <a:spLocks noChangeShapeType="1"/>
          </p:cNvSpPr>
          <p:nvPr/>
        </p:nvSpPr>
        <p:spPr bwMode="auto">
          <a:xfrm flipV="1">
            <a:off x="6293996" y="4437354"/>
            <a:ext cx="492125" cy="10795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7" name="Line 6"/>
          <p:cNvSpPr>
            <a:spLocks noChangeShapeType="1"/>
          </p:cNvSpPr>
          <p:nvPr/>
        </p:nvSpPr>
        <p:spPr bwMode="auto">
          <a:xfrm flipV="1">
            <a:off x="8729221" y="4437354"/>
            <a:ext cx="492125" cy="10795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8" name="Line 7"/>
          <p:cNvSpPr>
            <a:spLocks noChangeShapeType="1"/>
          </p:cNvSpPr>
          <p:nvPr/>
        </p:nvSpPr>
        <p:spPr bwMode="auto">
          <a:xfrm flipH="1" flipV="1">
            <a:off x="9437245" y="4437355"/>
            <a:ext cx="215900" cy="9366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9" name="Line 8"/>
          <p:cNvSpPr>
            <a:spLocks noChangeShapeType="1"/>
          </p:cNvSpPr>
          <p:nvPr/>
        </p:nvSpPr>
        <p:spPr bwMode="auto">
          <a:xfrm flipH="1" flipV="1">
            <a:off x="6989320" y="4437355"/>
            <a:ext cx="215900" cy="9366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0" name="Line 9"/>
          <p:cNvSpPr>
            <a:spLocks noChangeShapeType="1"/>
          </p:cNvSpPr>
          <p:nvPr/>
        </p:nvSpPr>
        <p:spPr bwMode="auto">
          <a:xfrm flipV="1">
            <a:off x="5044632" y="4454658"/>
            <a:ext cx="402148" cy="99075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1" name="Line 10"/>
          <p:cNvSpPr>
            <a:spLocks noChangeShapeType="1"/>
          </p:cNvSpPr>
          <p:nvPr/>
        </p:nvSpPr>
        <p:spPr bwMode="auto">
          <a:xfrm>
            <a:off x="8860984" y="1989429"/>
            <a:ext cx="949324" cy="60986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2" name="Line 11"/>
          <p:cNvSpPr>
            <a:spLocks noChangeShapeType="1"/>
          </p:cNvSpPr>
          <p:nvPr/>
        </p:nvSpPr>
        <p:spPr bwMode="auto">
          <a:xfrm flipV="1">
            <a:off x="7060758" y="1917992"/>
            <a:ext cx="1223963" cy="79216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3" name="Line 12"/>
          <p:cNvSpPr>
            <a:spLocks noChangeShapeType="1"/>
          </p:cNvSpPr>
          <p:nvPr/>
        </p:nvSpPr>
        <p:spPr bwMode="auto">
          <a:xfrm flipH="1" flipV="1">
            <a:off x="6795735" y="3111146"/>
            <a:ext cx="301561" cy="7499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4" name="Line 13"/>
          <p:cNvSpPr>
            <a:spLocks noChangeShapeType="1"/>
          </p:cNvSpPr>
          <p:nvPr/>
        </p:nvSpPr>
        <p:spPr bwMode="auto">
          <a:xfrm flipV="1">
            <a:off x="5800232" y="3111146"/>
            <a:ext cx="641433" cy="8494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5" name="Text Box 14"/>
          <p:cNvSpPr txBox="1">
            <a:spLocks noChangeArrowheads="1"/>
          </p:cNvSpPr>
          <p:nvPr/>
        </p:nvSpPr>
        <p:spPr bwMode="auto">
          <a:xfrm>
            <a:off x="7660832" y="4510380"/>
            <a:ext cx="1005403" cy="628955"/>
          </a:xfrm>
          <a:prstGeom prst="rect">
            <a:avLst/>
          </a:prstGeom>
          <a:noFill/>
          <a:ln w="9525" algn="ctr">
            <a:noFill/>
            <a:miter lim="800000"/>
          </a:ln>
          <a:effectLst/>
        </p:spPr>
        <p:txBody>
          <a:bodyPr wrap="none">
            <a:spAutoFit/>
          </a:bodyPr>
          <a:lstStyle/>
          <a:p>
            <a:pPr eaLnBrk="1" hangingPunct="1">
              <a:lnSpc>
                <a:spcPct val="120000"/>
              </a:lnSpc>
              <a:defRPr/>
            </a:pPr>
            <a:r>
              <a:rPr kumimoji="1" lang="en-US" altLang="zh-CN" sz="3200">
                <a:effectLst>
                  <a:outerShdw blurRad="38100" dist="38100" dir="2700000" algn="tl">
                    <a:srgbClr val="C0C0C0"/>
                  </a:outerShdw>
                </a:effectLst>
                <a:cs typeface="+mn-ea"/>
                <a:sym typeface="+mn-lt"/>
              </a:rPr>
              <a:t>……</a:t>
            </a:r>
            <a:endParaRPr kumimoji="1" lang="en-US" altLang="zh-CN" sz="3200">
              <a:effectLst>
                <a:outerShdw blurRad="38100" dist="38100" dir="2700000" algn="tl">
                  <a:srgbClr val="C0C0C0"/>
                </a:outerShdw>
              </a:effectLst>
              <a:cs typeface="+mn-ea"/>
              <a:sym typeface="+mn-lt"/>
            </a:endParaRPr>
          </a:p>
        </p:txBody>
      </p:sp>
      <p:sp>
        <p:nvSpPr>
          <p:cNvPr id="16" name="Line 15"/>
          <p:cNvSpPr>
            <a:spLocks noChangeShapeType="1"/>
          </p:cNvSpPr>
          <p:nvPr/>
        </p:nvSpPr>
        <p:spPr bwMode="auto">
          <a:xfrm flipH="1" flipV="1">
            <a:off x="11233389" y="4407174"/>
            <a:ext cx="219981" cy="96680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7" name="Line 16"/>
          <p:cNvSpPr>
            <a:spLocks noChangeShapeType="1"/>
          </p:cNvSpPr>
          <p:nvPr/>
        </p:nvSpPr>
        <p:spPr bwMode="auto">
          <a:xfrm flipV="1">
            <a:off x="10542146" y="4407175"/>
            <a:ext cx="492125" cy="110967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8" name="Line 17"/>
          <p:cNvSpPr>
            <a:spLocks noChangeShapeType="1"/>
          </p:cNvSpPr>
          <p:nvPr/>
        </p:nvSpPr>
        <p:spPr bwMode="auto">
          <a:xfrm flipH="1" flipV="1">
            <a:off x="10443755" y="3111146"/>
            <a:ext cx="430041" cy="70566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19" name="Line 18"/>
          <p:cNvSpPr>
            <a:spLocks noChangeShapeType="1"/>
          </p:cNvSpPr>
          <p:nvPr/>
        </p:nvSpPr>
        <p:spPr bwMode="auto">
          <a:xfrm flipV="1">
            <a:off x="9581709" y="3139126"/>
            <a:ext cx="499928" cy="70566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nSpc>
                <a:spcPct val="120000"/>
              </a:lnSpc>
            </a:pPr>
            <a:endParaRPr lang="zh-CN" altLang="en-US">
              <a:cs typeface="+mn-ea"/>
              <a:sym typeface="+mn-lt"/>
            </a:endParaRPr>
          </a:p>
        </p:txBody>
      </p:sp>
      <p:sp>
        <p:nvSpPr>
          <p:cNvPr id="20" name="Line 19"/>
          <p:cNvSpPr>
            <a:spLocks noChangeShapeType="1"/>
          </p:cNvSpPr>
          <p:nvPr/>
        </p:nvSpPr>
        <p:spPr bwMode="auto">
          <a:xfrm flipV="1">
            <a:off x="5030346" y="4581816"/>
            <a:ext cx="287337" cy="647700"/>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1" name="Line 20"/>
          <p:cNvSpPr>
            <a:spLocks noChangeShapeType="1"/>
          </p:cNvSpPr>
          <p:nvPr/>
        </p:nvSpPr>
        <p:spPr bwMode="auto">
          <a:xfrm flipV="1">
            <a:off x="5693921" y="3141955"/>
            <a:ext cx="574675" cy="720725"/>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2" name="Line 21"/>
          <p:cNvSpPr>
            <a:spLocks noChangeShapeType="1"/>
          </p:cNvSpPr>
          <p:nvPr/>
        </p:nvSpPr>
        <p:spPr bwMode="auto">
          <a:xfrm flipV="1">
            <a:off x="7132196" y="2060866"/>
            <a:ext cx="720725" cy="433388"/>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3" name="Line 22"/>
          <p:cNvSpPr>
            <a:spLocks noChangeShapeType="1"/>
          </p:cNvSpPr>
          <p:nvPr/>
        </p:nvSpPr>
        <p:spPr bwMode="auto">
          <a:xfrm>
            <a:off x="6916296" y="3141955"/>
            <a:ext cx="288925" cy="719137"/>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4" name="Line 23"/>
          <p:cNvSpPr>
            <a:spLocks noChangeShapeType="1"/>
          </p:cNvSpPr>
          <p:nvPr/>
        </p:nvSpPr>
        <p:spPr bwMode="auto">
          <a:xfrm>
            <a:off x="7132196" y="4510380"/>
            <a:ext cx="217487" cy="719137"/>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5" name="Line 24"/>
          <p:cNvSpPr>
            <a:spLocks noChangeShapeType="1"/>
          </p:cNvSpPr>
          <p:nvPr/>
        </p:nvSpPr>
        <p:spPr bwMode="auto">
          <a:xfrm>
            <a:off x="9018145" y="1989430"/>
            <a:ext cx="792162" cy="503237"/>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6" name="Line 25"/>
          <p:cNvSpPr>
            <a:spLocks noChangeShapeType="1"/>
          </p:cNvSpPr>
          <p:nvPr/>
        </p:nvSpPr>
        <p:spPr bwMode="auto">
          <a:xfrm flipH="1">
            <a:off x="9437246" y="3141955"/>
            <a:ext cx="503237" cy="719137"/>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7" name="Line 26"/>
          <p:cNvSpPr>
            <a:spLocks noChangeShapeType="1"/>
          </p:cNvSpPr>
          <p:nvPr/>
        </p:nvSpPr>
        <p:spPr bwMode="auto">
          <a:xfrm>
            <a:off x="10542146" y="3139127"/>
            <a:ext cx="430041" cy="627999"/>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8" name="Line 27"/>
          <p:cNvSpPr>
            <a:spLocks noChangeShapeType="1"/>
          </p:cNvSpPr>
          <p:nvPr/>
        </p:nvSpPr>
        <p:spPr bwMode="auto">
          <a:xfrm>
            <a:off x="9581708" y="4510380"/>
            <a:ext cx="142875" cy="719137"/>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29" name="Line 28"/>
          <p:cNvSpPr>
            <a:spLocks noChangeShapeType="1"/>
          </p:cNvSpPr>
          <p:nvPr/>
        </p:nvSpPr>
        <p:spPr bwMode="auto">
          <a:xfrm flipH="1">
            <a:off x="10531032" y="4653254"/>
            <a:ext cx="287338" cy="647700"/>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0" name="Line 29"/>
          <p:cNvSpPr>
            <a:spLocks noChangeShapeType="1"/>
          </p:cNvSpPr>
          <p:nvPr/>
        </p:nvSpPr>
        <p:spPr bwMode="auto">
          <a:xfrm>
            <a:off x="11380345" y="4510379"/>
            <a:ext cx="144462" cy="647700"/>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31" name="Text Box 31"/>
          <p:cNvSpPr txBox="1">
            <a:spLocks noChangeArrowheads="1"/>
          </p:cNvSpPr>
          <p:nvPr/>
        </p:nvSpPr>
        <p:spPr bwMode="auto">
          <a:xfrm rot="17696396">
            <a:off x="4527901" y="4693735"/>
            <a:ext cx="792162" cy="336550"/>
          </a:xfrm>
          <a:prstGeom prst="rect">
            <a:avLst/>
          </a:prstGeom>
          <a:noFill/>
          <a:ln w="25400" algn="ctr">
            <a:noFill/>
            <a:miter lim="800000"/>
          </a:ln>
          <a:effectLst/>
        </p:spPr>
        <p:txBody>
          <a:bodyPr wrap="none" anchor="ctr"/>
          <a:lstStyle/>
          <a:p>
            <a:pPr eaLnBrk="1" hangingPunct="1">
              <a:lnSpc>
                <a:spcPct val="120000"/>
              </a:lnSpc>
              <a:defRPr/>
            </a:pPr>
            <a:r>
              <a:rPr kumimoji="1" lang="zh-CN" altLang="en-US" sz="1600" b="1">
                <a:solidFill>
                  <a:schemeClr val="tx1"/>
                </a:solidFill>
                <a:effectLst>
                  <a:outerShdw blurRad="38100" dist="38100" dir="2700000" algn="tl">
                    <a:srgbClr val="C0C0C0"/>
                  </a:outerShdw>
                </a:effectLst>
                <a:cs typeface="+mn-ea"/>
                <a:sym typeface="+mn-lt"/>
              </a:rPr>
              <a:t>广播</a:t>
            </a:r>
            <a:endParaRPr kumimoji="1" lang="zh-CN" altLang="en-US" sz="1600" b="1">
              <a:solidFill>
                <a:schemeClr val="tx1"/>
              </a:solidFill>
              <a:effectLst>
                <a:outerShdw blurRad="38100" dist="38100" dir="2700000" algn="tl">
                  <a:srgbClr val="C0C0C0"/>
                </a:outerShdw>
              </a:effectLst>
              <a:cs typeface="+mn-ea"/>
              <a:sym typeface="+mn-lt"/>
            </a:endParaRPr>
          </a:p>
        </p:txBody>
      </p:sp>
      <p:sp>
        <p:nvSpPr>
          <p:cNvPr id="41" name="Line 41"/>
          <p:cNvSpPr>
            <a:spLocks noChangeShapeType="1"/>
          </p:cNvSpPr>
          <p:nvPr/>
        </p:nvSpPr>
        <p:spPr bwMode="auto">
          <a:xfrm flipH="1">
            <a:off x="8730807" y="4653254"/>
            <a:ext cx="287338" cy="647700"/>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2" name="Line 42"/>
          <p:cNvSpPr>
            <a:spLocks noChangeShapeType="1"/>
          </p:cNvSpPr>
          <p:nvPr/>
        </p:nvSpPr>
        <p:spPr bwMode="auto">
          <a:xfrm flipH="1">
            <a:off x="6295582" y="4653254"/>
            <a:ext cx="287338" cy="647700"/>
          </a:xfrm>
          <a:prstGeom prst="line">
            <a:avLst/>
          </a:prstGeom>
          <a:noFill/>
          <a:ln w="25400">
            <a:solidFill>
              <a:srgbClr val="006699"/>
            </a:solidFill>
            <a:round/>
            <a:tailEnd type="triangle" w="med" len="med"/>
          </a:ln>
          <a:extLst>
            <a:ext uri="{909E8E84-426E-40DD-AFC4-6F175D3DCCD1}">
              <a14:hiddenFill xmlns:a14="http://schemas.microsoft.com/office/drawing/2010/main">
                <a:noFill/>
              </a14:hiddenFill>
            </a:ext>
          </a:extLst>
        </p:spPr>
        <p:txBody>
          <a:bodyPr/>
          <a:lstStyle/>
          <a:p>
            <a:pPr>
              <a:lnSpc>
                <a:spcPct val="120000"/>
              </a:lnSpc>
            </a:pPr>
            <a:endParaRPr lang="zh-CN" altLang="en-US">
              <a:cs typeface="+mn-ea"/>
              <a:sym typeface="+mn-lt"/>
            </a:endParaRPr>
          </a:p>
        </p:txBody>
      </p:sp>
      <p:sp>
        <p:nvSpPr>
          <p:cNvPr id="48" name="矩形 47"/>
          <p:cNvSpPr/>
          <p:nvPr/>
        </p:nvSpPr>
        <p:spPr>
          <a:xfrm>
            <a:off x="191726" y="1124321"/>
            <a:ext cx="4703975" cy="3611245"/>
          </a:xfrm>
          <a:prstGeom prst="rect">
            <a:avLst/>
          </a:prstGeom>
        </p:spPr>
        <p:txBody>
          <a:bodyPr wrap="square">
            <a:spAutoFit/>
          </a:bodyPr>
          <a:lstStyle/>
          <a:p>
            <a:pPr marL="342900" indent="-342900" algn="l" eaLnBrk="1" hangingPunct="1">
              <a:lnSpc>
                <a:spcPct val="100000"/>
              </a:lnSpc>
              <a:spcBef>
                <a:spcPts val="0"/>
              </a:spcBef>
              <a:buClr>
                <a:srgbClr val="C80000"/>
              </a:buClr>
              <a:buSzPct val="80000"/>
              <a:buFont typeface="Wingdings" panose="05000000000000000000" pitchFamily="2" charset="2"/>
              <a:buChar char="n"/>
            </a:pPr>
            <a:r>
              <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网络性能受影响</a:t>
            </a:r>
            <a:endPar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607695" lvl="1" indent="-342900" algn="l" eaLnBrk="1" latinLnBrk="0" hangingPunct="1">
              <a:lnSpc>
                <a:spcPct val="120000"/>
              </a:lnSpc>
              <a:spcBef>
                <a:spcPts val="0"/>
              </a:spcBef>
              <a:buClr>
                <a:srgbClr val="00C800"/>
              </a:buClr>
              <a:buSzPct val="80000"/>
              <a:buFont typeface="Wingdings" panose="05000000000000000000" pitchFamily="2" charset="2"/>
              <a:buChar char="n"/>
            </a:pPr>
            <a:r>
              <a:rPr lang="zh-CN" altLang="zh-CN" sz="2400" kern="0" dirty="0">
                <a:latin typeface="+mn-ea"/>
                <a:ea typeface="微软雅黑 Light" panose="020B0502040204020203" pitchFamily="34" charset="-122"/>
                <a:cs typeface="Times New Roman" panose="02020603050405020304" pitchFamily="18" charset="0"/>
                <a:sym typeface="+mn-lt"/>
              </a:rPr>
              <a:t>大量的广播报文，无谓消耗线路带宽和设备资源</a:t>
            </a:r>
            <a:endParaRPr lang="zh-CN" altLang="zh-CN" sz="2400" kern="0" dirty="0">
              <a:latin typeface="+mn-ea"/>
              <a:ea typeface="微软雅黑 Light" panose="020B0502040204020203" pitchFamily="34" charset="-122"/>
              <a:cs typeface="Times New Roman" panose="02020603050405020304" pitchFamily="18" charset="0"/>
              <a:sym typeface="+mn-lt"/>
            </a:endParaRPr>
          </a:p>
          <a:p>
            <a:pPr marL="607695" lvl="1" indent="-342900" algn="l" eaLnBrk="1" latinLnBrk="0" hangingPunct="1">
              <a:lnSpc>
                <a:spcPct val="120000"/>
              </a:lnSpc>
              <a:spcBef>
                <a:spcPts val="0"/>
              </a:spcBef>
              <a:buClr>
                <a:srgbClr val="00C800"/>
              </a:buClr>
              <a:buSzPct val="80000"/>
              <a:buFont typeface="Wingdings" panose="05000000000000000000" pitchFamily="2" charset="2"/>
              <a:buChar char="n"/>
            </a:pPr>
            <a:r>
              <a:rPr lang="zh-CN" altLang="zh-CN" sz="2400" kern="0" dirty="0">
                <a:latin typeface="+mn-ea"/>
                <a:ea typeface="微软雅黑 Light" panose="020B0502040204020203" pitchFamily="34" charset="-122"/>
                <a:cs typeface="Times New Roman" panose="02020603050405020304" pitchFamily="18" charset="0"/>
                <a:sym typeface="+mn-lt"/>
              </a:rPr>
              <a:t>网络规模越大，问题越严重</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lt"/>
            </a:endParaRPr>
          </a:p>
          <a:p>
            <a:pPr marL="342900" indent="-342900" algn="l" eaLnBrk="1" hangingPunct="1">
              <a:lnSpc>
                <a:spcPct val="100000"/>
              </a:lnSpc>
              <a:spcBef>
                <a:spcPts val="0"/>
              </a:spcBef>
              <a:buClr>
                <a:srgbClr val="C80000"/>
              </a:buClr>
              <a:buSzPct val="80000"/>
              <a:buFont typeface="Wingdings" panose="05000000000000000000" pitchFamily="2" charset="2"/>
              <a:buChar char="n"/>
            </a:pPr>
            <a:r>
              <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信息安全问题</a:t>
            </a:r>
            <a:endPar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607695" lvl="1" indent="-342900" algn="l" eaLnBrk="1" hangingPunct="1">
              <a:lnSpc>
                <a:spcPct val="120000"/>
              </a:lnSpc>
              <a:spcBef>
                <a:spcPts val="0"/>
              </a:spcBef>
              <a:buClr>
                <a:srgbClr val="00C800"/>
              </a:buClr>
              <a:buSzPct val="80000"/>
              <a:buFont typeface="Wingdings" panose="05000000000000000000" pitchFamily="2" charset="2"/>
              <a:buChar char="n"/>
            </a:pPr>
            <a:r>
              <a:rPr lang="zh-CN" altLang="zh-CN" sz="2400" kern="0" dirty="0">
                <a:latin typeface="+mn-ea"/>
                <a:ea typeface="微软雅黑 Light" panose="020B0502040204020203" pitchFamily="34" charset="-122"/>
                <a:cs typeface="Times New Roman" panose="02020603050405020304" pitchFamily="18" charset="0"/>
                <a:sym typeface="+mn-lt"/>
              </a:rPr>
              <a:t>用户的数据被广播到大量的、无关的用户主机上，信息被泄密</a:t>
            </a:r>
            <a:endParaRPr lang="zh-CN" altLang="zh-CN" sz="2400" kern="0" dirty="0">
              <a:latin typeface="+mn-ea"/>
              <a:ea typeface="微软雅黑 Light" panose="020B0502040204020203" pitchFamily="34" charset="-122"/>
              <a:cs typeface="Times New Roman" panose="02020603050405020304" pitchFamily="18" charset="0"/>
              <a:sym typeface="+mn-lt"/>
            </a:endParaRPr>
          </a:p>
        </p:txBody>
      </p:sp>
      <p:pic>
        <p:nvPicPr>
          <p:cNvPr id="49" name="图形 48"/>
          <p:cNvPicPr>
            <a:picLocks noChangeAspect="1"/>
          </p:cNvPicPr>
          <p:nvPr/>
        </p:nvPicPr>
        <p:blipFill>
          <a:blip r:embed="rId1"/>
          <a:stretch>
            <a:fillRect/>
          </a:stretch>
        </p:blipFill>
        <p:spPr>
          <a:xfrm>
            <a:off x="4766573" y="5441924"/>
            <a:ext cx="485912" cy="367905"/>
          </a:xfrm>
          <a:prstGeom prst="rect">
            <a:avLst/>
          </a:prstGeom>
        </p:spPr>
      </p:pic>
      <p:pic>
        <p:nvPicPr>
          <p:cNvPr id="50" name="图形 49"/>
          <p:cNvPicPr>
            <a:picLocks noChangeAspect="1"/>
          </p:cNvPicPr>
          <p:nvPr/>
        </p:nvPicPr>
        <p:blipFill>
          <a:blip r:embed="rId1"/>
          <a:stretch>
            <a:fillRect/>
          </a:stretch>
        </p:blipFill>
        <p:spPr>
          <a:xfrm>
            <a:off x="5971149" y="5511042"/>
            <a:ext cx="499927" cy="378516"/>
          </a:xfrm>
          <a:prstGeom prst="rect">
            <a:avLst/>
          </a:prstGeom>
        </p:spPr>
      </p:pic>
      <p:pic>
        <p:nvPicPr>
          <p:cNvPr id="51" name="图形 50"/>
          <p:cNvPicPr>
            <a:picLocks noChangeAspect="1"/>
          </p:cNvPicPr>
          <p:nvPr/>
        </p:nvPicPr>
        <p:blipFill>
          <a:blip r:embed="rId1"/>
          <a:stretch>
            <a:fillRect/>
          </a:stretch>
        </p:blipFill>
        <p:spPr>
          <a:xfrm>
            <a:off x="6915576" y="5386333"/>
            <a:ext cx="499927" cy="378516"/>
          </a:xfrm>
          <a:prstGeom prst="rect">
            <a:avLst/>
          </a:prstGeom>
        </p:spPr>
      </p:pic>
      <p:pic>
        <p:nvPicPr>
          <p:cNvPr id="52" name="图形 51"/>
          <p:cNvPicPr>
            <a:picLocks noChangeAspect="1"/>
          </p:cNvPicPr>
          <p:nvPr/>
        </p:nvPicPr>
        <p:blipFill>
          <a:blip r:embed="rId1"/>
          <a:stretch>
            <a:fillRect/>
          </a:stretch>
        </p:blipFill>
        <p:spPr>
          <a:xfrm>
            <a:off x="8412745" y="5524183"/>
            <a:ext cx="499927" cy="378516"/>
          </a:xfrm>
          <a:prstGeom prst="rect">
            <a:avLst/>
          </a:prstGeom>
        </p:spPr>
      </p:pic>
      <p:pic>
        <p:nvPicPr>
          <p:cNvPr id="53" name="图形 52"/>
          <p:cNvPicPr>
            <a:picLocks noChangeAspect="1"/>
          </p:cNvPicPr>
          <p:nvPr/>
        </p:nvPicPr>
        <p:blipFill>
          <a:blip r:embed="rId1"/>
          <a:stretch>
            <a:fillRect/>
          </a:stretch>
        </p:blipFill>
        <p:spPr>
          <a:xfrm>
            <a:off x="9365807" y="5384748"/>
            <a:ext cx="499927" cy="378516"/>
          </a:xfrm>
          <a:prstGeom prst="rect">
            <a:avLst/>
          </a:prstGeom>
        </p:spPr>
      </p:pic>
      <p:pic>
        <p:nvPicPr>
          <p:cNvPr id="54" name="图形 53"/>
          <p:cNvPicPr>
            <a:picLocks noChangeAspect="1"/>
          </p:cNvPicPr>
          <p:nvPr/>
        </p:nvPicPr>
        <p:blipFill>
          <a:blip r:embed="rId1"/>
          <a:stretch>
            <a:fillRect/>
          </a:stretch>
        </p:blipFill>
        <p:spPr>
          <a:xfrm>
            <a:off x="10266129" y="5513261"/>
            <a:ext cx="499927" cy="378516"/>
          </a:xfrm>
          <a:prstGeom prst="rect">
            <a:avLst/>
          </a:prstGeom>
        </p:spPr>
      </p:pic>
      <p:pic>
        <p:nvPicPr>
          <p:cNvPr id="55" name="图形 54"/>
          <p:cNvPicPr>
            <a:picLocks noChangeAspect="1"/>
          </p:cNvPicPr>
          <p:nvPr/>
        </p:nvPicPr>
        <p:blipFill>
          <a:blip r:embed="rId1"/>
          <a:stretch>
            <a:fillRect/>
          </a:stretch>
        </p:blipFill>
        <p:spPr>
          <a:xfrm>
            <a:off x="11189890" y="5373980"/>
            <a:ext cx="499927" cy="378516"/>
          </a:xfrm>
          <a:prstGeom prst="rect">
            <a:avLst/>
          </a:prstGeom>
        </p:spPr>
      </p:pic>
      <p:pic>
        <p:nvPicPr>
          <p:cNvPr id="56" name="图形 55"/>
          <p:cNvPicPr>
            <a:picLocks noChangeAspect="1"/>
          </p:cNvPicPr>
          <p:nvPr/>
        </p:nvPicPr>
        <p:blipFill>
          <a:blip r:embed="rId2"/>
          <a:stretch>
            <a:fillRect/>
          </a:stretch>
        </p:blipFill>
        <p:spPr>
          <a:xfrm>
            <a:off x="8221165" y="1365408"/>
            <a:ext cx="796980" cy="609869"/>
          </a:xfrm>
          <a:prstGeom prst="rect">
            <a:avLst/>
          </a:prstGeom>
        </p:spPr>
      </p:pic>
      <p:pic>
        <p:nvPicPr>
          <p:cNvPr id="57" name="图形 56"/>
          <p:cNvPicPr>
            <a:picLocks noChangeAspect="1"/>
          </p:cNvPicPr>
          <p:nvPr/>
        </p:nvPicPr>
        <p:blipFill>
          <a:blip r:embed="rId2"/>
          <a:stretch>
            <a:fillRect/>
          </a:stretch>
        </p:blipFill>
        <p:spPr>
          <a:xfrm>
            <a:off x="6300318" y="2529258"/>
            <a:ext cx="796980" cy="609869"/>
          </a:xfrm>
          <a:prstGeom prst="rect">
            <a:avLst/>
          </a:prstGeom>
        </p:spPr>
      </p:pic>
      <p:pic>
        <p:nvPicPr>
          <p:cNvPr id="58" name="图形 57"/>
          <p:cNvPicPr>
            <a:picLocks noChangeAspect="1"/>
          </p:cNvPicPr>
          <p:nvPr/>
        </p:nvPicPr>
        <p:blipFill>
          <a:blip r:embed="rId2"/>
          <a:stretch>
            <a:fillRect/>
          </a:stretch>
        </p:blipFill>
        <p:spPr>
          <a:xfrm>
            <a:off x="5053640" y="3908383"/>
            <a:ext cx="796980" cy="609869"/>
          </a:xfrm>
          <a:prstGeom prst="rect">
            <a:avLst/>
          </a:prstGeom>
        </p:spPr>
      </p:pic>
      <p:pic>
        <p:nvPicPr>
          <p:cNvPr id="59" name="图形 58"/>
          <p:cNvPicPr>
            <a:picLocks noChangeAspect="1"/>
          </p:cNvPicPr>
          <p:nvPr/>
        </p:nvPicPr>
        <p:blipFill>
          <a:blip r:embed="rId2"/>
          <a:stretch>
            <a:fillRect/>
          </a:stretch>
        </p:blipFill>
        <p:spPr>
          <a:xfrm>
            <a:off x="6598763" y="3844790"/>
            <a:ext cx="796980" cy="609869"/>
          </a:xfrm>
          <a:prstGeom prst="rect">
            <a:avLst/>
          </a:prstGeom>
        </p:spPr>
      </p:pic>
      <p:pic>
        <p:nvPicPr>
          <p:cNvPr id="60" name="图形 59"/>
          <p:cNvPicPr>
            <a:picLocks noChangeAspect="1"/>
          </p:cNvPicPr>
          <p:nvPr/>
        </p:nvPicPr>
        <p:blipFill>
          <a:blip r:embed="rId2"/>
          <a:stretch>
            <a:fillRect/>
          </a:stretch>
        </p:blipFill>
        <p:spPr>
          <a:xfrm>
            <a:off x="8975283" y="3816812"/>
            <a:ext cx="796980" cy="609869"/>
          </a:xfrm>
          <a:prstGeom prst="rect">
            <a:avLst/>
          </a:prstGeom>
        </p:spPr>
      </p:pic>
      <p:pic>
        <p:nvPicPr>
          <p:cNvPr id="61" name="图形 60"/>
          <p:cNvPicPr>
            <a:picLocks noChangeAspect="1"/>
          </p:cNvPicPr>
          <p:nvPr/>
        </p:nvPicPr>
        <p:blipFill>
          <a:blip r:embed="rId2"/>
          <a:stretch>
            <a:fillRect/>
          </a:stretch>
        </p:blipFill>
        <p:spPr>
          <a:xfrm>
            <a:off x="10642873" y="3797306"/>
            <a:ext cx="796980" cy="609869"/>
          </a:xfrm>
          <a:prstGeom prst="rect">
            <a:avLst/>
          </a:prstGeom>
        </p:spPr>
      </p:pic>
      <p:pic>
        <p:nvPicPr>
          <p:cNvPr id="64" name="图形 63"/>
          <p:cNvPicPr>
            <a:picLocks noChangeAspect="1"/>
          </p:cNvPicPr>
          <p:nvPr/>
        </p:nvPicPr>
        <p:blipFill>
          <a:blip r:embed="rId2"/>
          <a:stretch>
            <a:fillRect/>
          </a:stretch>
        </p:blipFill>
        <p:spPr>
          <a:xfrm>
            <a:off x="9791317" y="2541050"/>
            <a:ext cx="796980" cy="6098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8" fill="hold" nodeType="withEffect">
                                  <p:stCondLst>
                                    <p:cond delay="100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22" presetClass="entr" presetSubtype="1" fill="hold" nodeType="withEffect">
                                  <p:stCondLst>
                                    <p:cond delay="100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1" fill="hold" nodeType="withEffect">
                                  <p:stCondLst>
                                    <p:cond delay="1500"/>
                                  </p:stCondLst>
                                  <p:childTnLst>
                                    <p:set>
                                      <p:cBhvr>
                                        <p:cTn id="23" dur="1" fill="hold">
                                          <p:stCondLst>
                                            <p:cond delay="0"/>
                                          </p:stCondLst>
                                        </p:cTn>
                                        <p:tgtEl>
                                          <p:spTgt spid="24"/>
                                        </p:tgtEl>
                                        <p:attrNameLst>
                                          <p:attrName>style.visibility</p:attrName>
                                        </p:attrNameLst>
                                      </p:cBhvr>
                                      <p:to>
                                        <p:strVal val="visible"/>
                                      </p:to>
                                    </p:set>
                                    <p:animEffect transition="in" filter="wipe(up)">
                                      <p:cBhvr>
                                        <p:cTn id="24" dur="500"/>
                                        <p:tgtEl>
                                          <p:spTgt spid="24"/>
                                        </p:tgtEl>
                                      </p:cBhvr>
                                    </p:animEffect>
                                  </p:childTnLst>
                                </p:cTn>
                              </p:par>
                              <p:par>
                                <p:cTn id="25" presetID="22" presetClass="entr" presetSubtype="8" fill="hold" nodeType="withEffect">
                                  <p:stCondLst>
                                    <p:cond delay="150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par>
                                <p:cTn id="28" presetID="22" presetClass="entr" presetSubtype="1" fill="hold" nodeType="withEffect">
                                  <p:stCondLst>
                                    <p:cond delay="1500"/>
                                  </p:stCondLst>
                                  <p:childTnLst>
                                    <p:set>
                                      <p:cBhvr>
                                        <p:cTn id="29" dur="1" fill="hold">
                                          <p:stCondLst>
                                            <p:cond delay="0"/>
                                          </p:stCondLst>
                                        </p:cTn>
                                        <p:tgtEl>
                                          <p:spTgt spid="42"/>
                                        </p:tgtEl>
                                        <p:attrNameLst>
                                          <p:attrName>style.visibility</p:attrName>
                                        </p:attrNameLst>
                                      </p:cBhvr>
                                      <p:to>
                                        <p:strVal val="visible"/>
                                      </p:to>
                                    </p:set>
                                    <p:animEffect transition="in" filter="wipe(up)">
                                      <p:cBhvr>
                                        <p:cTn id="30" dur="500"/>
                                        <p:tgtEl>
                                          <p:spTgt spid="42"/>
                                        </p:tgtEl>
                                      </p:cBhvr>
                                    </p:animEffect>
                                  </p:childTnLst>
                                </p:cTn>
                              </p:par>
                              <p:par>
                                <p:cTn id="31" presetID="22" presetClass="entr" presetSubtype="1" fill="hold" nodeType="withEffect">
                                  <p:stCondLst>
                                    <p:cond delay="2000"/>
                                  </p:stCondLst>
                                  <p:childTnLst>
                                    <p:set>
                                      <p:cBhvr>
                                        <p:cTn id="32" dur="1" fill="hold">
                                          <p:stCondLst>
                                            <p:cond delay="0"/>
                                          </p:stCondLst>
                                        </p:cTn>
                                        <p:tgtEl>
                                          <p:spTgt spid="26"/>
                                        </p:tgtEl>
                                        <p:attrNameLst>
                                          <p:attrName>style.visibility</p:attrName>
                                        </p:attrNameLst>
                                      </p:cBhvr>
                                      <p:to>
                                        <p:strVal val="visible"/>
                                      </p:to>
                                    </p:set>
                                    <p:animEffect transition="in" filter="wipe(up)">
                                      <p:cBhvr>
                                        <p:cTn id="33" dur="500"/>
                                        <p:tgtEl>
                                          <p:spTgt spid="26"/>
                                        </p:tgtEl>
                                      </p:cBhvr>
                                    </p:animEffect>
                                  </p:childTnLst>
                                </p:cTn>
                              </p:par>
                              <p:par>
                                <p:cTn id="34" presetID="22" presetClass="entr" presetSubtype="1" fill="hold" nodeType="withEffect">
                                  <p:stCondLst>
                                    <p:cond delay="2000"/>
                                  </p:stCondLst>
                                  <p:childTnLst>
                                    <p:set>
                                      <p:cBhvr>
                                        <p:cTn id="35" dur="1" fill="hold">
                                          <p:stCondLst>
                                            <p:cond delay="0"/>
                                          </p:stCondLst>
                                        </p:cTn>
                                        <p:tgtEl>
                                          <p:spTgt spid="27"/>
                                        </p:tgtEl>
                                        <p:attrNameLst>
                                          <p:attrName>style.visibility</p:attrName>
                                        </p:attrNameLst>
                                      </p:cBhvr>
                                      <p:to>
                                        <p:strVal val="visible"/>
                                      </p:to>
                                    </p:set>
                                    <p:animEffect transition="in" filter="wipe(up)">
                                      <p:cBhvr>
                                        <p:cTn id="36" dur="500"/>
                                        <p:tgtEl>
                                          <p:spTgt spid="27"/>
                                        </p:tgtEl>
                                      </p:cBhvr>
                                    </p:animEffect>
                                  </p:childTnLst>
                                </p:cTn>
                              </p:par>
                              <p:par>
                                <p:cTn id="37" presetID="22" presetClass="entr" presetSubtype="1" fill="hold" nodeType="withEffect">
                                  <p:stCondLst>
                                    <p:cond delay="2500"/>
                                  </p:stCondLst>
                                  <p:childTnLst>
                                    <p:set>
                                      <p:cBhvr>
                                        <p:cTn id="38" dur="1" fill="hold">
                                          <p:stCondLst>
                                            <p:cond delay="0"/>
                                          </p:stCondLst>
                                        </p:cTn>
                                        <p:tgtEl>
                                          <p:spTgt spid="28"/>
                                        </p:tgtEl>
                                        <p:attrNameLst>
                                          <p:attrName>style.visibility</p:attrName>
                                        </p:attrNameLst>
                                      </p:cBhvr>
                                      <p:to>
                                        <p:strVal val="visible"/>
                                      </p:to>
                                    </p:set>
                                    <p:animEffect transition="in" filter="wipe(up)">
                                      <p:cBhvr>
                                        <p:cTn id="39" dur="500"/>
                                        <p:tgtEl>
                                          <p:spTgt spid="28"/>
                                        </p:tgtEl>
                                      </p:cBhvr>
                                    </p:animEffect>
                                  </p:childTnLst>
                                </p:cTn>
                              </p:par>
                              <p:par>
                                <p:cTn id="40" presetID="22" presetClass="entr" presetSubtype="1" fill="hold" nodeType="withEffect">
                                  <p:stCondLst>
                                    <p:cond delay="250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par>
                                <p:cTn id="43" presetID="22" presetClass="entr" presetSubtype="1" fill="hold" nodeType="withEffect">
                                  <p:stCondLst>
                                    <p:cond delay="2500"/>
                                  </p:stCondLst>
                                  <p:childTnLst>
                                    <p:set>
                                      <p:cBhvr>
                                        <p:cTn id="44" dur="1" fill="hold">
                                          <p:stCondLst>
                                            <p:cond delay="0"/>
                                          </p:stCondLst>
                                        </p:cTn>
                                        <p:tgtEl>
                                          <p:spTgt spid="30"/>
                                        </p:tgtEl>
                                        <p:attrNameLst>
                                          <p:attrName>style.visibility</p:attrName>
                                        </p:attrNameLst>
                                      </p:cBhvr>
                                      <p:to>
                                        <p:strVal val="visible"/>
                                      </p:to>
                                    </p:set>
                                    <p:animEffect transition="in" filter="wipe(up)">
                                      <p:cBhvr>
                                        <p:cTn id="45" dur="500"/>
                                        <p:tgtEl>
                                          <p:spTgt spid="30"/>
                                        </p:tgtEl>
                                      </p:cBhvr>
                                    </p:animEffect>
                                  </p:childTnLst>
                                </p:cTn>
                              </p:par>
                              <p:par>
                                <p:cTn id="46" presetID="22" presetClass="entr" presetSubtype="1" fill="hold" nodeType="withEffect">
                                  <p:stCondLst>
                                    <p:cond delay="2500"/>
                                  </p:stCondLst>
                                  <p:childTnLst>
                                    <p:set>
                                      <p:cBhvr>
                                        <p:cTn id="47" dur="1" fill="hold">
                                          <p:stCondLst>
                                            <p:cond delay="0"/>
                                          </p:stCondLst>
                                        </p:cTn>
                                        <p:tgtEl>
                                          <p:spTgt spid="41"/>
                                        </p:tgtEl>
                                        <p:attrNameLst>
                                          <p:attrName>style.visibility</p:attrName>
                                        </p:attrNameLst>
                                      </p:cBhvr>
                                      <p:to>
                                        <p:strVal val="visible"/>
                                      </p:to>
                                    </p:set>
                                    <p:animEffect transition="in" filter="wipe(up)">
                                      <p:cBhvr>
                                        <p:cTn id="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mn-lt"/>
                <a:ea typeface="+mn-ea"/>
                <a:cs typeface="+mn-ea"/>
                <a:sym typeface="+mn-lt"/>
              </a:rPr>
              <a:t>解决问题的方法：虚拟局域网(VLAN)</a:t>
            </a:r>
            <a:endParaRPr lang="zh-CN" altLang="en-US" dirty="0">
              <a:latin typeface="+mn-lt"/>
              <a:ea typeface="+mn-ea"/>
              <a:cs typeface="+mn-ea"/>
            </a:endParaRPr>
          </a:p>
        </p:txBody>
      </p:sp>
      <p:sp>
        <p:nvSpPr>
          <p:cNvPr id="3" name="内容占位符 2"/>
          <p:cNvSpPr>
            <a:spLocks noGrp="1"/>
          </p:cNvSpPr>
          <p:nvPr>
            <p:ph idx="1"/>
          </p:nvPr>
        </p:nvSpPr>
        <p:spPr/>
        <p:txBody>
          <a:bodyPr/>
          <a:lstStyle/>
          <a:p>
            <a:pPr>
              <a:lnSpc>
                <a:spcPct val="120000"/>
              </a:lnSpc>
            </a:pPr>
            <a:r>
              <a:rPr lang="zh-CN" altLang="en-US" sz="2800" dirty="0">
                <a:sym typeface="+mn-lt"/>
              </a:rPr>
              <a:t>IEEE 802.1Q 对虚拟局域网 VLAN 的定义：</a:t>
            </a:r>
            <a:endParaRPr lang="en-US" altLang="zh-CN" sz="2400" dirty="0">
              <a:latin typeface="+mn-ea"/>
              <a:cs typeface="+mn-ea"/>
              <a:sym typeface="+mn-lt"/>
            </a:endParaRPr>
          </a:p>
          <a:p>
            <a:pPr marL="607695" lvl="1" indent="-342900" algn="l">
              <a:lnSpc>
                <a:spcPct val="120000"/>
              </a:lnSpc>
              <a:spcBef>
                <a:spcPts val="0"/>
              </a:spcBef>
            </a:pPr>
            <a:r>
              <a:rPr lang="zh-CN" altLang="zh-CN" sz="2400" dirty="0">
                <a:latin typeface="+mn-ea"/>
                <a:sym typeface="+mn-lt"/>
              </a:rPr>
              <a:t>虚拟局域网 VLAN （Virtual LAN）是由一些局域网网段构成的与物理位置无关的逻辑组，而这些网段具有某些共同特征与共同需求</a:t>
            </a:r>
            <a:endParaRPr lang="zh-CN" altLang="zh-CN" sz="2400" dirty="0">
              <a:latin typeface="+mn-ea"/>
              <a:sym typeface="+mn-lt"/>
            </a:endParaRPr>
          </a:p>
          <a:p>
            <a:pPr>
              <a:lnSpc>
                <a:spcPct val="120000"/>
              </a:lnSpc>
            </a:pPr>
            <a:r>
              <a:rPr lang="zh-CN" altLang="en-US" sz="2800" dirty="0">
                <a:sym typeface="+mn-lt"/>
              </a:rPr>
              <a:t>对虚拟局域网 VLAN 定义的理解：</a:t>
            </a:r>
            <a:endParaRPr lang="zh-CN" altLang="en-US" sz="2800" dirty="0">
              <a:sym typeface="+mn-lt"/>
            </a:endParaRPr>
          </a:p>
          <a:p>
            <a:pPr marL="607695" lvl="1" indent="-342900" algn="l">
              <a:lnSpc>
                <a:spcPct val="120000"/>
              </a:lnSpc>
              <a:spcBef>
                <a:spcPts val="0"/>
              </a:spcBef>
            </a:pPr>
            <a:r>
              <a:rPr lang="zh-CN" altLang="zh-CN" sz="2400" dirty="0">
                <a:latin typeface="+mn-ea"/>
                <a:sym typeface="+mn-lt"/>
              </a:rPr>
              <a:t>是按照某种需要将用户主机和网络资源进行一种虚拟的逻辑组合，非物理组合</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同个组合里的主机和设备处于同一广播域内，在链路层就能互连互通</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在不同组合里的主机和设备在链路层相互隔离，只有在网络层以上才能相互通信</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每一个数据帧都有一个明确的标识符，指明发送这个帧的主机属于哪个 VLAN</a:t>
            </a:r>
            <a:endParaRPr lang="zh-CN" altLang="zh-CN"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mn-lt"/>
                <a:ea typeface="+mn-ea"/>
                <a:cs typeface="+mn-ea"/>
                <a:sym typeface="+mn-lt"/>
              </a:rPr>
              <a:t>交换机上如何实现虚拟局域网 VLAN </a:t>
            </a:r>
            <a:endParaRPr lang="zh-CN" altLang="en-US" dirty="0"/>
          </a:p>
        </p:txBody>
      </p:sp>
      <p:sp>
        <p:nvSpPr>
          <p:cNvPr id="3" name="内容占位符 2"/>
          <p:cNvSpPr>
            <a:spLocks noGrp="1"/>
          </p:cNvSpPr>
          <p:nvPr>
            <p:ph idx="1"/>
          </p:nvPr>
        </p:nvSpPr>
        <p:spPr>
          <a:xfrm>
            <a:off x="407670" y="1124585"/>
            <a:ext cx="4997450" cy="4121785"/>
          </a:xfrm>
        </p:spPr>
        <p:txBody>
          <a:bodyPr>
            <a:normAutofit/>
          </a:bodyPr>
          <a:lstStyle/>
          <a:p>
            <a:pPr algn="l">
              <a:lnSpc>
                <a:spcPct val="120000"/>
              </a:lnSpc>
            </a:pPr>
            <a:r>
              <a:rPr lang="zh-CN" altLang="en-US" dirty="0">
                <a:sym typeface="+mn-lt"/>
              </a:rPr>
              <a:t>划分VLAN 的方法有多种，可以基于：</a:t>
            </a:r>
            <a:endParaRPr lang="zh-CN" altLang="en-US" dirty="0">
              <a:sym typeface="+mn-lt"/>
            </a:endParaRPr>
          </a:p>
          <a:p>
            <a:pPr marL="607695" lvl="1" indent="-342900" algn="l">
              <a:lnSpc>
                <a:spcPct val="120000"/>
              </a:lnSpc>
              <a:spcBef>
                <a:spcPts val="0"/>
              </a:spcBef>
            </a:pPr>
            <a:r>
              <a:rPr lang="zh-CN" altLang="zh-CN" dirty="0">
                <a:latin typeface="+mn-ea"/>
                <a:sym typeface="+mn-lt"/>
              </a:rPr>
              <a:t>交换机端口</a:t>
            </a:r>
            <a:endParaRPr lang="zh-CN" altLang="zh-CN" dirty="0">
              <a:latin typeface="+mn-ea"/>
              <a:sym typeface="+mn-lt"/>
            </a:endParaRPr>
          </a:p>
          <a:p>
            <a:pPr marL="607695" lvl="1" indent="-342900" algn="l">
              <a:lnSpc>
                <a:spcPct val="120000"/>
              </a:lnSpc>
              <a:spcBef>
                <a:spcPts val="0"/>
              </a:spcBef>
            </a:pPr>
            <a:r>
              <a:rPr lang="zh-CN" altLang="zh-CN" dirty="0">
                <a:latin typeface="+mn-ea"/>
                <a:sym typeface="+mn-lt"/>
              </a:rPr>
              <a:t>主机网卡的MAC地址</a:t>
            </a:r>
            <a:endParaRPr lang="zh-CN" altLang="zh-CN" dirty="0">
              <a:latin typeface="+mn-ea"/>
              <a:sym typeface="+mn-lt"/>
            </a:endParaRPr>
          </a:p>
          <a:p>
            <a:pPr marL="607695" lvl="1" indent="-342900" algn="l">
              <a:lnSpc>
                <a:spcPct val="120000"/>
              </a:lnSpc>
              <a:spcBef>
                <a:spcPts val="0"/>
              </a:spcBef>
            </a:pPr>
            <a:r>
              <a:rPr lang="zh-CN" altLang="zh-CN" dirty="0">
                <a:latin typeface="+mn-ea"/>
                <a:sym typeface="+mn-lt"/>
              </a:rPr>
              <a:t>协议类型</a:t>
            </a:r>
            <a:endParaRPr lang="zh-CN" altLang="zh-CN" dirty="0">
              <a:latin typeface="+mn-ea"/>
              <a:sym typeface="+mn-lt"/>
            </a:endParaRPr>
          </a:p>
          <a:p>
            <a:pPr marL="607695" lvl="1" indent="-342900" algn="l">
              <a:lnSpc>
                <a:spcPct val="120000"/>
              </a:lnSpc>
              <a:spcBef>
                <a:spcPts val="0"/>
              </a:spcBef>
            </a:pPr>
            <a:r>
              <a:rPr lang="zh-CN" altLang="zh-CN" dirty="0">
                <a:latin typeface="+mn-ea"/>
                <a:sym typeface="+mn-lt"/>
              </a:rPr>
              <a:t>IP子网地址</a:t>
            </a:r>
            <a:endParaRPr lang="zh-CN" altLang="zh-CN" dirty="0">
              <a:latin typeface="+mn-ea"/>
              <a:sym typeface="+mn-lt"/>
            </a:endParaRPr>
          </a:p>
          <a:p>
            <a:pPr marL="607695" lvl="1" indent="-342900" algn="l">
              <a:lnSpc>
                <a:spcPct val="120000"/>
              </a:lnSpc>
              <a:spcBef>
                <a:spcPts val="0"/>
              </a:spcBef>
            </a:pPr>
            <a:r>
              <a:rPr lang="zh-CN" altLang="zh-CN" dirty="0">
                <a:latin typeface="+mn-ea"/>
                <a:sym typeface="+mn-lt"/>
              </a:rPr>
              <a:t>高层应用或服务</a:t>
            </a:r>
            <a:endParaRPr lang="zh-CN" altLang="zh-CN" dirty="0">
              <a:latin typeface="+mn-ea"/>
              <a:sym typeface="+mn-lt"/>
            </a:endParaRPr>
          </a:p>
          <a:p>
            <a:pPr marL="607695" lvl="1" indent="-342900" algn="l">
              <a:lnSpc>
                <a:spcPct val="120000"/>
              </a:lnSpc>
              <a:spcBef>
                <a:spcPts val="0"/>
              </a:spcBef>
            </a:pPr>
            <a:endParaRPr lang="zh-CN" altLang="zh-CN" dirty="0">
              <a:latin typeface="+mn-ea"/>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
        <p:nvSpPr>
          <p:cNvPr id="6" name="圆角矩形 162"/>
          <p:cNvSpPr/>
          <p:nvPr/>
        </p:nvSpPr>
        <p:spPr>
          <a:xfrm>
            <a:off x="9014670" y="2942303"/>
            <a:ext cx="2134766" cy="1606406"/>
          </a:xfrm>
          <a:prstGeom prst="roundRect">
            <a:avLst>
              <a:gd name="adj" fmla="val 7014"/>
            </a:avLst>
          </a:prstGeom>
          <a:solidFill>
            <a:schemeClr val="accent5">
              <a:lumMod val="90000"/>
            </a:schemeClr>
          </a:solidFill>
          <a:ln w="1905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a:cs typeface="+mn-ea"/>
              <a:sym typeface="+mn-lt"/>
            </a:endParaRPr>
          </a:p>
        </p:txBody>
      </p:sp>
      <p:sp>
        <p:nvSpPr>
          <p:cNvPr id="7" name="矩形 6"/>
          <p:cNvSpPr/>
          <p:nvPr/>
        </p:nvSpPr>
        <p:spPr>
          <a:xfrm>
            <a:off x="9532367" y="4082745"/>
            <a:ext cx="1043876" cy="394210"/>
          </a:xfrm>
          <a:prstGeom prst="rect">
            <a:avLst/>
          </a:prstGeom>
        </p:spPr>
        <p:txBody>
          <a:bodyPr wrap="none">
            <a:spAutoFit/>
          </a:bodyPr>
          <a:lstStyle/>
          <a:p>
            <a:pPr algn="ctr">
              <a:lnSpc>
                <a:spcPct val="120000"/>
              </a:lnSpc>
            </a:pPr>
            <a:r>
              <a:rPr lang="en-US" altLang="zh-CN" dirty="0">
                <a:cs typeface="+mn-ea"/>
                <a:sym typeface="+mn-lt"/>
              </a:rPr>
              <a:t>VLAN20</a:t>
            </a:r>
            <a:endParaRPr lang="en-US" altLang="zh-CN" dirty="0">
              <a:cs typeface="+mn-ea"/>
              <a:sym typeface="+mn-lt"/>
            </a:endParaRPr>
          </a:p>
        </p:txBody>
      </p:sp>
      <p:sp>
        <p:nvSpPr>
          <p:cNvPr id="8" name="圆角矩形 20"/>
          <p:cNvSpPr/>
          <p:nvPr/>
        </p:nvSpPr>
        <p:spPr>
          <a:xfrm>
            <a:off x="6728025" y="2924472"/>
            <a:ext cx="2075856" cy="1624237"/>
          </a:xfrm>
          <a:prstGeom prst="roundRect">
            <a:avLst>
              <a:gd name="adj" fmla="val 7014"/>
            </a:avLst>
          </a:prstGeom>
          <a:solidFill>
            <a:schemeClr val="accent6">
              <a:lumMod val="20000"/>
              <a:lumOff val="80000"/>
            </a:schemeClr>
          </a:solid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zh-CN" altLang="en-US" sz="1600">
              <a:cs typeface="+mn-ea"/>
              <a:sym typeface="+mn-lt"/>
            </a:endParaRPr>
          </a:p>
        </p:txBody>
      </p:sp>
      <p:sp>
        <p:nvSpPr>
          <p:cNvPr id="9" name="矩形 8"/>
          <p:cNvSpPr/>
          <p:nvPr/>
        </p:nvSpPr>
        <p:spPr>
          <a:xfrm>
            <a:off x="7215076" y="4093192"/>
            <a:ext cx="1043876" cy="394210"/>
          </a:xfrm>
          <a:prstGeom prst="rect">
            <a:avLst/>
          </a:prstGeom>
        </p:spPr>
        <p:txBody>
          <a:bodyPr wrap="none">
            <a:spAutoFit/>
          </a:bodyPr>
          <a:lstStyle/>
          <a:p>
            <a:pPr>
              <a:lnSpc>
                <a:spcPct val="120000"/>
              </a:lnSpc>
            </a:pPr>
            <a:r>
              <a:rPr lang="en-US" altLang="zh-CN" dirty="0">
                <a:cs typeface="+mn-ea"/>
                <a:sym typeface="+mn-lt"/>
              </a:rPr>
              <a:t>VLAN10</a:t>
            </a:r>
            <a:endParaRPr lang="en-US" altLang="zh-CN" dirty="0">
              <a:cs typeface="+mn-ea"/>
              <a:sym typeface="+mn-lt"/>
            </a:endParaRPr>
          </a:p>
        </p:txBody>
      </p:sp>
      <p:sp>
        <p:nvSpPr>
          <p:cNvPr id="10" name="矩形 3"/>
          <p:cNvSpPr>
            <a:spLocks noChangeArrowheads="1"/>
          </p:cNvSpPr>
          <p:nvPr/>
        </p:nvSpPr>
        <p:spPr bwMode="auto">
          <a:xfrm>
            <a:off x="6666043" y="3712357"/>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192.168.1.1</a:t>
            </a:r>
            <a:endParaRPr lang="zh-CN" altLang="en-US" sz="1400" dirty="0">
              <a:cs typeface="+mn-ea"/>
              <a:sym typeface="+mn-lt"/>
            </a:endParaRPr>
          </a:p>
        </p:txBody>
      </p:sp>
      <p:sp>
        <p:nvSpPr>
          <p:cNvPr id="11" name="圆角矩形 37"/>
          <p:cNvSpPr/>
          <p:nvPr/>
        </p:nvSpPr>
        <p:spPr bwMode="auto">
          <a:xfrm>
            <a:off x="6728025" y="1487820"/>
            <a:ext cx="4448711" cy="1080120"/>
          </a:xfrm>
          <a:prstGeom prst="roundRect">
            <a:avLst>
              <a:gd name="adj" fmla="val 5625"/>
            </a:avLst>
          </a:prstGeom>
          <a:solidFill>
            <a:schemeClr val="bg1">
              <a:lumMod val="95000"/>
            </a:schemeClr>
          </a:solidFill>
          <a:ln w="381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fontAlgn="base">
              <a:lnSpc>
                <a:spcPct val="120000"/>
              </a:lnSpc>
              <a:spcBef>
                <a:spcPct val="0"/>
              </a:spcBef>
              <a:spcAft>
                <a:spcPct val="0"/>
              </a:spcAft>
              <a:buClr>
                <a:srgbClr val="CC9900"/>
              </a:buClr>
              <a:buFont typeface="Wingdings" panose="05000000000000000000" pitchFamily="2" charset="2"/>
              <a:buChar char="n"/>
            </a:pPr>
            <a:endParaRPr lang="zh-CN" altLang="en-US">
              <a:cs typeface="+mn-ea"/>
              <a:sym typeface="+mn-lt"/>
            </a:endParaRPr>
          </a:p>
        </p:txBody>
      </p:sp>
      <p:sp>
        <p:nvSpPr>
          <p:cNvPr id="12" name="TextBox 38"/>
          <p:cNvSpPr txBox="1"/>
          <p:nvPr/>
        </p:nvSpPr>
        <p:spPr>
          <a:xfrm>
            <a:off x="8504863" y="1430439"/>
            <a:ext cx="877163" cy="396134"/>
          </a:xfrm>
          <a:prstGeom prst="rect">
            <a:avLst/>
          </a:prstGeom>
          <a:noFill/>
        </p:spPr>
        <p:txBody>
          <a:bodyPr wrap="none" rtlCol="0">
            <a:spAutoFit/>
          </a:bodyPr>
          <a:lstStyle/>
          <a:p>
            <a:pPr algn="ctr">
              <a:lnSpc>
                <a:spcPct val="120000"/>
              </a:lnSpc>
            </a:pPr>
            <a:r>
              <a:rPr lang="zh-CN" altLang="en-US" b="1" dirty="0">
                <a:cs typeface="+mn-ea"/>
                <a:sym typeface="+mn-lt"/>
              </a:rPr>
              <a:t>交换机</a:t>
            </a:r>
            <a:endParaRPr lang="zh-CN" altLang="en-US" b="1" dirty="0">
              <a:cs typeface="+mn-ea"/>
              <a:sym typeface="+mn-lt"/>
            </a:endParaRPr>
          </a:p>
        </p:txBody>
      </p:sp>
      <p:sp>
        <p:nvSpPr>
          <p:cNvPr id="13" name="矩形 12"/>
          <p:cNvSpPr/>
          <p:nvPr/>
        </p:nvSpPr>
        <p:spPr bwMode="auto">
          <a:xfrm>
            <a:off x="6989213" y="1859148"/>
            <a:ext cx="504056" cy="504056"/>
          </a:xfrm>
          <a:prstGeom prst="rect">
            <a:avLst/>
          </a:prstGeom>
          <a:solidFill>
            <a:schemeClr val="accent6">
              <a:lumMod val="20000"/>
              <a:lumOff val="80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fontAlgn="base">
              <a:lnSpc>
                <a:spcPct val="120000"/>
              </a:lnSpc>
              <a:spcBef>
                <a:spcPct val="0"/>
              </a:spcBef>
              <a:spcAft>
                <a:spcPct val="0"/>
              </a:spcAft>
              <a:buClr>
                <a:srgbClr val="CC9900"/>
              </a:buClr>
            </a:pPr>
            <a:r>
              <a:rPr lang="en-US" altLang="zh-CN" b="1">
                <a:cs typeface="+mn-ea"/>
                <a:sym typeface="+mn-lt"/>
              </a:rPr>
              <a:t>1</a:t>
            </a:r>
            <a:endParaRPr lang="zh-CN" altLang="en-US" b="1">
              <a:cs typeface="+mn-ea"/>
              <a:sym typeface="+mn-lt"/>
            </a:endParaRPr>
          </a:p>
        </p:txBody>
      </p:sp>
      <p:sp>
        <p:nvSpPr>
          <p:cNvPr id="14" name="矩形 13"/>
          <p:cNvSpPr/>
          <p:nvPr/>
        </p:nvSpPr>
        <p:spPr bwMode="auto">
          <a:xfrm>
            <a:off x="8032178" y="1845126"/>
            <a:ext cx="504056" cy="504056"/>
          </a:xfrm>
          <a:prstGeom prst="rect">
            <a:avLst/>
          </a:prstGeom>
          <a:solidFill>
            <a:schemeClr val="accent6">
              <a:lumMod val="20000"/>
              <a:lumOff val="80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fontAlgn="base">
              <a:lnSpc>
                <a:spcPct val="120000"/>
              </a:lnSpc>
              <a:spcBef>
                <a:spcPct val="0"/>
              </a:spcBef>
              <a:spcAft>
                <a:spcPct val="0"/>
              </a:spcAft>
              <a:buClr>
                <a:srgbClr val="CC9900"/>
              </a:buClr>
            </a:pPr>
            <a:r>
              <a:rPr lang="en-US" altLang="zh-CN" b="1">
                <a:cs typeface="+mn-ea"/>
                <a:sym typeface="+mn-lt"/>
              </a:rPr>
              <a:t>2</a:t>
            </a:r>
            <a:endParaRPr lang="en-US" altLang="zh-CN" b="1">
              <a:cs typeface="+mn-ea"/>
              <a:sym typeface="+mn-lt"/>
            </a:endParaRPr>
          </a:p>
        </p:txBody>
      </p:sp>
      <p:sp>
        <p:nvSpPr>
          <p:cNvPr id="15" name="矩形 14"/>
          <p:cNvSpPr/>
          <p:nvPr/>
        </p:nvSpPr>
        <p:spPr bwMode="auto">
          <a:xfrm>
            <a:off x="10347262" y="1869266"/>
            <a:ext cx="504056" cy="504056"/>
          </a:xfrm>
          <a:prstGeom prst="rect">
            <a:avLst/>
          </a:prstGeom>
          <a:solidFill>
            <a:schemeClr val="accent5">
              <a:lumMod val="90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fontAlgn="base">
              <a:lnSpc>
                <a:spcPct val="120000"/>
              </a:lnSpc>
              <a:spcBef>
                <a:spcPct val="0"/>
              </a:spcBef>
              <a:spcAft>
                <a:spcPct val="0"/>
              </a:spcAft>
              <a:buClr>
                <a:srgbClr val="CC9900"/>
              </a:buClr>
            </a:pPr>
            <a:r>
              <a:rPr lang="en-US" altLang="zh-CN" b="1">
                <a:cs typeface="+mn-ea"/>
                <a:sym typeface="+mn-lt"/>
              </a:rPr>
              <a:t>24</a:t>
            </a:r>
            <a:endParaRPr lang="zh-CN" altLang="en-US" b="1">
              <a:cs typeface="+mn-ea"/>
              <a:sym typeface="+mn-lt"/>
            </a:endParaRPr>
          </a:p>
        </p:txBody>
      </p:sp>
      <p:sp>
        <p:nvSpPr>
          <p:cNvPr id="16" name="矩形 15"/>
          <p:cNvSpPr/>
          <p:nvPr/>
        </p:nvSpPr>
        <p:spPr bwMode="auto">
          <a:xfrm>
            <a:off x="9301645" y="1882249"/>
            <a:ext cx="504056" cy="504056"/>
          </a:xfrm>
          <a:prstGeom prst="rect">
            <a:avLst/>
          </a:prstGeom>
          <a:solidFill>
            <a:schemeClr val="accent5">
              <a:lumMod val="90000"/>
            </a:schemeClr>
          </a:solidFill>
          <a:ln w="254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algn="ctr" fontAlgn="base">
              <a:lnSpc>
                <a:spcPct val="120000"/>
              </a:lnSpc>
              <a:spcBef>
                <a:spcPct val="0"/>
              </a:spcBef>
              <a:spcAft>
                <a:spcPct val="0"/>
              </a:spcAft>
              <a:buClr>
                <a:srgbClr val="CC9900"/>
              </a:buClr>
            </a:pPr>
            <a:r>
              <a:rPr lang="en-US" altLang="zh-CN" b="1">
                <a:cs typeface="+mn-ea"/>
                <a:sym typeface="+mn-lt"/>
              </a:rPr>
              <a:t>23</a:t>
            </a:r>
            <a:endParaRPr lang="zh-CN" altLang="en-US" b="1">
              <a:cs typeface="+mn-ea"/>
              <a:sym typeface="+mn-lt"/>
            </a:endParaRPr>
          </a:p>
        </p:txBody>
      </p:sp>
      <p:cxnSp>
        <p:nvCxnSpPr>
          <p:cNvPr id="17" name="直接连接符 16"/>
          <p:cNvCxnSpPr/>
          <p:nvPr/>
        </p:nvCxnSpPr>
        <p:spPr>
          <a:xfrm>
            <a:off x="7249109" y="2344204"/>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矩形 3"/>
          <p:cNvSpPr>
            <a:spLocks noChangeArrowheads="1"/>
          </p:cNvSpPr>
          <p:nvPr/>
        </p:nvSpPr>
        <p:spPr bwMode="auto">
          <a:xfrm>
            <a:off x="10047901" y="3722475"/>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192.128.1.2</a:t>
            </a:r>
            <a:endParaRPr lang="zh-CN" altLang="en-US" sz="1400" dirty="0">
              <a:cs typeface="+mn-ea"/>
              <a:sym typeface="+mn-lt"/>
            </a:endParaRPr>
          </a:p>
        </p:txBody>
      </p:sp>
      <p:cxnSp>
        <p:nvCxnSpPr>
          <p:cNvPr id="47" name="直接连接符 46"/>
          <p:cNvCxnSpPr/>
          <p:nvPr/>
        </p:nvCxnSpPr>
        <p:spPr>
          <a:xfrm>
            <a:off x="10630968" y="2354322"/>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矩形 3"/>
          <p:cNvSpPr>
            <a:spLocks noChangeArrowheads="1"/>
          </p:cNvSpPr>
          <p:nvPr/>
        </p:nvSpPr>
        <p:spPr bwMode="auto">
          <a:xfrm>
            <a:off x="7702876" y="3698335"/>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192.168.1.2</a:t>
            </a:r>
            <a:endParaRPr lang="zh-CN" altLang="en-US" sz="1400" dirty="0">
              <a:cs typeface="+mn-ea"/>
              <a:sym typeface="+mn-lt"/>
            </a:endParaRPr>
          </a:p>
        </p:txBody>
      </p:sp>
      <p:cxnSp>
        <p:nvCxnSpPr>
          <p:cNvPr id="77" name="直接连接符 76"/>
          <p:cNvCxnSpPr/>
          <p:nvPr/>
        </p:nvCxnSpPr>
        <p:spPr>
          <a:xfrm>
            <a:off x="8285942" y="2330182"/>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矩形 3"/>
          <p:cNvSpPr>
            <a:spLocks noChangeArrowheads="1"/>
          </p:cNvSpPr>
          <p:nvPr/>
        </p:nvSpPr>
        <p:spPr bwMode="auto">
          <a:xfrm>
            <a:off x="8980279" y="3735458"/>
            <a:ext cx="1128834" cy="32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120000"/>
              </a:lnSpc>
            </a:pPr>
            <a:r>
              <a:rPr lang="en-US" altLang="zh-CN" sz="1400" dirty="0">
                <a:cs typeface="+mn-ea"/>
                <a:sym typeface="+mn-lt"/>
              </a:rPr>
              <a:t>192.128.1.1</a:t>
            </a:r>
            <a:endParaRPr lang="zh-CN" altLang="en-US" sz="1400" dirty="0">
              <a:cs typeface="+mn-ea"/>
              <a:sym typeface="+mn-lt"/>
            </a:endParaRPr>
          </a:p>
        </p:txBody>
      </p:sp>
      <p:cxnSp>
        <p:nvCxnSpPr>
          <p:cNvPr id="107" name="直接连接符 106"/>
          <p:cNvCxnSpPr/>
          <p:nvPr/>
        </p:nvCxnSpPr>
        <p:spPr>
          <a:xfrm>
            <a:off x="9563345" y="2367305"/>
            <a:ext cx="8272" cy="9148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矩形 135"/>
          <p:cNvSpPr/>
          <p:nvPr/>
        </p:nvSpPr>
        <p:spPr>
          <a:xfrm>
            <a:off x="6744535" y="4869451"/>
            <a:ext cx="4708246" cy="460375"/>
          </a:xfrm>
          <a:prstGeom prst="rect">
            <a:avLst/>
          </a:prstGeom>
        </p:spPr>
        <p:txBody>
          <a:bodyPr wrap="square">
            <a:spAutoFit/>
          </a:bodyPr>
          <a:lstStyle/>
          <a:p>
            <a:pPr marL="342900" indent="-342900">
              <a:lnSpc>
                <a:spcPct val="120000"/>
              </a:lnSpc>
              <a:buFont typeface="Wingdings" panose="05000000000000000000" charset="0"/>
              <a:buChar char="Ø"/>
            </a:pP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划分</a:t>
            </a:r>
            <a:r>
              <a:rPr lang="en-US" altLang="zh-CN"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VLAN</a:t>
            </a:r>
            <a:r>
              <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是交换机的一个基本功能</a:t>
            </a:r>
            <a:endParaRPr lang="zh-CN" altLang="en-US" b="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pic>
        <p:nvPicPr>
          <p:cNvPr id="4" name="图形 49"/>
          <p:cNvPicPr>
            <a:picLocks noChangeAspect="1"/>
          </p:cNvPicPr>
          <p:nvPr>
            <p:custDataLst>
              <p:tags r:id="rId1"/>
            </p:custDataLst>
          </p:nvPr>
        </p:nvPicPr>
        <p:blipFill>
          <a:blip r:embed="rId2"/>
          <a:stretch>
            <a:fillRect/>
          </a:stretch>
        </p:blipFill>
        <p:spPr>
          <a:xfrm>
            <a:off x="10345664" y="3287907"/>
            <a:ext cx="499927" cy="378516"/>
          </a:xfrm>
          <a:prstGeom prst="rect">
            <a:avLst/>
          </a:prstGeom>
        </p:spPr>
      </p:pic>
      <p:pic>
        <p:nvPicPr>
          <p:cNvPr id="137" name="图形 49"/>
          <p:cNvPicPr>
            <a:picLocks noChangeAspect="1"/>
          </p:cNvPicPr>
          <p:nvPr>
            <p:custDataLst>
              <p:tags r:id="rId3"/>
            </p:custDataLst>
          </p:nvPr>
        </p:nvPicPr>
        <p:blipFill>
          <a:blip r:embed="rId2"/>
          <a:stretch>
            <a:fillRect/>
          </a:stretch>
        </p:blipFill>
        <p:spPr>
          <a:xfrm>
            <a:off x="6961114" y="3279652"/>
            <a:ext cx="499927" cy="378516"/>
          </a:xfrm>
          <a:prstGeom prst="rect">
            <a:avLst/>
          </a:prstGeom>
        </p:spPr>
      </p:pic>
      <p:pic>
        <p:nvPicPr>
          <p:cNvPr id="138" name="图形 49"/>
          <p:cNvPicPr>
            <a:picLocks noChangeAspect="1"/>
          </p:cNvPicPr>
          <p:nvPr>
            <p:custDataLst>
              <p:tags r:id="rId4"/>
            </p:custDataLst>
          </p:nvPr>
        </p:nvPicPr>
        <p:blipFill>
          <a:blip r:embed="rId2"/>
          <a:stretch>
            <a:fillRect/>
          </a:stretch>
        </p:blipFill>
        <p:spPr>
          <a:xfrm>
            <a:off x="8004419" y="3251712"/>
            <a:ext cx="499927" cy="378516"/>
          </a:xfrm>
          <a:prstGeom prst="rect">
            <a:avLst/>
          </a:prstGeom>
        </p:spPr>
      </p:pic>
      <p:pic>
        <p:nvPicPr>
          <p:cNvPr id="140" name="图形 49"/>
          <p:cNvPicPr>
            <a:picLocks noChangeAspect="1"/>
          </p:cNvPicPr>
          <p:nvPr>
            <p:custDataLst>
              <p:tags r:id="rId5"/>
            </p:custDataLst>
          </p:nvPr>
        </p:nvPicPr>
        <p:blipFill>
          <a:blip r:embed="rId2"/>
          <a:stretch>
            <a:fillRect/>
          </a:stretch>
        </p:blipFill>
        <p:spPr>
          <a:xfrm>
            <a:off x="9306804" y="3279652"/>
            <a:ext cx="499927" cy="378516"/>
          </a:xfrm>
          <a:prstGeom prst="rect">
            <a:avLst/>
          </a:prstGeom>
        </p:spPr>
      </p:pic>
      <p:pic>
        <p:nvPicPr>
          <p:cNvPr id="142" name="图形 49"/>
          <p:cNvPicPr>
            <a:picLocks noChangeAspect="1"/>
          </p:cNvPicPr>
          <p:nvPr>
            <p:custDataLst>
              <p:tags r:id="rId6"/>
            </p:custDataLst>
          </p:nvPr>
        </p:nvPicPr>
        <p:blipFill>
          <a:blip r:embed="rId2"/>
          <a:stretch>
            <a:fillRect/>
          </a:stretch>
        </p:blipFill>
        <p:spPr>
          <a:xfrm>
            <a:off x="12330039" y="1372112"/>
            <a:ext cx="499927" cy="378516"/>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custDataLst>
              <p:tags r:id="rId1"/>
            </p:custDataLst>
          </p:nvPr>
        </p:nvGrpSpPr>
        <p:grpSpPr>
          <a:xfrm>
            <a:off x="6373243" y="1945507"/>
            <a:ext cx="3975716" cy="2166199"/>
            <a:chOff x="4480268" y="2507474"/>
            <a:chExt cx="2981787" cy="1624649"/>
          </a:xfrm>
        </p:grpSpPr>
        <p:sp>
          <p:nvSpPr>
            <p:cNvPr id="23" name="Line 4"/>
            <p:cNvSpPr>
              <a:spLocks noChangeShapeType="1"/>
            </p:cNvSpPr>
            <p:nvPr>
              <p:custDataLst>
                <p:tags r:id="rId2"/>
              </p:custDataLst>
            </p:nvPr>
          </p:nvSpPr>
          <p:spPr bwMode="auto">
            <a:xfrm flipH="1">
              <a:off x="5103341" y="2517774"/>
              <a:ext cx="682396" cy="6858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4" name="Line 5"/>
            <p:cNvSpPr>
              <a:spLocks noChangeShapeType="1"/>
            </p:cNvSpPr>
            <p:nvPr>
              <p:custDataLst>
                <p:tags r:id="rId3"/>
              </p:custDataLst>
            </p:nvPr>
          </p:nvSpPr>
          <p:spPr bwMode="auto">
            <a:xfrm>
              <a:off x="5956643" y="2517774"/>
              <a:ext cx="0" cy="990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5" name="Line 6"/>
            <p:cNvSpPr>
              <a:spLocks noChangeShapeType="1"/>
            </p:cNvSpPr>
            <p:nvPr>
              <p:custDataLst>
                <p:tags r:id="rId4"/>
              </p:custDataLst>
            </p:nvPr>
          </p:nvSpPr>
          <p:spPr bwMode="auto">
            <a:xfrm>
              <a:off x="6136615" y="2507474"/>
              <a:ext cx="994900" cy="133945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6" name="Text Box 7"/>
            <p:cNvSpPr txBox="1">
              <a:spLocks noChangeArrowheads="1"/>
            </p:cNvSpPr>
            <p:nvPr>
              <p:custDataLst>
                <p:tags r:id="rId5"/>
              </p:custDataLst>
            </p:nvPr>
          </p:nvSpPr>
          <p:spPr bwMode="auto">
            <a:xfrm>
              <a:off x="4480268" y="3187699"/>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10</a:t>
              </a:r>
              <a:endParaRPr lang="en-US" altLang="zh-CN" sz="1865" b="1" dirty="0">
                <a:latin typeface="+mn-lt"/>
                <a:cs typeface="+mn-ea"/>
                <a:sym typeface="+mn-lt"/>
              </a:endParaRPr>
            </a:p>
          </p:txBody>
        </p:sp>
        <p:sp>
          <p:nvSpPr>
            <p:cNvPr id="27" name="Text Box 8"/>
            <p:cNvSpPr txBox="1">
              <a:spLocks noChangeArrowheads="1"/>
            </p:cNvSpPr>
            <p:nvPr>
              <p:custDataLst>
                <p:tags r:id="rId6"/>
              </p:custDataLst>
            </p:nvPr>
          </p:nvSpPr>
          <p:spPr bwMode="auto">
            <a:xfrm>
              <a:off x="5347043" y="3508374"/>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20</a:t>
              </a:r>
              <a:endParaRPr lang="en-US" altLang="zh-CN" sz="1865" b="1" dirty="0">
                <a:latin typeface="+mn-lt"/>
                <a:cs typeface="+mn-ea"/>
                <a:sym typeface="+mn-lt"/>
              </a:endParaRPr>
            </a:p>
          </p:txBody>
        </p:sp>
        <p:sp>
          <p:nvSpPr>
            <p:cNvPr id="28" name="Text Box 9"/>
            <p:cNvSpPr txBox="1">
              <a:spLocks noChangeArrowheads="1"/>
            </p:cNvSpPr>
            <p:nvPr>
              <p:custDataLst>
                <p:tags r:id="rId7"/>
              </p:custDataLst>
            </p:nvPr>
          </p:nvSpPr>
          <p:spPr bwMode="auto">
            <a:xfrm>
              <a:off x="6585372" y="3828049"/>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30</a:t>
              </a:r>
              <a:endParaRPr lang="en-US" altLang="zh-CN" sz="1865" b="1" dirty="0">
                <a:latin typeface="+mn-lt"/>
                <a:cs typeface="+mn-ea"/>
                <a:sym typeface="+mn-lt"/>
              </a:endParaRPr>
            </a:p>
          </p:txBody>
        </p:sp>
        <p:sp>
          <p:nvSpPr>
            <p:cNvPr id="30" name="Text Box 7"/>
            <p:cNvSpPr txBox="1">
              <a:spLocks noChangeArrowheads="1"/>
            </p:cNvSpPr>
            <p:nvPr>
              <p:custDataLst>
                <p:tags r:id="rId8"/>
              </p:custDataLst>
            </p:nvPr>
          </p:nvSpPr>
          <p:spPr bwMode="auto">
            <a:xfrm>
              <a:off x="5282504" y="2579559"/>
              <a:ext cx="238287"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solidFill>
                    <a:srgbClr val="3333FF"/>
                  </a:solidFill>
                  <a:latin typeface="+mn-lt"/>
                  <a:cs typeface="+mn-ea"/>
                  <a:sym typeface="+mn-lt"/>
                </a:rPr>
                <a:t>2</a:t>
              </a:r>
              <a:endParaRPr lang="en-US" altLang="zh-CN" sz="1865" b="1" dirty="0">
                <a:solidFill>
                  <a:srgbClr val="3333FF"/>
                </a:solidFill>
                <a:latin typeface="+mn-lt"/>
                <a:cs typeface="+mn-ea"/>
                <a:sym typeface="+mn-lt"/>
              </a:endParaRPr>
            </a:p>
          </p:txBody>
        </p:sp>
        <p:sp>
          <p:nvSpPr>
            <p:cNvPr id="31" name="Text Box 7"/>
            <p:cNvSpPr txBox="1">
              <a:spLocks noChangeArrowheads="1"/>
            </p:cNvSpPr>
            <p:nvPr>
              <p:custDataLst>
                <p:tags r:id="rId9"/>
              </p:custDataLst>
            </p:nvPr>
          </p:nvSpPr>
          <p:spPr bwMode="auto">
            <a:xfrm>
              <a:off x="5706006" y="2579559"/>
              <a:ext cx="238287"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solidFill>
                    <a:srgbClr val="3333FF"/>
                  </a:solidFill>
                  <a:latin typeface="+mn-lt"/>
                  <a:cs typeface="+mn-ea"/>
                  <a:sym typeface="+mn-lt"/>
                </a:rPr>
                <a:t>4</a:t>
              </a:r>
              <a:endParaRPr lang="en-US" altLang="zh-CN" sz="1865" b="1" dirty="0">
                <a:solidFill>
                  <a:srgbClr val="3333FF"/>
                </a:solidFill>
                <a:latin typeface="+mn-lt"/>
                <a:cs typeface="+mn-ea"/>
                <a:sym typeface="+mn-lt"/>
              </a:endParaRPr>
            </a:p>
          </p:txBody>
        </p:sp>
        <p:sp>
          <p:nvSpPr>
            <p:cNvPr id="32" name="Text Box 7"/>
            <p:cNvSpPr txBox="1">
              <a:spLocks noChangeArrowheads="1"/>
            </p:cNvSpPr>
            <p:nvPr>
              <p:custDataLst>
                <p:tags r:id="rId10"/>
              </p:custDataLst>
            </p:nvPr>
          </p:nvSpPr>
          <p:spPr bwMode="auto">
            <a:xfrm>
              <a:off x="6054685" y="2579559"/>
              <a:ext cx="238287"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solidFill>
                    <a:srgbClr val="3333FF"/>
                  </a:solidFill>
                  <a:latin typeface="+mn-lt"/>
                  <a:cs typeface="+mn-ea"/>
                  <a:sym typeface="+mn-lt"/>
                </a:rPr>
                <a:t>6</a:t>
              </a:r>
              <a:endParaRPr lang="en-US" altLang="zh-CN" sz="1865" b="1" dirty="0">
                <a:solidFill>
                  <a:srgbClr val="3333FF"/>
                </a:solidFill>
                <a:latin typeface="+mn-lt"/>
                <a:cs typeface="+mn-ea"/>
                <a:sym typeface="+mn-lt"/>
              </a:endParaRPr>
            </a:p>
          </p:txBody>
        </p:sp>
      </p:grpSp>
      <p:sp>
        <p:nvSpPr>
          <p:cNvPr id="2" name="标题 1"/>
          <p:cNvSpPr>
            <a:spLocks noGrp="1"/>
          </p:cNvSpPr>
          <p:nvPr>
            <p:ph type="title"/>
          </p:nvPr>
        </p:nvSpPr>
        <p:spPr/>
        <p:txBody>
          <a:bodyPr/>
          <a:lstStyle/>
          <a:p>
            <a:r>
              <a:rPr lang="zh-CN" altLang="en-US" sz="3200" dirty="0">
                <a:latin typeface="+mn-lt"/>
                <a:ea typeface="+mn-ea"/>
                <a:cs typeface="+mn-ea"/>
                <a:sym typeface="+mn-lt"/>
              </a:rPr>
              <a:t>基于端口的静态划分</a:t>
            </a:r>
            <a:endParaRPr lang="zh-CN" altLang="en-US" dirty="0">
              <a:latin typeface="+mn-lt"/>
              <a:ea typeface="+mn-ea"/>
              <a:cs typeface="+mn-ea"/>
            </a:endParaRPr>
          </a:p>
        </p:txBody>
      </p:sp>
      <p:sp>
        <p:nvSpPr>
          <p:cNvPr id="5" name="内容占位符 2"/>
          <p:cNvSpPr>
            <a:spLocks noGrp="1"/>
          </p:cNvSpPr>
          <p:nvPr>
            <p:ph idx="1"/>
          </p:nvPr>
        </p:nvSpPr>
        <p:spPr>
          <a:xfrm>
            <a:off x="407670" y="1124585"/>
            <a:ext cx="5579110" cy="3107690"/>
          </a:xfrm>
        </p:spPr>
        <p:txBody>
          <a:bodyPr>
            <a:normAutofit lnSpcReduction="10000"/>
          </a:bodyPr>
          <a:lstStyle/>
          <a:p>
            <a:pPr algn="l">
              <a:lnSpc>
                <a:spcPct val="120000"/>
              </a:lnSpc>
            </a:pPr>
            <a:r>
              <a:rPr lang="zh-CN" altLang="en-US" sz="2800" dirty="0">
                <a:sym typeface="+mn-lt"/>
              </a:rPr>
              <a:t>将端口与</a:t>
            </a:r>
            <a:r>
              <a:rPr lang="zh-CN" altLang="en-US" dirty="0">
                <a:sym typeface="+mn-lt"/>
              </a:rPr>
              <a:t>VLAN绑定</a:t>
            </a:r>
            <a:endParaRPr lang="zh-CN" altLang="en-US" dirty="0">
              <a:sym typeface="+mn-lt"/>
            </a:endParaRPr>
          </a:p>
          <a:p>
            <a:pPr algn="l">
              <a:lnSpc>
                <a:spcPct val="120000"/>
              </a:lnSpc>
            </a:pPr>
            <a:r>
              <a:rPr lang="zh-CN" altLang="en-US" dirty="0">
                <a:sym typeface="+mn-lt"/>
              </a:rPr>
              <a:t>特点：</a:t>
            </a:r>
            <a:endParaRPr lang="zh-CN" altLang="en-US" dirty="0">
              <a:sym typeface="+mn-lt"/>
            </a:endParaRPr>
          </a:p>
          <a:p>
            <a:pPr marL="607695" lvl="1" indent="-342900" algn="l">
              <a:lnSpc>
                <a:spcPct val="120000"/>
              </a:lnSpc>
              <a:spcBef>
                <a:spcPts val="0"/>
              </a:spcBef>
            </a:pPr>
            <a:r>
              <a:rPr lang="zh-CN" altLang="zh-CN" sz="2400" dirty="0">
                <a:latin typeface="+mn-ea"/>
                <a:sym typeface="+mn-lt"/>
              </a:rPr>
              <a:t>是</a:t>
            </a:r>
            <a:r>
              <a:rPr lang="zh-CN" altLang="zh-CN" dirty="0">
                <a:latin typeface="+mn-ea"/>
                <a:sym typeface="+mn-lt"/>
              </a:rPr>
              <a:t>最简单、</a:t>
            </a:r>
            <a:r>
              <a:rPr lang="zh-CN" altLang="zh-CN" sz="2400" dirty="0">
                <a:latin typeface="+mn-ea"/>
                <a:sym typeface="+mn-lt"/>
              </a:rPr>
              <a:t>最常用的方法</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属于在第一层划分</a:t>
            </a:r>
            <a:r>
              <a:rPr lang="zh-CN" altLang="zh-CN" dirty="0">
                <a:latin typeface="+mn-ea"/>
                <a:sym typeface="+mn-lt"/>
              </a:rPr>
              <a:t>VLAN</a:t>
            </a:r>
            <a:r>
              <a:rPr lang="zh-CN" altLang="zh-CN" sz="2400" dirty="0">
                <a:latin typeface="+mn-ea"/>
                <a:sym typeface="+mn-lt"/>
              </a:rPr>
              <a:t>的方法</a:t>
            </a:r>
            <a:endParaRPr lang="zh-CN" altLang="en-US" sz="2800" dirty="0">
              <a:sym typeface="+mn-lt"/>
            </a:endParaRPr>
          </a:p>
          <a:p>
            <a:pPr algn="l">
              <a:lnSpc>
                <a:spcPct val="120000"/>
              </a:lnSpc>
            </a:pPr>
            <a:r>
              <a:rPr lang="zh-CN" altLang="en-US" sz="2800" dirty="0">
                <a:sym typeface="+mn-lt"/>
              </a:rPr>
              <a:t>缺点：</a:t>
            </a:r>
            <a:endParaRPr lang="zh-CN" altLang="en-US" sz="2800" dirty="0">
              <a:sym typeface="+mn-lt"/>
            </a:endParaRPr>
          </a:p>
          <a:p>
            <a:pPr marL="607695" lvl="1" indent="-342900" algn="l">
              <a:lnSpc>
                <a:spcPct val="120000"/>
              </a:lnSpc>
              <a:spcBef>
                <a:spcPts val="0"/>
              </a:spcBef>
            </a:pPr>
            <a:r>
              <a:rPr lang="zh-CN" altLang="zh-CN" sz="2400" dirty="0">
                <a:latin typeface="+mn-ea"/>
                <a:sym typeface="+mn-lt"/>
              </a:rPr>
              <a:t>不允许用户移动</a:t>
            </a:r>
            <a:endParaRPr lang="zh-CN" altLang="zh-CN" sz="2400" dirty="0">
              <a:latin typeface="+mn-ea"/>
              <a:sym typeface="+mn-lt"/>
            </a:endParaRPr>
          </a:p>
          <a:p>
            <a:pPr marL="536575" indent="-271780">
              <a:lnSpc>
                <a:spcPct val="120000"/>
              </a:lnSpc>
              <a:buFont typeface="Wingdings" panose="05000000000000000000" pitchFamily="2" charset="2"/>
              <a:buChar char="Ø"/>
            </a:pPr>
            <a:endParaRPr lang="en-US" altLang="zh-CN" dirty="0">
              <a:latin typeface="+mn-ea"/>
              <a:cs typeface="+mn-ea"/>
              <a:sym typeface="+mn-lt"/>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pic>
        <p:nvPicPr>
          <p:cNvPr id="38" name="图形 37"/>
          <p:cNvPicPr>
            <a:picLocks noChangeAspect="1"/>
          </p:cNvPicPr>
          <p:nvPr/>
        </p:nvPicPr>
        <p:blipFill>
          <a:blip r:embed="rId11"/>
          <a:stretch>
            <a:fillRect/>
          </a:stretch>
        </p:blipFill>
        <p:spPr>
          <a:xfrm>
            <a:off x="7832761" y="1161770"/>
            <a:ext cx="1042138" cy="79747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云形 26"/>
          <p:cNvSpPr/>
          <p:nvPr>
            <p:custDataLst>
              <p:tags r:id="rId1"/>
            </p:custDataLst>
          </p:nvPr>
        </p:nvSpPr>
        <p:spPr>
          <a:xfrm>
            <a:off x="8904605" y="2961005"/>
            <a:ext cx="1407795" cy="914400"/>
          </a:xfrm>
          <a:prstGeom prst="cloud">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p:txBody>
      </p:sp>
      <p:grpSp>
        <p:nvGrpSpPr>
          <p:cNvPr id="6" name="组合 5"/>
          <p:cNvGrpSpPr/>
          <p:nvPr>
            <p:custDataLst>
              <p:tags r:id="rId2"/>
            </p:custDataLst>
          </p:nvPr>
        </p:nvGrpSpPr>
        <p:grpSpPr>
          <a:xfrm>
            <a:off x="7028933" y="2082331"/>
            <a:ext cx="3155830" cy="2227329"/>
            <a:chOff x="5869009" y="2574869"/>
            <a:chExt cx="2366873" cy="1670497"/>
          </a:xfrm>
        </p:grpSpPr>
        <p:sp>
          <p:nvSpPr>
            <p:cNvPr id="8" name="Line 6"/>
            <p:cNvSpPr>
              <a:spLocks noChangeShapeType="1"/>
            </p:cNvSpPr>
            <p:nvPr>
              <p:custDataLst>
                <p:tags r:id="rId3"/>
              </p:custDataLst>
            </p:nvPr>
          </p:nvSpPr>
          <p:spPr bwMode="auto">
            <a:xfrm>
              <a:off x="7145359" y="2574869"/>
              <a:ext cx="479108" cy="738187"/>
            </a:xfrm>
            <a:prstGeom prst="line">
              <a:avLst/>
            </a:prstGeom>
            <a:noFill/>
            <a:ln w="38100">
              <a:solidFill>
                <a:schemeClr val="tx1"/>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7" name="Line 4"/>
            <p:cNvSpPr>
              <a:spLocks noChangeShapeType="1"/>
            </p:cNvSpPr>
            <p:nvPr>
              <p:custDataLst>
                <p:tags r:id="rId4"/>
              </p:custDataLst>
            </p:nvPr>
          </p:nvSpPr>
          <p:spPr bwMode="auto">
            <a:xfrm flipH="1">
              <a:off x="6265393" y="2585169"/>
              <a:ext cx="528954" cy="788225"/>
            </a:xfrm>
            <a:prstGeom prst="line">
              <a:avLst/>
            </a:prstGeom>
            <a:noFill/>
            <a:ln w="38100">
              <a:solidFill>
                <a:schemeClr val="tx1"/>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9" name="Text Box 7"/>
            <p:cNvSpPr txBox="1">
              <a:spLocks noChangeArrowheads="1"/>
            </p:cNvSpPr>
            <p:nvPr>
              <p:custDataLst>
                <p:tags r:id="rId5"/>
              </p:custDataLst>
            </p:nvPr>
          </p:nvSpPr>
          <p:spPr bwMode="auto">
            <a:xfrm>
              <a:off x="5869009" y="3919787"/>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10</a:t>
              </a:r>
              <a:endParaRPr lang="en-US" altLang="zh-CN" sz="1865" b="1" dirty="0">
                <a:latin typeface="+mn-lt"/>
                <a:cs typeface="+mn-ea"/>
                <a:sym typeface="+mn-lt"/>
              </a:endParaRPr>
            </a:p>
          </p:txBody>
        </p:sp>
        <p:sp>
          <p:nvSpPr>
            <p:cNvPr id="10" name="Text Box 9"/>
            <p:cNvSpPr txBox="1">
              <a:spLocks noChangeArrowheads="1"/>
            </p:cNvSpPr>
            <p:nvPr>
              <p:custDataLst>
                <p:tags r:id="rId6"/>
              </p:custDataLst>
            </p:nvPr>
          </p:nvSpPr>
          <p:spPr bwMode="auto">
            <a:xfrm>
              <a:off x="7359199" y="3941292"/>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30</a:t>
              </a:r>
              <a:endParaRPr lang="en-US" altLang="zh-CN" sz="1865" b="1" dirty="0">
                <a:latin typeface="+mn-lt"/>
                <a:cs typeface="+mn-ea"/>
                <a:sym typeface="+mn-lt"/>
              </a:endParaRPr>
            </a:p>
          </p:txBody>
        </p:sp>
        <p:sp>
          <p:nvSpPr>
            <p:cNvPr id="13" name="Text Box 19"/>
            <p:cNvSpPr txBox="1">
              <a:spLocks noChangeArrowheads="1"/>
            </p:cNvSpPr>
            <p:nvPr>
              <p:custDataLst>
                <p:tags r:id="rId7"/>
              </p:custDataLst>
            </p:nvPr>
          </p:nvSpPr>
          <p:spPr bwMode="auto">
            <a:xfrm>
              <a:off x="7545765" y="3261217"/>
              <a:ext cx="547265" cy="564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865" b="1" dirty="0">
                  <a:latin typeface="+mn-lt"/>
                  <a:cs typeface="+mn-ea"/>
                  <a:sym typeface="+mn-lt"/>
                </a:rPr>
                <a:t>MAC</a:t>
              </a:r>
              <a:endParaRPr lang="en-US" altLang="zh-CN" sz="1865" b="1" dirty="0">
                <a:latin typeface="+mn-lt"/>
                <a:cs typeface="+mn-ea"/>
                <a:sym typeface="+mn-lt"/>
              </a:endParaRPr>
            </a:p>
            <a:p>
              <a:pPr algn="ctr">
                <a:lnSpc>
                  <a:spcPct val="120000"/>
                </a:lnSpc>
              </a:pPr>
              <a:r>
                <a:rPr lang="zh-CN" altLang="en-US" sz="1865" b="1" dirty="0">
                  <a:latin typeface="+mn-lt"/>
                  <a:cs typeface="+mn-ea"/>
                  <a:sym typeface="+mn-lt"/>
                </a:rPr>
                <a:t>地址</a:t>
              </a:r>
              <a:endParaRPr lang="en-US" altLang="zh-CN" sz="1865" b="1" dirty="0">
                <a:latin typeface="+mn-lt"/>
                <a:cs typeface="+mn-ea"/>
                <a:sym typeface="+mn-lt"/>
              </a:endParaRPr>
            </a:p>
          </p:txBody>
        </p:sp>
      </p:grpSp>
      <p:sp>
        <p:nvSpPr>
          <p:cNvPr id="17" name="云形 16"/>
          <p:cNvSpPr/>
          <p:nvPr>
            <p:custDataLst>
              <p:tags r:id="rId8"/>
            </p:custDataLst>
          </p:nvPr>
        </p:nvSpPr>
        <p:spPr>
          <a:xfrm>
            <a:off x="6909435" y="2961005"/>
            <a:ext cx="1407795" cy="914400"/>
          </a:xfrm>
          <a:prstGeom prst="cloud">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2" name="标题 1"/>
          <p:cNvSpPr>
            <a:spLocks noGrp="1"/>
          </p:cNvSpPr>
          <p:nvPr>
            <p:ph type="title"/>
          </p:nvPr>
        </p:nvSpPr>
        <p:spPr/>
        <p:txBody>
          <a:bodyPr/>
          <a:lstStyle/>
          <a:p>
            <a:pPr algn="l">
              <a:buClrTx/>
              <a:buSzTx/>
              <a:buFontTx/>
            </a:pPr>
            <a:r>
              <a:rPr lang="zh-CN" altLang="en-US" sz="3200" dirty="0">
                <a:latin typeface="+mn-lt"/>
                <a:ea typeface="+mn-ea"/>
                <a:cs typeface="+mn-ea"/>
                <a:sym typeface="+mn-lt"/>
              </a:rPr>
              <a:t>基于MAC地址的动态划分</a:t>
            </a:r>
            <a:endParaRPr lang="zh-CN" altLang="en-US" dirty="0">
              <a:latin typeface="+mn-lt"/>
              <a:ea typeface="+mn-ea"/>
              <a:cs typeface="+mn-ea"/>
            </a:endParaRPr>
          </a:p>
        </p:txBody>
      </p:sp>
      <p:sp>
        <p:nvSpPr>
          <p:cNvPr id="3" name="内容占位符 2"/>
          <p:cNvSpPr>
            <a:spLocks noGrp="1"/>
          </p:cNvSpPr>
          <p:nvPr>
            <p:ph idx="1"/>
          </p:nvPr>
        </p:nvSpPr>
        <p:spPr>
          <a:xfrm>
            <a:off x="407670" y="1124585"/>
            <a:ext cx="5001895" cy="5581650"/>
          </a:xfrm>
        </p:spPr>
        <p:txBody>
          <a:bodyPr>
            <a:normAutofit/>
          </a:bodyPr>
          <a:lstStyle/>
          <a:p>
            <a:pPr algn="l" latinLnBrk="0">
              <a:lnSpc>
                <a:spcPct val="100000"/>
              </a:lnSpc>
              <a:spcBef>
                <a:spcPts val="0"/>
              </a:spcBef>
            </a:pPr>
            <a:r>
              <a:rPr lang="zh-CN" altLang="en-US" dirty="0">
                <a:sym typeface="+mn-lt"/>
              </a:rPr>
              <a:t>根据用户主机的MAC地址划分VLAN </a:t>
            </a:r>
            <a:endParaRPr lang="zh-CN" altLang="en-US" dirty="0">
              <a:sym typeface="+mn-lt"/>
            </a:endParaRPr>
          </a:p>
          <a:p>
            <a:pPr algn="l" latinLnBrk="0">
              <a:lnSpc>
                <a:spcPct val="100000"/>
              </a:lnSpc>
              <a:spcBef>
                <a:spcPts val="0"/>
              </a:spcBef>
            </a:pPr>
            <a:r>
              <a:rPr lang="zh-CN" altLang="en-US" dirty="0">
                <a:sym typeface="+mn-lt"/>
              </a:rPr>
              <a:t>属于在第二层划分</a:t>
            </a:r>
            <a:r>
              <a:rPr lang="zh-CN" altLang="zh-CN" dirty="0">
                <a:latin typeface="+mn-ea"/>
                <a:sym typeface="+mn-lt"/>
              </a:rPr>
              <a:t>VLAN</a:t>
            </a:r>
            <a:r>
              <a:rPr lang="zh-CN" altLang="en-US" dirty="0">
                <a:sym typeface="+mn-lt"/>
              </a:rPr>
              <a:t>的方法</a:t>
            </a:r>
            <a:endParaRPr lang="zh-CN" altLang="en-US" dirty="0">
              <a:sym typeface="+mn-lt"/>
            </a:endParaRPr>
          </a:p>
          <a:p>
            <a:pPr algn="l" latinLnBrk="0">
              <a:lnSpc>
                <a:spcPct val="100000"/>
              </a:lnSpc>
              <a:spcBef>
                <a:spcPts val="0"/>
              </a:spcBef>
            </a:pPr>
            <a:r>
              <a:rPr lang="zh-CN" altLang="en-US" dirty="0">
                <a:sym typeface="+mn-lt"/>
              </a:rPr>
              <a:t>允许用户移动</a:t>
            </a:r>
            <a:endParaRPr lang="zh-CN" altLang="en-US" dirty="0">
              <a:sym typeface="+mn-lt"/>
            </a:endParaRPr>
          </a:p>
          <a:p>
            <a:pPr algn="l" latinLnBrk="0">
              <a:lnSpc>
                <a:spcPct val="100000"/>
              </a:lnSpc>
              <a:spcBef>
                <a:spcPts val="0"/>
              </a:spcBef>
            </a:pPr>
            <a:r>
              <a:rPr lang="zh-CN" altLang="en-US" dirty="0">
                <a:sym typeface="+mn-lt"/>
              </a:rPr>
              <a:t>缺点：</a:t>
            </a:r>
            <a:endParaRPr lang="zh-CN" altLang="en-US" dirty="0">
              <a:sym typeface="+mn-lt"/>
            </a:endParaRPr>
          </a:p>
          <a:p>
            <a:pPr marL="607695" lvl="1" indent="-342900" algn="l">
              <a:lnSpc>
                <a:spcPct val="120000"/>
              </a:lnSpc>
              <a:spcBef>
                <a:spcPts val="0"/>
              </a:spcBef>
            </a:pPr>
            <a:r>
              <a:rPr lang="zh-CN" altLang="zh-CN" dirty="0">
                <a:latin typeface="+mn-ea"/>
                <a:sym typeface="+mn-lt"/>
              </a:rPr>
              <a:t>需要输入和管理大量MAC地址</a:t>
            </a:r>
            <a:endParaRPr lang="zh-CN" altLang="zh-CN" dirty="0">
              <a:latin typeface="+mn-ea"/>
              <a:sym typeface="+mn-lt"/>
            </a:endParaRPr>
          </a:p>
          <a:p>
            <a:pPr marL="607695" lvl="1" indent="-342900" algn="l">
              <a:lnSpc>
                <a:spcPct val="120000"/>
              </a:lnSpc>
              <a:spcBef>
                <a:spcPts val="0"/>
              </a:spcBef>
            </a:pPr>
            <a:r>
              <a:rPr lang="zh-CN" altLang="zh-CN" dirty="0">
                <a:latin typeface="+mn-ea"/>
                <a:sym typeface="+mn-lt"/>
              </a:rPr>
              <a:t>MAC地址变化，需要管理员重新配置VLAN</a:t>
            </a:r>
            <a:endParaRPr lang="zh-CN" altLang="zh-CN" dirty="0">
              <a:latin typeface="+mn-ea"/>
              <a:sym typeface="+mn-lt"/>
            </a:endParaRPr>
          </a:p>
          <a:p>
            <a:pPr marL="607695" lvl="1" indent="-342900" algn="l">
              <a:lnSpc>
                <a:spcPct val="120000"/>
              </a:lnSpc>
              <a:spcBef>
                <a:spcPts val="0"/>
              </a:spcBef>
            </a:pPr>
            <a:endParaRPr lang="zh-CN" altLang="zh-CN" dirty="0">
              <a:latin typeface="+mn-ea"/>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graphicFrame>
        <p:nvGraphicFramePr>
          <p:cNvPr id="21" name="表格 20"/>
          <p:cNvGraphicFramePr>
            <a:graphicFrameLocks noGrp="1"/>
          </p:cNvGraphicFramePr>
          <p:nvPr/>
        </p:nvGraphicFramePr>
        <p:xfrm>
          <a:off x="6634117" y="4412613"/>
          <a:ext cx="3805883" cy="1556639"/>
        </p:xfrm>
        <a:graphic>
          <a:graphicData uri="http://schemas.openxmlformats.org/drawingml/2006/table">
            <a:tbl>
              <a:tblPr firstRow="1" bandRow="1">
                <a:tableStyleId>{5C22544A-7EE6-4342-B048-85BDC9FD1C3A}</a:tableStyleId>
              </a:tblPr>
              <a:tblGrid>
                <a:gridCol w="2570207"/>
                <a:gridCol w="1235676"/>
              </a:tblGrid>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MAC </a:t>
                      </a:r>
                      <a:r>
                        <a:rPr lang="zh-CN" altLang="en-US" sz="1600" b="1" dirty="0">
                          <a:solidFill>
                            <a:schemeClr val="tx1"/>
                          </a:solidFill>
                          <a:latin typeface="+mn-lt"/>
                          <a:ea typeface="+mn-ea"/>
                          <a:cs typeface="+mn-ea"/>
                          <a:sym typeface="+mn-lt"/>
                        </a:rPr>
                        <a:t>地址</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00-15-F5-CC-C8-14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C0-AB-D5-00-18-F4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C0-C5-18-DE-BC-E6</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2" name="图形 21"/>
          <p:cNvPicPr>
            <a:picLocks noChangeAspect="1"/>
          </p:cNvPicPr>
          <p:nvPr/>
        </p:nvPicPr>
        <p:blipFill>
          <a:blip r:embed="rId9"/>
          <a:stretch>
            <a:fillRect/>
          </a:stretch>
        </p:blipFill>
        <p:spPr>
          <a:xfrm>
            <a:off x="8009440" y="1371064"/>
            <a:ext cx="996281" cy="762379"/>
          </a:xfrm>
          <a:prstGeom prst="rect">
            <a:avLst/>
          </a:prstGeom>
        </p:spPr>
      </p:pic>
      <p:sp>
        <p:nvSpPr>
          <p:cNvPr id="28" name="Text Box 19"/>
          <p:cNvSpPr txBox="1">
            <a:spLocks noChangeArrowheads="1"/>
          </p:cNvSpPr>
          <p:nvPr>
            <p:custDataLst>
              <p:tags r:id="rId10"/>
            </p:custDataLst>
          </p:nvPr>
        </p:nvSpPr>
        <p:spPr bwMode="auto">
          <a:xfrm>
            <a:off x="7248482" y="2996827"/>
            <a:ext cx="729687" cy="752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865" b="1" dirty="0">
                <a:latin typeface="+mn-lt"/>
                <a:cs typeface="+mn-ea"/>
                <a:sym typeface="+mn-lt"/>
              </a:rPr>
              <a:t>MAC</a:t>
            </a:r>
            <a:endParaRPr lang="en-US" altLang="zh-CN" sz="1865" b="1" dirty="0">
              <a:latin typeface="+mn-lt"/>
              <a:cs typeface="+mn-ea"/>
              <a:sym typeface="+mn-lt"/>
            </a:endParaRPr>
          </a:p>
          <a:p>
            <a:pPr algn="ctr">
              <a:lnSpc>
                <a:spcPct val="120000"/>
              </a:lnSpc>
            </a:pPr>
            <a:r>
              <a:rPr lang="zh-CN" altLang="en-US" sz="1865" b="1" dirty="0">
                <a:latin typeface="+mn-lt"/>
                <a:cs typeface="+mn-ea"/>
                <a:sym typeface="+mn-lt"/>
              </a:rPr>
              <a:t>地址</a:t>
            </a:r>
            <a:endParaRPr lang="en-US" altLang="zh-CN" sz="1865" b="1" dirty="0">
              <a:latin typeface="+mn-lt"/>
              <a:cs typeface="+mn-ea"/>
              <a:sym typeface="+mn-lt"/>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3200" dirty="0">
                <a:latin typeface="+mn-lt"/>
                <a:ea typeface="+mn-ea"/>
                <a:cs typeface="+mn-ea"/>
                <a:sym typeface="+mn-lt"/>
              </a:rPr>
              <a:t>基于协议的动态划分</a:t>
            </a:r>
            <a:endParaRPr lang="zh-CN" altLang="en-US" dirty="0">
              <a:latin typeface="+mn-lt"/>
              <a:ea typeface="+mn-ea"/>
              <a:cs typeface="+mn-ea"/>
            </a:endParaRPr>
          </a:p>
        </p:txBody>
      </p:sp>
      <p:sp>
        <p:nvSpPr>
          <p:cNvPr id="3" name="内容占位符 2"/>
          <p:cNvSpPr>
            <a:spLocks noGrp="1"/>
          </p:cNvSpPr>
          <p:nvPr>
            <p:ph idx="1"/>
          </p:nvPr>
        </p:nvSpPr>
        <p:spPr>
          <a:xfrm>
            <a:off x="432004" y="1196326"/>
            <a:ext cx="5332187" cy="3024186"/>
          </a:xfrm>
        </p:spPr>
        <p:txBody>
          <a:bodyPr/>
          <a:lstStyle/>
          <a:p>
            <a:pPr algn="l">
              <a:lnSpc>
                <a:spcPct val="100000"/>
              </a:lnSpc>
              <a:spcBef>
                <a:spcPts val="0"/>
              </a:spcBef>
            </a:pPr>
            <a:r>
              <a:rPr lang="zh-CN" altLang="en-US" sz="2800" dirty="0">
                <a:sym typeface="+mn-lt"/>
              </a:rPr>
              <a:t>根据以太网帧的“类型”字段确定该类型的协议属于哪一个虚拟局域网</a:t>
            </a:r>
            <a:endParaRPr lang="zh-CN" altLang="en-US" sz="2800" dirty="0">
              <a:sym typeface="+mn-lt"/>
            </a:endParaRPr>
          </a:p>
          <a:p>
            <a:pPr algn="l">
              <a:lnSpc>
                <a:spcPct val="100000"/>
              </a:lnSpc>
              <a:spcBef>
                <a:spcPts val="0"/>
              </a:spcBef>
            </a:pPr>
            <a:r>
              <a:rPr lang="zh-CN" altLang="en-US" sz="2800" dirty="0">
                <a:sym typeface="+mn-lt"/>
              </a:rPr>
              <a:t>属于在第二层划分</a:t>
            </a:r>
            <a:r>
              <a:rPr lang="zh-CN" altLang="zh-CN" dirty="0">
                <a:latin typeface="+mn-ea"/>
                <a:sym typeface="+mn-lt"/>
              </a:rPr>
              <a:t>VLAN</a:t>
            </a:r>
            <a:r>
              <a:rPr lang="zh-CN" altLang="en-US" sz="2800" dirty="0">
                <a:sym typeface="+mn-lt"/>
              </a:rPr>
              <a:t>的方法</a:t>
            </a:r>
            <a:endParaRPr lang="zh-CN" altLang="en-US" sz="2800" dirty="0">
              <a:sym typeface="+mn-lt"/>
            </a:endParaRPr>
          </a:p>
          <a:p>
            <a:endParaRPr lang="zh-CN" alt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grpSp>
        <p:nvGrpSpPr>
          <p:cNvPr id="7" name="组合 6"/>
          <p:cNvGrpSpPr/>
          <p:nvPr>
            <p:custDataLst>
              <p:tags r:id="rId1"/>
            </p:custDataLst>
          </p:nvPr>
        </p:nvGrpSpPr>
        <p:grpSpPr>
          <a:xfrm>
            <a:off x="7126751" y="3969341"/>
            <a:ext cx="3299975" cy="444068"/>
            <a:chOff x="5760900" y="3833660"/>
            <a:chExt cx="2474982" cy="333051"/>
          </a:xfrm>
        </p:grpSpPr>
        <p:sp>
          <p:nvSpPr>
            <p:cNvPr id="10" name="Text Box 7"/>
            <p:cNvSpPr txBox="1">
              <a:spLocks noChangeArrowheads="1"/>
            </p:cNvSpPr>
            <p:nvPr>
              <p:custDataLst>
                <p:tags r:id="rId2"/>
              </p:custDataLst>
            </p:nvPr>
          </p:nvSpPr>
          <p:spPr bwMode="auto">
            <a:xfrm>
              <a:off x="5760900" y="3862637"/>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10</a:t>
              </a:r>
              <a:endParaRPr lang="en-US" altLang="zh-CN" sz="1865" b="1" dirty="0">
                <a:latin typeface="+mn-lt"/>
                <a:cs typeface="+mn-ea"/>
                <a:sym typeface="+mn-lt"/>
              </a:endParaRPr>
            </a:p>
          </p:txBody>
        </p:sp>
        <p:sp>
          <p:nvSpPr>
            <p:cNvPr id="11" name="Text Box 9"/>
            <p:cNvSpPr txBox="1">
              <a:spLocks noChangeArrowheads="1"/>
            </p:cNvSpPr>
            <p:nvPr>
              <p:custDataLst>
                <p:tags r:id="rId3"/>
              </p:custDataLst>
            </p:nvPr>
          </p:nvSpPr>
          <p:spPr bwMode="auto">
            <a:xfrm>
              <a:off x="7359199" y="3833660"/>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30</a:t>
              </a:r>
              <a:endParaRPr lang="en-US" altLang="zh-CN" sz="1865" b="1" dirty="0">
                <a:latin typeface="+mn-lt"/>
                <a:cs typeface="+mn-ea"/>
                <a:sym typeface="+mn-lt"/>
              </a:endParaRPr>
            </a:p>
          </p:txBody>
        </p:sp>
      </p:grpSp>
      <p:graphicFrame>
        <p:nvGraphicFramePr>
          <p:cNvPr id="22" name="表格 21"/>
          <p:cNvGraphicFramePr>
            <a:graphicFrameLocks noGrp="1"/>
          </p:cNvGraphicFramePr>
          <p:nvPr/>
        </p:nvGraphicFramePr>
        <p:xfrm>
          <a:off x="6876081" y="4455505"/>
          <a:ext cx="3805883" cy="1556639"/>
        </p:xfrm>
        <a:graphic>
          <a:graphicData uri="http://schemas.openxmlformats.org/drawingml/2006/table">
            <a:tbl>
              <a:tblPr firstRow="1" bandRow="1">
                <a:tableStyleId>{5C22544A-7EE6-4342-B048-85BDC9FD1C3A}</a:tableStyleId>
              </a:tblPr>
              <a:tblGrid>
                <a:gridCol w="2570207"/>
                <a:gridCol w="1235676"/>
              </a:tblGrid>
              <a:tr h="365760">
                <a:tc>
                  <a:txBody>
                    <a:bodyPr/>
                    <a:lstStyle/>
                    <a:p>
                      <a:pPr algn="ctr">
                        <a:lnSpc>
                          <a:spcPct val="120000"/>
                        </a:lnSpc>
                        <a:spcBef>
                          <a:spcPts val="0"/>
                        </a:spcBef>
                        <a:spcAft>
                          <a:spcPts val="0"/>
                        </a:spcAft>
                      </a:pPr>
                      <a:r>
                        <a:rPr lang="zh-CN" altLang="en-US" sz="1600" b="1" dirty="0">
                          <a:solidFill>
                            <a:schemeClr val="tx1"/>
                          </a:solidFill>
                          <a:latin typeface="+mn-lt"/>
                          <a:ea typeface="+mn-ea"/>
                          <a:cs typeface="+mn-ea"/>
                          <a:sym typeface="+mn-lt"/>
                        </a:rPr>
                        <a:t>“类型”</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IP</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IPX</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3" name="图形 22"/>
          <p:cNvPicPr>
            <a:picLocks noChangeAspect="1"/>
          </p:cNvPicPr>
          <p:nvPr/>
        </p:nvPicPr>
        <p:blipFill>
          <a:blip r:embed="rId4"/>
          <a:stretch>
            <a:fillRect/>
          </a:stretch>
        </p:blipFill>
        <p:spPr>
          <a:xfrm>
            <a:off x="8167657" y="1523124"/>
            <a:ext cx="998374" cy="763981"/>
          </a:xfrm>
          <a:prstGeom prst="rect">
            <a:avLst/>
          </a:prstGeom>
        </p:spPr>
      </p:pic>
      <p:sp>
        <p:nvSpPr>
          <p:cNvPr id="27" name="云形 26"/>
          <p:cNvSpPr/>
          <p:nvPr>
            <p:custDataLst>
              <p:tags r:id="rId5"/>
            </p:custDataLst>
          </p:nvPr>
        </p:nvSpPr>
        <p:spPr>
          <a:xfrm>
            <a:off x="8904605" y="2961005"/>
            <a:ext cx="1407795" cy="914400"/>
          </a:xfrm>
          <a:prstGeom prst="cloud">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p:txBody>
      </p:sp>
      <p:grpSp>
        <p:nvGrpSpPr>
          <p:cNvPr id="20" name="组合 19"/>
          <p:cNvGrpSpPr/>
          <p:nvPr>
            <p:custDataLst>
              <p:tags r:id="rId6"/>
            </p:custDataLst>
          </p:nvPr>
        </p:nvGrpSpPr>
        <p:grpSpPr>
          <a:xfrm>
            <a:off x="7772710" y="2297596"/>
            <a:ext cx="2186940" cy="1480917"/>
            <a:chOff x="6265393" y="2574869"/>
            <a:chExt cx="1640205" cy="1110688"/>
          </a:xfrm>
        </p:grpSpPr>
        <p:sp>
          <p:nvSpPr>
            <p:cNvPr id="21" name="Line 6"/>
            <p:cNvSpPr>
              <a:spLocks noChangeShapeType="1"/>
            </p:cNvSpPr>
            <p:nvPr>
              <p:custDataLst>
                <p:tags r:id="rId7"/>
              </p:custDataLst>
            </p:nvPr>
          </p:nvSpPr>
          <p:spPr bwMode="auto">
            <a:xfrm>
              <a:off x="7145503" y="2574869"/>
              <a:ext cx="344805" cy="581978"/>
            </a:xfrm>
            <a:prstGeom prst="line">
              <a:avLst/>
            </a:prstGeom>
            <a:noFill/>
            <a:ln w="38100">
              <a:solidFill>
                <a:schemeClr val="tx1"/>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4" name="Line 4"/>
            <p:cNvSpPr>
              <a:spLocks noChangeShapeType="1"/>
            </p:cNvSpPr>
            <p:nvPr>
              <p:custDataLst>
                <p:tags r:id="rId8"/>
              </p:custDataLst>
            </p:nvPr>
          </p:nvSpPr>
          <p:spPr bwMode="auto">
            <a:xfrm flipH="1">
              <a:off x="6265393" y="2585169"/>
              <a:ext cx="528954" cy="788225"/>
            </a:xfrm>
            <a:prstGeom prst="line">
              <a:avLst/>
            </a:prstGeom>
            <a:noFill/>
            <a:ln w="38100">
              <a:solidFill>
                <a:schemeClr val="tx1"/>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8" name="Text Box 19"/>
            <p:cNvSpPr txBox="1">
              <a:spLocks noChangeArrowheads="1"/>
            </p:cNvSpPr>
            <p:nvPr>
              <p:custDataLst>
                <p:tags r:id="rId9"/>
              </p:custDataLst>
            </p:nvPr>
          </p:nvSpPr>
          <p:spPr bwMode="auto">
            <a:xfrm>
              <a:off x="7410298" y="3099769"/>
              <a:ext cx="4953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zh-CN" altLang="en-US" sz="1865" b="1" dirty="0">
                  <a:latin typeface="+mn-lt"/>
                  <a:cs typeface="+mn-ea"/>
                  <a:sym typeface="+mn-lt"/>
                </a:rPr>
                <a:t>协议</a:t>
              </a:r>
              <a:endParaRPr lang="zh-CN" altLang="en-US" sz="1865" b="1" dirty="0">
                <a:latin typeface="+mn-lt"/>
                <a:cs typeface="+mn-ea"/>
                <a:sym typeface="+mn-lt"/>
              </a:endParaRPr>
            </a:p>
            <a:p>
              <a:pPr algn="ctr">
                <a:lnSpc>
                  <a:spcPct val="120000"/>
                </a:lnSpc>
              </a:pPr>
              <a:r>
                <a:rPr lang="zh-CN" altLang="en-US" sz="1865" b="1" dirty="0">
                  <a:latin typeface="+mn-lt"/>
                  <a:cs typeface="+mn-ea"/>
                  <a:sym typeface="+mn-lt"/>
                </a:rPr>
                <a:t>类型</a:t>
              </a:r>
              <a:endParaRPr lang="zh-CN" altLang="en-US" sz="1865" b="1" dirty="0">
                <a:latin typeface="+mn-lt"/>
                <a:cs typeface="+mn-ea"/>
                <a:sym typeface="+mn-lt"/>
              </a:endParaRPr>
            </a:p>
          </p:txBody>
        </p:sp>
      </p:grpSp>
      <p:sp>
        <p:nvSpPr>
          <p:cNvPr id="29" name="云形 28"/>
          <p:cNvSpPr/>
          <p:nvPr>
            <p:custDataLst>
              <p:tags r:id="rId10"/>
            </p:custDataLst>
          </p:nvPr>
        </p:nvSpPr>
        <p:spPr>
          <a:xfrm>
            <a:off x="6909435" y="3104515"/>
            <a:ext cx="1407795" cy="914400"/>
          </a:xfrm>
          <a:prstGeom prst="cloud">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30" name="Text Box 19"/>
          <p:cNvSpPr txBox="1">
            <a:spLocks noChangeArrowheads="1"/>
          </p:cNvSpPr>
          <p:nvPr>
            <p:custDataLst>
              <p:tags r:id="rId11"/>
            </p:custDataLst>
          </p:nvPr>
        </p:nvSpPr>
        <p:spPr bwMode="auto">
          <a:xfrm>
            <a:off x="7314875" y="3140972"/>
            <a:ext cx="6604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zh-CN" altLang="en-US" sz="1865" b="1" dirty="0">
                <a:latin typeface="+mn-lt"/>
                <a:cs typeface="+mn-ea"/>
                <a:sym typeface="+mn-lt"/>
              </a:rPr>
              <a:t>协议</a:t>
            </a:r>
            <a:endParaRPr lang="zh-CN" altLang="en-US" sz="1865" b="1" dirty="0">
              <a:latin typeface="+mn-lt"/>
              <a:cs typeface="+mn-ea"/>
              <a:sym typeface="+mn-lt"/>
            </a:endParaRPr>
          </a:p>
          <a:p>
            <a:pPr algn="ctr">
              <a:lnSpc>
                <a:spcPct val="120000"/>
              </a:lnSpc>
            </a:pPr>
            <a:r>
              <a:rPr lang="zh-CN" altLang="en-US" sz="1865" b="1" dirty="0">
                <a:latin typeface="+mn-lt"/>
                <a:cs typeface="+mn-ea"/>
                <a:sym typeface="+mn-lt"/>
              </a:rPr>
              <a:t>类型</a:t>
            </a:r>
            <a:endParaRPr lang="zh-CN" altLang="en-US" sz="1865" b="1" dirty="0">
              <a:latin typeface="+mn-lt"/>
              <a:cs typeface="+mn-ea"/>
              <a:sym typeface="+mn-lt"/>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云形 26"/>
          <p:cNvSpPr/>
          <p:nvPr>
            <p:custDataLst>
              <p:tags r:id="rId1"/>
            </p:custDataLst>
          </p:nvPr>
        </p:nvSpPr>
        <p:spPr>
          <a:xfrm>
            <a:off x="9150350" y="2924810"/>
            <a:ext cx="1407795" cy="914400"/>
          </a:xfrm>
          <a:prstGeom prst="cloud">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4" name="云形 3"/>
          <p:cNvSpPr/>
          <p:nvPr>
            <p:custDataLst>
              <p:tags r:id="rId2"/>
            </p:custDataLst>
          </p:nvPr>
        </p:nvSpPr>
        <p:spPr>
          <a:xfrm>
            <a:off x="7248525" y="3068955"/>
            <a:ext cx="1407795" cy="914400"/>
          </a:xfrm>
          <a:prstGeom prst="cloud">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2" name="标题 1"/>
          <p:cNvSpPr>
            <a:spLocks noGrp="1"/>
          </p:cNvSpPr>
          <p:nvPr>
            <p:ph type="title"/>
          </p:nvPr>
        </p:nvSpPr>
        <p:spPr/>
        <p:txBody>
          <a:bodyPr/>
          <a:lstStyle/>
          <a:p>
            <a:pPr algn="l">
              <a:buClrTx/>
              <a:buSzTx/>
              <a:buFontTx/>
            </a:pPr>
            <a:r>
              <a:rPr lang="zh-CN" altLang="en-US" sz="3200" dirty="0">
                <a:latin typeface="+mn-lt"/>
                <a:ea typeface="+mn-ea"/>
                <a:cs typeface="+mn-ea"/>
                <a:sym typeface="+mn-lt"/>
              </a:rPr>
              <a:t>基于IP子网的动态划分</a:t>
            </a:r>
            <a:endParaRPr lang="zh-CN" altLang="en-US" dirty="0">
              <a:latin typeface="+mn-lt"/>
              <a:ea typeface="+mn-ea"/>
              <a:cs typeface="+mn-ea"/>
            </a:endParaRPr>
          </a:p>
        </p:txBody>
      </p:sp>
      <p:sp>
        <p:nvSpPr>
          <p:cNvPr id="3" name="内容占位符 2"/>
          <p:cNvSpPr>
            <a:spLocks noGrp="1"/>
          </p:cNvSpPr>
          <p:nvPr>
            <p:ph idx="1"/>
          </p:nvPr>
        </p:nvSpPr>
        <p:spPr>
          <a:xfrm>
            <a:off x="479425" y="1124286"/>
            <a:ext cx="5341353" cy="3552787"/>
          </a:xfrm>
        </p:spPr>
        <p:txBody>
          <a:bodyPr/>
          <a:lstStyle/>
          <a:p>
            <a:pPr algn="l">
              <a:lnSpc>
                <a:spcPct val="100000"/>
              </a:lnSpc>
              <a:spcBef>
                <a:spcPts val="0"/>
              </a:spcBef>
            </a:pPr>
            <a:r>
              <a:rPr lang="zh-CN" altLang="en-US" sz="2800" dirty="0">
                <a:sym typeface="+mn-lt"/>
              </a:rPr>
              <a:t>根据以太网帧的“类型”字段和IP数据报头中的源 IP 地址字段确定该 IP 数据报属于哪一个虚拟局域网</a:t>
            </a:r>
            <a:endParaRPr lang="zh-CN" altLang="en-US" sz="2800" dirty="0">
              <a:sym typeface="+mn-lt"/>
            </a:endParaRPr>
          </a:p>
          <a:p>
            <a:pPr algn="l">
              <a:lnSpc>
                <a:spcPct val="100000"/>
              </a:lnSpc>
              <a:spcBef>
                <a:spcPts val="0"/>
              </a:spcBef>
            </a:pPr>
            <a:r>
              <a:rPr lang="zh-CN" altLang="en-US" sz="2800" dirty="0">
                <a:sym typeface="+mn-lt"/>
              </a:rPr>
              <a:t>属于在第三层划分虚拟局域网的方法</a:t>
            </a:r>
            <a:endParaRPr lang="zh-CN" altLang="en-US" sz="2800" dirty="0">
              <a:sym typeface="+mn-lt"/>
            </a:endParaRPr>
          </a:p>
          <a:p>
            <a:pPr algn="l">
              <a:spcBef>
                <a:spcPts val="0"/>
              </a:spcBef>
            </a:pPr>
            <a:endParaRPr lang="zh-CN" alt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grpSp>
        <p:nvGrpSpPr>
          <p:cNvPr id="6" name="组合 5"/>
          <p:cNvGrpSpPr/>
          <p:nvPr>
            <p:custDataLst>
              <p:tags r:id="rId3"/>
            </p:custDataLst>
          </p:nvPr>
        </p:nvGrpSpPr>
        <p:grpSpPr>
          <a:xfrm>
            <a:off x="7176983" y="2996541"/>
            <a:ext cx="3527211" cy="1333623"/>
            <a:chOff x="5665405" y="3220310"/>
            <a:chExt cx="2645409" cy="1000217"/>
          </a:xfrm>
        </p:grpSpPr>
        <p:sp>
          <p:nvSpPr>
            <p:cNvPr id="9" name="Text Box 7"/>
            <p:cNvSpPr txBox="1">
              <a:spLocks noChangeArrowheads="1"/>
            </p:cNvSpPr>
            <p:nvPr>
              <p:custDataLst>
                <p:tags r:id="rId4"/>
              </p:custDataLst>
            </p:nvPr>
          </p:nvSpPr>
          <p:spPr bwMode="auto">
            <a:xfrm>
              <a:off x="5814716" y="3916453"/>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10</a:t>
              </a:r>
              <a:endParaRPr lang="en-US" altLang="zh-CN" sz="1865" b="1" dirty="0">
                <a:latin typeface="+mn-lt"/>
                <a:cs typeface="+mn-ea"/>
                <a:sym typeface="+mn-lt"/>
              </a:endParaRPr>
            </a:p>
          </p:txBody>
        </p:sp>
        <p:sp>
          <p:nvSpPr>
            <p:cNvPr id="10" name="Text Box 9"/>
            <p:cNvSpPr txBox="1">
              <a:spLocks noChangeArrowheads="1"/>
            </p:cNvSpPr>
            <p:nvPr>
              <p:custDataLst>
                <p:tags r:id="rId5"/>
              </p:custDataLst>
            </p:nvPr>
          </p:nvSpPr>
          <p:spPr bwMode="auto">
            <a:xfrm>
              <a:off x="7359199" y="3887476"/>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30</a:t>
              </a:r>
              <a:endParaRPr lang="en-US" altLang="zh-CN" sz="1865" b="1" dirty="0">
                <a:latin typeface="+mn-lt"/>
                <a:cs typeface="+mn-ea"/>
                <a:sym typeface="+mn-lt"/>
              </a:endParaRPr>
            </a:p>
          </p:txBody>
        </p:sp>
        <p:sp>
          <p:nvSpPr>
            <p:cNvPr id="11" name="Text Box 19"/>
            <p:cNvSpPr txBox="1">
              <a:spLocks noChangeArrowheads="1"/>
            </p:cNvSpPr>
            <p:nvPr>
              <p:custDataLst>
                <p:tags r:id="rId6"/>
              </p:custDataLst>
            </p:nvPr>
          </p:nvSpPr>
          <p:spPr bwMode="auto">
            <a:xfrm>
              <a:off x="5665405" y="3329249"/>
              <a:ext cx="1166813"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600" b="1" dirty="0">
                  <a:latin typeface="+mn-lt"/>
                  <a:cs typeface="+mn-ea"/>
                  <a:sym typeface="+mn-lt"/>
                </a:rPr>
                <a:t>IP</a:t>
              </a:r>
              <a:r>
                <a:rPr lang="zh-CN" altLang="en-US" sz="1600" b="1" dirty="0">
                  <a:latin typeface="+mn-lt"/>
                  <a:cs typeface="+mn-ea"/>
                  <a:sym typeface="+mn-lt"/>
                </a:rPr>
                <a:t>子网</a:t>
              </a:r>
              <a:endParaRPr lang="en-US" altLang="zh-CN" sz="1600" b="1" dirty="0">
                <a:latin typeface="+mn-lt"/>
                <a:cs typeface="+mn-ea"/>
                <a:sym typeface="+mn-lt"/>
              </a:endParaRPr>
            </a:p>
            <a:p>
              <a:pPr algn="ctr">
                <a:lnSpc>
                  <a:spcPct val="120000"/>
                </a:lnSpc>
              </a:pPr>
              <a:r>
                <a:rPr lang="en-US" altLang="zh-CN" sz="1600" b="1" dirty="0">
                  <a:latin typeface="+mn-lt"/>
                  <a:cs typeface="+mn-ea"/>
                  <a:sym typeface="+mn-lt"/>
                </a:rPr>
                <a:t>192.168.1.0/24</a:t>
              </a:r>
              <a:endParaRPr lang="en-US" altLang="zh-CN" sz="1600" b="1" dirty="0">
                <a:latin typeface="+mn-lt"/>
                <a:cs typeface="+mn-ea"/>
                <a:sym typeface="+mn-lt"/>
              </a:endParaRPr>
            </a:p>
          </p:txBody>
        </p:sp>
        <p:sp>
          <p:nvSpPr>
            <p:cNvPr id="15" name="Text Box 19"/>
            <p:cNvSpPr txBox="1">
              <a:spLocks noChangeArrowheads="1"/>
            </p:cNvSpPr>
            <p:nvPr>
              <p:custDataLst>
                <p:tags r:id="rId7"/>
              </p:custDataLst>
            </p:nvPr>
          </p:nvSpPr>
          <p:spPr bwMode="auto">
            <a:xfrm>
              <a:off x="7145591" y="3220310"/>
              <a:ext cx="1165223" cy="492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600" b="1" dirty="0">
                  <a:latin typeface="+mn-lt"/>
                  <a:cs typeface="+mn-ea"/>
                  <a:sym typeface="+mn-lt"/>
                </a:rPr>
                <a:t>IP</a:t>
              </a:r>
              <a:r>
                <a:rPr lang="zh-CN" altLang="en-US" sz="1600" b="1" dirty="0">
                  <a:latin typeface="+mn-lt"/>
                  <a:cs typeface="+mn-ea"/>
                  <a:sym typeface="+mn-lt"/>
                </a:rPr>
                <a:t>子网</a:t>
              </a:r>
              <a:endParaRPr lang="en-US" altLang="zh-CN" sz="1600" b="1" dirty="0">
                <a:latin typeface="+mn-lt"/>
                <a:cs typeface="+mn-ea"/>
                <a:sym typeface="+mn-lt"/>
              </a:endParaRPr>
            </a:p>
            <a:p>
              <a:pPr algn="ctr">
                <a:lnSpc>
                  <a:spcPct val="120000"/>
                </a:lnSpc>
              </a:pPr>
              <a:r>
                <a:rPr lang="en-US" altLang="zh-CN" sz="1600" b="1" dirty="0">
                  <a:latin typeface="+mn-lt"/>
                  <a:cs typeface="+mn-ea"/>
                  <a:sym typeface="+mn-lt"/>
                </a:rPr>
                <a:t>192.168.2.0/24</a:t>
              </a:r>
              <a:endParaRPr lang="en-US" altLang="zh-CN" sz="1600" b="1" dirty="0">
                <a:latin typeface="+mn-lt"/>
                <a:cs typeface="+mn-ea"/>
                <a:sym typeface="+mn-lt"/>
              </a:endParaRPr>
            </a:p>
          </p:txBody>
        </p:sp>
      </p:grpSp>
      <p:graphicFrame>
        <p:nvGraphicFramePr>
          <p:cNvPr id="21" name="表格 20"/>
          <p:cNvGraphicFramePr>
            <a:graphicFrameLocks noGrp="1"/>
          </p:cNvGraphicFramePr>
          <p:nvPr/>
        </p:nvGraphicFramePr>
        <p:xfrm>
          <a:off x="7124230" y="4425675"/>
          <a:ext cx="3805883" cy="1556639"/>
        </p:xfrm>
        <a:graphic>
          <a:graphicData uri="http://schemas.openxmlformats.org/drawingml/2006/table">
            <a:tbl>
              <a:tblPr firstRow="1" bandRow="1">
                <a:tableStyleId>{5C22544A-7EE6-4342-B048-85BDC9FD1C3A}</a:tableStyleId>
              </a:tblPr>
              <a:tblGrid>
                <a:gridCol w="2570207"/>
                <a:gridCol w="1235676"/>
              </a:tblGrid>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IP </a:t>
                      </a:r>
                      <a:r>
                        <a:rPr lang="zh-CN" altLang="en-US" sz="1600" b="1" dirty="0">
                          <a:solidFill>
                            <a:schemeClr val="tx1"/>
                          </a:solidFill>
                          <a:latin typeface="+mn-lt"/>
                          <a:ea typeface="+mn-ea"/>
                          <a:cs typeface="+mn-ea"/>
                          <a:sym typeface="+mn-lt"/>
                        </a:rPr>
                        <a:t>子网</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192.168.1.0/24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192.168.2.0/24</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2" name="图形 21"/>
          <p:cNvPicPr>
            <a:picLocks noChangeAspect="1"/>
          </p:cNvPicPr>
          <p:nvPr/>
        </p:nvPicPr>
        <p:blipFill>
          <a:blip r:embed="rId8"/>
          <a:stretch>
            <a:fillRect/>
          </a:stretch>
        </p:blipFill>
        <p:spPr>
          <a:xfrm>
            <a:off x="8435117" y="1417284"/>
            <a:ext cx="954280" cy="730239"/>
          </a:xfrm>
          <a:prstGeom prst="rect">
            <a:avLst/>
          </a:prstGeom>
        </p:spPr>
      </p:pic>
      <p:sp>
        <p:nvSpPr>
          <p:cNvPr id="16" name="Line 6"/>
          <p:cNvSpPr>
            <a:spLocks noChangeShapeType="1"/>
          </p:cNvSpPr>
          <p:nvPr>
            <p:custDataLst>
              <p:tags r:id="rId9"/>
            </p:custDataLst>
          </p:nvPr>
        </p:nvSpPr>
        <p:spPr bwMode="auto">
          <a:xfrm>
            <a:off x="9120505" y="2148840"/>
            <a:ext cx="497205" cy="847725"/>
          </a:xfrm>
          <a:prstGeom prst="line">
            <a:avLst/>
          </a:prstGeom>
          <a:noFill/>
          <a:ln w="38100">
            <a:solidFill>
              <a:schemeClr val="tx1"/>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4" name="Line 4"/>
          <p:cNvSpPr>
            <a:spLocks noChangeShapeType="1"/>
          </p:cNvSpPr>
          <p:nvPr>
            <p:custDataLst>
              <p:tags r:id="rId10"/>
            </p:custDataLst>
          </p:nvPr>
        </p:nvSpPr>
        <p:spPr bwMode="auto">
          <a:xfrm flipH="1">
            <a:off x="8047355" y="2132330"/>
            <a:ext cx="698500" cy="993775"/>
          </a:xfrm>
          <a:prstGeom prst="line">
            <a:avLst/>
          </a:prstGeom>
          <a:noFill/>
          <a:ln w="38100">
            <a:solidFill>
              <a:schemeClr val="tx1"/>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云形 22"/>
          <p:cNvSpPr/>
          <p:nvPr>
            <p:custDataLst>
              <p:tags r:id="rId1"/>
            </p:custDataLst>
          </p:nvPr>
        </p:nvSpPr>
        <p:spPr>
          <a:xfrm>
            <a:off x="9214485" y="2971800"/>
            <a:ext cx="1407795" cy="914400"/>
          </a:xfrm>
          <a:prstGeom prst="cloud">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20" name="云形 19"/>
          <p:cNvSpPr/>
          <p:nvPr>
            <p:custDataLst>
              <p:tags r:id="rId2"/>
            </p:custDataLst>
          </p:nvPr>
        </p:nvSpPr>
        <p:spPr>
          <a:xfrm>
            <a:off x="7248525" y="3068955"/>
            <a:ext cx="1407795" cy="914400"/>
          </a:xfrm>
          <a:prstGeom prst="cloud">
            <a:avLst/>
          </a:prstGeom>
          <a:solidFill>
            <a:schemeClr val="accent6">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endParaRPr>
          </a:p>
        </p:txBody>
      </p:sp>
      <p:sp>
        <p:nvSpPr>
          <p:cNvPr id="2" name="标题 1"/>
          <p:cNvSpPr>
            <a:spLocks noGrp="1"/>
          </p:cNvSpPr>
          <p:nvPr>
            <p:ph type="title"/>
          </p:nvPr>
        </p:nvSpPr>
        <p:spPr/>
        <p:txBody>
          <a:bodyPr/>
          <a:lstStyle/>
          <a:p>
            <a:pPr algn="l">
              <a:buClrTx/>
              <a:buSzTx/>
              <a:buFontTx/>
            </a:pPr>
            <a:r>
              <a:rPr lang="zh-CN" altLang="en-US" sz="3200" dirty="0">
                <a:latin typeface="+mn-lt"/>
                <a:ea typeface="+mn-ea"/>
                <a:cs typeface="+mn-ea"/>
                <a:sym typeface="+mn-lt"/>
              </a:rPr>
              <a:t>基于高层应用或服务的动态划分</a:t>
            </a:r>
            <a:endParaRPr lang="zh-CN" altLang="en-US" dirty="0">
              <a:latin typeface="+mn-lt"/>
              <a:ea typeface="+mn-ea"/>
              <a:cs typeface="+mn-ea"/>
            </a:endParaRPr>
          </a:p>
        </p:txBody>
      </p:sp>
      <p:sp>
        <p:nvSpPr>
          <p:cNvPr id="3" name="内容占位符 2"/>
          <p:cNvSpPr>
            <a:spLocks noGrp="1"/>
          </p:cNvSpPr>
          <p:nvPr>
            <p:ph idx="1"/>
          </p:nvPr>
        </p:nvSpPr>
        <p:spPr>
          <a:xfrm>
            <a:off x="431800" y="1268724"/>
            <a:ext cx="4751573" cy="3308238"/>
          </a:xfrm>
        </p:spPr>
        <p:txBody>
          <a:bodyPr/>
          <a:lstStyle/>
          <a:p>
            <a:pPr>
              <a:lnSpc>
                <a:spcPct val="120000"/>
              </a:lnSpc>
              <a:spcBef>
                <a:spcPts val="0"/>
              </a:spcBef>
            </a:pPr>
            <a:r>
              <a:rPr lang="zh-CN" altLang="en-US" dirty="0">
                <a:latin typeface="+mn-ea"/>
                <a:cs typeface="+mn-ea"/>
                <a:sym typeface="+mn-lt"/>
              </a:rPr>
              <a:t>根据高层应用或服务、或者它们的组合划分虚拟局域网</a:t>
            </a:r>
            <a:endParaRPr lang="en-US" altLang="zh-CN" dirty="0">
              <a:latin typeface="+mn-ea"/>
              <a:cs typeface="+mn-ea"/>
              <a:sym typeface="+mn-lt"/>
            </a:endParaRPr>
          </a:p>
          <a:p>
            <a:pPr>
              <a:lnSpc>
                <a:spcPct val="120000"/>
              </a:lnSpc>
              <a:spcBef>
                <a:spcPts val="0"/>
              </a:spcBef>
            </a:pPr>
            <a:r>
              <a:rPr lang="zh-CN" altLang="en-US" dirty="0">
                <a:latin typeface="+mn-ea"/>
                <a:cs typeface="+mn-ea"/>
                <a:sym typeface="+mn-lt"/>
              </a:rPr>
              <a:t>更加灵活，但更加复杂</a:t>
            </a:r>
            <a:endParaRPr lang="en-US" altLang="zh-CN" dirty="0">
              <a:latin typeface="+mn-ea"/>
              <a:cs typeface="+mn-ea"/>
              <a:sym typeface="+mn-lt"/>
            </a:endParaRPr>
          </a:p>
          <a:p>
            <a:endParaRPr lang="zh-CN" alt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grpSp>
        <p:nvGrpSpPr>
          <p:cNvPr id="6" name="组合 5"/>
          <p:cNvGrpSpPr/>
          <p:nvPr/>
        </p:nvGrpSpPr>
        <p:grpSpPr>
          <a:xfrm>
            <a:off x="7208695" y="3011692"/>
            <a:ext cx="3221699" cy="795899"/>
            <a:chOff x="9206768" y="2389495"/>
            <a:chExt cx="2416274" cy="596924"/>
          </a:xfrm>
        </p:grpSpPr>
        <p:sp>
          <p:nvSpPr>
            <p:cNvPr id="13" name="Text Box 19"/>
            <p:cNvSpPr txBox="1">
              <a:spLocks noChangeArrowheads="1"/>
            </p:cNvSpPr>
            <p:nvPr/>
          </p:nvSpPr>
          <p:spPr bwMode="auto">
            <a:xfrm>
              <a:off x="9206768" y="2475403"/>
              <a:ext cx="1057275" cy="51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600" b="1" dirty="0">
                  <a:latin typeface="+mn-lt"/>
                  <a:cs typeface="+mn-ea"/>
                  <a:sym typeface="+mn-lt"/>
                </a:rPr>
                <a:t>FTP</a:t>
              </a:r>
              <a:endParaRPr lang="en-US" altLang="zh-CN" sz="1600" b="1" dirty="0">
                <a:latin typeface="+mn-lt"/>
                <a:cs typeface="+mn-ea"/>
                <a:sym typeface="+mn-lt"/>
              </a:endParaRPr>
            </a:p>
            <a:p>
              <a:pPr algn="ctr">
                <a:lnSpc>
                  <a:spcPct val="120000"/>
                </a:lnSpc>
              </a:pPr>
              <a:r>
                <a:rPr lang="zh-CN" altLang="en-US" sz="1600" b="1" dirty="0">
                  <a:latin typeface="+mn-lt"/>
                  <a:cs typeface="+mn-ea"/>
                  <a:sym typeface="+mn-lt"/>
                </a:rPr>
                <a:t>文件传输服务</a:t>
              </a:r>
              <a:endParaRPr lang="zh-CN" altLang="en-US" sz="1600" b="1" dirty="0">
                <a:latin typeface="+mn-lt"/>
                <a:cs typeface="+mn-ea"/>
                <a:sym typeface="+mn-lt"/>
              </a:endParaRPr>
            </a:p>
          </p:txBody>
        </p:sp>
        <p:sp>
          <p:nvSpPr>
            <p:cNvPr id="15" name="Text Box 19"/>
            <p:cNvSpPr txBox="1">
              <a:spLocks noChangeArrowheads="1"/>
            </p:cNvSpPr>
            <p:nvPr/>
          </p:nvSpPr>
          <p:spPr bwMode="auto">
            <a:xfrm>
              <a:off x="10868662" y="2389495"/>
              <a:ext cx="754380" cy="511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600" b="1" dirty="0">
                  <a:latin typeface="+mn-lt"/>
                  <a:cs typeface="+mn-ea"/>
                  <a:sym typeface="+mn-lt"/>
                </a:rPr>
                <a:t>TELNET</a:t>
              </a:r>
              <a:endParaRPr lang="en-US" altLang="zh-CN" sz="1600" b="1" dirty="0">
                <a:latin typeface="+mn-lt"/>
                <a:cs typeface="+mn-ea"/>
                <a:sym typeface="+mn-lt"/>
              </a:endParaRPr>
            </a:p>
            <a:p>
              <a:pPr algn="ctr">
                <a:lnSpc>
                  <a:spcPct val="120000"/>
                </a:lnSpc>
              </a:pPr>
              <a:r>
                <a:rPr lang="zh-CN" altLang="en-US" sz="1600" b="1" dirty="0">
                  <a:latin typeface="+mn-lt"/>
                  <a:cs typeface="+mn-ea"/>
                  <a:sym typeface="+mn-lt"/>
                </a:rPr>
                <a:t>远程终端</a:t>
              </a:r>
              <a:endParaRPr lang="zh-CN" altLang="en-US" sz="1600" b="1" dirty="0">
                <a:latin typeface="+mn-lt"/>
                <a:cs typeface="+mn-ea"/>
                <a:sym typeface="+mn-lt"/>
              </a:endParaRPr>
            </a:p>
          </p:txBody>
        </p:sp>
      </p:grpSp>
      <p:graphicFrame>
        <p:nvGraphicFramePr>
          <p:cNvPr id="21" name="表格 20"/>
          <p:cNvGraphicFramePr>
            <a:graphicFrameLocks noGrp="1"/>
          </p:cNvGraphicFramePr>
          <p:nvPr/>
        </p:nvGraphicFramePr>
        <p:xfrm>
          <a:off x="7016452" y="4413117"/>
          <a:ext cx="3805883" cy="1556639"/>
        </p:xfrm>
        <a:graphic>
          <a:graphicData uri="http://schemas.openxmlformats.org/drawingml/2006/table">
            <a:tbl>
              <a:tblPr firstRow="1" bandRow="1">
                <a:tableStyleId>{5C22544A-7EE6-4342-B048-85BDC9FD1C3A}</a:tableStyleId>
              </a:tblPr>
              <a:tblGrid>
                <a:gridCol w="2570207"/>
                <a:gridCol w="1235676"/>
              </a:tblGrid>
              <a:tr h="365760">
                <a:tc>
                  <a:txBody>
                    <a:bodyPr/>
                    <a:lstStyle/>
                    <a:p>
                      <a:pPr algn="ctr">
                        <a:lnSpc>
                          <a:spcPct val="120000"/>
                        </a:lnSpc>
                        <a:spcBef>
                          <a:spcPts val="0"/>
                        </a:spcBef>
                        <a:spcAft>
                          <a:spcPts val="0"/>
                        </a:spcAft>
                      </a:pPr>
                      <a:r>
                        <a:rPr lang="zh-CN" altLang="en-US" sz="1600" b="1" dirty="0">
                          <a:solidFill>
                            <a:schemeClr val="tx1"/>
                          </a:solidFill>
                          <a:latin typeface="+mn-lt"/>
                          <a:ea typeface="+mn-ea"/>
                          <a:cs typeface="+mn-ea"/>
                          <a:sym typeface="+mn-lt"/>
                        </a:rPr>
                        <a:t>应用</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VLAN</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90000"/>
                      </a:schemeClr>
                    </a:solid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FTP</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10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TELNET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30</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65760">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0000"/>
                        </a:lnSpc>
                        <a:spcBef>
                          <a:spcPts val="0"/>
                        </a:spcBef>
                        <a:spcAft>
                          <a:spcPts val="0"/>
                        </a:spcAft>
                      </a:pPr>
                      <a:r>
                        <a:rPr lang="en-US" altLang="zh-CN" sz="1600" b="1" dirty="0">
                          <a:solidFill>
                            <a:schemeClr val="tx1"/>
                          </a:solidFill>
                          <a:latin typeface="+mn-lt"/>
                          <a:ea typeface="+mn-ea"/>
                          <a:cs typeface="+mn-ea"/>
                          <a:sym typeface="+mn-lt"/>
                        </a:rPr>
                        <a:t>…</a:t>
                      </a:r>
                      <a:endParaRPr lang="zh-CN" altLang="en-US" sz="1600" b="1" dirty="0">
                        <a:solidFill>
                          <a:schemeClr val="tx1"/>
                        </a:solidFill>
                        <a:latin typeface="+mn-lt"/>
                        <a:ea typeface="+mn-ea"/>
                        <a:cs typeface="+mn-ea"/>
                        <a:sym typeface="+mn-lt"/>
                      </a:endParaRPr>
                    </a:p>
                  </a:txBody>
                  <a:tcPr marL="121920" marR="121920" marT="60960" marB="6096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2" name="图形 21"/>
          <p:cNvPicPr>
            <a:picLocks noChangeAspect="1"/>
          </p:cNvPicPr>
          <p:nvPr/>
        </p:nvPicPr>
        <p:blipFill>
          <a:blip r:embed="rId3"/>
          <a:stretch>
            <a:fillRect/>
          </a:stretch>
        </p:blipFill>
        <p:spPr>
          <a:xfrm>
            <a:off x="8440494" y="1413886"/>
            <a:ext cx="989224" cy="756979"/>
          </a:xfrm>
          <a:prstGeom prst="rect">
            <a:avLst/>
          </a:prstGeom>
        </p:spPr>
      </p:pic>
      <p:grpSp>
        <p:nvGrpSpPr>
          <p:cNvPr id="4" name="组合 3"/>
          <p:cNvGrpSpPr/>
          <p:nvPr>
            <p:custDataLst>
              <p:tags r:id="rId4"/>
            </p:custDataLst>
          </p:nvPr>
        </p:nvGrpSpPr>
        <p:grpSpPr>
          <a:xfrm>
            <a:off x="7376064" y="3886096"/>
            <a:ext cx="3228220" cy="444068"/>
            <a:chOff x="5814716" y="3887476"/>
            <a:chExt cx="2421166" cy="333051"/>
          </a:xfrm>
        </p:grpSpPr>
        <p:sp>
          <p:nvSpPr>
            <p:cNvPr id="11" name="Text Box 7"/>
            <p:cNvSpPr txBox="1">
              <a:spLocks noChangeArrowheads="1"/>
            </p:cNvSpPr>
            <p:nvPr>
              <p:custDataLst>
                <p:tags r:id="rId5"/>
              </p:custDataLst>
            </p:nvPr>
          </p:nvSpPr>
          <p:spPr bwMode="auto">
            <a:xfrm>
              <a:off x="5814716" y="3916453"/>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10</a:t>
              </a:r>
              <a:endParaRPr lang="en-US" altLang="zh-CN" sz="1865" b="1" dirty="0">
                <a:latin typeface="+mn-lt"/>
                <a:cs typeface="+mn-ea"/>
                <a:sym typeface="+mn-lt"/>
              </a:endParaRPr>
            </a:p>
          </p:txBody>
        </p:sp>
        <p:sp>
          <p:nvSpPr>
            <p:cNvPr id="16" name="Text Box 9"/>
            <p:cNvSpPr txBox="1">
              <a:spLocks noChangeArrowheads="1"/>
            </p:cNvSpPr>
            <p:nvPr>
              <p:custDataLst>
                <p:tags r:id="rId6"/>
              </p:custDataLst>
            </p:nvPr>
          </p:nvSpPr>
          <p:spPr bwMode="auto">
            <a:xfrm>
              <a:off x="7359199" y="3887476"/>
              <a:ext cx="876683" cy="304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865" b="1" dirty="0">
                  <a:latin typeface="+mn-lt"/>
                  <a:cs typeface="+mn-ea"/>
                  <a:sym typeface="+mn-lt"/>
                </a:rPr>
                <a:t>VLAN 30</a:t>
              </a:r>
              <a:endParaRPr lang="en-US" altLang="zh-CN" sz="1865" b="1" dirty="0">
                <a:latin typeface="+mn-lt"/>
                <a:cs typeface="+mn-ea"/>
                <a:sym typeface="+mn-lt"/>
              </a:endParaRPr>
            </a:p>
          </p:txBody>
        </p:sp>
      </p:grpSp>
      <p:sp>
        <p:nvSpPr>
          <p:cNvPr id="19" name="Line 6"/>
          <p:cNvSpPr>
            <a:spLocks noChangeShapeType="1"/>
          </p:cNvSpPr>
          <p:nvPr>
            <p:custDataLst>
              <p:tags r:id="rId7"/>
            </p:custDataLst>
          </p:nvPr>
        </p:nvSpPr>
        <p:spPr bwMode="auto">
          <a:xfrm>
            <a:off x="9120505" y="2148840"/>
            <a:ext cx="497205" cy="847725"/>
          </a:xfrm>
          <a:prstGeom prst="line">
            <a:avLst/>
          </a:prstGeom>
          <a:noFill/>
          <a:ln w="38100">
            <a:solidFill>
              <a:schemeClr val="tx1"/>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24" name="Line 4"/>
          <p:cNvSpPr>
            <a:spLocks noChangeShapeType="1"/>
          </p:cNvSpPr>
          <p:nvPr>
            <p:custDataLst>
              <p:tags r:id="rId8"/>
            </p:custDataLst>
          </p:nvPr>
        </p:nvSpPr>
        <p:spPr bwMode="auto">
          <a:xfrm flipH="1">
            <a:off x="8047355" y="2132330"/>
            <a:ext cx="698500" cy="993775"/>
          </a:xfrm>
          <a:prstGeom prst="line">
            <a:avLst/>
          </a:prstGeom>
          <a:noFill/>
          <a:ln w="38100">
            <a:solidFill>
              <a:schemeClr val="tx1"/>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3200">
                <a:cs typeface="Times New Roman" panose="02020603050405020304" pitchFamily="18" charset="0"/>
              </a:rPr>
              <a:t>动态分配信道（一）：竞争协议</a:t>
            </a:r>
            <a:endParaRPr lang="zh-CN" altLang="en-US"/>
          </a:p>
        </p:txBody>
      </p:sp>
      <p:sp>
        <p:nvSpPr>
          <p:cNvPr id="3" name="文本占位符 2"/>
          <p:cNvSpPr>
            <a:spLocks noGrp="1"/>
          </p:cNvSpPr>
          <p:nvPr>
            <p:ph idx="1"/>
          </p:nvPr>
        </p:nvSpPr>
        <p:spPr/>
        <p:txBody>
          <a:bodyPr/>
          <a:lstStyle/>
          <a:p>
            <a:pPr algn="l">
              <a:buFont typeface="Wingdings" panose="05000000000000000000" pitchFamily="2" charset="2"/>
              <a:buChar char="n"/>
            </a:pPr>
            <a:r>
              <a:rPr lang="en-US" altLang="zh-CN" sz="2800" dirty="0"/>
              <a:t>Aloha</a:t>
            </a:r>
            <a:r>
              <a:rPr lang="en-US" altLang="zh-CN" sz="2800" dirty="0">
                <a:cs typeface="Times New Roman" panose="02020603050405020304" pitchFamily="18" charset="0"/>
              </a:rPr>
              <a:t>是一种基础的多路访问通信协议</a:t>
            </a:r>
            <a:endParaRPr lang="en-US" altLang="zh-CN" sz="2800" dirty="0">
              <a:cs typeface="Times New Roman" panose="02020603050405020304" pitchFamily="18" charset="0"/>
            </a:endParaRPr>
          </a:p>
          <a:p>
            <a:pPr lvl="1" algn="l"/>
            <a:r>
              <a:rPr lang="zh-CN" altLang="en-US" sz="2400" dirty="0">
                <a:cs typeface="Times New Roman" panose="02020603050405020304" pitchFamily="18" charset="0"/>
                <a:sym typeface="+mn-lt"/>
              </a:rPr>
              <a:t>纯</a:t>
            </a:r>
            <a:r>
              <a:rPr lang="zh-CN" altLang="en-US" sz="2400" dirty="0"/>
              <a:t>Aloha：有数据帧就发送，</a:t>
            </a:r>
            <a:r>
              <a:rPr lang="zh-CN" altLang="en-US" sz="2400" dirty="0">
                <a:cs typeface="Times New Roman" panose="02020603050405020304" pitchFamily="18" charset="0"/>
              </a:rPr>
              <a:t>利用来自接收方的确认来确保帧发送成功，信道利用率低</a:t>
            </a:r>
            <a:endParaRPr lang="zh-CN" altLang="en-US" sz="2400" dirty="0"/>
          </a:p>
          <a:p>
            <a:pPr lvl="1" algn="l"/>
            <a:r>
              <a:rPr lang="zh-CN" altLang="en-US" sz="2400" dirty="0">
                <a:cs typeface="Times New Roman" panose="02020603050405020304" pitchFamily="18" charset="0"/>
              </a:rPr>
              <a:t>分槽</a:t>
            </a:r>
            <a:r>
              <a:rPr lang="zh-CN" altLang="en-US" sz="2400" dirty="0"/>
              <a:t>Aloha：</a:t>
            </a:r>
            <a:r>
              <a:rPr lang="zh-CN" altLang="en-US" sz="2400" dirty="0">
                <a:cs typeface="Times New Roman" panose="02020603050405020304" pitchFamily="18" charset="0"/>
              </a:rPr>
              <a:t>引入了离散槽来减少冲突、提高最大吞吐量</a:t>
            </a:r>
            <a:endParaRPr lang="zh-CN" altLang="en-US" sz="2400" dirty="0">
              <a:sym typeface="+mn-lt"/>
            </a:endParaRPr>
          </a:p>
          <a:p>
            <a:pPr algn="l"/>
            <a:r>
              <a:rPr lang="en-US" altLang="zh-CN" dirty="0">
                <a:sym typeface="+mn-lt"/>
              </a:rPr>
              <a:t>CSMA/CD：</a:t>
            </a:r>
            <a:r>
              <a:rPr lang="en-US" altLang="zh-CN" sz="2800" dirty="0">
                <a:sym typeface="+mn-lt"/>
              </a:rPr>
              <a:t>对共享信道的以太网，IEEE 802.3使用载波</a:t>
            </a:r>
            <a:r>
              <a:rPr lang="zh-CN" altLang="en-US" sz="2800" dirty="0">
                <a:sym typeface="+mn-lt"/>
              </a:rPr>
              <a:t>侦</a:t>
            </a:r>
            <a:r>
              <a:rPr lang="en-US" altLang="zh-CN" sz="2800" dirty="0">
                <a:sym typeface="+mn-lt"/>
              </a:rPr>
              <a:t>听多路访问/冲突检测</a:t>
            </a:r>
            <a:endParaRPr lang="en-US" altLang="zh-CN" sz="2800" dirty="0">
              <a:sym typeface="+mn-lt"/>
            </a:endParaRPr>
          </a:p>
          <a:p>
            <a:pPr algn="l"/>
            <a:r>
              <a:rPr lang="en-US" altLang="zh-CN" dirty="0">
                <a:sym typeface="+mn-lt"/>
              </a:rPr>
              <a:t>CSMA/CA：</a:t>
            </a:r>
            <a:r>
              <a:rPr lang="en-US" altLang="zh-CN" sz="2800" dirty="0">
                <a:sym typeface="+mn-lt"/>
              </a:rPr>
              <a:t>对共享信道的无线局域网 ，IEEE 802.11使用载波</a:t>
            </a:r>
            <a:r>
              <a:rPr lang="zh-CN" altLang="en-US" dirty="0">
                <a:sym typeface="+mn-lt"/>
              </a:rPr>
              <a:t>侦</a:t>
            </a:r>
            <a:r>
              <a:rPr lang="en-US" altLang="zh-CN" sz="2800" dirty="0">
                <a:sym typeface="+mn-lt"/>
              </a:rPr>
              <a:t>听多路访问/冲突避免</a:t>
            </a:r>
            <a:endParaRPr lang="en-US" altLang="zh-CN" sz="2800" dirty="0"/>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dirty="0">
                <a:latin typeface="+mn-lt"/>
                <a:ea typeface="+mn-ea"/>
                <a:cs typeface="+mn-ea"/>
                <a:sym typeface="+mn-lt"/>
              </a:rPr>
              <a:t>虚拟局域网使用的以太帧格式</a:t>
            </a:r>
            <a:endParaRPr lang="zh-CN" altLang="en-US" dirty="0">
              <a:latin typeface="+mn-lt"/>
              <a:ea typeface="+mn-ea"/>
              <a:cs typeface="+mn-ea"/>
            </a:endParaRPr>
          </a:p>
        </p:txBody>
      </p:sp>
      <p:sp>
        <p:nvSpPr>
          <p:cNvPr id="3" name="内容占位符 2"/>
          <p:cNvSpPr>
            <a:spLocks noGrp="1"/>
          </p:cNvSpPr>
          <p:nvPr>
            <p:ph idx="1"/>
          </p:nvPr>
        </p:nvSpPr>
        <p:spPr/>
        <p:txBody>
          <a:bodyPr/>
          <a:lstStyle/>
          <a:p>
            <a:pPr>
              <a:lnSpc>
                <a:spcPct val="120000"/>
              </a:lnSpc>
              <a:spcBef>
                <a:spcPts val="0"/>
              </a:spcBef>
            </a:pPr>
            <a:r>
              <a:rPr lang="en-US" altLang="zh-CN" dirty="0">
                <a:latin typeface="+mn-ea"/>
                <a:cs typeface="+mn-ea"/>
                <a:sym typeface="+mn-lt"/>
              </a:rPr>
              <a:t>IEEE </a:t>
            </a:r>
            <a:r>
              <a:rPr lang="zh-CN" altLang="en-US" dirty="0">
                <a:latin typeface="+mn-ea"/>
                <a:cs typeface="+mn-ea"/>
                <a:sym typeface="+mn-lt"/>
              </a:rPr>
              <a:t>的 </a:t>
            </a:r>
            <a:r>
              <a:rPr lang="en-US" altLang="zh-CN" dirty="0">
                <a:latin typeface="+mn-ea"/>
                <a:cs typeface="+mn-ea"/>
                <a:sym typeface="+mn-lt"/>
              </a:rPr>
              <a:t>802.3ac </a:t>
            </a:r>
            <a:r>
              <a:rPr lang="zh-CN" altLang="en-US" dirty="0">
                <a:latin typeface="+mn-ea"/>
                <a:cs typeface="+mn-ea"/>
                <a:sym typeface="+mn-lt"/>
              </a:rPr>
              <a:t>标准支持虚拟局域网</a:t>
            </a:r>
            <a:endParaRPr lang="zh-CN" altLang="en-US" dirty="0">
              <a:latin typeface="+mn-ea"/>
              <a:cs typeface="+mn-ea"/>
              <a:sym typeface="+mn-lt"/>
            </a:endParaRPr>
          </a:p>
          <a:p>
            <a:pPr>
              <a:lnSpc>
                <a:spcPct val="120000"/>
              </a:lnSpc>
              <a:spcBef>
                <a:spcPts val="0"/>
              </a:spcBef>
            </a:pPr>
            <a:r>
              <a:rPr lang="zh-CN" altLang="en-US" dirty="0">
                <a:latin typeface="+mn-ea"/>
                <a:cs typeface="+mn-ea"/>
                <a:sym typeface="+mn-lt"/>
              </a:rPr>
              <a:t>虚拟局域网在以太网的帧格式中插入一个</a:t>
            </a:r>
            <a:r>
              <a:rPr lang="en-US" altLang="zh-CN" dirty="0">
                <a:latin typeface="+mn-ea"/>
                <a:cs typeface="+mn-ea"/>
                <a:sym typeface="+mn-lt"/>
              </a:rPr>
              <a:t>4</a:t>
            </a:r>
            <a:r>
              <a:rPr lang="zh-CN" altLang="en-US" dirty="0">
                <a:latin typeface="+mn-ea"/>
                <a:cs typeface="+mn-ea"/>
                <a:sym typeface="+mn-lt"/>
              </a:rPr>
              <a:t>字节的</a:t>
            </a:r>
            <a:r>
              <a:rPr lang="en-US" altLang="zh-CN" dirty="0">
                <a:latin typeface="+mn-ea"/>
                <a:cs typeface="+mn-ea"/>
                <a:sym typeface="+mn-lt"/>
              </a:rPr>
              <a:t>VLAN </a:t>
            </a:r>
            <a:r>
              <a:rPr lang="zh-CN" altLang="en-US" dirty="0">
                <a:latin typeface="+mn-ea"/>
                <a:cs typeface="+mn-ea"/>
                <a:sym typeface="+mn-lt"/>
              </a:rPr>
              <a:t>标记 </a:t>
            </a:r>
            <a:r>
              <a:rPr lang="en-US" altLang="zh-CN" dirty="0">
                <a:latin typeface="+mn-ea"/>
                <a:cs typeface="+mn-ea"/>
                <a:sym typeface="+mn-lt"/>
              </a:rPr>
              <a:t>(tag)</a:t>
            </a:r>
            <a:r>
              <a:rPr lang="zh-CN" altLang="en-US" dirty="0">
                <a:latin typeface="+mn-ea"/>
                <a:cs typeface="+mn-ea"/>
                <a:sym typeface="+mn-lt"/>
              </a:rPr>
              <a:t>，用来指明该帧属于哪一个虚拟局域网</a:t>
            </a:r>
            <a:endParaRPr lang="en-US" altLang="zh-CN" dirty="0">
              <a:latin typeface="+mn-ea"/>
              <a:cs typeface="+mn-ea"/>
              <a:sym typeface="+mn-lt"/>
            </a:endParaRPr>
          </a:p>
          <a:p>
            <a:pPr marL="0" indent="0">
              <a:buNone/>
            </a:pPr>
            <a:endParaRPr lang="zh-CN" altLang="en-US" dirty="0"/>
          </a:p>
        </p:txBody>
      </p:sp>
      <p:sp>
        <p:nvSpPr>
          <p:cNvPr id="4" name="灯片编号占位符 3"/>
          <p:cNvSpPr>
            <a:spLocks noGrp="1"/>
          </p:cNvSpPr>
          <p:nvPr>
            <p:ph type="sldNum" sz="quarter" idx="12"/>
          </p:nvPr>
        </p:nvSpPr>
        <p:spPr>
          <a:xfrm>
            <a:off x="10862923" y="6032245"/>
            <a:ext cx="806893" cy="274320"/>
          </a:xfrm>
        </p:spPr>
        <p:txBody>
          <a:bodyPr/>
          <a:lstStyle/>
          <a:p>
            <a:fld id="{C8BB1146-E542-4D4E-B8E9-6919A11DDD48}" type="slidenum">
              <a:rPr lang="en-US" smtClean="0"/>
            </a:fld>
            <a:endParaRPr lang="en-US"/>
          </a:p>
        </p:txBody>
      </p:sp>
      <p:sp>
        <p:nvSpPr>
          <p:cNvPr id="7" name="矩形 6"/>
          <p:cNvSpPr/>
          <p:nvPr/>
        </p:nvSpPr>
        <p:spPr>
          <a:xfrm>
            <a:off x="6116560" y="3250253"/>
            <a:ext cx="1508955" cy="565857"/>
          </a:xfrm>
          <a:prstGeom prst="rect">
            <a:avLst/>
          </a:prstGeom>
          <a:solidFill>
            <a:schemeClr val="accent5">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cs typeface="+mn-ea"/>
              <a:sym typeface="+mn-lt"/>
            </a:endParaRPr>
          </a:p>
        </p:txBody>
      </p:sp>
      <p:grpSp>
        <p:nvGrpSpPr>
          <p:cNvPr id="8" name="组合 7"/>
          <p:cNvGrpSpPr/>
          <p:nvPr/>
        </p:nvGrpSpPr>
        <p:grpSpPr>
          <a:xfrm>
            <a:off x="1248144" y="2631338"/>
            <a:ext cx="10137140" cy="3994150"/>
            <a:chOff x="331598" y="1184657"/>
            <a:chExt cx="12285857" cy="4840778"/>
          </a:xfrm>
        </p:grpSpPr>
        <p:grpSp>
          <p:nvGrpSpPr>
            <p:cNvPr id="9" name="组合 8"/>
            <p:cNvGrpSpPr/>
            <p:nvPr/>
          </p:nvGrpSpPr>
          <p:grpSpPr>
            <a:xfrm>
              <a:off x="331598" y="1184657"/>
              <a:ext cx="9671443" cy="4226873"/>
              <a:chOff x="547622" y="1184657"/>
              <a:chExt cx="9671443" cy="4226873"/>
            </a:xfrm>
          </p:grpSpPr>
          <p:grpSp>
            <p:nvGrpSpPr>
              <p:cNvPr id="11" name="组合 10"/>
              <p:cNvGrpSpPr/>
              <p:nvPr/>
            </p:nvGrpSpPr>
            <p:grpSpPr>
              <a:xfrm>
                <a:off x="547622" y="1546339"/>
                <a:ext cx="9671443" cy="3865191"/>
                <a:chOff x="547622" y="1484784"/>
                <a:chExt cx="9671443" cy="3865191"/>
              </a:xfrm>
            </p:grpSpPr>
            <p:sp>
              <p:nvSpPr>
                <p:cNvPr id="15" name="Rectangle 4"/>
                <p:cNvSpPr>
                  <a:spLocks noChangeArrowheads="1"/>
                </p:cNvSpPr>
                <p:nvPr/>
              </p:nvSpPr>
              <p:spPr bwMode="auto">
                <a:xfrm>
                  <a:off x="547622" y="1855183"/>
                  <a:ext cx="1043278" cy="77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a:lnSpc>
                      <a:spcPct val="120000"/>
                    </a:lnSpc>
                  </a:pPr>
                  <a:r>
                    <a:rPr kumimoji="1" lang="zh-CN" altLang="en-US" sz="1465" b="1" dirty="0">
                      <a:cs typeface="+mn-ea"/>
                      <a:sym typeface="+mn-lt"/>
                    </a:rPr>
                    <a:t>以太网</a:t>
                  </a:r>
                  <a:endParaRPr kumimoji="1" lang="en-US" altLang="zh-CN" sz="1465" b="1" dirty="0">
                    <a:cs typeface="+mn-ea"/>
                    <a:sym typeface="+mn-lt"/>
                  </a:endParaRPr>
                </a:p>
                <a:p>
                  <a:pPr algn="ctr" defTabSz="1016000">
                    <a:lnSpc>
                      <a:spcPct val="120000"/>
                    </a:lnSpc>
                  </a:pPr>
                  <a:r>
                    <a:rPr kumimoji="1" lang="en-US" altLang="zh-CN" sz="1465" b="1" dirty="0">
                      <a:cs typeface="+mn-ea"/>
                      <a:sym typeface="+mn-lt"/>
                    </a:rPr>
                    <a:t>MAC</a:t>
                  </a:r>
                  <a:r>
                    <a:rPr kumimoji="1" lang="zh-CN" altLang="en-US" sz="1465" b="1" dirty="0">
                      <a:cs typeface="+mn-ea"/>
                      <a:sym typeface="+mn-lt"/>
                    </a:rPr>
                    <a:t>帧</a:t>
                  </a:r>
                  <a:endParaRPr kumimoji="1" lang="zh-CN" altLang="en-US" sz="1465" b="1" dirty="0">
                    <a:cs typeface="+mn-ea"/>
                    <a:sym typeface="+mn-lt"/>
                  </a:endParaRPr>
                </a:p>
              </p:txBody>
            </p:sp>
            <p:sp>
              <p:nvSpPr>
                <p:cNvPr id="16" name="Rectangle 5"/>
                <p:cNvSpPr>
                  <a:spLocks noChangeArrowheads="1"/>
                </p:cNvSpPr>
                <p:nvPr/>
              </p:nvSpPr>
              <p:spPr bwMode="auto">
                <a:xfrm>
                  <a:off x="887526" y="1495238"/>
                  <a:ext cx="749917" cy="44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a:lnSpc>
                      <a:spcPct val="120000"/>
                    </a:lnSpc>
                  </a:pPr>
                  <a:r>
                    <a:rPr kumimoji="1" lang="zh-CN" altLang="en-US" sz="1465" b="1" dirty="0">
                      <a:cs typeface="+mn-ea"/>
                      <a:sym typeface="+mn-lt"/>
                    </a:rPr>
                    <a:t>字节</a:t>
                  </a:r>
                  <a:endParaRPr kumimoji="1" lang="en-US" altLang="zh-CN" sz="1465" b="1" dirty="0">
                    <a:cs typeface="+mn-ea"/>
                    <a:sym typeface="+mn-lt"/>
                  </a:endParaRPr>
                </a:p>
              </p:txBody>
            </p:sp>
            <p:sp>
              <p:nvSpPr>
                <p:cNvPr id="17" name="Rectangle 6"/>
                <p:cNvSpPr>
                  <a:spLocks noChangeArrowheads="1"/>
                </p:cNvSpPr>
                <p:nvPr/>
              </p:nvSpPr>
              <p:spPr bwMode="auto">
                <a:xfrm>
                  <a:off x="1963964"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a:lnSpc>
                      <a:spcPct val="120000"/>
                    </a:lnSpc>
                  </a:pPr>
                  <a:r>
                    <a:rPr kumimoji="1" lang="en-US" altLang="zh-CN" sz="1465" b="1" dirty="0">
                      <a:cs typeface="+mn-ea"/>
                      <a:sym typeface="+mn-lt"/>
                    </a:rPr>
                    <a:t>6</a:t>
                  </a:r>
                  <a:endParaRPr kumimoji="1" lang="en-US" altLang="zh-CN" sz="1465" b="1" dirty="0">
                    <a:cs typeface="+mn-ea"/>
                    <a:sym typeface="+mn-lt"/>
                  </a:endParaRPr>
                </a:p>
              </p:txBody>
            </p:sp>
            <p:sp>
              <p:nvSpPr>
                <p:cNvPr id="18" name="Rectangle 7"/>
                <p:cNvSpPr>
                  <a:spLocks noChangeArrowheads="1"/>
                </p:cNvSpPr>
                <p:nvPr/>
              </p:nvSpPr>
              <p:spPr bwMode="auto">
                <a:xfrm>
                  <a:off x="3175444"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a:lnSpc>
                      <a:spcPct val="120000"/>
                    </a:lnSpc>
                  </a:pPr>
                  <a:r>
                    <a:rPr kumimoji="1" lang="en-US" altLang="zh-CN" sz="1465" b="1">
                      <a:cs typeface="+mn-ea"/>
                      <a:sym typeface="+mn-lt"/>
                    </a:rPr>
                    <a:t>6</a:t>
                  </a:r>
                  <a:endParaRPr kumimoji="1" lang="en-US" altLang="zh-CN" sz="1465" b="1">
                    <a:cs typeface="+mn-ea"/>
                    <a:sym typeface="+mn-lt"/>
                  </a:endParaRPr>
                </a:p>
              </p:txBody>
            </p:sp>
            <p:sp>
              <p:nvSpPr>
                <p:cNvPr id="19" name="Rectangle 8"/>
                <p:cNvSpPr>
                  <a:spLocks noChangeArrowheads="1"/>
                </p:cNvSpPr>
                <p:nvPr/>
              </p:nvSpPr>
              <p:spPr bwMode="auto">
                <a:xfrm>
                  <a:off x="5537647"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a:lnSpc>
                      <a:spcPct val="120000"/>
                    </a:lnSpc>
                  </a:pPr>
                  <a:r>
                    <a:rPr kumimoji="1" lang="en-US" altLang="zh-CN" sz="1465" b="1">
                      <a:cs typeface="+mn-ea"/>
                      <a:sym typeface="+mn-lt"/>
                    </a:rPr>
                    <a:t>2</a:t>
                  </a:r>
                  <a:endParaRPr kumimoji="1" lang="en-US" altLang="zh-CN" sz="1465" b="1">
                    <a:cs typeface="+mn-ea"/>
                    <a:sym typeface="+mn-lt"/>
                  </a:endParaRPr>
                </a:p>
              </p:txBody>
            </p:sp>
            <p:sp>
              <p:nvSpPr>
                <p:cNvPr id="20" name="Rectangle 9"/>
                <p:cNvSpPr>
                  <a:spLocks noChangeArrowheads="1"/>
                </p:cNvSpPr>
                <p:nvPr/>
              </p:nvSpPr>
              <p:spPr bwMode="auto">
                <a:xfrm>
                  <a:off x="6596894" y="1487959"/>
                  <a:ext cx="1315268"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a:lnSpc>
                      <a:spcPct val="120000"/>
                    </a:lnSpc>
                  </a:pPr>
                  <a:r>
                    <a:rPr kumimoji="1" lang="en-US" altLang="zh-CN" sz="1465" b="1" dirty="0">
                      <a:cs typeface="+mn-ea"/>
                      <a:sym typeface="+mn-lt"/>
                    </a:rPr>
                    <a:t>46 ~ 1500</a:t>
                  </a:r>
                  <a:endParaRPr kumimoji="1" lang="en-US" altLang="zh-CN" sz="1465" b="1" dirty="0">
                    <a:cs typeface="+mn-ea"/>
                    <a:sym typeface="+mn-lt"/>
                  </a:endParaRPr>
                </a:p>
              </p:txBody>
            </p:sp>
            <p:sp>
              <p:nvSpPr>
                <p:cNvPr id="21" name="Rectangle 10"/>
                <p:cNvSpPr>
                  <a:spLocks noChangeArrowheads="1"/>
                </p:cNvSpPr>
                <p:nvPr/>
              </p:nvSpPr>
              <p:spPr bwMode="auto">
                <a:xfrm>
                  <a:off x="8657653" y="1487959"/>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a:lnSpc>
                      <a:spcPct val="120000"/>
                    </a:lnSpc>
                  </a:pPr>
                  <a:r>
                    <a:rPr kumimoji="1" lang="en-US" altLang="zh-CN" sz="1465" b="1">
                      <a:cs typeface="+mn-ea"/>
                      <a:sym typeface="+mn-lt"/>
                    </a:rPr>
                    <a:t>4</a:t>
                  </a:r>
                  <a:endParaRPr kumimoji="1" lang="en-US" altLang="zh-CN" sz="1465" b="1">
                    <a:cs typeface="+mn-ea"/>
                    <a:sym typeface="+mn-lt"/>
                  </a:endParaRPr>
                </a:p>
              </p:txBody>
            </p:sp>
            <p:sp>
              <p:nvSpPr>
                <p:cNvPr id="22" name="Freeform 11"/>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solidFill>
                  <a:schemeClr val="accent3">
                    <a:lumMod val="20000"/>
                    <a:lumOff val="8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23" name="Rectangle 13"/>
                <p:cNvSpPr>
                  <a:spLocks noChangeArrowheads="1"/>
                </p:cNvSpPr>
                <p:nvPr/>
              </p:nvSpPr>
              <p:spPr bwMode="auto">
                <a:xfrm>
                  <a:off x="6209426" y="4519575"/>
                  <a:ext cx="4009639" cy="830400"/>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6000">
                    <a:lnSpc>
                      <a:spcPct val="120000"/>
                    </a:lnSpc>
                  </a:pPr>
                  <a:r>
                    <a:rPr lang="en-US" altLang="zh-CN" sz="1600" b="1" dirty="0">
                      <a:solidFill>
                        <a:srgbClr val="C00000"/>
                      </a:solidFill>
                      <a:cs typeface="+mn-ea"/>
                      <a:sym typeface="+mn-lt"/>
                    </a:rPr>
                    <a:t>VLAN </a:t>
                  </a:r>
                  <a:r>
                    <a:rPr lang="zh-CN" altLang="zh-CN" sz="1600" b="1" dirty="0">
                      <a:solidFill>
                        <a:srgbClr val="C00000"/>
                      </a:solidFill>
                      <a:cs typeface="+mn-ea"/>
                      <a:sym typeface="+mn-lt"/>
                    </a:rPr>
                    <a:t>标识符</a:t>
                  </a:r>
                  <a:r>
                    <a:rPr lang="en-US" altLang="zh-CN" sz="1600" b="1" dirty="0">
                      <a:solidFill>
                        <a:srgbClr val="C00000"/>
                      </a:solidFill>
                      <a:cs typeface="+mn-ea"/>
                      <a:sym typeface="+mn-lt"/>
                    </a:rPr>
                    <a:t> </a:t>
                  </a:r>
                  <a:r>
                    <a:rPr kumimoji="1" lang="en-US" altLang="zh-CN" sz="1600" b="1" dirty="0">
                      <a:cs typeface="+mn-ea"/>
                      <a:sym typeface="+mn-lt"/>
                    </a:rPr>
                    <a:t>12 </a:t>
                  </a:r>
                  <a:r>
                    <a:rPr kumimoji="1" lang="zh-CN" altLang="en-US" sz="1600" b="1" dirty="0">
                      <a:cs typeface="+mn-ea"/>
                      <a:sym typeface="+mn-lt"/>
                    </a:rPr>
                    <a:t>位</a:t>
                  </a:r>
                  <a:r>
                    <a:rPr kumimoji="1" lang="en-US" altLang="zh-CN" sz="1600" b="1" dirty="0">
                      <a:cs typeface="+mn-ea"/>
                      <a:sym typeface="+mn-lt"/>
                    </a:rPr>
                    <a:t> </a:t>
                  </a:r>
                  <a:endParaRPr kumimoji="1" lang="en-US" altLang="zh-CN" sz="1600" b="1" dirty="0">
                    <a:cs typeface="+mn-ea"/>
                    <a:sym typeface="+mn-lt"/>
                  </a:endParaRPr>
                </a:p>
                <a:p>
                  <a:pPr algn="ctr" defTabSz="1016000">
                    <a:lnSpc>
                      <a:spcPct val="120000"/>
                    </a:lnSpc>
                  </a:pPr>
                  <a:r>
                    <a:rPr kumimoji="1" lang="en-US" altLang="zh-CN" sz="1600" b="1" dirty="0">
                      <a:cs typeface="+mn-ea"/>
                      <a:sym typeface="+mn-lt"/>
                    </a:rPr>
                    <a:t>(</a:t>
                  </a:r>
                  <a:r>
                    <a:rPr kumimoji="1" lang="zh-CN" altLang="en-US" sz="1600" b="1" dirty="0">
                      <a:cs typeface="+mn-ea"/>
                      <a:sym typeface="+mn-lt"/>
                    </a:rPr>
                    <a:t>最多允许 </a:t>
                  </a:r>
                  <a:r>
                    <a:rPr kumimoji="1" lang="en-US" altLang="zh-CN" sz="1600" b="1" dirty="0">
                      <a:cs typeface="+mn-ea"/>
                      <a:sym typeface="+mn-lt"/>
                    </a:rPr>
                    <a:t>4096 </a:t>
                  </a:r>
                  <a:r>
                    <a:rPr kumimoji="1" lang="zh-CN" altLang="en-US" sz="1600" b="1" dirty="0">
                      <a:cs typeface="+mn-ea"/>
                      <a:sym typeface="+mn-lt"/>
                    </a:rPr>
                    <a:t>个 </a:t>
                  </a:r>
                  <a:r>
                    <a:rPr kumimoji="1" lang="en-US" altLang="zh-CN" sz="1600" b="1" dirty="0">
                      <a:cs typeface="+mn-ea"/>
                      <a:sym typeface="+mn-lt"/>
                    </a:rPr>
                    <a:t>VLAN)</a:t>
                  </a:r>
                  <a:endParaRPr kumimoji="1" lang="en-US" altLang="zh-CN" sz="1600" b="1" dirty="0">
                    <a:cs typeface="+mn-ea"/>
                    <a:sym typeface="+mn-lt"/>
                  </a:endParaRPr>
                </a:p>
              </p:txBody>
            </p:sp>
            <p:sp>
              <p:nvSpPr>
                <p:cNvPr id="24" name="Rectangle 14"/>
                <p:cNvSpPr>
                  <a:spLocks noChangeArrowheads="1"/>
                </p:cNvSpPr>
                <p:nvPr/>
              </p:nvSpPr>
              <p:spPr bwMode="auto">
                <a:xfrm>
                  <a:off x="4318447" y="1484784"/>
                  <a:ext cx="421587" cy="443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a:lnSpc>
                      <a:spcPct val="120000"/>
                    </a:lnSpc>
                  </a:pPr>
                  <a:r>
                    <a:rPr kumimoji="1" lang="en-US" altLang="zh-CN" sz="1465" b="1">
                      <a:cs typeface="+mn-ea"/>
                      <a:sym typeface="+mn-lt"/>
                    </a:rPr>
                    <a:t>4</a:t>
                  </a:r>
                  <a:endParaRPr kumimoji="1" lang="en-US" altLang="zh-CN" sz="1465" b="1">
                    <a:cs typeface="+mn-ea"/>
                    <a:sym typeface="+mn-lt"/>
                  </a:endParaRPr>
                </a:p>
              </p:txBody>
            </p:sp>
            <p:sp>
              <p:nvSpPr>
                <p:cNvPr id="25" name="Rectangle 18"/>
                <p:cNvSpPr>
                  <a:spLocks noChangeArrowheads="1"/>
                </p:cNvSpPr>
                <p:nvPr/>
              </p:nvSpPr>
              <p:spPr bwMode="auto">
                <a:xfrm>
                  <a:off x="2460072" y="4388461"/>
                  <a:ext cx="2375794" cy="472306"/>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6000">
                    <a:lnSpc>
                      <a:spcPct val="120000"/>
                    </a:lnSpc>
                  </a:pPr>
                  <a:r>
                    <a:rPr kumimoji="1" lang="zh-CN" altLang="en-US" sz="1600" b="1" dirty="0">
                      <a:cs typeface="+mn-ea"/>
                      <a:sym typeface="+mn-lt"/>
                    </a:rPr>
                    <a:t>用户优先级 </a:t>
                  </a:r>
                  <a:r>
                    <a:rPr kumimoji="1" lang="en-US" altLang="zh-CN" sz="1600" b="1" dirty="0">
                      <a:cs typeface="+mn-ea"/>
                      <a:sym typeface="+mn-lt"/>
                    </a:rPr>
                    <a:t>3 </a:t>
                  </a:r>
                  <a:r>
                    <a:rPr kumimoji="1" lang="zh-CN" altLang="en-US" sz="1600" b="1" dirty="0">
                      <a:cs typeface="+mn-ea"/>
                      <a:sym typeface="+mn-lt"/>
                    </a:rPr>
                    <a:t>位</a:t>
                  </a:r>
                  <a:endParaRPr kumimoji="1" lang="en-US" altLang="zh-CN" sz="1600" b="1" dirty="0">
                    <a:cs typeface="+mn-ea"/>
                    <a:sym typeface="+mn-lt"/>
                  </a:endParaRPr>
                </a:p>
              </p:txBody>
            </p:sp>
            <p:sp>
              <p:nvSpPr>
                <p:cNvPr id="26" name="Rectangle 21"/>
                <p:cNvSpPr>
                  <a:spLocks noChangeArrowheads="1"/>
                </p:cNvSpPr>
                <p:nvPr/>
              </p:nvSpPr>
              <p:spPr bwMode="auto">
                <a:xfrm>
                  <a:off x="2016383" y="4801987"/>
                  <a:ext cx="3326928" cy="472306"/>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0651" tIns="59267" rIns="120651" bIns="59267">
                  <a:spAutoFit/>
                </a:bodyPr>
                <a:lstStyle/>
                <a:p>
                  <a:pPr algn="ctr" defTabSz="1016000">
                    <a:lnSpc>
                      <a:spcPct val="120000"/>
                    </a:lnSpc>
                  </a:pPr>
                  <a:r>
                    <a:rPr lang="zh-CN" altLang="zh-CN" sz="1600" b="1" dirty="0">
                      <a:cs typeface="+mn-ea"/>
                      <a:sym typeface="+mn-lt"/>
                    </a:rPr>
                    <a:t>规范格式指示符</a:t>
                  </a:r>
                  <a:r>
                    <a:rPr kumimoji="1" lang="en-US" altLang="zh-CN" sz="1600" b="1" dirty="0">
                      <a:cs typeface="+mn-ea"/>
                      <a:sym typeface="+mn-lt"/>
                    </a:rPr>
                    <a:t>( CFI ) 1 </a:t>
                  </a:r>
                  <a:r>
                    <a:rPr kumimoji="1" lang="zh-CN" altLang="en-US" sz="1600" b="1" dirty="0">
                      <a:cs typeface="+mn-ea"/>
                      <a:sym typeface="+mn-lt"/>
                    </a:rPr>
                    <a:t>位</a:t>
                  </a:r>
                  <a:r>
                    <a:rPr kumimoji="1" lang="en-US" altLang="zh-CN" sz="1600" b="1" dirty="0">
                      <a:cs typeface="+mn-ea"/>
                      <a:sym typeface="+mn-lt"/>
                    </a:rPr>
                    <a:t> </a:t>
                  </a:r>
                  <a:endParaRPr kumimoji="1" lang="en-US" altLang="zh-CN" sz="1600" b="1" dirty="0">
                    <a:cs typeface="+mn-ea"/>
                    <a:sym typeface="+mn-lt"/>
                  </a:endParaRPr>
                </a:p>
              </p:txBody>
            </p:sp>
            <p:sp>
              <p:nvSpPr>
                <p:cNvPr id="27" name="Rectangle 22"/>
                <p:cNvSpPr>
                  <a:spLocks noChangeArrowheads="1"/>
                </p:cNvSpPr>
                <p:nvPr/>
              </p:nvSpPr>
              <p:spPr bwMode="auto">
                <a:xfrm>
                  <a:off x="1590900" y="1869976"/>
                  <a:ext cx="1197197" cy="685800"/>
                </a:xfrm>
                <a:prstGeom prst="rect">
                  <a:avLst/>
                </a:prstGeom>
                <a:solidFill>
                  <a:schemeClr val="accent5">
                    <a:lumMod val="90000"/>
                  </a:schemeClr>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6000">
                    <a:lnSpc>
                      <a:spcPct val="120000"/>
                    </a:lnSpc>
                  </a:pPr>
                  <a:r>
                    <a:rPr kumimoji="1" lang="zh-CN" altLang="en-US" sz="1600" b="1" dirty="0">
                      <a:cs typeface="+mn-ea"/>
                      <a:sym typeface="+mn-lt"/>
                    </a:rPr>
                    <a:t>目地地址  </a:t>
                  </a:r>
                  <a:endParaRPr kumimoji="1" lang="zh-CN" altLang="en-US" sz="1600" b="1" dirty="0">
                    <a:cs typeface="+mn-ea"/>
                    <a:sym typeface="+mn-lt"/>
                  </a:endParaRPr>
                </a:p>
              </p:txBody>
            </p:sp>
            <p:sp>
              <p:nvSpPr>
                <p:cNvPr id="28" name="Rectangle 23"/>
                <p:cNvSpPr>
                  <a:spLocks noChangeArrowheads="1"/>
                </p:cNvSpPr>
                <p:nvPr/>
              </p:nvSpPr>
              <p:spPr bwMode="auto">
                <a:xfrm>
                  <a:off x="2788096" y="1869976"/>
                  <a:ext cx="1143000" cy="685800"/>
                </a:xfrm>
                <a:prstGeom prst="rect">
                  <a:avLst/>
                </a:prstGeom>
                <a:solidFill>
                  <a:schemeClr val="accent5">
                    <a:lumMod val="90000"/>
                  </a:schemeClr>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6000">
                    <a:lnSpc>
                      <a:spcPct val="120000"/>
                    </a:lnSpc>
                  </a:pPr>
                  <a:r>
                    <a:rPr kumimoji="1" lang="zh-CN" altLang="en-US" sz="1600" b="1" dirty="0">
                      <a:cs typeface="+mn-ea"/>
                      <a:sym typeface="+mn-lt"/>
                    </a:rPr>
                    <a:t>源地址</a:t>
                  </a:r>
                  <a:endParaRPr kumimoji="1" lang="zh-CN" altLang="en-US" sz="1600" b="1" dirty="0">
                    <a:cs typeface="+mn-ea"/>
                    <a:sym typeface="+mn-lt"/>
                  </a:endParaRPr>
                </a:p>
              </p:txBody>
            </p:sp>
            <p:sp>
              <p:nvSpPr>
                <p:cNvPr id="29" name="Rectangle 24"/>
                <p:cNvSpPr>
                  <a:spLocks noChangeArrowheads="1"/>
                </p:cNvSpPr>
                <p:nvPr/>
              </p:nvSpPr>
              <p:spPr bwMode="auto">
                <a:xfrm>
                  <a:off x="3931096" y="1869976"/>
                  <a:ext cx="1219200" cy="685800"/>
                </a:xfrm>
                <a:prstGeom prst="rect">
                  <a:avLst/>
                </a:prstGeom>
                <a:solidFill>
                  <a:srgbClr val="FFC000"/>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600" b="1" dirty="0">
                      <a:cs typeface="+mn-ea"/>
                      <a:sym typeface="+mn-lt"/>
                    </a:rPr>
                    <a:t>802.1Q</a:t>
                  </a:r>
                  <a:endParaRPr lang="en-US" altLang="zh-CN" sz="1600" b="1" dirty="0">
                    <a:cs typeface="+mn-ea"/>
                    <a:sym typeface="+mn-lt"/>
                  </a:endParaRPr>
                </a:p>
                <a:p>
                  <a:pPr algn="ctr">
                    <a:lnSpc>
                      <a:spcPct val="120000"/>
                    </a:lnSpc>
                  </a:pPr>
                  <a:r>
                    <a:rPr lang="zh-CN" altLang="en-US" sz="1600" b="1" dirty="0">
                      <a:cs typeface="+mn-ea"/>
                      <a:sym typeface="+mn-lt"/>
                    </a:rPr>
                    <a:t>标记</a:t>
                  </a:r>
                  <a:endParaRPr lang="en-US" altLang="zh-CN" sz="1600" b="1" dirty="0">
                    <a:cs typeface="+mn-ea"/>
                    <a:sym typeface="+mn-lt"/>
                  </a:endParaRPr>
                </a:p>
              </p:txBody>
            </p:sp>
            <p:sp>
              <p:nvSpPr>
                <p:cNvPr id="30" name="Rectangle 25"/>
                <p:cNvSpPr>
                  <a:spLocks noChangeArrowheads="1"/>
                </p:cNvSpPr>
                <p:nvPr/>
              </p:nvSpPr>
              <p:spPr bwMode="auto">
                <a:xfrm>
                  <a:off x="5150296" y="1869976"/>
                  <a:ext cx="1291208" cy="685800"/>
                </a:xfrm>
                <a:prstGeom prst="rect">
                  <a:avLst/>
                </a:prstGeom>
                <a:solidFill>
                  <a:schemeClr val="accent5">
                    <a:lumMod val="90000"/>
                  </a:schemeClr>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016000">
                    <a:lnSpc>
                      <a:spcPct val="120000"/>
                    </a:lnSpc>
                  </a:pPr>
                  <a:r>
                    <a:rPr kumimoji="1" lang="zh-CN" altLang="en-US" sz="1600" b="1" dirty="0">
                      <a:cs typeface="+mn-ea"/>
                      <a:sym typeface="+mn-lt"/>
                    </a:rPr>
                    <a:t>长度</a:t>
                  </a:r>
                  <a:r>
                    <a:rPr kumimoji="1" lang="en-US" altLang="zh-CN" sz="1600" b="1" dirty="0">
                      <a:cs typeface="+mn-ea"/>
                      <a:sym typeface="+mn-lt"/>
                    </a:rPr>
                    <a:t>/</a:t>
                  </a:r>
                  <a:r>
                    <a:rPr kumimoji="1" lang="zh-CN" altLang="en-US" sz="1600" b="1" dirty="0">
                      <a:cs typeface="+mn-ea"/>
                      <a:sym typeface="+mn-lt"/>
                    </a:rPr>
                    <a:t>类型</a:t>
                  </a:r>
                  <a:endParaRPr kumimoji="1" lang="zh-CN" altLang="en-US" sz="1600" b="1" dirty="0">
                    <a:cs typeface="+mn-ea"/>
                    <a:sym typeface="+mn-lt"/>
                  </a:endParaRPr>
                </a:p>
              </p:txBody>
            </p:sp>
            <p:sp>
              <p:nvSpPr>
                <p:cNvPr id="31" name="Rectangle 26"/>
                <p:cNvSpPr>
                  <a:spLocks noChangeArrowheads="1"/>
                </p:cNvSpPr>
                <p:nvPr/>
              </p:nvSpPr>
              <p:spPr bwMode="auto">
                <a:xfrm>
                  <a:off x="6441504" y="1869976"/>
                  <a:ext cx="1828800" cy="685800"/>
                </a:xfrm>
                <a:prstGeom prst="rect">
                  <a:avLst/>
                </a:prstGeom>
                <a:noFill/>
                <a:ln w="19050">
                  <a:solidFill>
                    <a:schemeClr val="tx1"/>
                  </a:solidFill>
                  <a:miter lim="800000"/>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kumimoji="1" lang="zh-CN" altLang="en-US" sz="1600" b="1" dirty="0">
                      <a:solidFill>
                        <a:schemeClr val="tx1"/>
                      </a:solidFill>
                      <a:cs typeface="+mn-ea"/>
                      <a:sym typeface="+mn-lt"/>
                    </a:rPr>
                    <a:t>数      据</a:t>
                  </a:r>
                  <a:endParaRPr kumimoji="1" lang="zh-CN" altLang="en-US" sz="1600" b="1" dirty="0">
                    <a:solidFill>
                      <a:schemeClr val="tx1"/>
                    </a:solidFill>
                    <a:cs typeface="+mn-ea"/>
                    <a:sym typeface="+mn-lt"/>
                  </a:endParaRPr>
                </a:p>
              </p:txBody>
            </p:sp>
            <p:sp>
              <p:nvSpPr>
                <p:cNvPr id="32" name="Rectangle 27"/>
                <p:cNvSpPr>
                  <a:spLocks noChangeArrowheads="1"/>
                </p:cNvSpPr>
                <p:nvPr/>
              </p:nvSpPr>
              <p:spPr bwMode="auto">
                <a:xfrm>
                  <a:off x="8270304" y="1869976"/>
                  <a:ext cx="1219200" cy="685800"/>
                </a:xfrm>
                <a:prstGeom prst="rect">
                  <a:avLst/>
                </a:prstGeom>
                <a:solidFill>
                  <a:schemeClr val="accent5">
                    <a:lumMod val="90000"/>
                  </a:schemeClr>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r>
                    <a:rPr lang="en-US" altLang="zh-CN" sz="1600" b="1" dirty="0">
                      <a:cs typeface="+mn-ea"/>
                      <a:sym typeface="+mn-lt"/>
                    </a:rPr>
                    <a:t>FCS</a:t>
                  </a:r>
                  <a:endParaRPr lang="en-US" altLang="zh-CN" sz="1600" b="1" dirty="0">
                    <a:cs typeface="+mn-ea"/>
                    <a:sym typeface="+mn-lt"/>
                  </a:endParaRPr>
                </a:p>
              </p:txBody>
            </p:sp>
            <p:sp>
              <p:nvSpPr>
                <p:cNvPr id="33" name="Rectangle 33"/>
                <p:cNvSpPr>
                  <a:spLocks noChangeArrowheads="1"/>
                </p:cNvSpPr>
                <p:nvPr/>
              </p:nvSpPr>
              <p:spPr bwMode="auto">
                <a:xfrm>
                  <a:off x="2864768" y="2756326"/>
                  <a:ext cx="1000536" cy="4723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a:lnSpc>
                      <a:spcPct val="120000"/>
                    </a:lnSpc>
                  </a:pPr>
                  <a:r>
                    <a:rPr kumimoji="1" lang="en-US" altLang="zh-CN" sz="1600" b="1" dirty="0">
                      <a:solidFill>
                        <a:schemeClr val="tx1"/>
                      </a:solidFill>
                      <a:cs typeface="+mn-ea"/>
                      <a:sym typeface="+mn-lt"/>
                    </a:rPr>
                    <a:t>2 </a:t>
                  </a:r>
                  <a:r>
                    <a:rPr kumimoji="1" lang="zh-CN" altLang="en-US" sz="1600" b="1" dirty="0">
                      <a:solidFill>
                        <a:schemeClr val="tx1"/>
                      </a:solidFill>
                      <a:cs typeface="+mn-ea"/>
                      <a:sym typeface="+mn-lt"/>
                    </a:rPr>
                    <a:t>字节</a:t>
                  </a:r>
                  <a:endParaRPr kumimoji="1" lang="zh-CN" altLang="en-US" sz="1600" b="1" dirty="0">
                    <a:solidFill>
                      <a:schemeClr val="tx1"/>
                    </a:solidFill>
                    <a:cs typeface="+mn-ea"/>
                    <a:sym typeface="+mn-lt"/>
                  </a:endParaRPr>
                </a:p>
              </p:txBody>
            </p:sp>
            <p:sp>
              <p:nvSpPr>
                <p:cNvPr id="34" name="Rectangle 34"/>
                <p:cNvSpPr>
                  <a:spLocks noChangeArrowheads="1"/>
                </p:cNvSpPr>
                <p:nvPr/>
              </p:nvSpPr>
              <p:spPr bwMode="auto">
                <a:xfrm>
                  <a:off x="5743434" y="2756326"/>
                  <a:ext cx="1000536" cy="4723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defTabSz="1016000">
                    <a:lnSpc>
                      <a:spcPct val="120000"/>
                    </a:lnSpc>
                  </a:pPr>
                  <a:r>
                    <a:rPr kumimoji="1" lang="en-US" altLang="zh-CN" sz="1600" b="1" dirty="0">
                      <a:solidFill>
                        <a:schemeClr val="tx1"/>
                      </a:solidFill>
                      <a:cs typeface="+mn-ea"/>
                      <a:sym typeface="+mn-lt"/>
                    </a:rPr>
                    <a:t>2 </a:t>
                  </a:r>
                  <a:r>
                    <a:rPr kumimoji="1" lang="zh-CN" altLang="en-US" sz="1600" b="1" dirty="0">
                      <a:solidFill>
                        <a:schemeClr val="tx1"/>
                      </a:solidFill>
                      <a:cs typeface="+mn-ea"/>
                      <a:sym typeface="+mn-lt"/>
                    </a:rPr>
                    <a:t>字节</a:t>
                  </a:r>
                  <a:endParaRPr kumimoji="1" lang="zh-CN" altLang="en-US" sz="1600" b="1" dirty="0">
                    <a:solidFill>
                      <a:schemeClr val="tx1"/>
                    </a:solidFill>
                    <a:cs typeface="+mn-ea"/>
                    <a:sym typeface="+mn-lt"/>
                  </a:endParaRPr>
                </a:p>
              </p:txBody>
            </p:sp>
            <p:grpSp>
              <p:nvGrpSpPr>
                <p:cNvPr id="35" name="组合 34"/>
                <p:cNvGrpSpPr/>
                <p:nvPr/>
              </p:nvGrpSpPr>
              <p:grpSpPr>
                <a:xfrm>
                  <a:off x="1568896" y="3165376"/>
                  <a:ext cx="6308503" cy="1148822"/>
                  <a:chOff x="1568896" y="3165376"/>
                  <a:chExt cx="6308503" cy="1148822"/>
                </a:xfrm>
              </p:grpSpPr>
              <p:sp>
                <p:nvSpPr>
                  <p:cNvPr id="39" name="Rectangle 3"/>
                  <p:cNvSpPr>
                    <a:spLocks noChangeArrowheads="1"/>
                  </p:cNvSpPr>
                  <p:nvPr/>
                </p:nvSpPr>
                <p:spPr bwMode="auto">
                  <a:xfrm>
                    <a:off x="1590899" y="3165376"/>
                    <a:ext cx="6286500" cy="1066800"/>
                  </a:xfrm>
                  <a:prstGeom prst="rect">
                    <a:avLst/>
                  </a:prstGeom>
                  <a:solidFill>
                    <a:srgbClr val="FFC000"/>
                  </a:solidFill>
                  <a:ln w="19050">
                    <a:solidFill>
                      <a:schemeClr val="tx1"/>
                    </a:solidFill>
                    <a:miter lim="800000"/>
                  </a:ln>
                  <a:effectLst/>
                </p:spPr>
                <p:txBody>
                  <a:bodyPr wrap="none" anchor="ctr"/>
                  <a:lstStyle/>
                  <a:p>
                    <a:pPr>
                      <a:lnSpc>
                        <a:spcPct val="120000"/>
                      </a:lnSpc>
                    </a:pPr>
                    <a:endParaRPr lang="zh-CN" altLang="en-US" sz="1600">
                      <a:cs typeface="+mn-ea"/>
                      <a:sym typeface="+mn-lt"/>
                    </a:endParaRPr>
                  </a:p>
                </p:txBody>
              </p:sp>
              <p:sp>
                <p:nvSpPr>
                  <p:cNvPr id="40" name="Line 12"/>
                  <p:cNvSpPr>
                    <a:spLocks noChangeShapeType="1"/>
                  </p:cNvSpPr>
                  <p:nvPr/>
                </p:nvSpPr>
                <p:spPr bwMode="auto">
                  <a:xfrm>
                    <a:off x="4816921" y="3165376"/>
                    <a:ext cx="0" cy="1066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41" name="Line 15"/>
                  <p:cNvSpPr>
                    <a:spLocks noChangeShapeType="1"/>
                  </p:cNvSpPr>
                  <p:nvPr/>
                </p:nvSpPr>
                <p:spPr bwMode="auto">
                  <a:xfrm>
                    <a:off x="1568896" y="3645024"/>
                    <a:ext cx="629602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42" name="Line 16"/>
                  <p:cNvSpPr>
                    <a:spLocks noChangeShapeType="1"/>
                  </p:cNvSpPr>
                  <p:nvPr/>
                </p:nvSpPr>
                <p:spPr bwMode="auto">
                  <a:xfrm flipH="1">
                    <a:off x="5534470" y="3645024"/>
                    <a:ext cx="3175"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43" name="Line 17"/>
                  <p:cNvSpPr>
                    <a:spLocks noChangeShapeType="1"/>
                  </p:cNvSpPr>
                  <p:nvPr/>
                </p:nvSpPr>
                <p:spPr bwMode="auto">
                  <a:xfrm>
                    <a:off x="5321746" y="3645024"/>
                    <a:ext cx="0"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44" name="Text Box 28"/>
                  <p:cNvSpPr txBox="1">
                    <a:spLocks noChangeArrowheads="1"/>
                  </p:cNvSpPr>
                  <p:nvPr/>
                </p:nvSpPr>
                <p:spPr bwMode="auto">
                  <a:xfrm>
                    <a:off x="2288702" y="3212976"/>
                    <a:ext cx="2104423" cy="43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600" b="1" dirty="0">
                        <a:latin typeface="+mn-lt"/>
                        <a:cs typeface="+mn-ea"/>
                        <a:sym typeface="+mn-lt"/>
                      </a:rPr>
                      <a:t>802.1Q </a:t>
                    </a:r>
                    <a:r>
                      <a:rPr lang="zh-CN" altLang="en-US" sz="1600" b="1" dirty="0">
                        <a:latin typeface="+mn-lt"/>
                        <a:cs typeface="+mn-ea"/>
                        <a:sym typeface="+mn-lt"/>
                      </a:rPr>
                      <a:t>标记类型</a:t>
                    </a:r>
                    <a:endParaRPr lang="en-US" altLang="zh-CN" sz="1600" b="1" dirty="0">
                      <a:latin typeface="+mn-lt"/>
                      <a:cs typeface="+mn-ea"/>
                      <a:sym typeface="+mn-lt"/>
                    </a:endParaRPr>
                  </a:p>
                </p:txBody>
              </p:sp>
              <p:sp>
                <p:nvSpPr>
                  <p:cNvPr id="45" name="Text Box 29"/>
                  <p:cNvSpPr txBox="1">
                    <a:spLocks noChangeArrowheads="1"/>
                  </p:cNvSpPr>
                  <p:nvPr/>
                </p:nvSpPr>
                <p:spPr bwMode="auto">
                  <a:xfrm>
                    <a:off x="1590899" y="3645024"/>
                    <a:ext cx="3226022" cy="66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400" b="1" dirty="0">
                        <a:latin typeface="+mn-lt"/>
                        <a:cs typeface="+mn-ea"/>
                        <a:sym typeface="+mn-lt"/>
                      </a:rPr>
                      <a:t>0X8100</a:t>
                    </a:r>
                    <a:endParaRPr lang="en-US" altLang="zh-CN" sz="1400" b="1" dirty="0">
                      <a:latin typeface="+mn-lt"/>
                      <a:cs typeface="+mn-ea"/>
                      <a:sym typeface="+mn-lt"/>
                    </a:endParaRPr>
                  </a:p>
                  <a:p>
                    <a:pPr algn="ctr">
                      <a:lnSpc>
                        <a:spcPct val="120000"/>
                      </a:lnSpc>
                    </a:pPr>
                    <a:r>
                      <a:rPr kumimoji="1" lang="en-US" altLang="zh-CN" sz="1100" b="1" dirty="0">
                        <a:latin typeface="+mn-lt"/>
                        <a:cs typeface="+mn-ea"/>
                        <a:sym typeface="+mn-lt"/>
                      </a:rPr>
                      <a:t>(1 0 0 0 0 0 0 1  0 0 0 0 0 0 0 0)</a:t>
                    </a:r>
                    <a:endParaRPr lang="en-US" altLang="zh-CN" sz="1100" b="1" dirty="0">
                      <a:latin typeface="+mn-lt"/>
                      <a:cs typeface="+mn-ea"/>
                      <a:sym typeface="+mn-lt"/>
                    </a:endParaRPr>
                  </a:p>
                </p:txBody>
              </p:sp>
              <p:sp>
                <p:nvSpPr>
                  <p:cNvPr id="46" name="Text Box 30"/>
                  <p:cNvSpPr txBox="1">
                    <a:spLocks noChangeArrowheads="1"/>
                  </p:cNvSpPr>
                  <p:nvPr/>
                </p:nvSpPr>
                <p:spPr bwMode="auto">
                  <a:xfrm>
                    <a:off x="4707424" y="3717029"/>
                    <a:ext cx="637622" cy="4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600" b="1" dirty="0">
                        <a:latin typeface="+mn-lt"/>
                        <a:cs typeface="+mn-ea"/>
                        <a:sym typeface="+mn-lt"/>
                      </a:rPr>
                      <a:t>PRI</a:t>
                    </a:r>
                    <a:endParaRPr lang="en-US" altLang="zh-CN" sz="1600" b="1" dirty="0">
                      <a:latin typeface="+mn-lt"/>
                      <a:cs typeface="+mn-ea"/>
                      <a:sym typeface="+mn-lt"/>
                    </a:endParaRPr>
                  </a:p>
                </p:txBody>
              </p:sp>
              <p:sp>
                <p:nvSpPr>
                  <p:cNvPr id="47" name="Text Box 31"/>
                  <p:cNvSpPr txBox="1">
                    <a:spLocks noChangeArrowheads="1"/>
                  </p:cNvSpPr>
                  <p:nvPr/>
                </p:nvSpPr>
                <p:spPr bwMode="auto">
                  <a:xfrm>
                    <a:off x="5985755" y="3717029"/>
                    <a:ext cx="1216571" cy="4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zh-CN" sz="1600" b="1" dirty="0">
                        <a:latin typeface="+mn-lt"/>
                        <a:cs typeface="+mn-ea"/>
                        <a:sym typeface="+mn-lt"/>
                      </a:rPr>
                      <a:t>VLAN ID</a:t>
                    </a:r>
                    <a:endParaRPr lang="en-US" altLang="zh-CN" sz="1600" b="1" dirty="0">
                      <a:latin typeface="+mn-lt"/>
                      <a:cs typeface="+mn-ea"/>
                      <a:sym typeface="+mn-lt"/>
                    </a:endParaRPr>
                  </a:p>
                </p:txBody>
              </p:sp>
              <p:sp>
                <p:nvSpPr>
                  <p:cNvPr id="48" name="Text Box 35"/>
                  <p:cNvSpPr txBox="1">
                    <a:spLocks noChangeArrowheads="1"/>
                  </p:cNvSpPr>
                  <p:nvPr/>
                </p:nvSpPr>
                <p:spPr bwMode="auto">
                  <a:xfrm>
                    <a:off x="4921697" y="3212976"/>
                    <a:ext cx="2695601" cy="439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120000"/>
                      </a:lnSpc>
                    </a:pPr>
                    <a:r>
                      <a:rPr lang="en-US" altLang="zh-CN" sz="1600" b="1" dirty="0">
                        <a:latin typeface="+mn-lt"/>
                        <a:cs typeface="+mn-ea"/>
                        <a:sym typeface="+mn-lt"/>
                      </a:rPr>
                      <a:t>TCI (</a:t>
                    </a:r>
                    <a:r>
                      <a:rPr lang="zh-CN" altLang="en-US" sz="1600" b="1" dirty="0">
                        <a:latin typeface="+mn-lt"/>
                        <a:cs typeface="+mn-ea"/>
                        <a:sym typeface="+mn-lt"/>
                      </a:rPr>
                      <a:t>标记控制信息</a:t>
                    </a:r>
                    <a:r>
                      <a:rPr lang="en-US" altLang="zh-CN" sz="1600" b="1" dirty="0">
                        <a:latin typeface="+mn-lt"/>
                        <a:cs typeface="+mn-ea"/>
                        <a:sym typeface="+mn-lt"/>
                      </a:rPr>
                      <a:t>)</a:t>
                    </a:r>
                    <a:endParaRPr lang="en-US" altLang="zh-CN" sz="1600" b="1" dirty="0">
                      <a:latin typeface="+mn-lt"/>
                      <a:cs typeface="+mn-ea"/>
                      <a:sym typeface="+mn-lt"/>
                    </a:endParaRPr>
                  </a:p>
                </p:txBody>
              </p:sp>
            </p:grpSp>
            <p:sp>
              <p:nvSpPr>
                <p:cNvPr id="36" name="Line 20"/>
                <p:cNvSpPr>
                  <a:spLocks noChangeShapeType="1"/>
                </p:cNvSpPr>
                <p:nvPr/>
              </p:nvSpPr>
              <p:spPr bwMode="auto">
                <a:xfrm flipV="1">
                  <a:off x="5150296" y="4084190"/>
                  <a:ext cx="286544" cy="939438"/>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37" name="Line 32"/>
                <p:cNvSpPr>
                  <a:spLocks noChangeShapeType="1"/>
                </p:cNvSpPr>
                <p:nvPr/>
              </p:nvSpPr>
              <p:spPr bwMode="auto">
                <a:xfrm flipH="1" flipV="1">
                  <a:off x="7308304" y="4015517"/>
                  <a:ext cx="381000" cy="533400"/>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sp>
              <p:nvSpPr>
                <p:cNvPr id="38" name="Line 19"/>
                <p:cNvSpPr>
                  <a:spLocks noChangeShapeType="1"/>
                </p:cNvSpPr>
                <p:nvPr/>
              </p:nvSpPr>
              <p:spPr bwMode="auto">
                <a:xfrm flipV="1">
                  <a:off x="4540695" y="4077071"/>
                  <a:ext cx="439882" cy="533126"/>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1600">
                    <a:cs typeface="+mn-ea"/>
                    <a:sym typeface="+mn-lt"/>
                  </a:endParaRPr>
                </a:p>
              </p:txBody>
            </p:sp>
          </p:grpSp>
          <p:grpSp>
            <p:nvGrpSpPr>
              <p:cNvPr id="12" name="组合 11"/>
              <p:cNvGrpSpPr/>
              <p:nvPr/>
            </p:nvGrpSpPr>
            <p:grpSpPr>
              <a:xfrm>
                <a:off x="1568624" y="1184657"/>
                <a:ext cx="7920880" cy="472307"/>
                <a:chOff x="1568624" y="1184657"/>
                <a:chExt cx="7920880" cy="472307"/>
              </a:xfrm>
            </p:grpSpPr>
            <p:cxnSp>
              <p:nvCxnSpPr>
                <p:cNvPr id="13" name="直接连接符 43"/>
                <p:cNvCxnSpPr>
                  <a:cxnSpLocks noChangeShapeType="1"/>
                </p:cNvCxnSpPr>
                <p:nvPr/>
              </p:nvCxnSpPr>
              <p:spPr bwMode="auto">
                <a:xfrm>
                  <a:off x="1568624" y="1400299"/>
                  <a:ext cx="7920880" cy="0"/>
                </a:xfrm>
                <a:prstGeom prst="line">
                  <a:avLst/>
                </a:prstGeom>
                <a:noFill/>
                <a:ln w="19050" algn="ctr">
                  <a:solidFill>
                    <a:schemeClr val="tx1"/>
                  </a:solidFill>
                  <a:round/>
                  <a:headEnd type="triangle" w="med" len="lg"/>
                  <a:tailEnd type="triangle" w="med" len="lg"/>
                </a:ln>
              </p:spPr>
            </p:cxnSp>
            <p:sp>
              <p:nvSpPr>
                <p:cNvPr id="14" name="Rectangle 50"/>
                <p:cNvSpPr>
                  <a:spLocks noChangeArrowheads="1"/>
                </p:cNvSpPr>
                <p:nvPr/>
              </p:nvSpPr>
              <p:spPr bwMode="auto">
                <a:xfrm>
                  <a:off x="4662891" y="1184657"/>
                  <a:ext cx="1429891" cy="47230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p>
                  <a:pPr algn="ctr" defTabSz="1016000" eaLnBrk="0" hangingPunct="0">
                    <a:lnSpc>
                      <a:spcPct val="120000"/>
                    </a:lnSpc>
                  </a:pPr>
                  <a:r>
                    <a:rPr lang="en-US" altLang="zh-CN" sz="1600" b="1" dirty="0">
                      <a:solidFill>
                        <a:srgbClr val="0000CC"/>
                      </a:solidFill>
                      <a:cs typeface="+mn-ea"/>
                      <a:sym typeface="+mn-lt"/>
                    </a:rPr>
                    <a:t>802.1Q </a:t>
                  </a:r>
                  <a:r>
                    <a:rPr lang="zh-CN" altLang="en-US" sz="1600" b="1" dirty="0">
                      <a:solidFill>
                        <a:srgbClr val="0000CC"/>
                      </a:solidFill>
                      <a:cs typeface="+mn-ea"/>
                      <a:sym typeface="+mn-lt"/>
                    </a:rPr>
                    <a:t>帧</a:t>
                  </a:r>
                  <a:endParaRPr lang="zh-CN" altLang="en-US" sz="1600" b="1" dirty="0">
                    <a:solidFill>
                      <a:srgbClr val="0000CC"/>
                    </a:solidFill>
                    <a:cs typeface="+mn-ea"/>
                    <a:sym typeface="+mn-lt"/>
                  </a:endParaRPr>
                </a:p>
              </p:txBody>
            </p:sp>
          </p:grpSp>
        </p:grpSp>
        <p:sp>
          <p:nvSpPr>
            <p:cNvPr id="10" name="矩形 9"/>
            <p:cNvSpPr/>
            <p:nvPr/>
          </p:nvSpPr>
          <p:spPr>
            <a:xfrm>
              <a:off x="385470" y="5467476"/>
              <a:ext cx="12231985" cy="557959"/>
            </a:xfrm>
            <a:prstGeom prst="rect">
              <a:avLst/>
            </a:prstGeom>
            <a:noFill/>
          </p:spPr>
          <p:txBody>
            <a:bodyPr wrap="square">
              <a:spAutoFit/>
            </a:bodyPr>
            <a:lstStyle/>
            <a:p>
              <a:pPr marL="342900" indent="-342900">
                <a:lnSpc>
                  <a:spcPct val="120000"/>
                </a:lnSpc>
                <a:buFont typeface="Wingdings" panose="05000000000000000000" charset="0"/>
                <a:buChar char="Ø"/>
              </a:pPr>
              <a:r>
                <a:rPr lang="zh-CN" altLang="zh-CN" sz="2000" b="1" dirty="0">
                  <a:latin typeface="+mn-ea"/>
                  <a:cs typeface="+mn-ea"/>
                  <a:sym typeface="+mn-lt"/>
                </a:rPr>
                <a:t>以太网</a:t>
              </a:r>
              <a:r>
                <a:rPr lang="en-US" altLang="zh-CN" sz="2000" b="1" dirty="0">
                  <a:latin typeface="+mn-ea"/>
                  <a:cs typeface="+mn-ea"/>
                  <a:sym typeface="+mn-lt"/>
                </a:rPr>
                <a:t> MAC </a:t>
              </a:r>
              <a:r>
                <a:rPr lang="zh-CN" altLang="en-US" sz="2000" b="1" dirty="0">
                  <a:latin typeface="+mn-ea"/>
                  <a:cs typeface="+mn-ea"/>
                  <a:sym typeface="+mn-lt"/>
                </a:rPr>
                <a:t>帧</a:t>
              </a:r>
              <a:r>
                <a:rPr lang="zh-CN" altLang="zh-CN" sz="2000" b="1" dirty="0">
                  <a:latin typeface="+mn-ea"/>
                  <a:cs typeface="+mn-ea"/>
                  <a:sym typeface="+mn-lt"/>
                </a:rPr>
                <a:t>的最大帧长从原来的</a:t>
              </a:r>
              <a:r>
                <a:rPr lang="en-US" altLang="zh-CN" sz="2000" b="1" dirty="0">
                  <a:latin typeface="+mn-ea"/>
                  <a:cs typeface="+mn-ea"/>
                  <a:sym typeface="+mn-lt"/>
                </a:rPr>
                <a:t> 1518 </a:t>
              </a:r>
              <a:r>
                <a:rPr lang="zh-CN" altLang="zh-CN" sz="2000" b="1" dirty="0">
                  <a:latin typeface="+mn-ea"/>
                  <a:cs typeface="+mn-ea"/>
                  <a:sym typeface="+mn-lt"/>
                </a:rPr>
                <a:t>字节变为</a:t>
              </a:r>
              <a:r>
                <a:rPr lang="en-US" altLang="zh-CN" sz="2000" b="1" dirty="0">
                  <a:latin typeface="+mn-ea"/>
                  <a:cs typeface="+mn-ea"/>
                  <a:sym typeface="+mn-lt"/>
                </a:rPr>
                <a:t> 1522 </a:t>
              </a:r>
              <a:r>
                <a:rPr lang="zh-CN" altLang="zh-CN" sz="2000" b="1" dirty="0">
                  <a:latin typeface="+mn-ea"/>
                  <a:cs typeface="+mn-ea"/>
                  <a:sym typeface="+mn-lt"/>
                </a:rPr>
                <a:t>字节</a:t>
              </a:r>
              <a:endParaRPr lang="zh-CN" altLang="en-US" sz="2000" b="1" dirty="0">
                <a:latin typeface="+mn-ea"/>
                <a:cs typeface="+mn-ea"/>
                <a:sym typeface="+mn-lt"/>
              </a:endParaRPr>
            </a:p>
          </p:txBody>
        </p:sp>
      </p:grpSp>
      <p:sp>
        <p:nvSpPr>
          <p:cNvPr id="50" name="文本框 49"/>
          <p:cNvSpPr txBox="1"/>
          <p:nvPr/>
        </p:nvSpPr>
        <p:spPr>
          <a:xfrm>
            <a:off x="9016547" y="3145016"/>
            <a:ext cx="2132987" cy="728533"/>
          </a:xfrm>
          <a:prstGeom prst="rect">
            <a:avLst/>
          </a:prstGeom>
          <a:solidFill>
            <a:schemeClr val="accent3">
              <a:lumMod val="20000"/>
              <a:lumOff val="80000"/>
            </a:schemeClr>
          </a:solidFill>
        </p:spPr>
        <p:txBody>
          <a:bodyPr wrap="square">
            <a:spAutoFit/>
          </a:bodyPr>
          <a:lstStyle/>
          <a:p>
            <a:pPr algn="ctr" eaLnBrk="0" hangingPunct="0">
              <a:lnSpc>
                <a:spcPct val="120000"/>
              </a:lnSpc>
            </a:pPr>
            <a:r>
              <a:rPr lang="zh-CN" altLang="en-US" sz="1800" b="1" dirty="0">
                <a:cs typeface="+mn-ea"/>
                <a:sym typeface="+mn-lt"/>
              </a:rPr>
              <a:t>虚拟局域网 </a:t>
            </a:r>
            <a:r>
              <a:rPr lang="en-US" altLang="zh-CN" sz="1800" b="1" dirty="0">
                <a:cs typeface="+mn-ea"/>
                <a:sym typeface="+mn-lt"/>
              </a:rPr>
              <a:t>VLAN tag</a:t>
            </a:r>
            <a:r>
              <a:rPr lang="zh-CN" altLang="en-US" sz="1800" b="1" dirty="0">
                <a:cs typeface="+mn-ea"/>
                <a:sym typeface="+mn-lt"/>
              </a:rPr>
              <a:t>由交换机标识</a:t>
            </a:r>
            <a:endParaRPr lang="fr-FR" altLang="zh-CN" sz="1800" b="1" dirty="0">
              <a:cs typeface="+mn-ea"/>
              <a:sym typeface="+mn-lt"/>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67" name="Rectangle 55"/>
          <p:cNvSpPr>
            <a:spLocks noGrp="1" noChangeArrowheads="1"/>
          </p:cNvSpPr>
          <p:nvPr>
            <p:ph type="title"/>
          </p:nvPr>
        </p:nvSpPr>
        <p:spPr>
          <a:noFill/>
        </p:spPr>
        <p:txBody>
          <a:bodyPr/>
          <a:lstStyle/>
          <a:p>
            <a:pPr algn="l">
              <a:buClrTx/>
              <a:buSzTx/>
              <a:buFontTx/>
            </a:pPr>
            <a:r>
              <a:rPr lang="zh-CN" altLang="en-US" dirty="0">
                <a:latin typeface="+mn-lt"/>
                <a:ea typeface="+mn-ea"/>
                <a:cs typeface="+mn-ea"/>
              </a:rPr>
              <a:t>VLAN示例--三个虚拟局域网</a:t>
            </a:r>
            <a:endParaRPr lang="zh-CN" altLang="en-US" dirty="0">
              <a:latin typeface="+mn-lt"/>
              <a:ea typeface="+mn-ea"/>
              <a:cs typeface="+mn-ea"/>
            </a:endParaRPr>
          </a:p>
        </p:txBody>
      </p:sp>
      <p:sp>
        <p:nvSpPr>
          <p:cNvPr id="58" name="灯片编号占位符 5"/>
          <p:cNvSpPr>
            <a:spLocks noGrp="1"/>
          </p:cNvSpPr>
          <p:nvPr>
            <p:ph type="sldNum" sz="quarter" idx="12"/>
          </p:nvPr>
        </p:nvSpPr>
        <p:spPr/>
        <p:txBody>
          <a:bodyPr/>
          <a:lstStyle/>
          <a:p>
            <a:fld id="{D7816F8A-2307-4FA4-906D-57B96C7CEECD}" type="slidenum">
              <a:rPr lang="en-US" altLang="zh-CN"/>
            </a:fld>
            <a:endParaRPr lang="en-US" altLang="zh-CN"/>
          </a:p>
        </p:txBody>
      </p:sp>
      <p:sp>
        <p:nvSpPr>
          <p:cNvPr id="550914" name="AutoShape 2"/>
          <p:cNvSpPr>
            <a:spLocks noChangeArrowheads="1"/>
          </p:cNvSpPr>
          <p:nvPr/>
        </p:nvSpPr>
        <p:spPr bwMode="auto">
          <a:xfrm flipH="1">
            <a:off x="2279651" y="4502150"/>
            <a:ext cx="7561263" cy="11699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15" name="Line 3"/>
          <p:cNvSpPr>
            <a:spLocks noChangeShapeType="1"/>
          </p:cNvSpPr>
          <p:nvPr/>
        </p:nvSpPr>
        <p:spPr bwMode="auto">
          <a:xfrm>
            <a:off x="3700463" y="6257925"/>
            <a:ext cx="1568450" cy="0"/>
          </a:xfrm>
          <a:prstGeom prst="line">
            <a:avLst/>
          </a:prstGeom>
          <a:noFill/>
          <a:ln w="762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16" name="AutoShape 4"/>
          <p:cNvSpPr>
            <a:spLocks noChangeArrowheads="1"/>
          </p:cNvSpPr>
          <p:nvPr/>
        </p:nvSpPr>
        <p:spPr bwMode="auto">
          <a:xfrm flipH="1">
            <a:off x="2279651" y="2876550"/>
            <a:ext cx="7561263" cy="11699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17" name="AutoShape 5"/>
          <p:cNvSpPr>
            <a:spLocks noChangeArrowheads="1"/>
          </p:cNvSpPr>
          <p:nvPr/>
        </p:nvSpPr>
        <p:spPr bwMode="auto">
          <a:xfrm flipH="1">
            <a:off x="2354264" y="1316039"/>
            <a:ext cx="7412037" cy="1169987"/>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18" name="Line 6"/>
          <p:cNvSpPr>
            <a:spLocks noChangeShapeType="1"/>
          </p:cNvSpPr>
          <p:nvPr/>
        </p:nvSpPr>
        <p:spPr bwMode="auto">
          <a:xfrm>
            <a:off x="4132263" y="1641475"/>
            <a:ext cx="391795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19" name="Line 7"/>
          <p:cNvSpPr>
            <a:spLocks noChangeShapeType="1"/>
          </p:cNvSpPr>
          <p:nvPr/>
        </p:nvSpPr>
        <p:spPr bwMode="auto">
          <a:xfrm>
            <a:off x="4281488" y="1771650"/>
            <a:ext cx="23622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0" name="Line 8"/>
          <p:cNvSpPr>
            <a:spLocks noChangeShapeType="1"/>
          </p:cNvSpPr>
          <p:nvPr/>
        </p:nvSpPr>
        <p:spPr bwMode="auto">
          <a:xfrm>
            <a:off x="4429126" y="1900238"/>
            <a:ext cx="51911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1" name="Line 9"/>
          <p:cNvSpPr>
            <a:spLocks noChangeShapeType="1"/>
          </p:cNvSpPr>
          <p:nvPr/>
        </p:nvSpPr>
        <p:spPr bwMode="auto">
          <a:xfrm>
            <a:off x="4429126" y="3527425"/>
            <a:ext cx="51911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2" name="Line 10"/>
          <p:cNvSpPr>
            <a:spLocks noChangeShapeType="1"/>
          </p:cNvSpPr>
          <p:nvPr/>
        </p:nvSpPr>
        <p:spPr bwMode="auto">
          <a:xfrm>
            <a:off x="4281488" y="3332163"/>
            <a:ext cx="26162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3" name="Line 11"/>
          <p:cNvSpPr>
            <a:spLocks noChangeShapeType="1"/>
          </p:cNvSpPr>
          <p:nvPr/>
        </p:nvSpPr>
        <p:spPr bwMode="auto">
          <a:xfrm>
            <a:off x="4059239" y="3136900"/>
            <a:ext cx="397827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4" name="Line 12"/>
          <p:cNvSpPr>
            <a:spLocks noChangeShapeType="1"/>
          </p:cNvSpPr>
          <p:nvPr/>
        </p:nvSpPr>
        <p:spPr bwMode="auto">
          <a:xfrm>
            <a:off x="4206876" y="5021263"/>
            <a:ext cx="1408113"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5" name="Line 13"/>
          <p:cNvSpPr>
            <a:spLocks noChangeShapeType="1"/>
          </p:cNvSpPr>
          <p:nvPr/>
        </p:nvSpPr>
        <p:spPr bwMode="auto">
          <a:xfrm>
            <a:off x="4206876" y="5151438"/>
            <a:ext cx="74612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6" name="Line 14"/>
          <p:cNvSpPr>
            <a:spLocks noChangeShapeType="1"/>
          </p:cNvSpPr>
          <p:nvPr/>
        </p:nvSpPr>
        <p:spPr bwMode="auto">
          <a:xfrm>
            <a:off x="3857625" y="4762500"/>
            <a:ext cx="4241800"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7" name="Line 15"/>
          <p:cNvSpPr>
            <a:spLocks noChangeShapeType="1"/>
          </p:cNvSpPr>
          <p:nvPr/>
        </p:nvSpPr>
        <p:spPr bwMode="auto">
          <a:xfrm>
            <a:off x="4059239" y="4892675"/>
            <a:ext cx="2643187"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28" name="AutoShape 16"/>
          <p:cNvSpPr>
            <a:spLocks noChangeArrowheads="1"/>
          </p:cNvSpPr>
          <p:nvPr/>
        </p:nvSpPr>
        <p:spPr bwMode="auto">
          <a:xfrm flipH="1">
            <a:off x="3243263" y="4567238"/>
            <a:ext cx="1185862" cy="779462"/>
          </a:xfrm>
          <a:prstGeom prst="cube">
            <a:avLst>
              <a:gd name="adj" fmla="val 28329"/>
            </a:avLst>
          </a:prstGeom>
          <a:solidFill>
            <a:srgbClr val="6697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rgbClr val="333399"/>
                </a:solidFill>
              </a:rPr>
              <a:t>以太网</a:t>
            </a:r>
            <a:endParaRPr kumimoji="1" lang="zh-CN" altLang="en-US" sz="1600">
              <a:solidFill>
                <a:srgbClr val="333399"/>
              </a:solidFill>
            </a:endParaRPr>
          </a:p>
          <a:p>
            <a:pPr algn="ctr"/>
            <a:r>
              <a:rPr kumimoji="1" lang="zh-CN" altLang="en-US" sz="1600">
                <a:solidFill>
                  <a:srgbClr val="333399"/>
                </a:solidFill>
              </a:rPr>
              <a:t>交换机</a:t>
            </a:r>
            <a:endParaRPr kumimoji="1" lang="zh-CN" altLang="en-US" sz="1600">
              <a:solidFill>
                <a:srgbClr val="333399"/>
              </a:solidFill>
            </a:endParaRPr>
          </a:p>
        </p:txBody>
      </p:sp>
      <p:sp>
        <p:nvSpPr>
          <p:cNvPr id="550929" name="AutoShape 17"/>
          <p:cNvSpPr>
            <a:spLocks noChangeArrowheads="1"/>
          </p:cNvSpPr>
          <p:nvPr/>
        </p:nvSpPr>
        <p:spPr bwMode="auto">
          <a:xfrm>
            <a:off x="6430963" y="1511300"/>
            <a:ext cx="1111250" cy="3835400"/>
          </a:xfrm>
          <a:prstGeom prst="roundRect">
            <a:avLst>
              <a:gd name="adj" fmla="val 50000"/>
            </a:avLst>
          </a:prstGeom>
          <a:solidFill>
            <a:schemeClr val="accent6">
              <a:lumMod val="40000"/>
              <a:lumOff val="60000"/>
              <a:alpha val="50000"/>
            </a:schemeClr>
          </a:solidFill>
          <a:ln w="1905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30" name="AutoShape 18"/>
          <p:cNvSpPr>
            <a:spLocks noChangeArrowheads="1"/>
          </p:cNvSpPr>
          <p:nvPr/>
        </p:nvSpPr>
        <p:spPr bwMode="auto">
          <a:xfrm>
            <a:off x="4725989" y="1511301"/>
            <a:ext cx="1557337" cy="4291013"/>
          </a:xfrm>
          <a:prstGeom prst="roundRect">
            <a:avLst>
              <a:gd name="adj" fmla="val 50000"/>
            </a:avLst>
          </a:prstGeom>
          <a:solidFill>
            <a:schemeClr val="accent5">
              <a:lumMod val="75000"/>
              <a:alpha val="50000"/>
            </a:schemeClr>
          </a:solidFill>
          <a:ln w="1905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31" name="Text Box 19"/>
          <p:cNvSpPr txBox="1">
            <a:spLocks noChangeArrowheads="1"/>
          </p:cNvSpPr>
          <p:nvPr/>
        </p:nvSpPr>
        <p:spPr bwMode="auto">
          <a:xfrm>
            <a:off x="5291138" y="1779588"/>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A</a:t>
            </a:r>
            <a:r>
              <a:rPr kumimoji="1" lang="en-US" altLang="zh-CN" sz="2000" baseline="-25000">
                <a:solidFill>
                  <a:srgbClr val="333399"/>
                </a:solidFill>
              </a:rPr>
              <a:t>4</a:t>
            </a:r>
            <a:endParaRPr kumimoji="1" lang="en-US" altLang="zh-CN" sz="2000">
              <a:solidFill>
                <a:srgbClr val="333399"/>
              </a:solidFill>
            </a:endParaRPr>
          </a:p>
        </p:txBody>
      </p:sp>
      <p:sp>
        <p:nvSpPr>
          <p:cNvPr id="550932" name="Text Box 20"/>
          <p:cNvSpPr txBox="1">
            <a:spLocks noChangeArrowheads="1"/>
          </p:cNvSpPr>
          <p:nvPr/>
        </p:nvSpPr>
        <p:spPr bwMode="auto">
          <a:xfrm>
            <a:off x="7099300" y="4791075"/>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B</a:t>
            </a:r>
            <a:r>
              <a:rPr kumimoji="1" lang="en-US" altLang="zh-CN" sz="2000" baseline="-25000">
                <a:solidFill>
                  <a:srgbClr val="333399"/>
                </a:solidFill>
              </a:rPr>
              <a:t>1</a:t>
            </a:r>
            <a:endParaRPr kumimoji="1" lang="en-US" altLang="zh-CN" sz="2000">
              <a:solidFill>
                <a:srgbClr val="333399"/>
              </a:solidFill>
            </a:endParaRPr>
          </a:p>
        </p:txBody>
      </p:sp>
      <p:sp>
        <p:nvSpPr>
          <p:cNvPr id="550933" name="AutoShape 21"/>
          <p:cNvSpPr>
            <a:spLocks noChangeArrowheads="1"/>
          </p:cNvSpPr>
          <p:nvPr/>
        </p:nvSpPr>
        <p:spPr bwMode="auto">
          <a:xfrm>
            <a:off x="7766050" y="1381125"/>
            <a:ext cx="1036638" cy="3835400"/>
          </a:xfrm>
          <a:prstGeom prst="roundRect">
            <a:avLst>
              <a:gd name="adj" fmla="val 50000"/>
            </a:avLst>
          </a:prstGeom>
          <a:solidFill>
            <a:srgbClr val="6697F0">
              <a:alpha val="23000"/>
            </a:srgbClr>
          </a:solidFill>
          <a:ln w="1905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endParaRPr kumimoji="0" lang="zh-CN" altLang="zh-CN" sz="4000">
              <a:latin typeface="Arial" panose="020B0604020202020204" pitchFamily="34" charset="0"/>
              <a:ea typeface="黑体" panose="02010609060101010101" pitchFamily="49" charset="-122"/>
            </a:endParaRPr>
          </a:p>
        </p:txBody>
      </p:sp>
      <p:sp>
        <p:nvSpPr>
          <p:cNvPr id="550934" name="AutoShape 22"/>
          <p:cNvSpPr>
            <a:spLocks noChangeArrowheads="1"/>
          </p:cNvSpPr>
          <p:nvPr/>
        </p:nvSpPr>
        <p:spPr bwMode="auto">
          <a:xfrm flipH="1">
            <a:off x="3243263" y="1381126"/>
            <a:ext cx="1185862" cy="779463"/>
          </a:xfrm>
          <a:prstGeom prst="cube">
            <a:avLst>
              <a:gd name="adj" fmla="val 28329"/>
            </a:avLst>
          </a:prstGeom>
          <a:solidFill>
            <a:srgbClr val="6697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dirty="0">
                <a:solidFill>
                  <a:srgbClr val="333399"/>
                </a:solidFill>
              </a:rPr>
              <a:t>以太网</a:t>
            </a:r>
            <a:endParaRPr kumimoji="1" lang="zh-CN" altLang="en-US" sz="1600" dirty="0">
              <a:solidFill>
                <a:srgbClr val="333399"/>
              </a:solidFill>
            </a:endParaRPr>
          </a:p>
          <a:p>
            <a:pPr algn="ctr"/>
            <a:r>
              <a:rPr kumimoji="1" lang="zh-CN" altLang="en-US" sz="1600" dirty="0">
                <a:solidFill>
                  <a:srgbClr val="333399"/>
                </a:solidFill>
              </a:rPr>
              <a:t>交换机</a:t>
            </a:r>
            <a:endParaRPr kumimoji="1" lang="zh-CN" altLang="en-US" sz="1600" dirty="0">
              <a:solidFill>
                <a:srgbClr val="333399"/>
              </a:solidFill>
            </a:endParaRPr>
          </a:p>
        </p:txBody>
      </p:sp>
      <p:sp>
        <p:nvSpPr>
          <p:cNvPr id="550935" name="Line 23"/>
          <p:cNvSpPr>
            <a:spLocks noChangeShapeType="1"/>
          </p:cNvSpPr>
          <p:nvPr/>
        </p:nvSpPr>
        <p:spPr bwMode="auto">
          <a:xfrm>
            <a:off x="3021013" y="1846263"/>
            <a:ext cx="0" cy="4214812"/>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36" name="Line 24"/>
          <p:cNvSpPr>
            <a:spLocks noChangeShapeType="1"/>
          </p:cNvSpPr>
          <p:nvPr/>
        </p:nvSpPr>
        <p:spPr bwMode="auto">
          <a:xfrm>
            <a:off x="3006725" y="1836738"/>
            <a:ext cx="458788"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37" name="Text Box 25"/>
          <p:cNvSpPr txBox="1">
            <a:spLocks noChangeArrowheads="1"/>
          </p:cNvSpPr>
          <p:nvPr/>
        </p:nvSpPr>
        <p:spPr bwMode="auto">
          <a:xfrm>
            <a:off x="7818439" y="1052513"/>
            <a:ext cx="950901" cy="400110"/>
          </a:xfrm>
          <a:prstGeom prst="rect">
            <a:avLst/>
          </a:prstGeom>
          <a:solidFill>
            <a:srgbClr val="FFC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VLAN</a:t>
            </a:r>
            <a:r>
              <a:rPr kumimoji="1" lang="en-US" altLang="zh-CN" sz="2000" baseline="-25000">
                <a:solidFill>
                  <a:srgbClr val="333399"/>
                </a:solidFill>
              </a:rPr>
              <a:t>3</a:t>
            </a:r>
            <a:endParaRPr kumimoji="1" lang="en-US" altLang="zh-CN" sz="2000">
              <a:solidFill>
                <a:srgbClr val="333399"/>
              </a:solidFill>
            </a:endParaRPr>
          </a:p>
        </p:txBody>
      </p:sp>
      <p:sp>
        <p:nvSpPr>
          <p:cNvPr id="550938" name="Text Box 26"/>
          <p:cNvSpPr txBox="1">
            <a:spLocks noChangeArrowheads="1"/>
          </p:cNvSpPr>
          <p:nvPr/>
        </p:nvSpPr>
        <p:spPr bwMode="auto">
          <a:xfrm>
            <a:off x="8318500" y="1443038"/>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C</a:t>
            </a:r>
            <a:r>
              <a:rPr kumimoji="1" lang="en-US" altLang="zh-CN" sz="2000" baseline="-25000">
                <a:solidFill>
                  <a:srgbClr val="333399"/>
                </a:solidFill>
              </a:rPr>
              <a:t>3</a:t>
            </a:r>
            <a:endParaRPr kumimoji="1" lang="en-US" altLang="zh-CN" sz="2000">
              <a:solidFill>
                <a:srgbClr val="333399"/>
              </a:solidFill>
            </a:endParaRPr>
          </a:p>
        </p:txBody>
      </p:sp>
      <p:sp>
        <p:nvSpPr>
          <p:cNvPr id="550939" name="Text Box 27"/>
          <p:cNvSpPr txBox="1">
            <a:spLocks noChangeArrowheads="1"/>
          </p:cNvSpPr>
          <p:nvPr/>
        </p:nvSpPr>
        <p:spPr bwMode="auto">
          <a:xfrm>
            <a:off x="6911975" y="1676400"/>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B</a:t>
            </a:r>
            <a:r>
              <a:rPr kumimoji="1" lang="en-US" altLang="zh-CN" sz="2000" baseline="-25000">
                <a:solidFill>
                  <a:srgbClr val="333399"/>
                </a:solidFill>
              </a:rPr>
              <a:t>3</a:t>
            </a:r>
            <a:endParaRPr kumimoji="1" lang="en-US" altLang="zh-CN" sz="2000">
              <a:solidFill>
                <a:srgbClr val="333399"/>
              </a:solidFill>
            </a:endParaRPr>
          </a:p>
        </p:txBody>
      </p:sp>
      <p:sp>
        <p:nvSpPr>
          <p:cNvPr id="550940" name="Text Box 28"/>
          <p:cNvSpPr txBox="1">
            <a:spLocks noChangeArrowheads="1"/>
          </p:cNvSpPr>
          <p:nvPr/>
        </p:nvSpPr>
        <p:spPr bwMode="auto">
          <a:xfrm>
            <a:off x="5010151" y="1057275"/>
            <a:ext cx="950901" cy="400110"/>
          </a:xfrm>
          <a:prstGeom prst="rect">
            <a:avLst/>
          </a:prstGeom>
          <a:solidFill>
            <a:srgbClr val="FFC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VLAN</a:t>
            </a:r>
            <a:r>
              <a:rPr kumimoji="1" lang="en-US" altLang="zh-CN" sz="2000" baseline="-25000">
                <a:solidFill>
                  <a:srgbClr val="333399"/>
                </a:solidFill>
              </a:rPr>
              <a:t>1</a:t>
            </a:r>
            <a:endParaRPr kumimoji="1" lang="en-US" altLang="zh-CN" sz="2000">
              <a:solidFill>
                <a:srgbClr val="333399"/>
              </a:solidFill>
            </a:endParaRPr>
          </a:p>
        </p:txBody>
      </p:sp>
      <p:sp>
        <p:nvSpPr>
          <p:cNvPr id="550941" name="Text Box 29"/>
          <p:cNvSpPr txBox="1">
            <a:spLocks noChangeArrowheads="1"/>
          </p:cNvSpPr>
          <p:nvPr/>
        </p:nvSpPr>
        <p:spPr bwMode="auto">
          <a:xfrm>
            <a:off x="6492876" y="1057275"/>
            <a:ext cx="950901" cy="400110"/>
          </a:xfrm>
          <a:prstGeom prst="rect">
            <a:avLst/>
          </a:prstGeom>
          <a:solidFill>
            <a:srgbClr val="FFC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VLAN</a:t>
            </a:r>
            <a:r>
              <a:rPr kumimoji="1" lang="en-US" altLang="zh-CN" sz="2000" baseline="-25000">
                <a:solidFill>
                  <a:srgbClr val="333399"/>
                </a:solidFill>
              </a:rPr>
              <a:t>2</a:t>
            </a:r>
            <a:endParaRPr kumimoji="1" lang="en-US" altLang="zh-CN" sz="2000">
              <a:solidFill>
                <a:srgbClr val="333399"/>
              </a:solidFill>
            </a:endParaRPr>
          </a:p>
        </p:txBody>
      </p:sp>
      <p:sp>
        <p:nvSpPr>
          <p:cNvPr id="550942" name="Text Box 30"/>
          <p:cNvSpPr txBox="1">
            <a:spLocks noChangeArrowheads="1"/>
          </p:cNvSpPr>
          <p:nvPr/>
        </p:nvSpPr>
        <p:spPr bwMode="auto">
          <a:xfrm>
            <a:off x="8359775" y="454342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C</a:t>
            </a:r>
            <a:r>
              <a:rPr kumimoji="1" lang="en-US" altLang="zh-CN" sz="2000" baseline="-25000">
                <a:solidFill>
                  <a:srgbClr val="333399"/>
                </a:solidFill>
              </a:rPr>
              <a:t>1</a:t>
            </a:r>
            <a:endParaRPr kumimoji="1" lang="en-US" altLang="zh-CN" sz="2000">
              <a:solidFill>
                <a:srgbClr val="333399"/>
              </a:solidFill>
            </a:endParaRPr>
          </a:p>
        </p:txBody>
      </p:sp>
      <p:sp>
        <p:nvSpPr>
          <p:cNvPr id="550943" name="Text Box 31"/>
          <p:cNvSpPr txBox="1">
            <a:spLocks noChangeArrowheads="1"/>
          </p:cNvSpPr>
          <p:nvPr/>
        </p:nvSpPr>
        <p:spPr bwMode="auto">
          <a:xfrm>
            <a:off x="5886450" y="4887913"/>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A</a:t>
            </a:r>
            <a:r>
              <a:rPr kumimoji="1" lang="en-US" altLang="zh-CN" sz="2000" baseline="-25000">
                <a:solidFill>
                  <a:srgbClr val="333399"/>
                </a:solidFill>
              </a:rPr>
              <a:t>2</a:t>
            </a:r>
            <a:endParaRPr kumimoji="1" lang="en-US" altLang="zh-CN" sz="2000">
              <a:solidFill>
                <a:srgbClr val="333399"/>
              </a:solidFill>
            </a:endParaRPr>
          </a:p>
        </p:txBody>
      </p:sp>
      <p:sp>
        <p:nvSpPr>
          <p:cNvPr id="550944" name="Text Box 32"/>
          <p:cNvSpPr txBox="1">
            <a:spLocks noChangeArrowheads="1"/>
          </p:cNvSpPr>
          <p:nvPr/>
        </p:nvSpPr>
        <p:spPr bwMode="auto">
          <a:xfrm>
            <a:off x="5245100" y="5260975"/>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A</a:t>
            </a:r>
            <a:r>
              <a:rPr kumimoji="1" lang="en-US" altLang="zh-CN" sz="2000" baseline="-25000">
                <a:solidFill>
                  <a:srgbClr val="333399"/>
                </a:solidFill>
              </a:rPr>
              <a:t>1</a:t>
            </a:r>
            <a:endParaRPr kumimoji="1" lang="en-US" altLang="zh-CN" sz="2000">
              <a:solidFill>
                <a:srgbClr val="333399"/>
              </a:solidFill>
            </a:endParaRPr>
          </a:p>
        </p:txBody>
      </p:sp>
      <p:sp>
        <p:nvSpPr>
          <p:cNvPr id="550945" name="Text Box 33"/>
          <p:cNvSpPr txBox="1">
            <a:spLocks noChangeArrowheads="1"/>
          </p:cNvSpPr>
          <p:nvPr/>
        </p:nvSpPr>
        <p:spPr bwMode="auto">
          <a:xfrm>
            <a:off x="5275263" y="3417888"/>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A</a:t>
            </a:r>
            <a:r>
              <a:rPr kumimoji="1" lang="en-US" altLang="zh-CN" sz="2000" baseline="-25000">
                <a:solidFill>
                  <a:srgbClr val="333399"/>
                </a:solidFill>
              </a:rPr>
              <a:t>3</a:t>
            </a:r>
            <a:endParaRPr kumimoji="1" lang="en-US" altLang="zh-CN" sz="2000">
              <a:solidFill>
                <a:srgbClr val="333399"/>
              </a:solidFill>
            </a:endParaRPr>
          </a:p>
        </p:txBody>
      </p:sp>
      <p:sp>
        <p:nvSpPr>
          <p:cNvPr id="550946" name="Text Box 34"/>
          <p:cNvSpPr txBox="1">
            <a:spLocks noChangeArrowheads="1"/>
          </p:cNvSpPr>
          <p:nvPr/>
        </p:nvSpPr>
        <p:spPr bwMode="auto">
          <a:xfrm>
            <a:off x="8385175" y="2987675"/>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C</a:t>
            </a:r>
            <a:r>
              <a:rPr kumimoji="1" lang="en-US" altLang="zh-CN" sz="2000" baseline="-25000">
                <a:solidFill>
                  <a:srgbClr val="333399"/>
                </a:solidFill>
              </a:rPr>
              <a:t>2</a:t>
            </a:r>
            <a:endParaRPr kumimoji="1" lang="en-US" altLang="zh-CN" sz="2000">
              <a:solidFill>
                <a:srgbClr val="333399"/>
              </a:solidFill>
            </a:endParaRPr>
          </a:p>
        </p:txBody>
      </p:sp>
      <p:sp>
        <p:nvSpPr>
          <p:cNvPr id="550947" name="Text Box 35"/>
          <p:cNvSpPr txBox="1">
            <a:spLocks noChangeArrowheads="1"/>
          </p:cNvSpPr>
          <p:nvPr/>
        </p:nvSpPr>
        <p:spPr bwMode="auto">
          <a:xfrm>
            <a:off x="7140575" y="3114675"/>
            <a:ext cx="4507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a:solidFill>
                  <a:srgbClr val="333399"/>
                </a:solidFill>
              </a:rPr>
              <a:t>B</a:t>
            </a:r>
            <a:r>
              <a:rPr kumimoji="1" lang="en-US" altLang="zh-CN" sz="2000" baseline="-25000">
                <a:solidFill>
                  <a:srgbClr val="333399"/>
                </a:solidFill>
              </a:rPr>
              <a:t>2</a:t>
            </a:r>
            <a:endParaRPr kumimoji="1" lang="en-US" altLang="zh-CN" sz="2000">
              <a:solidFill>
                <a:srgbClr val="333399"/>
              </a:solidFill>
            </a:endParaRPr>
          </a:p>
        </p:txBody>
      </p:sp>
      <p:pic>
        <p:nvPicPr>
          <p:cNvPr id="550948" name="Picture 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00600" y="1836738"/>
            <a:ext cx="509588"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49" name="Picture 3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13689" y="1511301"/>
            <a:ext cx="509587"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0" name="Picture 3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05575" y="1706563"/>
            <a:ext cx="509588"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1"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23214" y="3006726"/>
            <a:ext cx="509587"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2"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37350" y="3201988"/>
            <a:ext cx="509588"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3"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00600" y="3397251"/>
            <a:ext cx="5095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4"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00600" y="5027613"/>
            <a:ext cx="509588"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5"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67350" y="4892676"/>
            <a:ext cx="5095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6"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78600" y="4762501"/>
            <a:ext cx="5095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0957" name="Picture 4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13689" y="4632326"/>
            <a:ext cx="509587"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0958" name="AutoShape 46"/>
          <p:cNvSpPr>
            <a:spLocks noChangeArrowheads="1"/>
          </p:cNvSpPr>
          <p:nvPr/>
        </p:nvSpPr>
        <p:spPr bwMode="auto">
          <a:xfrm flipH="1">
            <a:off x="3243263" y="2941638"/>
            <a:ext cx="1185862" cy="781050"/>
          </a:xfrm>
          <a:prstGeom prst="cube">
            <a:avLst>
              <a:gd name="adj" fmla="val 28329"/>
            </a:avLst>
          </a:prstGeom>
          <a:solidFill>
            <a:srgbClr val="6697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rgbClr val="333399"/>
                </a:solidFill>
              </a:rPr>
              <a:t>以太网</a:t>
            </a:r>
            <a:endParaRPr kumimoji="1" lang="zh-CN" altLang="en-US" sz="1600">
              <a:solidFill>
                <a:srgbClr val="333399"/>
              </a:solidFill>
            </a:endParaRPr>
          </a:p>
          <a:p>
            <a:pPr algn="ctr"/>
            <a:r>
              <a:rPr kumimoji="1" lang="zh-CN" altLang="en-US" sz="1600">
                <a:solidFill>
                  <a:srgbClr val="333399"/>
                </a:solidFill>
              </a:rPr>
              <a:t>交换机</a:t>
            </a:r>
            <a:endParaRPr kumimoji="1" lang="zh-CN" altLang="en-US" sz="1600">
              <a:solidFill>
                <a:srgbClr val="333399"/>
              </a:solidFill>
            </a:endParaRPr>
          </a:p>
        </p:txBody>
      </p:sp>
      <p:sp>
        <p:nvSpPr>
          <p:cNvPr id="550959" name="Line 47"/>
          <p:cNvSpPr>
            <a:spLocks noChangeShapeType="1"/>
          </p:cNvSpPr>
          <p:nvPr/>
        </p:nvSpPr>
        <p:spPr bwMode="auto">
          <a:xfrm>
            <a:off x="3168650" y="3390900"/>
            <a:ext cx="0" cy="2801938"/>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60" name="Line 48"/>
          <p:cNvSpPr>
            <a:spLocks noChangeShapeType="1"/>
          </p:cNvSpPr>
          <p:nvPr/>
        </p:nvSpPr>
        <p:spPr bwMode="auto">
          <a:xfrm>
            <a:off x="3155951" y="3397250"/>
            <a:ext cx="276225"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61" name="Line 49"/>
          <p:cNvSpPr>
            <a:spLocks noChangeShapeType="1"/>
          </p:cNvSpPr>
          <p:nvPr/>
        </p:nvSpPr>
        <p:spPr bwMode="auto">
          <a:xfrm>
            <a:off x="3317875" y="5054601"/>
            <a:ext cx="0" cy="1268413"/>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62" name="Line 50"/>
          <p:cNvSpPr>
            <a:spLocks noChangeShapeType="1"/>
          </p:cNvSpPr>
          <p:nvPr/>
        </p:nvSpPr>
        <p:spPr bwMode="auto">
          <a:xfrm>
            <a:off x="3303588" y="5054600"/>
            <a:ext cx="152400" cy="0"/>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0963" name="AutoShape 51"/>
          <p:cNvSpPr>
            <a:spLocks noChangeArrowheads="1"/>
          </p:cNvSpPr>
          <p:nvPr/>
        </p:nvSpPr>
        <p:spPr bwMode="auto">
          <a:xfrm flipH="1">
            <a:off x="2649538" y="5802313"/>
            <a:ext cx="1187450" cy="781050"/>
          </a:xfrm>
          <a:prstGeom prst="cube">
            <a:avLst>
              <a:gd name="adj" fmla="val 28329"/>
            </a:avLst>
          </a:prstGeom>
          <a:solidFill>
            <a:srgbClr val="6697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600">
                <a:solidFill>
                  <a:srgbClr val="333399"/>
                </a:solidFill>
              </a:rPr>
              <a:t>以太网</a:t>
            </a:r>
            <a:endParaRPr kumimoji="1" lang="zh-CN" altLang="en-US" sz="1600">
              <a:solidFill>
                <a:srgbClr val="333399"/>
              </a:solidFill>
            </a:endParaRPr>
          </a:p>
          <a:p>
            <a:pPr algn="ctr"/>
            <a:r>
              <a:rPr kumimoji="1" lang="zh-CN" altLang="en-US" sz="1600">
                <a:solidFill>
                  <a:srgbClr val="333399"/>
                </a:solidFill>
              </a:rPr>
              <a:t>交换机</a:t>
            </a:r>
            <a:endParaRPr kumimoji="1" lang="zh-CN" altLang="en-US" sz="1600">
              <a:solidFill>
                <a:srgbClr val="333399"/>
              </a:solidFill>
            </a:endParaRPr>
          </a:p>
        </p:txBody>
      </p:sp>
      <p:sp>
        <p:nvSpPr>
          <p:cNvPr id="550968" name="Text Box 56"/>
          <p:cNvSpPr txBox="1">
            <a:spLocks noChangeArrowheads="1"/>
          </p:cNvSpPr>
          <p:nvPr/>
        </p:nvSpPr>
        <p:spPr bwMode="auto">
          <a:xfrm>
            <a:off x="9551989" y="4914901"/>
            <a:ext cx="579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Arial" panose="020B0604020202020204" pitchFamily="34" charset="0"/>
                <a:ea typeface="黑体" panose="02010609060101010101" pitchFamily="49" charset="-122"/>
              </a:rPr>
              <a:t>1</a:t>
            </a:r>
            <a:r>
              <a:rPr kumimoji="0" lang="zh-CN" altLang="en-US" sz="2000">
                <a:latin typeface="Arial" panose="020B0604020202020204" pitchFamily="34" charset="0"/>
                <a:ea typeface="黑体" panose="02010609060101010101" pitchFamily="49" charset="-122"/>
              </a:rPr>
              <a:t>楼</a:t>
            </a:r>
            <a:endParaRPr kumimoji="0" lang="zh-CN" altLang="en-US" sz="2000">
              <a:latin typeface="Arial" panose="020B0604020202020204" pitchFamily="34" charset="0"/>
              <a:ea typeface="黑体" panose="02010609060101010101" pitchFamily="49" charset="-122"/>
            </a:endParaRPr>
          </a:p>
        </p:txBody>
      </p:sp>
      <p:sp>
        <p:nvSpPr>
          <p:cNvPr id="550969" name="Text Box 57"/>
          <p:cNvSpPr txBox="1">
            <a:spLocks noChangeArrowheads="1"/>
          </p:cNvSpPr>
          <p:nvPr/>
        </p:nvSpPr>
        <p:spPr bwMode="auto">
          <a:xfrm>
            <a:off x="9551989" y="3332164"/>
            <a:ext cx="579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Arial" panose="020B0604020202020204" pitchFamily="34" charset="0"/>
                <a:ea typeface="黑体" panose="02010609060101010101" pitchFamily="49" charset="-122"/>
              </a:rPr>
              <a:t>2</a:t>
            </a:r>
            <a:r>
              <a:rPr kumimoji="0" lang="zh-CN" altLang="en-US" sz="2000">
                <a:latin typeface="Arial" panose="020B0604020202020204" pitchFamily="34" charset="0"/>
                <a:ea typeface="黑体" panose="02010609060101010101" pitchFamily="49" charset="-122"/>
              </a:rPr>
              <a:t>楼</a:t>
            </a:r>
            <a:endParaRPr kumimoji="0" lang="zh-CN" altLang="en-US" sz="2000">
              <a:latin typeface="Arial" panose="020B0604020202020204" pitchFamily="34" charset="0"/>
              <a:ea typeface="黑体" panose="02010609060101010101" pitchFamily="49" charset="-122"/>
            </a:endParaRPr>
          </a:p>
        </p:txBody>
      </p:sp>
      <p:sp>
        <p:nvSpPr>
          <p:cNvPr id="550970" name="Text Box 58"/>
          <p:cNvSpPr txBox="1">
            <a:spLocks noChangeArrowheads="1"/>
          </p:cNvSpPr>
          <p:nvPr/>
        </p:nvSpPr>
        <p:spPr bwMode="auto">
          <a:xfrm>
            <a:off x="9551989" y="1819276"/>
            <a:ext cx="579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000">
                <a:latin typeface="Arial" panose="020B0604020202020204" pitchFamily="34" charset="0"/>
                <a:ea typeface="黑体" panose="02010609060101010101" pitchFamily="49" charset="-122"/>
              </a:rPr>
              <a:t>3</a:t>
            </a:r>
            <a:r>
              <a:rPr kumimoji="0" lang="zh-CN" altLang="en-US" sz="2000">
                <a:latin typeface="Arial" panose="020B0604020202020204" pitchFamily="34" charset="0"/>
                <a:ea typeface="黑体" panose="02010609060101010101" pitchFamily="49" charset="-122"/>
              </a:rPr>
              <a:t>楼</a:t>
            </a:r>
            <a:endParaRPr kumimoji="0" lang="zh-CN" altLang="en-US" sz="2000">
              <a:latin typeface="Arial" panose="020B0604020202020204" pitchFamily="34" charset="0"/>
              <a:ea typeface="黑体" panose="02010609060101010101" pitchFamily="49" charset="-122"/>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dirty="0">
                <a:latin typeface="+mn-lt"/>
                <a:ea typeface="+mn-ea"/>
                <a:cs typeface="+mn-ea"/>
                <a:sym typeface="+mn-lt"/>
              </a:rPr>
              <a:t>虚拟局域网优点</a:t>
            </a:r>
            <a:endParaRPr lang="zh-CN" altLang="en-US" dirty="0">
              <a:latin typeface="+mn-lt"/>
              <a:ea typeface="+mn-ea"/>
              <a:cs typeface="+mn-ea"/>
            </a:endParaRPr>
          </a:p>
        </p:txBody>
      </p:sp>
      <p:sp>
        <p:nvSpPr>
          <p:cNvPr id="3" name="内容占位符 2"/>
          <p:cNvSpPr>
            <a:spLocks noGrp="1"/>
          </p:cNvSpPr>
          <p:nvPr>
            <p:ph idx="1"/>
          </p:nvPr>
        </p:nvSpPr>
        <p:spPr/>
        <p:txBody>
          <a:bodyPr/>
          <a:lstStyle/>
          <a:p>
            <a:pPr algn="l">
              <a:lnSpc>
                <a:spcPct val="120000"/>
              </a:lnSpc>
              <a:spcBef>
                <a:spcPts val="0"/>
              </a:spcBef>
            </a:pPr>
            <a:r>
              <a:rPr lang="en-US" altLang="zh-CN" sz="2800" dirty="0">
                <a:latin typeface="+mn-ea"/>
                <a:cs typeface="+mn-ea"/>
                <a:sym typeface="+mn-lt"/>
              </a:rPr>
              <a:t>虚拟局域网（VLAN）技术具有以下主要优点：</a:t>
            </a:r>
            <a:endParaRPr lang="en-US" altLang="zh-CN" sz="2800" dirty="0">
              <a:latin typeface="+mn-ea"/>
              <a:cs typeface="+mn-ea"/>
              <a:sym typeface="+mn-lt"/>
            </a:endParaRPr>
          </a:p>
          <a:p>
            <a:pPr marL="607695" lvl="1" indent="-342900" algn="l">
              <a:lnSpc>
                <a:spcPct val="120000"/>
              </a:lnSpc>
              <a:spcBef>
                <a:spcPts val="0"/>
              </a:spcBef>
            </a:pPr>
            <a:r>
              <a:rPr lang="zh-CN" altLang="zh-CN" sz="2400" dirty="0">
                <a:latin typeface="+mn-ea"/>
                <a:sym typeface="+mn-lt"/>
              </a:rPr>
              <a:t>可以缩小网络的广播域范围，减轻“广播风暴”对网络的影响</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改善网络性能，避免因广播风暴带来的网络性能下降</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可以扩大网络规模，大的广播域被划分变小，网络总规模可扩大</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提高网络的安全性，防止数据信息被大范围扩散</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降低网络管理、维护、排障的技术难度</a:t>
            </a:r>
            <a:endParaRPr lang="zh-CN" altLang="zh-CN" sz="2400" dirty="0">
              <a:latin typeface="+mn-ea"/>
              <a:sym typeface="+mn-lt"/>
            </a:endParaRPr>
          </a:p>
          <a:p>
            <a:pPr marL="607695" lvl="1" indent="-342900" algn="l">
              <a:lnSpc>
                <a:spcPct val="120000"/>
              </a:lnSpc>
              <a:spcBef>
                <a:spcPts val="0"/>
              </a:spcBef>
            </a:pPr>
            <a:endParaRPr lang="zh-CN" altLang="zh-CN"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a:cs typeface="微软雅黑 Light" panose="020B0502040204020203" pitchFamily="34" charset="-122"/>
                <a:sym typeface="+mn-lt"/>
              </a:rPr>
              <a:t>4.5 </a:t>
            </a:r>
            <a:r>
              <a:rPr lang="zh-CN" altLang="en-US">
                <a:cs typeface="微软雅黑 Light" panose="020B0502040204020203" pitchFamily="34" charset="-122"/>
                <a:sym typeface="+mn-lt"/>
              </a:rPr>
              <a:t>本章总结</a:t>
            </a:r>
            <a:endParaRPr lang="zh-CN" altLang="en-US" dirty="0">
              <a:latin typeface="+mn-lt"/>
              <a:ea typeface="+mn-ea"/>
              <a:cs typeface="+mn-ea"/>
            </a:endParaRPr>
          </a:p>
        </p:txBody>
      </p:sp>
      <p:sp>
        <p:nvSpPr>
          <p:cNvPr id="3" name="内容占位符 2"/>
          <p:cNvSpPr>
            <a:spLocks noGrp="1"/>
          </p:cNvSpPr>
          <p:nvPr>
            <p:ph idx="1"/>
          </p:nvPr>
        </p:nvSpPr>
        <p:spPr/>
        <p:txBody>
          <a:bodyPr>
            <a:normAutofit/>
          </a:bodyPr>
          <a:lstStyle/>
          <a:p>
            <a:pPr>
              <a:spcBef>
                <a:spcPts val="0"/>
              </a:spcBef>
            </a:pPr>
            <a:r>
              <a:rPr lang="en-US" altLang="zh-CN" dirty="0">
                <a:latin typeface="+mn-ea"/>
                <a:cs typeface="+mn-ea"/>
                <a:sym typeface="+mn-lt"/>
              </a:rPr>
              <a:t>数据链路层</a:t>
            </a:r>
            <a:r>
              <a:rPr lang="zh-CN" altLang="en-US" dirty="0">
                <a:cs typeface="微软雅黑 Light" panose="020B0502040204020203" pitchFamily="34" charset="-122"/>
                <a:sym typeface="+mn-ea"/>
              </a:rPr>
              <a:t>提供相邻结点之间的可靠通信</a:t>
            </a:r>
            <a:endParaRPr lang="en-US" altLang="zh-CN" dirty="0">
              <a:latin typeface="+mn-ea"/>
              <a:cs typeface="+mn-ea"/>
              <a:sym typeface="+mn-lt"/>
            </a:endParaRPr>
          </a:p>
          <a:p>
            <a:pPr>
              <a:spcBef>
                <a:spcPts val="0"/>
              </a:spcBef>
            </a:pPr>
            <a:r>
              <a:rPr lang="en-US" altLang="zh-CN" dirty="0">
                <a:latin typeface="+mn-ea"/>
                <a:cs typeface="+mn-ea"/>
                <a:sym typeface="+mn-lt"/>
              </a:rPr>
              <a:t>数据链路层的主要工作包括</a:t>
            </a:r>
            <a:endParaRPr lang="en-US" altLang="zh-CN" dirty="0">
              <a:latin typeface="+mn-ea"/>
              <a:cs typeface="+mn-ea"/>
              <a:sym typeface="+mn-lt"/>
            </a:endParaRPr>
          </a:p>
          <a:p>
            <a:pPr marL="607695" lvl="1" indent="-342900" algn="l">
              <a:lnSpc>
                <a:spcPct val="120000"/>
              </a:lnSpc>
              <a:spcBef>
                <a:spcPts val="0"/>
              </a:spcBef>
            </a:pPr>
            <a:r>
              <a:rPr lang="zh-CN" altLang="zh-CN" sz="2400" dirty="0">
                <a:latin typeface="+mn-ea"/>
                <a:sym typeface="+mn-lt"/>
              </a:rPr>
              <a:t>成帧：将数据封装成适合在本链路上传送的基本单元</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数据链路管理：对通信链路进行管理，对介质访问进行有效控制</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差错控制：处理数据帧的损坏、丢失、乱序、重复等，为网络层提供可靠的数据传送服务</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流量控制：控制发送端发送数据的速率，防止因发送端的数据发送速度过快而造成数据丢失和信道拥挤</a:t>
            </a:r>
            <a:endParaRPr lang="zh-CN" altLang="zh-CN" sz="2400" dirty="0">
              <a:latin typeface="+mn-ea"/>
              <a:sym typeface="+mn-lt"/>
            </a:endParaRPr>
          </a:p>
          <a:p>
            <a:pPr marL="342900" lvl="1" indent="-342900" algn="l">
              <a:spcBef>
                <a:spcPts val="0"/>
              </a:spcBef>
              <a:buFont typeface="Wingdings" panose="05000000000000000000" pitchFamily="2" charset="2"/>
              <a:buChar char="n"/>
            </a:pPr>
            <a:r>
              <a:rPr lang="en-US" altLang="zh-CN" sz="2800" dirty="0">
                <a:latin typeface="+mn-ea"/>
                <a:cs typeface="+mn-ea"/>
                <a:sym typeface="+mn-lt"/>
              </a:rPr>
              <a:t>常用的数据成帧方法有</a:t>
            </a:r>
            <a:endParaRPr lang="en-US" altLang="zh-CN" sz="2800" dirty="0">
              <a:latin typeface="+mn-ea"/>
              <a:cs typeface="+mn-ea"/>
              <a:sym typeface="+mn-lt"/>
            </a:endParaRPr>
          </a:p>
          <a:p>
            <a:pPr marL="607695" lvl="1" indent="-342900" algn="l">
              <a:lnSpc>
                <a:spcPct val="120000"/>
              </a:lnSpc>
              <a:spcBef>
                <a:spcPts val="0"/>
              </a:spcBef>
            </a:pPr>
            <a:r>
              <a:rPr lang="zh-CN" altLang="zh-CN" sz="2400" dirty="0">
                <a:latin typeface="+mn-ea"/>
                <a:sym typeface="+mn-lt"/>
              </a:rPr>
              <a:t>字节填充的标志字节法：硬件实现比较困难，适合软件实现，如PPP协议</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比特填充的标志比特法：硬件实现比较容易，如 HDLC 协议</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物理层编码违禁法：物理层实现，如802以太网链路</a:t>
            </a:r>
            <a:endParaRPr lang="zh-CN" altLang="zh-CN"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p:cNvSpPr>
            <a:spLocks noGrp="1"/>
          </p:cNvSpPr>
          <p:nvPr>
            <p:ph idx="1"/>
          </p:nvPr>
        </p:nvSpPr>
        <p:spPr/>
        <p:txBody>
          <a:bodyPr>
            <a:normAutofit/>
          </a:bodyPr>
          <a:lstStyle/>
          <a:p>
            <a:pPr marL="342900" lvl="1" indent="-342900" algn="l">
              <a:lnSpc>
                <a:spcPct val="100000"/>
              </a:lnSpc>
              <a:spcBef>
                <a:spcPts val="0"/>
              </a:spcBef>
              <a:buClr>
                <a:srgbClr val="C80000"/>
              </a:buClr>
              <a:buFont typeface="Wingdings" panose="05000000000000000000" pitchFamily="2" charset="2"/>
              <a:buChar char="n"/>
            </a:pPr>
            <a:r>
              <a:rPr lang="zh-CN" altLang="en-US" sz="2800" dirty="0">
                <a:latin typeface="+mn-ea"/>
                <a:cs typeface="+mn-ea"/>
                <a:sym typeface="+mn-lt"/>
              </a:rPr>
              <a:t>数据链路层</a:t>
            </a:r>
            <a:r>
              <a:rPr lang="en-US" altLang="zh-CN" sz="2800" dirty="0">
                <a:latin typeface="+mn-ea"/>
                <a:cs typeface="+mn-ea"/>
                <a:sym typeface="+mn-lt"/>
              </a:rPr>
              <a:t>采用停止等待协议或者滑动窗口协议，通过接收确认、</a:t>
            </a:r>
            <a:r>
              <a:rPr lang="zh-CN" altLang="en-US" sz="2800" dirty="0">
                <a:latin typeface="+mn-ea"/>
                <a:cs typeface="+mn-ea"/>
                <a:sym typeface="+mn-lt"/>
              </a:rPr>
              <a:t>错误</a:t>
            </a:r>
            <a:r>
              <a:rPr lang="en-US" altLang="zh-CN" sz="2800" dirty="0">
                <a:latin typeface="+mn-ea"/>
                <a:cs typeface="+mn-ea"/>
                <a:sym typeface="+mn-lt"/>
              </a:rPr>
              <a:t>重传机制</a:t>
            </a:r>
            <a:r>
              <a:rPr lang="zh-CN" altLang="en-US" sz="2800" dirty="0">
                <a:latin typeface="+mn-ea"/>
                <a:cs typeface="+mn-ea"/>
                <a:sym typeface="+mn-lt"/>
              </a:rPr>
              <a:t>进行差错控制，</a:t>
            </a:r>
            <a:r>
              <a:rPr lang="en-US" altLang="zh-CN" sz="2800" dirty="0">
                <a:latin typeface="+mn-ea"/>
                <a:cs typeface="+mn-ea"/>
                <a:sym typeface="+mn-lt"/>
              </a:rPr>
              <a:t>保证数据帧的可靠传送</a:t>
            </a:r>
            <a:endParaRPr lang="en-US" altLang="zh-CN" sz="2800" dirty="0">
              <a:latin typeface="+mn-ea"/>
              <a:cs typeface="+mn-ea"/>
              <a:sym typeface="+mn-lt"/>
            </a:endParaRPr>
          </a:p>
          <a:p>
            <a:pPr marL="607695" lvl="1" indent="-342900" algn="l">
              <a:lnSpc>
                <a:spcPct val="120000"/>
              </a:lnSpc>
              <a:spcBef>
                <a:spcPts val="0"/>
              </a:spcBef>
            </a:pPr>
            <a:r>
              <a:rPr lang="zh-CN" altLang="zh-CN" sz="2400" dirty="0">
                <a:latin typeface="+mn-ea"/>
                <a:sym typeface="+mn-lt"/>
              </a:rPr>
              <a:t>停止等待协议：无差错信道的停止等待协议、有差错信道的停止等待协议</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滑动窗口协议：回退N自动重复请求、选择拒绝</a:t>
            </a:r>
            <a:r>
              <a:rPr lang="zh-CN" altLang="zh-CN" dirty="0">
                <a:latin typeface="+mn-ea"/>
                <a:sym typeface="+mn-lt"/>
              </a:rPr>
              <a:t>自动重复请求</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停止等待协议实现过程简单，但通信效率低</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滑动窗口协议实现过程复杂，但通信效率高</a:t>
            </a:r>
            <a:endParaRPr lang="zh-CN" altLang="zh-CN" sz="2400" dirty="0">
              <a:latin typeface="+mn-ea"/>
              <a:sym typeface="+mn-lt"/>
            </a:endParaRPr>
          </a:p>
          <a:p>
            <a:pPr marL="342900" lvl="1" indent="-342900" algn="l">
              <a:lnSpc>
                <a:spcPct val="100000"/>
              </a:lnSpc>
              <a:spcBef>
                <a:spcPts val="0"/>
              </a:spcBef>
              <a:buClr>
                <a:srgbClr val="C80000"/>
              </a:buClr>
              <a:buFont typeface="Wingdings" panose="05000000000000000000" pitchFamily="2" charset="2"/>
              <a:buChar char="n"/>
            </a:pPr>
            <a:r>
              <a:rPr lang="en-US" altLang="zh-CN" sz="2800" dirty="0">
                <a:latin typeface="+mn-ea"/>
                <a:cs typeface="+mn-ea"/>
                <a:sym typeface="+mn-lt"/>
              </a:rPr>
              <a:t>用停止-等待协议或者滑动窗口协议，在实现差错控制的同时，也控制了发送端发送数据的速度和节奏，确保接收端能够来得及正确接收数据，实现了流量控制 </a:t>
            </a:r>
            <a:endParaRPr lang="en-US" altLang="zh-CN" sz="2800" dirty="0">
              <a:latin typeface="+mn-ea"/>
              <a:cs typeface="+mn-ea"/>
              <a:sym typeface="+mn-lt"/>
            </a:endParaRPr>
          </a:p>
          <a:p>
            <a:pPr marL="342900" lvl="1" indent="-342900" algn="l">
              <a:spcBef>
                <a:spcPts val="0"/>
              </a:spcBef>
            </a:pPr>
            <a:endParaRPr lang="en-US" altLang="zh-CN" sz="2800" dirty="0">
              <a:latin typeface="+mn-ea"/>
              <a:cs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p:cNvSpPr>
            <a:spLocks noGrp="1"/>
          </p:cNvSpPr>
          <p:nvPr>
            <p:ph idx="1"/>
          </p:nvPr>
        </p:nvSpPr>
        <p:spPr/>
        <p:txBody>
          <a:bodyPr>
            <a:normAutofit/>
          </a:bodyPr>
          <a:lstStyle/>
          <a:p>
            <a:pPr marL="342900" lvl="1" indent="-342900" algn="l">
              <a:lnSpc>
                <a:spcPct val="100000"/>
              </a:lnSpc>
              <a:spcBef>
                <a:spcPts val="0"/>
              </a:spcBef>
            </a:pPr>
            <a:r>
              <a:rPr lang="en-US" altLang="zh-CN" sz="2800" dirty="0">
                <a:latin typeface="+mn-ea"/>
                <a:cs typeface="+mn-ea"/>
                <a:sym typeface="+mn-lt"/>
              </a:rPr>
              <a:t>数据链路层提供三类服务，根据链路特点采用其中的某类服务方式</a:t>
            </a:r>
            <a:endParaRPr lang="en-US" altLang="zh-CN" sz="2800" dirty="0">
              <a:latin typeface="+mn-ea"/>
              <a:cs typeface="+mn-ea"/>
              <a:sym typeface="+mn-lt"/>
            </a:endParaRPr>
          </a:p>
          <a:p>
            <a:pPr marL="607695" lvl="1" indent="-342900" algn="l">
              <a:lnSpc>
                <a:spcPct val="120000"/>
              </a:lnSpc>
              <a:spcBef>
                <a:spcPts val="0"/>
              </a:spcBef>
            </a:pPr>
            <a:r>
              <a:rPr lang="zh-CN" altLang="zh-CN" sz="2400" dirty="0">
                <a:latin typeface="+mn-ea"/>
                <a:sym typeface="+mn-lt"/>
              </a:rPr>
              <a:t>无确认无连接服务：通信时双方无需建立连接，发送方可直接发送数据，接收方不对收到的帧进行确认，适用于通信实时性要求比较高，信道误码率低的信道，如以太网</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有确认无连接服务：接收方对每一帧都需要确认，但不用建立连接，适用于不可靠的信道，如无线Wi</a:t>
            </a:r>
            <a:r>
              <a:rPr lang="en-US" altLang="zh-CN" sz="2400" dirty="0">
                <a:latin typeface="+mn-ea"/>
                <a:sym typeface="+mn-lt"/>
              </a:rPr>
              <a:t>-</a:t>
            </a:r>
            <a:r>
              <a:rPr lang="zh-CN" altLang="zh-CN" sz="2400" dirty="0">
                <a:latin typeface="+mn-ea"/>
                <a:sym typeface="+mn-lt"/>
              </a:rPr>
              <a:t>Fi 的802.11协议</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有确认有连接服务：通信时双方需要建立连接，在连接好的链路上进行通信，接收方需要对每帧数据进行确认，适用于长延迟的不可靠信道，且上层应用不是基于网络层和传输层的通信服务，而是直接基于链路层进行数据信息交互的场景</a:t>
            </a:r>
            <a:endParaRPr lang="zh-CN" altLang="zh-CN" sz="2400" dirty="0">
              <a:latin typeface="+mn-ea"/>
              <a:sym typeface="+mn-lt"/>
            </a:endParaRPr>
          </a:p>
          <a:p>
            <a:pPr marL="607695" lvl="1" indent="-342900" algn="l">
              <a:lnSpc>
                <a:spcPct val="120000"/>
              </a:lnSpc>
              <a:spcBef>
                <a:spcPts val="0"/>
              </a:spcBef>
            </a:pPr>
            <a:endParaRPr lang="zh-CN" altLang="zh-CN"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p:cNvSpPr>
            <a:spLocks noGrp="1"/>
          </p:cNvSpPr>
          <p:nvPr>
            <p:ph idx="1"/>
          </p:nvPr>
        </p:nvSpPr>
        <p:spPr/>
        <p:txBody>
          <a:bodyPr>
            <a:normAutofit/>
          </a:bodyPr>
          <a:lstStyle/>
          <a:p>
            <a:pPr marL="342900" lvl="1" indent="-342900" algn="l">
              <a:spcBef>
                <a:spcPts val="0"/>
              </a:spcBef>
            </a:pPr>
            <a:r>
              <a:rPr lang="en-US" altLang="zh-CN" sz="2800" dirty="0">
                <a:latin typeface="+mn-ea"/>
                <a:cs typeface="+mn-ea"/>
                <a:sym typeface="+mn-lt"/>
              </a:rPr>
              <a:t>HDLC 是面向比特流的高速数据链路控制协议</a:t>
            </a:r>
            <a:endParaRPr lang="en-US" altLang="zh-CN" sz="2800" dirty="0">
              <a:latin typeface="+mn-ea"/>
              <a:cs typeface="+mn-ea"/>
              <a:sym typeface="+mn-lt"/>
            </a:endParaRPr>
          </a:p>
          <a:p>
            <a:pPr marL="607695" lvl="1" indent="-342900" algn="l">
              <a:lnSpc>
                <a:spcPct val="120000"/>
              </a:lnSpc>
              <a:spcBef>
                <a:spcPts val="0"/>
              </a:spcBef>
            </a:pPr>
            <a:r>
              <a:rPr lang="zh-CN" altLang="zh-CN" sz="2400" dirty="0">
                <a:latin typeface="+mn-ea"/>
                <a:sym typeface="+mn-lt"/>
              </a:rPr>
              <a:t>定义了信息帧</a:t>
            </a:r>
            <a:r>
              <a:rPr lang="zh-CN" altLang="en-US" dirty="0">
                <a:sym typeface="+mn-ea"/>
              </a:rPr>
              <a:t>（</a:t>
            </a:r>
            <a:r>
              <a:rPr lang="en-US" altLang="zh-CN" dirty="0">
                <a:sym typeface="+mn-ea"/>
              </a:rPr>
              <a:t>I-</a:t>
            </a:r>
            <a:r>
              <a:rPr lang="zh-CN" altLang="en-US" dirty="0">
                <a:sym typeface="+mn-ea"/>
              </a:rPr>
              <a:t>帧）</a:t>
            </a:r>
            <a:r>
              <a:rPr lang="zh-CN" altLang="zh-CN" sz="2400" dirty="0">
                <a:latin typeface="+mn-ea"/>
                <a:sym typeface="+mn-lt"/>
              </a:rPr>
              <a:t>、监管帧</a:t>
            </a:r>
            <a:r>
              <a:rPr lang="zh-CN" altLang="en-US" dirty="0">
                <a:sym typeface="+mn-ea"/>
              </a:rPr>
              <a:t>（</a:t>
            </a:r>
            <a:r>
              <a:rPr lang="en-US" altLang="zh-CN" dirty="0">
                <a:sym typeface="+mn-ea"/>
              </a:rPr>
              <a:t>S-</a:t>
            </a:r>
            <a:r>
              <a:rPr lang="zh-CN" altLang="en-US" dirty="0">
                <a:sym typeface="+mn-ea"/>
              </a:rPr>
              <a:t>帧）</a:t>
            </a:r>
            <a:r>
              <a:rPr lang="zh-CN" altLang="zh-CN" sz="2400" dirty="0">
                <a:latin typeface="+mn-ea"/>
                <a:sym typeface="+mn-lt"/>
              </a:rPr>
              <a:t>和无编号</a:t>
            </a:r>
            <a:r>
              <a:rPr lang="zh-CN" altLang="en-US" dirty="0">
                <a:sym typeface="+mn-ea"/>
              </a:rPr>
              <a:t>（</a:t>
            </a:r>
            <a:r>
              <a:rPr lang="en-US" altLang="zh-CN" dirty="0">
                <a:sym typeface="+mn-ea"/>
              </a:rPr>
              <a:t>U-</a:t>
            </a:r>
            <a:r>
              <a:rPr lang="zh-CN" altLang="en-US" dirty="0">
                <a:sym typeface="+mn-ea"/>
              </a:rPr>
              <a:t>帧）</a:t>
            </a:r>
            <a:r>
              <a:rPr lang="zh-CN" altLang="zh-CN" sz="2400" dirty="0">
                <a:latin typeface="+mn-ea"/>
                <a:sym typeface="+mn-lt"/>
              </a:rPr>
              <a:t>三种类型帧</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采用0比特填充法进行数据成帧与定界</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对数据帧采用CRC校验码进行错误检测</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采用滑动窗口、确认和超时机制等差错控制技术，保证帧不丢失</a:t>
            </a:r>
            <a:endParaRPr lang="zh-CN" altLang="zh-CN" sz="2400" dirty="0">
              <a:latin typeface="+mn-ea"/>
              <a:sym typeface="+mn-lt"/>
            </a:endParaRPr>
          </a:p>
          <a:p>
            <a:pPr marL="607695" lvl="1" indent="-342900" algn="l">
              <a:lnSpc>
                <a:spcPct val="120000"/>
              </a:lnSpc>
              <a:spcBef>
                <a:spcPts val="0"/>
              </a:spcBef>
            </a:pPr>
            <a:r>
              <a:rPr lang="zh-CN" altLang="zh-CN" sz="2400" dirty="0">
                <a:latin typeface="+mn-ea"/>
                <a:sym typeface="+mn-lt"/>
              </a:rPr>
              <a:t>可用于点对点、点对多点的双工或半双工链路的可靠通信</a:t>
            </a:r>
            <a:endParaRPr lang="zh-CN" altLang="zh-CN" sz="2400" dirty="0">
              <a:latin typeface="+mn-ea"/>
              <a:sym typeface="+mn-lt"/>
            </a:endParaRPr>
          </a:p>
          <a:p>
            <a:pPr marL="607695" lvl="1" indent="-342900" algn="l">
              <a:lnSpc>
                <a:spcPct val="120000"/>
              </a:lnSpc>
              <a:spcBef>
                <a:spcPts val="0"/>
              </a:spcBef>
            </a:pPr>
            <a:endParaRPr lang="zh-CN" altLang="zh-CN" sz="2400" dirty="0">
              <a:latin typeface="+mn-ea"/>
              <a:sym typeface="+mn-lt"/>
            </a:endParaRPr>
          </a:p>
          <a:p>
            <a:pPr marL="264795" lvl="1" indent="0" algn="l">
              <a:lnSpc>
                <a:spcPct val="120000"/>
              </a:lnSpc>
              <a:spcBef>
                <a:spcPts val="0"/>
              </a:spcBef>
              <a:buNone/>
            </a:pPr>
            <a:endParaRPr lang="zh-CN" altLang="zh-CN" sz="2400" dirty="0">
              <a:latin typeface="+mn-ea"/>
              <a:sym typeface="+mn-lt"/>
            </a:endParaRPr>
          </a:p>
          <a:p>
            <a:pPr marL="607695" lvl="1" indent="-342900" algn="l">
              <a:lnSpc>
                <a:spcPct val="120000"/>
              </a:lnSpc>
              <a:spcBef>
                <a:spcPts val="0"/>
              </a:spcBef>
            </a:pPr>
            <a:endParaRPr lang="zh-CN" altLang="zh-CN"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p:cNvSpPr>
            <a:spLocks noGrp="1"/>
          </p:cNvSpPr>
          <p:nvPr>
            <p:ph idx="1"/>
          </p:nvPr>
        </p:nvSpPr>
        <p:spPr>
          <a:xfrm>
            <a:off x="335280" y="1125539"/>
            <a:ext cx="10858500" cy="5392219"/>
          </a:xfrm>
        </p:spPr>
        <p:txBody>
          <a:bodyPr>
            <a:normAutofit/>
          </a:bodyPr>
          <a:lstStyle/>
          <a:p>
            <a:pPr marL="266700" lvl="1" indent="-266700">
              <a:lnSpc>
                <a:spcPct val="130000"/>
              </a:lnSpc>
              <a:spcBef>
                <a:spcPct val="0"/>
              </a:spcBef>
              <a:buClr>
                <a:srgbClr val="C80000"/>
              </a:buClr>
              <a:buFont typeface="Wingdings" panose="05000000000000000000" pitchFamily="2" charset="2"/>
              <a:buChar char="n"/>
            </a:pPr>
            <a:r>
              <a:rPr lang="zh-CN" altLang="en-US" sz="2800" dirty="0">
                <a:latin typeface="+mn-ea"/>
                <a:cs typeface="+mn-ea"/>
                <a:sym typeface="+mn-lt"/>
              </a:rPr>
              <a:t>以太网是目前应用最广的、最重要的局域网技术</a:t>
            </a:r>
            <a:endParaRPr lang="en-US" altLang="zh-CN" sz="3300" dirty="0">
              <a:latin typeface="+mn-ea"/>
              <a:cs typeface="+mn-ea"/>
              <a:sym typeface="+mn-lt"/>
            </a:endParaRPr>
          </a:p>
          <a:p>
            <a:pPr marL="607695" lvl="1" indent="-342900" algn="l">
              <a:lnSpc>
                <a:spcPct val="120000"/>
              </a:lnSpc>
              <a:spcBef>
                <a:spcPts val="0"/>
              </a:spcBef>
              <a:buFont typeface="Wingdings" panose="05000000000000000000" pitchFamily="2" charset="2"/>
              <a:buChar char="n"/>
            </a:pPr>
            <a:r>
              <a:rPr lang="zh-CN" altLang="zh-CN" sz="2400" dirty="0">
                <a:latin typeface="+mn-ea"/>
                <a:sym typeface="+mn-lt"/>
              </a:rPr>
              <a:t>以太网信道质量好，在链路层产生数据帧差错的概率很小</a:t>
            </a:r>
            <a:endParaRPr lang="zh-CN" altLang="zh-CN" sz="2400" dirty="0">
              <a:latin typeface="+mn-ea"/>
              <a:sym typeface="+mn-lt"/>
            </a:endParaRPr>
          </a:p>
          <a:p>
            <a:pPr marL="607695" lvl="1" indent="-342900" algn="l">
              <a:lnSpc>
                <a:spcPct val="120000"/>
              </a:lnSpc>
              <a:spcBef>
                <a:spcPts val="0"/>
              </a:spcBef>
              <a:buFont typeface="Wingdings" panose="05000000000000000000" pitchFamily="2" charset="2"/>
              <a:buChar char="n"/>
            </a:pPr>
            <a:r>
              <a:rPr lang="zh-CN" altLang="zh-CN" sz="2400" dirty="0">
                <a:latin typeface="+mn-ea"/>
                <a:sym typeface="+mn-lt"/>
              </a:rPr>
              <a:t>为提高数据链路层通信效率，在以太网中可以舍弃 LLC 层，直接由MAC层为网络层提供数据传输服务</a:t>
            </a:r>
            <a:endParaRPr lang="zh-CN" altLang="zh-CN" sz="2400" dirty="0">
              <a:latin typeface="+mn-ea"/>
              <a:sym typeface="+mn-lt"/>
            </a:endParaRPr>
          </a:p>
          <a:p>
            <a:pPr marL="607695" lvl="1" indent="-342900" algn="l">
              <a:lnSpc>
                <a:spcPct val="120000"/>
              </a:lnSpc>
              <a:spcBef>
                <a:spcPts val="0"/>
              </a:spcBef>
              <a:buFont typeface="Wingdings" panose="05000000000000000000" pitchFamily="2" charset="2"/>
              <a:buChar char="n"/>
            </a:pPr>
            <a:r>
              <a:rPr lang="zh-CN" altLang="zh-CN" sz="2400" dirty="0">
                <a:latin typeface="+mn-ea"/>
                <a:sym typeface="+mn-lt"/>
              </a:rPr>
              <a:t>在采用多点半双工传输方式的以太网中，站点对传输介质的访问可能会产生冲突，需要通过 CSMA/CD 协议来进行介质访问控制</a:t>
            </a:r>
            <a:endParaRPr lang="zh-CN" altLang="zh-CN" sz="2400" dirty="0">
              <a:latin typeface="+mn-ea"/>
              <a:sym typeface="+mn-lt"/>
            </a:endParaRPr>
          </a:p>
          <a:p>
            <a:pPr marL="607695" lvl="1" indent="-342900" algn="l">
              <a:lnSpc>
                <a:spcPct val="120000"/>
              </a:lnSpc>
              <a:spcBef>
                <a:spcPts val="0"/>
              </a:spcBef>
              <a:buFont typeface="Wingdings" panose="05000000000000000000" pitchFamily="2" charset="2"/>
              <a:buChar char="n"/>
            </a:pPr>
            <a:r>
              <a:rPr lang="zh-CN" altLang="zh-CN" sz="2400" dirty="0">
                <a:latin typeface="+mn-ea"/>
                <a:sym typeface="+mn-lt"/>
              </a:rPr>
              <a:t>以太网数据帧的成帧定界采用物理层编码违禁法，具体编码有曼彻斯特、4B/5B、8B/10B等，不同速率的以太网采用不同的编码方式</a:t>
            </a:r>
            <a:endParaRPr lang="zh-CN" altLang="zh-CN" sz="2400" dirty="0">
              <a:latin typeface="+mn-ea"/>
              <a:sym typeface="+mn-lt"/>
            </a:endParaRPr>
          </a:p>
          <a:p>
            <a:pPr marL="266700" lvl="1" indent="-266700">
              <a:lnSpc>
                <a:spcPct val="130000"/>
              </a:lnSpc>
              <a:spcBef>
                <a:spcPct val="0"/>
              </a:spcBef>
              <a:buClr>
                <a:srgbClr val="C80000"/>
              </a:buClr>
              <a:buFont typeface="Wingdings" panose="05000000000000000000" pitchFamily="2" charset="2"/>
              <a:buChar char="n"/>
            </a:pPr>
            <a:endParaRPr lang="en-US" altLang="zh-CN" sz="3300" dirty="0">
              <a:latin typeface="+mn-ea"/>
              <a:cs typeface="+mn-ea"/>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p:cNvSpPr>
            <a:spLocks noGrp="1"/>
          </p:cNvSpPr>
          <p:nvPr>
            <p:ph idx="1"/>
          </p:nvPr>
        </p:nvSpPr>
        <p:spPr>
          <a:xfrm>
            <a:off x="335280" y="980124"/>
            <a:ext cx="10858500" cy="5392219"/>
          </a:xfrm>
        </p:spPr>
        <p:txBody>
          <a:bodyPr>
            <a:normAutofit/>
          </a:bodyPr>
          <a:lstStyle/>
          <a:p>
            <a:pPr marL="266700" lvl="1" indent="-266700" algn="l">
              <a:lnSpc>
                <a:spcPct val="100000"/>
              </a:lnSpc>
              <a:spcBef>
                <a:spcPts val="0"/>
              </a:spcBef>
              <a:buClr>
                <a:srgbClr val="C80000"/>
              </a:buClr>
              <a:buFont typeface="Wingdings" panose="05000000000000000000" pitchFamily="2" charset="2"/>
              <a:buChar char="n"/>
            </a:pPr>
            <a:r>
              <a:rPr lang="zh-CN" altLang="en-US" sz="2800" dirty="0">
                <a:latin typeface="+mn-ea"/>
                <a:cs typeface="+mn-ea"/>
                <a:sym typeface="+mn-lt"/>
              </a:rPr>
              <a:t>以太网 MAC 帧格式有两种标准：</a:t>
            </a:r>
            <a:endParaRPr lang="zh-CN" altLang="en-US" sz="2800" dirty="0">
              <a:latin typeface="+mn-ea"/>
              <a:cs typeface="+mn-ea"/>
              <a:sym typeface="+mn-lt"/>
            </a:endParaRPr>
          </a:p>
          <a:p>
            <a:pPr marL="607695" lvl="1" indent="-342900" algn="l">
              <a:lnSpc>
                <a:spcPct val="120000"/>
              </a:lnSpc>
              <a:spcBef>
                <a:spcPts val="0"/>
              </a:spcBef>
              <a:buFont typeface="Wingdings" panose="05000000000000000000" pitchFamily="2" charset="2"/>
              <a:buChar char="n"/>
            </a:pPr>
            <a:r>
              <a:rPr lang="zh-CN" altLang="zh-CN" sz="2400" dirty="0">
                <a:latin typeface="+mn-ea"/>
                <a:sym typeface="+mn-lt"/>
              </a:rPr>
              <a:t>IEEE  802.3 帧和 Ethernet_ II 帧，通过帧中的长度/类型值来区分</a:t>
            </a:r>
            <a:endParaRPr lang="zh-CN" altLang="zh-CN" sz="2400" dirty="0">
              <a:latin typeface="+mn-ea"/>
              <a:sym typeface="+mn-lt"/>
            </a:endParaRPr>
          </a:p>
          <a:p>
            <a:pPr marL="607695" lvl="1" indent="-342900" algn="l">
              <a:lnSpc>
                <a:spcPct val="120000"/>
              </a:lnSpc>
              <a:spcBef>
                <a:spcPts val="0"/>
              </a:spcBef>
              <a:buFont typeface="Wingdings" panose="05000000000000000000" pitchFamily="2" charset="2"/>
              <a:buChar char="n"/>
            </a:pPr>
            <a:r>
              <a:rPr lang="zh-CN" altLang="zh-CN" sz="2400" dirty="0">
                <a:latin typeface="+mn-ea"/>
                <a:sym typeface="+mn-lt"/>
              </a:rPr>
              <a:t>在TCP/IP中，通常采用Ethernet_ II 帧格式，直接将上层各种数据包封装到 MAC 帧中</a:t>
            </a:r>
            <a:endParaRPr lang="zh-CN" altLang="zh-CN" sz="2400" dirty="0">
              <a:latin typeface="+mn-ea"/>
              <a:sym typeface="+mn-lt"/>
            </a:endParaRPr>
          </a:p>
          <a:p>
            <a:pPr marL="266700" lvl="1" indent="-266700" algn="l" latinLnBrk="0">
              <a:lnSpc>
                <a:spcPct val="100000"/>
              </a:lnSpc>
              <a:spcBef>
                <a:spcPts val="0"/>
              </a:spcBef>
              <a:buClr>
                <a:srgbClr val="C80000"/>
              </a:buClr>
              <a:buFont typeface="Wingdings" panose="05000000000000000000" pitchFamily="2" charset="2"/>
              <a:buChar char="n"/>
            </a:pPr>
            <a:r>
              <a:rPr lang="zh-CN" altLang="en-US" sz="2800" dirty="0">
                <a:latin typeface="+mn-ea"/>
                <a:cs typeface="+mn-ea"/>
                <a:sym typeface="+mn-lt"/>
              </a:rPr>
              <a:t>以太网帧最大长度为1518字节，最小长度为64字节（长度不足</a:t>
            </a:r>
            <a:r>
              <a:rPr lang="en-US" altLang="zh-CN" sz="2800" dirty="0">
                <a:latin typeface="+mn-ea"/>
                <a:cs typeface="+mn-ea"/>
                <a:sym typeface="+mn-lt"/>
              </a:rPr>
              <a:t>64</a:t>
            </a:r>
            <a:r>
              <a:rPr lang="zh-CN" altLang="en-US" sz="2800" dirty="0">
                <a:latin typeface="+mn-ea"/>
                <a:cs typeface="+mn-ea"/>
                <a:sym typeface="+mn-lt"/>
              </a:rPr>
              <a:t>字节时需要进行填充）</a:t>
            </a:r>
            <a:endParaRPr lang="zh-CN" altLang="en-US" sz="2800" dirty="0">
              <a:latin typeface="+mn-ea"/>
              <a:cs typeface="+mn-ea"/>
              <a:sym typeface="+mn-lt"/>
            </a:endParaRPr>
          </a:p>
          <a:p>
            <a:pPr marL="266700" lvl="1" indent="-266700" algn="l" latinLnBrk="0">
              <a:lnSpc>
                <a:spcPct val="100000"/>
              </a:lnSpc>
              <a:spcBef>
                <a:spcPts val="0"/>
              </a:spcBef>
              <a:buClr>
                <a:srgbClr val="C80000"/>
              </a:buClr>
              <a:buFont typeface="Wingdings" panose="05000000000000000000" pitchFamily="2" charset="2"/>
              <a:buChar char="n"/>
            </a:pPr>
            <a:r>
              <a:rPr lang="zh-CN" altLang="en-US" sz="2800" dirty="0">
                <a:latin typeface="+mn-ea"/>
                <a:cs typeface="+mn-ea"/>
                <a:sym typeface="+mn-lt"/>
              </a:rPr>
              <a:t>以太网提供无连接、无确认的链路服务，MAC帧仅有检错功能</a:t>
            </a:r>
            <a:endParaRPr lang="zh-CN" altLang="en-US" sz="2800" dirty="0">
              <a:latin typeface="+mn-ea"/>
              <a:cs typeface="+mn-ea"/>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p:cNvSpPr>
            <a:spLocks noGrp="1"/>
          </p:cNvSpPr>
          <p:nvPr>
            <p:ph idx="1"/>
          </p:nvPr>
        </p:nvSpPr>
        <p:spPr/>
        <p:txBody>
          <a:bodyPr>
            <a:normAutofit lnSpcReduction="10000"/>
          </a:bodyPr>
          <a:lstStyle/>
          <a:p>
            <a:pPr marL="342900" lvl="1" indent="-342900" algn="l" latinLnBrk="0">
              <a:lnSpc>
                <a:spcPct val="100000"/>
              </a:lnSpc>
              <a:spcBef>
                <a:spcPts val="0"/>
              </a:spcBef>
            </a:pPr>
            <a:r>
              <a:rPr lang="en-US" altLang="zh-CN" sz="2800" dirty="0">
                <a:latin typeface="+mn-ea"/>
                <a:cs typeface="+mn-ea"/>
                <a:sym typeface="+mn-lt"/>
              </a:rPr>
              <a:t>以太网可以在链路层将用户主机或网络设备连接成具有一定规模的网络</a:t>
            </a:r>
            <a:endParaRPr lang="en-US" altLang="zh-CN" sz="2800" dirty="0">
              <a:latin typeface="+mn-ea"/>
              <a:cs typeface="+mn-ea"/>
              <a:sym typeface="+mn-lt"/>
            </a:endParaRPr>
          </a:p>
          <a:p>
            <a:pPr marL="342900" lvl="1" indent="-342900" algn="l" latinLnBrk="0">
              <a:lnSpc>
                <a:spcPct val="100000"/>
              </a:lnSpc>
              <a:spcBef>
                <a:spcPts val="0"/>
              </a:spcBef>
            </a:pPr>
            <a:r>
              <a:rPr lang="en-US" altLang="zh-CN" sz="2800" dirty="0">
                <a:latin typeface="+mn-ea"/>
                <a:cs typeface="+mn-ea"/>
                <a:sym typeface="+mn-lt"/>
              </a:rPr>
              <a:t>用网桥和二层交换机进行链路层互连</a:t>
            </a:r>
            <a:endParaRPr lang="en-US" altLang="zh-CN" sz="2800" dirty="0">
              <a:latin typeface="+mn-ea"/>
              <a:cs typeface="+mn-ea"/>
              <a:sym typeface="+mn-lt"/>
            </a:endParaRPr>
          </a:p>
          <a:p>
            <a:pPr marL="607695" lvl="1" indent="-342900" algn="l" latinLnBrk="0">
              <a:lnSpc>
                <a:spcPct val="130000"/>
              </a:lnSpc>
              <a:spcBef>
                <a:spcPts val="0"/>
              </a:spcBef>
            </a:pPr>
            <a:r>
              <a:rPr lang="zh-CN" altLang="zh-CN" sz="2400" dirty="0">
                <a:latin typeface="+mn-ea"/>
                <a:sym typeface="+mn-lt"/>
              </a:rPr>
              <a:t>网桥和二层交换机：</a:t>
            </a:r>
            <a:endParaRPr lang="zh-CN" altLang="zh-CN" sz="2400" dirty="0">
              <a:latin typeface="+mn-ea"/>
              <a:sym typeface="+mn-lt"/>
            </a:endParaRPr>
          </a:p>
          <a:p>
            <a:pPr marL="1064895" lvl="2" indent="-342900" algn="l" latinLnBrk="0">
              <a:lnSpc>
                <a:spcPct val="130000"/>
              </a:lnSpc>
              <a:spcBef>
                <a:spcPts val="0"/>
              </a:spcBef>
            </a:pPr>
            <a:r>
              <a:rPr lang="zh-CN" altLang="zh-CN" sz="2000" dirty="0">
                <a:latin typeface="+mn-ea"/>
                <a:sym typeface="+mn-lt"/>
              </a:rPr>
              <a:t>基于 MAC 帧中的源 MAC 地址进行自学习，自动生成 MAC 地址转发表</a:t>
            </a:r>
            <a:endParaRPr lang="zh-CN" altLang="zh-CN" sz="2000" dirty="0">
              <a:latin typeface="+mn-ea"/>
              <a:sym typeface="+mn-lt"/>
            </a:endParaRPr>
          </a:p>
          <a:p>
            <a:pPr marL="1064895" lvl="2" indent="-342900" algn="l" latinLnBrk="0">
              <a:lnSpc>
                <a:spcPct val="130000"/>
              </a:lnSpc>
              <a:spcBef>
                <a:spcPts val="0"/>
              </a:spcBef>
            </a:pPr>
            <a:r>
              <a:rPr lang="zh-CN" altLang="zh-CN" sz="2000" dirty="0">
                <a:latin typeface="+mn-ea"/>
                <a:sym typeface="+mn-lt"/>
              </a:rPr>
              <a:t>基于帧中的目的MAC 地址查询 MAC 地址转发表，完成数据帧的转发</a:t>
            </a:r>
            <a:endParaRPr lang="zh-CN" altLang="zh-CN" sz="2000" dirty="0">
              <a:latin typeface="+mn-ea"/>
              <a:sym typeface="+mn-lt"/>
            </a:endParaRPr>
          </a:p>
          <a:p>
            <a:pPr marL="1064895" lvl="2" indent="-342900" algn="l" latinLnBrk="0">
              <a:lnSpc>
                <a:spcPct val="130000"/>
              </a:lnSpc>
              <a:spcBef>
                <a:spcPts val="0"/>
              </a:spcBef>
            </a:pPr>
            <a:r>
              <a:rPr lang="zh-CN" altLang="zh-CN" sz="2000" dirty="0">
                <a:latin typeface="+mn-ea"/>
                <a:sym typeface="+mn-lt"/>
              </a:rPr>
              <a:t>如果查询不到 MAC 地址转发项，在所有端口上广播数据帧</a:t>
            </a:r>
            <a:endParaRPr lang="zh-CN" altLang="zh-CN" sz="2000" dirty="0">
              <a:latin typeface="+mn-ea"/>
              <a:sym typeface="+mn-lt"/>
            </a:endParaRPr>
          </a:p>
          <a:p>
            <a:pPr marL="607695" lvl="1" indent="-342900" algn="l" latinLnBrk="0">
              <a:lnSpc>
                <a:spcPct val="130000"/>
              </a:lnSpc>
              <a:spcBef>
                <a:spcPts val="0"/>
              </a:spcBef>
            </a:pPr>
            <a:r>
              <a:rPr lang="zh-CN" altLang="zh-CN" sz="2400" dirty="0">
                <a:latin typeface="+mn-ea"/>
                <a:sym typeface="+mn-lt"/>
              </a:rPr>
              <a:t>网络中存在多个网桥或交换机时，可能会产生环路，由此带来的广播风暴会导致网络瘫痪。需要通过生成树算法，将某些端口停用并作为备份端口，使得从一台主机到所有其他主机的路径是无环路的树状结构，从而消除兜圈子现象</a:t>
            </a:r>
            <a:endParaRPr lang="zh-CN" altLang="zh-CN" sz="2400" dirty="0">
              <a:latin typeface="+mn-ea"/>
              <a:sym typeface="+mn-lt"/>
            </a:endParaRPr>
          </a:p>
          <a:p>
            <a:pPr marL="607695" lvl="1" indent="-342900" algn="l" latinLnBrk="0">
              <a:lnSpc>
                <a:spcPct val="130000"/>
              </a:lnSpc>
              <a:spcBef>
                <a:spcPts val="0"/>
              </a:spcBef>
            </a:pPr>
            <a:r>
              <a:rPr lang="zh-CN" altLang="zh-CN" dirty="0">
                <a:latin typeface="+mn-ea"/>
                <a:sym typeface="+mn-lt"/>
              </a:rPr>
              <a:t>主机通过连接到二层交换机的一个端口上，独享线路带宽，实现点对点全双工信道，无冲突地传输数据，无需运行CSMA/CD 协议</a:t>
            </a:r>
            <a:endParaRPr lang="zh-CN" altLang="zh-CN" dirty="0">
              <a:latin typeface="+mn-ea"/>
              <a:sym typeface="+mn-lt"/>
            </a:endParaRPr>
          </a:p>
          <a:p>
            <a:pPr marL="607695" lvl="1" indent="-342900" algn="l" latinLnBrk="0">
              <a:lnSpc>
                <a:spcPct val="130000"/>
              </a:lnSpc>
              <a:spcBef>
                <a:spcPts val="0"/>
              </a:spcBef>
            </a:pPr>
            <a:r>
              <a:rPr lang="zh-CN" altLang="zh-CN" sz="2400" dirty="0">
                <a:latin typeface="+mn-ea"/>
                <a:sym typeface="+mn-lt"/>
              </a:rPr>
              <a:t>二层交换机</a:t>
            </a:r>
            <a:r>
              <a:rPr lang="zh-CN" altLang="zh-CN" sz="2400" dirty="0">
                <a:latin typeface="+mn-ea"/>
              </a:rPr>
              <a:t>典型的转发模式有：直通模式、存储转发式、无碎片模式</a:t>
            </a:r>
            <a:endParaRPr lang="zh-CN" altLang="zh-CN" sz="2400" dirty="0">
              <a:latin typeface="+mn-ea"/>
              <a:sym typeface="+mn-lt"/>
            </a:endParaRPr>
          </a:p>
          <a:p>
            <a:pPr marL="607695" lvl="1" indent="-342900" algn="l" latinLnBrk="0">
              <a:lnSpc>
                <a:spcPct val="130000"/>
              </a:lnSpc>
              <a:spcBef>
                <a:spcPts val="0"/>
              </a:spcBef>
            </a:pPr>
            <a:endParaRPr lang="zh-CN" altLang="zh-CN" dirty="0">
              <a:latin typeface="+mn-ea"/>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a:latin typeface="微软雅黑" panose="020B0503020204020204" pitchFamily="34" charset="-122"/>
                <a:cs typeface="Times New Roman" panose="02020603050405020304" pitchFamily="18" charset="0"/>
              </a:rPr>
              <a:t>动态分配信道（二）：无冲突竞争协议</a:t>
            </a:r>
            <a:endParaRPr lang="zh-CN" altLang="en-US">
              <a:latin typeface="微软雅黑" panose="020B0503020204020204" pitchFamily="34" charset="-122"/>
            </a:endParaRPr>
          </a:p>
        </p:txBody>
      </p:sp>
      <p:sp>
        <p:nvSpPr>
          <p:cNvPr id="3" name="文本占位符 2"/>
          <p:cNvSpPr>
            <a:spLocks noGrp="1"/>
          </p:cNvSpPr>
          <p:nvPr>
            <p:ph type="body" idx="1"/>
          </p:nvPr>
        </p:nvSpPr>
        <p:spPr/>
        <p:txBody>
          <a:bodyPr/>
          <a:lstStyle/>
          <a:p>
            <a:pPr algn="l" eaLnBrk="1" hangingPunct="1">
              <a:buFont typeface="Wingdings" panose="05000000000000000000" pitchFamily="2" charset="2"/>
              <a:buChar char="n"/>
            </a:pPr>
            <a:r>
              <a:rPr lang="en-US" altLang="zh-CN" sz="2800" dirty="0">
                <a:ea typeface="微软雅黑 Light" panose="020B0502040204020203" pitchFamily="34" charset="-122"/>
                <a:cs typeface="Times New Roman" panose="02020603050405020304" pitchFamily="18" charset="0"/>
              </a:rPr>
              <a:t>无冲突竞争协议包括：基本位图协议、令牌传递协议和</a:t>
            </a:r>
            <a:r>
              <a:rPr lang="en-US" altLang="zh-CN" sz="2800" dirty="0">
                <a:ea typeface="微软雅黑 Light" panose="020B0502040204020203" pitchFamily="34" charset="-122"/>
              </a:rPr>
              <a:t>二进制倒计数</a:t>
            </a:r>
            <a:endParaRPr lang="en-US" altLang="zh-CN" sz="2800" dirty="0">
              <a:ea typeface="微软雅黑 Light" panose="020B0502040204020203" pitchFamily="34" charset="-122"/>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000" kern="100" dirty="0">
                <a:effectLst/>
                <a:latin typeface="+mn-ea"/>
              </a:rPr>
              <a:t>（</a:t>
            </a:r>
            <a:r>
              <a:rPr lang="en-US" altLang="zh-CN" sz="2000" kern="100" dirty="0">
                <a:effectLst/>
                <a:latin typeface="+mn-ea"/>
              </a:rPr>
              <a:t>1</a:t>
            </a:r>
            <a:r>
              <a:rPr lang="zh-CN" altLang="en-US" sz="2000" kern="100" dirty="0">
                <a:effectLst/>
                <a:latin typeface="+mn-ea"/>
              </a:rPr>
              <a:t>）</a:t>
            </a:r>
            <a:r>
              <a:rPr lang="zh-CN" altLang="zh-CN" sz="2000" kern="100" dirty="0">
                <a:effectLst/>
                <a:latin typeface="+mn-ea"/>
                <a:cs typeface="Times New Roman" panose="02020603050405020304" pitchFamily="18" charset="0"/>
              </a:rPr>
              <a:t>基本位图协议</a:t>
            </a:r>
            <a:endParaRPr lang="en-US" altLang="zh-CN" sz="2000" kern="100" dirty="0">
              <a:effectLst/>
              <a:latin typeface="+mn-ea"/>
            </a:endParaRPr>
          </a:p>
          <a:p>
            <a:endParaRPr lang="en-US" altLang="zh-CN" sz="1800" kern="100" dirty="0">
              <a:effectLst/>
              <a:latin typeface="Times New Roman" panose="02020603050405020304" pitchFamily="18" charset="0"/>
              <a:ea typeface="宋体" panose="02010600030101010101" pitchFamily="2" charset="-122"/>
            </a:endParaRPr>
          </a:p>
          <a:p>
            <a:endParaRPr lang="en-US" altLang="zh-CN" kern="100" dirty="0">
              <a:latin typeface="Times New Roman" panose="02020603050405020304" pitchFamily="18" charset="0"/>
              <a:ea typeface="宋体" panose="02010600030101010101" pitchFamily="2" charset="-122"/>
            </a:endParaRPr>
          </a:p>
          <a:p>
            <a:endParaRPr lang="en-US" altLang="zh-CN" sz="1800" kern="100" dirty="0">
              <a:effectLst/>
              <a:latin typeface="Times New Roman" panose="02020603050405020304" pitchFamily="18" charset="0"/>
              <a:ea typeface="宋体" panose="02010600030101010101" pitchFamily="2" charset="-122"/>
            </a:endParaRPr>
          </a:p>
          <a:p>
            <a:pPr marL="0" indent="0">
              <a:buNone/>
            </a:pPr>
            <a:r>
              <a:rPr lang="zh-CN" altLang="en-US" sz="2000" kern="100" dirty="0">
                <a:effectLst/>
                <a:latin typeface="+mn-ea"/>
              </a:rPr>
              <a:t>（</a:t>
            </a:r>
            <a:r>
              <a:rPr lang="en-US" altLang="zh-CN" sz="2000" kern="100" dirty="0">
                <a:effectLst/>
                <a:latin typeface="+mn-ea"/>
              </a:rPr>
              <a:t>2</a:t>
            </a:r>
            <a:r>
              <a:rPr lang="zh-CN" altLang="en-US" sz="2000" kern="100" dirty="0">
                <a:effectLst/>
                <a:latin typeface="+mn-ea"/>
              </a:rPr>
              <a:t>）</a:t>
            </a:r>
            <a:r>
              <a:rPr lang="zh-CN" altLang="zh-CN" sz="2000" kern="100" dirty="0">
                <a:effectLst/>
                <a:latin typeface="+mn-ea"/>
              </a:rPr>
              <a:t>令牌传递</a:t>
            </a:r>
            <a:r>
              <a:rPr lang="en-US" altLang="zh-CN" sz="2000" kern="100" dirty="0">
                <a:effectLst/>
                <a:latin typeface="+mn-ea"/>
              </a:rPr>
              <a:t>                                 </a:t>
            </a:r>
            <a:r>
              <a:rPr lang="zh-CN" altLang="en-US" sz="2000" kern="100" dirty="0">
                <a:effectLst/>
                <a:latin typeface="+mn-ea"/>
              </a:rPr>
              <a:t>（</a:t>
            </a:r>
            <a:r>
              <a:rPr lang="en-US" altLang="zh-CN" sz="2000" kern="100" dirty="0">
                <a:effectLst/>
                <a:latin typeface="+mn-ea"/>
              </a:rPr>
              <a:t>3</a:t>
            </a:r>
            <a:r>
              <a:rPr lang="zh-CN" altLang="en-US" sz="2000" kern="100" dirty="0">
                <a:effectLst/>
                <a:latin typeface="+mn-ea"/>
              </a:rPr>
              <a:t>）</a:t>
            </a:r>
            <a:r>
              <a:rPr lang="zh-CN" altLang="zh-CN" sz="2000" kern="100" dirty="0">
                <a:effectLst/>
                <a:latin typeface="+mn-ea"/>
              </a:rPr>
              <a:t>二进制倒计数</a:t>
            </a:r>
            <a:endParaRPr lang="zh-CN" altLang="zh-CN" sz="2000" kern="100" dirty="0">
              <a:effectLst/>
              <a:latin typeface="+mn-ea"/>
            </a:endParaRPr>
          </a:p>
          <a:p>
            <a:endParaRPr lang="zh-CN" altLang="en-US" dirty="0"/>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
        <p:nvSpPr>
          <p:cNvPr id="7"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2929116" y="1636345"/>
          <a:ext cx="7420144" cy="1358902"/>
        </p:xfrm>
        <a:graphic>
          <a:graphicData uri="http://schemas.openxmlformats.org/presentationml/2006/ole">
            <mc:AlternateContent xmlns:mc="http://schemas.openxmlformats.org/markup-compatibility/2006">
              <mc:Choice xmlns:v="urn:schemas-microsoft-com:vml" Requires="v">
                <p:oleObj spid="_x0000_s2150" name="Visio" r:id="rId1" imgW="6460490" imgH="1184910" progId="Visio.Drawing.15">
                  <p:embed/>
                </p:oleObj>
              </mc:Choice>
              <mc:Fallback>
                <p:oleObj name="Visio" r:id="rId1" imgW="6460490" imgH="1184910" progId="Visio.Drawing.15">
                  <p:embed/>
                  <p:pic>
                    <p:nvPicPr>
                      <p:cNvPr id="0" name="对象 7"/>
                      <p:cNvPicPr>
                        <a:picLocks noChangeAspect="1" noChangeArrowheads="1"/>
                      </p:cNvPicPr>
                      <p:nvPr/>
                    </p:nvPicPr>
                    <p:blipFill>
                      <a:blip r:embed="rId2"/>
                      <a:srcRect/>
                      <a:stretch>
                        <a:fillRect/>
                      </a:stretch>
                    </p:blipFill>
                    <p:spPr bwMode="auto">
                      <a:xfrm>
                        <a:off x="2929116" y="1636345"/>
                        <a:ext cx="7420144" cy="1358902"/>
                      </a:xfrm>
                      <a:prstGeom prst="rect">
                        <a:avLst/>
                      </a:prstGeom>
                      <a:noFill/>
                    </p:spPr>
                  </p:pic>
                </p:oleObj>
              </mc:Fallback>
            </mc:AlternateContent>
          </a:graphicData>
        </a:graphic>
      </p:graphicFrame>
      <p:sp>
        <p:nvSpPr>
          <p:cNvPr id="11"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2" name="对象 11"/>
          <p:cNvGraphicFramePr>
            <a:graphicFrameLocks noChangeAspect="1"/>
          </p:cNvGraphicFramePr>
          <p:nvPr/>
        </p:nvGraphicFramePr>
        <p:xfrm>
          <a:off x="1818490" y="3376826"/>
          <a:ext cx="3254828" cy="2310315"/>
        </p:xfrm>
        <a:graphic>
          <a:graphicData uri="http://schemas.openxmlformats.org/presentationml/2006/ole">
            <mc:AlternateContent xmlns:mc="http://schemas.openxmlformats.org/markup-compatibility/2006">
              <mc:Choice xmlns:v="urn:schemas-microsoft-com:vml" Requires="v">
                <p:oleObj spid="_x0000_s2151" name="Visio" r:id="rId3" imgW="1687830" imgH="1199515" progId="Visio.Drawing.15">
                  <p:embed/>
                </p:oleObj>
              </mc:Choice>
              <mc:Fallback>
                <p:oleObj name="Visio" r:id="rId3" imgW="1687830" imgH="1199515" progId="Visio.Drawing.15">
                  <p:embed/>
                  <p:pic>
                    <p:nvPicPr>
                      <p:cNvPr id="0" name="对象 11"/>
                      <p:cNvPicPr>
                        <a:picLocks noChangeAspect="1" noChangeArrowheads="1"/>
                      </p:cNvPicPr>
                      <p:nvPr/>
                    </p:nvPicPr>
                    <p:blipFill>
                      <a:blip r:embed="rId4"/>
                      <a:srcRect/>
                      <a:stretch>
                        <a:fillRect/>
                      </a:stretch>
                    </p:blipFill>
                    <p:spPr bwMode="auto">
                      <a:xfrm>
                        <a:off x="1818490" y="3376826"/>
                        <a:ext cx="3254828" cy="2310315"/>
                      </a:xfrm>
                      <a:prstGeom prst="rect">
                        <a:avLst/>
                      </a:prstGeom>
                      <a:noFill/>
                    </p:spPr>
                  </p:pic>
                </p:oleObj>
              </mc:Fallback>
            </mc:AlternateContent>
          </a:graphicData>
        </a:graphic>
      </p:graphicFrame>
      <p:sp>
        <p:nvSpPr>
          <p:cNvPr id="13"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14" name="对象 13"/>
          <p:cNvGraphicFramePr>
            <a:graphicFrameLocks noChangeAspect="1"/>
          </p:cNvGraphicFramePr>
          <p:nvPr/>
        </p:nvGraphicFramePr>
        <p:xfrm>
          <a:off x="7118683" y="3088153"/>
          <a:ext cx="3709987" cy="2887663"/>
        </p:xfrm>
        <a:graphic>
          <a:graphicData uri="http://schemas.openxmlformats.org/presentationml/2006/ole">
            <mc:AlternateContent xmlns:mc="http://schemas.openxmlformats.org/markup-compatibility/2006">
              <mc:Choice xmlns:v="urn:schemas-microsoft-com:vml" Requires="v">
                <p:oleObj spid="_x0000_s2152" name="Visio" r:id="rId5" imgW="2595245" imgH="2071370" progId="Visio.Drawing.15">
                  <p:embed/>
                </p:oleObj>
              </mc:Choice>
              <mc:Fallback>
                <p:oleObj name="Visio" r:id="rId5" imgW="2595245" imgH="2071370" progId="Visio.Drawing.15">
                  <p:embed/>
                  <p:pic>
                    <p:nvPicPr>
                      <p:cNvPr id="0" name="对象 13"/>
                      <p:cNvPicPr>
                        <a:picLocks noChangeAspect="1" noChangeArrowheads="1"/>
                      </p:cNvPicPr>
                      <p:nvPr/>
                    </p:nvPicPr>
                    <p:blipFill>
                      <a:blip r:embed="rId6"/>
                      <a:srcRect/>
                      <a:stretch>
                        <a:fillRect/>
                      </a:stretch>
                    </p:blipFill>
                    <p:spPr bwMode="auto">
                      <a:xfrm>
                        <a:off x="7118683" y="3088153"/>
                        <a:ext cx="3709987" cy="2887663"/>
                      </a:xfrm>
                      <a:prstGeom prst="rect">
                        <a:avLst/>
                      </a:prstGeom>
                      <a:noFill/>
                    </p:spPr>
                  </p:pic>
                </p:oleObj>
              </mc:Fallback>
            </mc:AlternateContent>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mn-lt"/>
                <a:ea typeface="+mn-ea"/>
                <a:cs typeface="+mn-ea"/>
                <a:sym typeface="+mn-lt"/>
              </a:rPr>
              <a:t>本章总结</a:t>
            </a:r>
            <a:endParaRPr lang="zh-CN" altLang="en-US" dirty="0"/>
          </a:p>
        </p:txBody>
      </p:sp>
      <p:sp>
        <p:nvSpPr>
          <p:cNvPr id="3" name="内容占位符 2"/>
          <p:cNvSpPr>
            <a:spLocks noGrp="1"/>
          </p:cNvSpPr>
          <p:nvPr>
            <p:ph idx="1"/>
          </p:nvPr>
        </p:nvSpPr>
        <p:spPr/>
        <p:txBody>
          <a:bodyPr>
            <a:normAutofit/>
          </a:bodyPr>
          <a:lstStyle/>
          <a:p>
            <a:pPr>
              <a:lnSpc>
                <a:spcPct val="120000"/>
              </a:lnSpc>
              <a:spcBef>
                <a:spcPct val="0"/>
              </a:spcBef>
            </a:pPr>
            <a:r>
              <a:rPr lang="zh-CN" altLang="en-US" sz="2800" dirty="0">
                <a:latin typeface="+mn-ea"/>
                <a:cs typeface="+mn-ea"/>
                <a:sym typeface="+mn-lt"/>
              </a:rPr>
              <a:t>虚拟局域网</a:t>
            </a:r>
            <a:r>
              <a:rPr lang="en-US" altLang="zh-CN" sz="2800" dirty="0">
                <a:latin typeface="+mn-ea"/>
                <a:cs typeface="+mn-ea"/>
                <a:sym typeface="+mn-lt"/>
              </a:rPr>
              <a:t>VLAN</a:t>
            </a:r>
            <a:endParaRPr lang="en-US" altLang="zh-CN" sz="2800" dirty="0">
              <a:latin typeface="+mn-ea"/>
              <a:cs typeface="+mn-ea"/>
              <a:sym typeface="+mn-lt"/>
            </a:endParaRPr>
          </a:p>
          <a:p>
            <a:pPr marL="607695" lvl="1" indent="-342900" algn="l">
              <a:lnSpc>
                <a:spcPct val="120000"/>
              </a:lnSpc>
              <a:spcBef>
                <a:spcPts val="0"/>
              </a:spcBef>
            </a:pPr>
            <a:r>
              <a:rPr lang="zh-CN" altLang="zh-CN" dirty="0">
                <a:latin typeface="+mn-ea"/>
                <a:sym typeface="+mn-lt"/>
              </a:rPr>
              <a:t>以太交换机互连的主机在同个广播域内，存在广播风暴带来的网络性能下降和用户信息安全问题</a:t>
            </a:r>
            <a:endParaRPr lang="zh-CN" altLang="zh-CN" dirty="0">
              <a:latin typeface="+mn-ea"/>
              <a:sym typeface="+mn-lt"/>
            </a:endParaRPr>
          </a:p>
          <a:p>
            <a:pPr marL="607695" lvl="1" indent="-342900" algn="l">
              <a:lnSpc>
                <a:spcPct val="120000"/>
              </a:lnSpc>
              <a:spcBef>
                <a:spcPts val="0"/>
              </a:spcBef>
            </a:pPr>
            <a:r>
              <a:rPr lang="zh-CN" altLang="zh-CN" dirty="0">
                <a:latin typeface="+mn-ea"/>
                <a:sym typeface="+mn-lt"/>
              </a:rPr>
              <a:t>虚拟局域网是按照某种需要将用户主机和网络资源进行虚拟的逻辑组合，将具有某种共同需要和共同特征的主机划入一个VLAN组</a:t>
            </a:r>
            <a:endParaRPr lang="zh-CN" altLang="zh-CN" dirty="0">
              <a:latin typeface="+mn-ea"/>
              <a:sym typeface="+mn-lt"/>
            </a:endParaRPr>
          </a:p>
          <a:p>
            <a:pPr marL="607695" lvl="1" indent="-342900" algn="l">
              <a:lnSpc>
                <a:spcPct val="120000"/>
              </a:lnSpc>
              <a:spcBef>
                <a:spcPts val="0"/>
              </a:spcBef>
            </a:pPr>
            <a:r>
              <a:rPr lang="zh-CN" altLang="zh-CN" dirty="0">
                <a:latin typeface="+mn-ea"/>
                <a:sym typeface="+mn-lt"/>
              </a:rPr>
              <a:t>虚拟局域网的 MAC 帧按照802.1Q 协议来标识 VLAN 标识符</a:t>
            </a:r>
            <a:endParaRPr lang="zh-CN" altLang="zh-CN" dirty="0">
              <a:latin typeface="+mn-ea"/>
              <a:sym typeface="+mn-lt"/>
            </a:endParaRPr>
          </a:p>
          <a:p>
            <a:pPr marL="607695" lvl="1" indent="-342900" algn="l">
              <a:lnSpc>
                <a:spcPct val="120000"/>
              </a:lnSpc>
              <a:spcBef>
                <a:spcPts val="0"/>
              </a:spcBef>
            </a:pPr>
            <a:r>
              <a:rPr lang="zh-CN" altLang="zh-CN" dirty="0">
                <a:latin typeface="+mn-ea"/>
                <a:sym typeface="+mn-lt"/>
              </a:rPr>
              <a:t>同一个VLAN组在一个广播域内，MAC帧可以在本 VLAN 组内传播</a:t>
            </a:r>
            <a:endParaRPr lang="zh-CN" altLang="zh-CN" dirty="0">
              <a:latin typeface="+mn-ea"/>
              <a:sym typeface="+mn-lt"/>
            </a:endParaRPr>
          </a:p>
          <a:p>
            <a:pPr marL="607695" lvl="1" indent="-342900" algn="l">
              <a:lnSpc>
                <a:spcPct val="120000"/>
              </a:lnSpc>
              <a:spcBef>
                <a:spcPts val="0"/>
              </a:spcBef>
            </a:pPr>
            <a:r>
              <a:rPr lang="zh-CN" altLang="zh-CN" dirty="0">
                <a:latin typeface="+mn-ea"/>
                <a:sym typeface="+mn-lt"/>
              </a:rPr>
              <a:t>VLAN的划分方法有基于端口、MAC地址、协议、IP 地址、高层应用或服务等</a:t>
            </a:r>
            <a:endParaRPr lang="zh-CN" altLang="zh-CN" dirty="0">
              <a:latin typeface="+mn-ea"/>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a:latin typeface="微软雅黑" panose="020B0503020204020204" pitchFamily="34" charset="-122"/>
                <a:cs typeface="Times New Roman" panose="02020603050405020304" pitchFamily="18" charset="0"/>
              </a:rPr>
              <a:t>动态分配信道（三）：有限竞争协议</a:t>
            </a:r>
            <a:endParaRPr lang="zh-CN" altLang="en-US">
              <a:latin typeface="微软雅黑" panose="020B0503020204020204" pitchFamily="34" charset="-122"/>
            </a:endParaRPr>
          </a:p>
        </p:txBody>
      </p:sp>
      <p:sp>
        <p:nvSpPr>
          <p:cNvPr id="3" name="文本占位符 2"/>
          <p:cNvSpPr>
            <a:spLocks noGrp="1"/>
          </p:cNvSpPr>
          <p:nvPr>
            <p:ph type="body" idx="1"/>
          </p:nvPr>
        </p:nvSpPr>
        <p:spPr/>
        <p:txBody>
          <a:bodyPr/>
          <a:lstStyle/>
          <a:p>
            <a:pPr algn="l" eaLnBrk="1" hangingPunct="1">
              <a:buFont typeface="Wingdings" panose="05000000000000000000" pitchFamily="2" charset="2"/>
              <a:buChar char="n"/>
            </a:pPr>
            <a:r>
              <a:rPr lang="en-US" altLang="zh-CN" sz="2800" dirty="0">
                <a:ea typeface="微软雅黑 Light" panose="020B0502040204020203" pitchFamily="34" charset="-122"/>
                <a:cs typeface="Times New Roman" panose="02020603050405020304" pitchFamily="18" charset="0"/>
              </a:rPr>
              <a:t>竞争协议：在负载较轻的情况下更为理想，因为冲突少、延迟短</a:t>
            </a:r>
            <a:endParaRPr lang="en-US" altLang="zh-CN" sz="2800" dirty="0">
              <a:ea typeface="微软雅黑 Light" panose="020B0502040204020203" pitchFamily="34" charset="-122"/>
              <a:cs typeface="Times New Roman" panose="02020603050405020304" pitchFamily="18" charset="0"/>
            </a:endParaRPr>
          </a:p>
          <a:p>
            <a:pPr algn="l" eaLnBrk="1" hangingPunct="1">
              <a:buFont typeface="Wingdings" panose="05000000000000000000" pitchFamily="2" charset="2"/>
              <a:buChar char="n"/>
            </a:pPr>
            <a:r>
              <a:rPr lang="en-US" altLang="zh-CN" sz="2800" dirty="0">
                <a:ea typeface="微软雅黑 Light" panose="020B0502040204020203" pitchFamily="34" charset="-122"/>
                <a:cs typeface="Times New Roman" panose="02020603050405020304" pitchFamily="18" charset="0"/>
              </a:rPr>
              <a:t>无冲突协议：在低负载情况下延迟相对高，随着负载增加，信道的效率反而提高，因开销固定</a:t>
            </a:r>
            <a:endParaRPr lang="en-US" altLang="zh-CN" sz="2800" dirty="0">
              <a:ea typeface="微软雅黑 Light" panose="020B0502040204020203" pitchFamily="34" charset="-122"/>
              <a:cs typeface="Times New Roman" panose="02020603050405020304" pitchFamily="18" charset="0"/>
            </a:endParaRPr>
          </a:p>
          <a:p>
            <a:pPr algn="l" eaLnBrk="1" hangingPunct="1">
              <a:buFont typeface="Wingdings" panose="05000000000000000000" pitchFamily="2" charset="2"/>
              <a:buChar char="n"/>
            </a:pPr>
            <a:r>
              <a:rPr lang="en-US" altLang="zh-CN" sz="2800" dirty="0">
                <a:ea typeface="微软雅黑 Light" panose="020B0502040204020203" pitchFamily="34" charset="-122"/>
                <a:cs typeface="Times New Roman" panose="02020603050405020304" pitchFamily="18" charset="0"/>
              </a:rPr>
              <a:t>有限竞争协议</a:t>
            </a:r>
            <a:endParaRPr lang="en-US" altLang="zh-CN" sz="2800" dirty="0">
              <a:ea typeface="微软雅黑 Light" panose="020B0502040204020203" pitchFamily="34" charset="-122"/>
              <a:cs typeface="Times New Roman" panose="02020603050405020304" pitchFamily="18" charset="0"/>
            </a:endParaRPr>
          </a:p>
          <a:p>
            <a:pPr lvl="1" algn="l" eaLnBrk="1" hangingPunct="1">
              <a:buFont typeface="Wingdings" panose="05000000000000000000" pitchFamily="2" charset="2"/>
              <a:buChar char="n"/>
            </a:pPr>
            <a:r>
              <a:rPr lang="zh-CN" altLang="en-US" sz="2400" dirty="0">
                <a:ea typeface="微软雅黑 Light" panose="020B0502040204020203" pitchFamily="34" charset="-122"/>
                <a:cs typeface="Times New Roman" panose="02020603050405020304" pitchFamily="18" charset="0"/>
              </a:rPr>
              <a:t>在低负载下用竞争法获得较短的延迟</a:t>
            </a:r>
            <a:endParaRPr lang="zh-CN" altLang="en-US" sz="2400" dirty="0">
              <a:ea typeface="微软雅黑 Light" panose="020B0502040204020203" pitchFamily="34" charset="-122"/>
              <a:cs typeface="Times New Roman" panose="02020603050405020304" pitchFamily="18" charset="0"/>
            </a:endParaRPr>
          </a:p>
          <a:p>
            <a:pPr lvl="1" algn="l" eaLnBrk="1" hangingPunct="1">
              <a:buFont typeface="Wingdings" panose="05000000000000000000" pitchFamily="2" charset="2"/>
              <a:buChar char="n"/>
            </a:pPr>
            <a:r>
              <a:rPr lang="zh-CN" altLang="en-US" sz="2400" dirty="0">
                <a:ea typeface="微软雅黑 Light" panose="020B0502040204020203" pitchFamily="34" charset="-122"/>
                <a:cs typeface="Times New Roman" panose="02020603050405020304" pitchFamily="18" charset="0"/>
              </a:rPr>
              <a:t>在高负载下用无冲突技术获得良好的信道效率</a:t>
            </a:r>
            <a:endParaRPr lang="zh-CN" altLang="en-US" sz="2400" dirty="0">
              <a:ea typeface="微软雅黑 Light" panose="020B0502040204020203" pitchFamily="34" charset="-122"/>
              <a:cs typeface="Times New Roman" panose="02020603050405020304" pitchFamily="18" charset="0"/>
            </a:endParaRPr>
          </a:p>
          <a:p>
            <a:pPr lvl="1" algn="l" eaLnBrk="1" hangingPunct="1">
              <a:buFont typeface="Wingdings" panose="05000000000000000000" pitchFamily="2" charset="2"/>
              <a:buChar char="n"/>
            </a:pPr>
            <a:r>
              <a:rPr lang="zh-CN" altLang="en-US" sz="2400" dirty="0">
                <a:ea typeface="微软雅黑 Light" panose="020B0502040204020203" pitchFamily="34" charset="-122"/>
                <a:cs typeface="Times New Roman" panose="02020603050405020304" pitchFamily="18" charset="0"/>
              </a:rPr>
              <a:t>例：自适应树遍历协议</a:t>
            </a:r>
            <a:endParaRPr lang="zh-CN" altLang="en-US" sz="2400" dirty="0">
              <a:ea typeface="微软雅黑 Light" panose="020B0502040204020203" pitchFamily="34" charset="-122"/>
              <a:cs typeface="Times New Roman" panose="02020603050405020304" pitchFamily="18" charset="0"/>
            </a:endParaRPr>
          </a:p>
          <a:p>
            <a:pPr>
              <a:buFont typeface="Wingdings" panose="05000000000000000000" pitchFamily="2" charset="2"/>
              <a:buChar char="n"/>
            </a:pPr>
            <a:endParaRPr lang="en-US" altLang="zh-CN" sz="2400" kern="100" dirty="0">
              <a:latin typeface="+mn-ea"/>
              <a:cs typeface="Times New Roman" panose="02020603050405020304" pitchFamily="18" charset="0"/>
            </a:endParaRPr>
          </a:p>
          <a:p>
            <a:endParaRPr lang="zh-CN" altLang="en-US" dirty="0"/>
          </a:p>
        </p:txBody>
      </p:sp>
      <p:sp>
        <p:nvSpPr>
          <p:cNvPr id="4" name="灯片编号占位符 3"/>
          <p:cNvSpPr>
            <a:spLocks noGrp="1"/>
          </p:cNvSpPr>
          <p:nvPr>
            <p:ph type="sldNum" sz="quarter" idx="12"/>
          </p:nvPr>
        </p:nvSpPr>
        <p:spPr/>
        <p:txBody>
          <a:bodyPr/>
          <a:lstStyle/>
          <a:p>
            <a:fld id="{67CBE2BA-217C-4668-9731-D33A8B8F2C49}" type="slidenum">
              <a:rPr lang="zh-CN" altLang="en-US" smtClean="0"/>
            </a:fld>
            <a:endParaRPr lang="zh-CN" altLang="en-US"/>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7556500" y="2547938"/>
          <a:ext cx="3848100" cy="3289300"/>
        </p:xfrm>
        <a:graphic>
          <a:graphicData uri="http://schemas.openxmlformats.org/presentationml/2006/ole">
            <mc:AlternateContent xmlns:mc="http://schemas.openxmlformats.org/markup-compatibility/2006">
              <mc:Choice xmlns:v="urn:schemas-microsoft-com:vml" Requires="v">
                <p:oleObj spid="_x0000_s3078" name="Visio" r:id="rId1" imgW="2845435" imgH="2437130" progId="Visio.Drawing.15">
                  <p:embed/>
                </p:oleObj>
              </mc:Choice>
              <mc:Fallback>
                <p:oleObj name="Visio" r:id="rId1" imgW="2845435" imgH="2437130" progId="Visio.Drawing.15">
                  <p:embed/>
                  <p:pic>
                    <p:nvPicPr>
                      <p:cNvPr id="0" name="Object 1"/>
                      <p:cNvPicPr>
                        <a:picLocks noChangeAspect="1" noChangeArrowheads="1"/>
                      </p:cNvPicPr>
                      <p:nvPr/>
                    </p:nvPicPr>
                    <p:blipFill>
                      <a:blip r:embed="rId2"/>
                      <a:srcRect/>
                      <a:stretch>
                        <a:fillRect/>
                      </a:stretch>
                    </p:blipFill>
                    <p:spPr bwMode="auto">
                      <a:xfrm>
                        <a:off x="7556500" y="2547938"/>
                        <a:ext cx="3848100" cy="3289300"/>
                      </a:xfrm>
                      <a:prstGeom prst="rect">
                        <a:avLst/>
                      </a:prstGeom>
                      <a:noFill/>
                      <a:ln>
                        <a:noFill/>
                      </a:ln>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t>数据链路管理</a:t>
            </a:r>
            <a:endParaRPr lang="zh-CN" altLang="en-US"/>
          </a:p>
        </p:txBody>
      </p:sp>
      <p:sp>
        <p:nvSpPr>
          <p:cNvPr id="3" name="内容占位符 2"/>
          <p:cNvSpPr>
            <a:spLocks noGrp="1"/>
          </p:cNvSpPr>
          <p:nvPr>
            <p:ph idx="1"/>
          </p:nvPr>
        </p:nvSpPr>
        <p:spPr>
          <a:xfrm>
            <a:off x="334645" y="1052830"/>
            <a:ext cx="4168775" cy="5436870"/>
          </a:xfrm>
        </p:spPr>
        <p:txBody>
          <a:bodyPr/>
          <a:lstStyle/>
          <a:p>
            <a:pPr marL="342900" indent="-342900" eaLnBrk="1" hangingPunct="1">
              <a:lnSpc>
                <a:spcPct val="80000"/>
              </a:lnSpc>
              <a:spcBef>
                <a:spcPct val="20000"/>
              </a:spcBef>
            </a:pPr>
            <a:r>
              <a:rPr lang="zh-CN" altLang="en-US" sz="2800" dirty="0">
                <a:solidFill>
                  <a:schemeClr val="tx1"/>
                </a:solidFill>
                <a:ea typeface="微软雅黑 Light" panose="020B0502040204020203" pitchFamily="34" charset="-122"/>
              </a:rPr>
              <a:t>线路配置</a:t>
            </a:r>
            <a:endParaRPr lang="zh-CN" altLang="en-US" sz="28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点到点信道</a:t>
            </a:r>
            <a:endParaRPr lang="zh-CN" altLang="en-US" sz="24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广播信道</a:t>
            </a:r>
            <a:endParaRPr lang="zh-CN" altLang="en-US" sz="2400" dirty="0">
              <a:solidFill>
                <a:schemeClr val="tx1"/>
              </a:solidFill>
              <a:ea typeface="微软雅黑 Light" panose="020B0502040204020203" pitchFamily="34" charset="-122"/>
            </a:endParaRPr>
          </a:p>
          <a:p>
            <a:pPr lvl="1" algn="l">
              <a:lnSpc>
                <a:spcPct val="80000"/>
              </a:lnSpc>
            </a:pPr>
            <a:endParaRPr lang="zh-CN" altLang="en-US" dirty="0"/>
          </a:p>
          <a:p>
            <a:pPr marL="342900" indent="-342900" algn="l" eaLnBrk="1" hangingPunct="1">
              <a:lnSpc>
                <a:spcPct val="80000"/>
              </a:lnSpc>
              <a:spcBef>
                <a:spcPct val="20000"/>
              </a:spcBef>
            </a:pPr>
            <a:r>
              <a:rPr lang="zh-CN" altLang="en-US" sz="2800" dirty="0">
                <a:solidFill>
                  <a:schemeClr val="tx1"/>
                </a:solidFill>
                <a:ea typeface="微软雅黑 Light" panose="020B0502040204020203" pitchFamily="34" charset="-122"/>
              </a:rPr>
              <a:t>传输方式</a:t>
            </a:r>
            <a:endParaRPr lang="zh-CN" altLang="en-US" sz="28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单工、双工、半双工</a:t>
            </a:r>
            <a:endParaRPr lang="zh-CN" altLang="en-US" sz="24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并行与串行</a:t>
            </a:r>
            <a:endParaRPr lang="zh-CN" altLang="en-US" sz="24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同步与异步</a:t>
            </a:r>
            <a:endParaRPr lang="zh-CN" altLang="en-US" sz="2400" dirty="0">
              <a:solidFill>
                <a:schemeClr val="tx1"/>
              </a:solidFill>
              <a:ea typeface="微软雅黑 Light" panose="020B0502040204020203" pitchFamily="34" charset="-122"/>
            </a:endParaRPr>
          </a:p>
          <a:p>
            <a:pPr lvl="1" algn="l"/>
            <a:endParaRPr lang="zh-CN" altLang="en-US" sz="2400" dirty="0"/>
          </a:p>
        </p:txBody>
      </p:sp>
      <p:sp>
        <p:nvSpPr>
          <p:cNvPr id="4" name="内容占位符 3"/>
          <p:cNvSpPr>
            <a:spLocks noGrp="1"/>
          </p:cNvSpPr>
          <p:nvPr>
            <p:ph idx="10"/>
          </p:nvPr>
        </p:nvSpPr>
        <p:spPr>
          <a:xfrm>
            <a:off x="5074285" y="981075"/>
            <a:ext cx="6683375" cy="5436870"/>
          </a:xfrm>
        </p:spPr>
        <p:txBody>
          <a:bodyPr>
            <a:normAutofit/>
          </a:bodyPr>
          <a:lstStyle/>
          <a:p>
            <a:pPr marL="342900" indent="-342900" algn="l" eaLnBrk="1" hangingPunct="1">
              <a:lnSpc>
                <a:spcPct val="80000"/>
              </a:lnSpc>
              <a:spcBef>
                <a:spcPct val="20000"/>
              </a:spcBef>
            </a:pPr>
            <a:r>
              <a:rPr lang="zh-CN" altLang="en-US" sz="2800" dirty="0">
                <a:solidFill>
                  <a:schemeClr val="tx1"/>
                </a:solidFill>
                <a:ea typeface="微软雅黑 Light" panose="020B0502040204020203" pitchFamily="34" charset="-122"/>
              </a:rPr>
              <a:t>线路规程：</a:t>
            </a:r>
            <a:endParaRPr lang="zh-CN" altLang="en-US" sz="2800" dirty="0">
              <a:solidFill>
                <a:schemeClr val="tx1"/>
              </a:solidFill>
              <a:ea typeface="微软雅黑 Light" panose="020B0502040204020203" pitchFamily="34" charset="-122"/>
            </a:endParaRPr>
          </a:p>
          <a:p>
            <a:pPr lvl="1" algn="l" eaLnBrk="1" hangingPunct="1">
              <a:lnSpc>
                <a:spcPct val="100000"/>
              </a:lnSpc>
              <a:spcBef>
                <a:spcPct val="20000"/>
              </a:spcBef>
            </a:pPr>
            <a:r>
              <a:rPr lang="zh-CN" altLang="en-US" sz="2400" dirty="0">
                <a:solidFill>
                  <a:schemeClr val="tx1"/>
                </a:solidFill>
                <a:ea typeface="微软雅黑 Light" panose="020B0502040204020203" pitchFamily="34" charset="-122"/>
              </a:rPr>
              <a:t>通信双方约定好的协议、规则</a:t>
            </a:r>
            <a:endParaRPr lang="zh-CN" altLang="en-US" sz="2400"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sz="2000" dirty="0">
                <a:solidFill>
                  <a:schemeClr val="tx1"/>
                </a:solidFill>
                <a:ea typeface="微软雅黑 Light" panose="020B0502040204020203" pitchFamily="34" charset="-122"/>
              </a:rPr>
              <a:t>询问/确认方式（ENQ/ACK）</a:t>
            </a:r>
            <a:endParaRPr lang="zh-CN" altLang="en-US" sz="2000"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sz="2000" dirty="0">
                <a:solidFill>
                  <a:schemeClr val="tx1"/>
                </a:solidFill>
                <a:ea typeface="微软雅黑 Light" panose="020B0502040204020203" pitchFamily="34" charset="-122"/>
              </a:rPr>
              <a:t>轮询/选择方式（Poll/Select）</a:t>
            </a:r>
            <a:endParaRPr lang="zh-CN" altLang="en-US" sz="2000" dirty="0">
              <a:solidFill>
                <a:schemeClr val="tx1"/>
              </a:solidFill>
              <a:ea typeface="微软雅黑 Light" panose="020B0502040204020203" pitchFamily="34" charset="-122"/>
            </a:endParaRPr>
          </a:p>
          <a:p>
            <a:pPr lvl="2" algn="l" eaLnBrk="1" hangingPunct="1"/>
            <a:endParaRPr lang="zh-CN" altLang="en-US" sz="2000" dirty="0">
              <a:ea typeface="微软雅黑 Light" panose="020B0502040204020203" pitchFamily="34" charset="-122"/>
            </a:endParaRPr>
          </a:p>
          <a:p>
            <a:pPr marL="342900" indent="-342900" algn="l" eaLnBrk="1" hangingPunct="1">
              <a:lnSpc>
                <a:spcPct val="80000"/>
              </a:lnSpc>
              <a:spcBef>
                <a:spcPct val="20000"/>
              </a:spcBef>
            </a:pPr>
            <a:r>
              <a:rPr lang="zh-CN" altLang="en-US" sz="2800" dirty="0">
                <a:solidFill>
                  <a:schemeClr val="tx1"/>
                </a:solidFill>
                <a:ea typeface="微软雅黑 Light" panose="020B0502040204020203" pitchFamily="34" charset="-122"/>
              </a:rPr>
              <a:t>链路状态管理：</a:t>
            </a:r>
            <a:endParaRPr lang="zh-CN" altLang="en-US" sz="2800" dirty="0">
              <a:solidFill>
                <a:schemeClr val="tx1"/>
              </a:solidFill>
              <a:ea typeface="微软雅黑 Light" panose="020B0502040204020203" pitchFamily="34" charset="-122"/>
            </a:endParaRPr>
          </a:p>
          <a:p>
            <a:pPr lvl="1" algn="l" eaLnBrk="1" hangingPunct="1">
              <a:lnSpc>
                <a:spcPct val="100000"/>
              </a:lnSpc>
              <a:spcBef>
                <a:spcPct val="20000"/>
              </a:spcBef>
            </a:pPr>
            <a:r>
              <a:rPr lang="zh-CN" altLang="en-US" sz="2400" dirty="0">
                <a:solidFill>
                  <a:schemeClr val="tx1"/>
                </a:solidFill>
                <a:ea typeface="微软雅黑 Light" panose="020B0502040204020203" pitchFamily="34" charset="-122"/>
              </a:rPr>
              <a:t>发送方确定接收方处于接收状态</a:t>
            </a:r>
            <a:endParaRPr lang="zh-CN" altLang="en-US" sz="2400"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sz="2000" dirty="0">
                <a:solidFill>
                  <a:schemeClr val="tx1"/>
                </a:solidFill>
                <a:ea typeface="微软雅黑 Light" panose="020B0502040204020203" pitchFamily="34" charset="-122"/>
              </a:rPr>
              <a:t>数据链路建立：收发数据前</a:t>
            </a:r>
            <a:endParaRPr lang="zh-CN" altLang="en-US" sz="2000"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sz="2000" dirty="0">
                <a:solidFill>
                  <a:schemeClr val="tx1"/>
                </a:solidFill>
                <a:ea typeface="微软雅黑 Light" panose="020B0502040204020203" pitchFamily="34" charset="-122"/>
              </a:rPr>
              <a:t>数据链路维持：收发数据中</a:t>
            </a:r>
            <a:endParaRPr lang="zh-CN" altLang="en-US" sz="2000"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sz="2000" dirty="0">
                <a:solidFill>
                  <a:schemeClr val="tx1"/>
                </a:solidFill>
                <a:ea typeface="微软雅黑 Light" panose="020B0502040204020203" pitchFamily="34" charset="-122"/>
              </a:rPr>
              <a:t>数据链路释放：数据收发完成后</a:t>
            </a:r>
            <a:endParaRPr lang="zh-CN" altLang="en-US" sz="2000" dirty="0">
              <a:solidFill>
                <a:schemeClr val="tx1"/>
              </a:solidFill>
              <a:ea typeface="微软雅黑 Light" panose="020B0502040204020203" pitchFamily="34" charset="-122"/>
            </a:endParaRPr>
          </a:p>
          <a:p>
            <a:pPr lvl="2" algn="l" eaLnBrk="1" hangingPunct="1"/>
            <a:endParaRPr lang="zh-CN" altLang="en-US" sz="2000" dirty="0">
              <a:ea typeface="微软雅黑 Light" panose="020B0502040204020203" pitchFamily="34" charset="-122"/>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t>线路配置</a:t>
            </a:r>
            <a:endParaRPr lang="zh-CN" altLang="en-US"/>
          </a:p>
        </p:txBody>
      </p:sp>
      <p:sp>
        <p:nvSpPr>
          <p:cNvPr id="5" name="内容占位符 4"/>
          <p:cNvSpPr>
            <a:spLocks noGrp="1"/>
          </p:cNvSpPr>
          <p:nvPr>
            <p:ph idx="10"/>
          </p:nvPr>
        </p:nvSpPr>
        <p:spPr>
          <a:xfrm>
            <a:off x="525780" y="4034790"/>
            <a:ext cx="6301740" cy="2547620"/>
          </a:xfrm>
        </p:spPr>
        <p:txBody>
          <a:bodyPr>
            <a:normAutofit/>
          </a:bodyPr>
          <a:lstStyle/>
          <a:p>
            <a:pPr marL="742950" lvl="1" indent="-285750" eaLnBrk="1" hangingPunct="1">
              <a:lnSpc>
                <a:spcPct val="80000"/>
              </a:lnSpc>
              <a:spcBef>
                <a:spcPct val="20000"/>
              </a:spcBef>
              <a:buFont typeface="Wingdings" panose="05000000000000000000" pitchFamily="2" charset="2"/>
              <a:buChar char="n"/>
            </a:pPr>
            <a:endParaRPr lang="zh-CN" altLang="en-US" sz="1900" dirty="0">
              <a:solidFill>
                <a:schemeClr val="tx1"/>
              </a:solidFill>
              <a:ea typeface="微软雅黑 Light" panose="020B0502040204020203" pitchFamily="34" charset="-122"/>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6" name="内容占位符 5"/>
          <p:cNvSpPr>
            <a:spLocks noGrp="1"/>
          </p:cNvSpPr>
          <p:nvPr>
            <p:ph idx="13"/>
          </p:nvPr>
        </p:nvSpPr>
        <p:spPr>
          <a:xfrm>
            <a:off x="344805" y="1052195"/>
            <a:ext cx="6285865" cy="5346065"/>
          </a:xfrm>
        </p:spPr>
        <p:txBody>
          <a:bodyPr/>
          <a:lstStyle/>
          <a:p>
            <a:pPr marL="342900" indent="-342900" algn="l" eaLnBrk="1" hangingPunct="1">
              <a:lnSpc>
                <a:spcPct val="100000"/>
              </a:lnSpc>
              <a:spcBef>
                <a:spcPct val="20000"/>
              </a:spcBef>
            </a:pPr>
            <a:r>
              <a:rPr lang="zh-CN" altLang="en-US" dirty="0">
                <a:solidFill>
                  <a:schemeClr val="tx1"/>
                </a:solidFill>
                <a:ea typeface="微软雅黑 Light" panose="020B0502040204020203" pitchFamily="34" charset="-122"/>
              </a:rPr>
              <a:t>两个或两个以上的网络结点用线路连接起来的方式</a:t>
            </a:r>
            <a:endParaRPr lang="zh-CN" altLang="en-US" dirty="0">
              <a:solidFill>
                <a:schemeClr val="tx1"/>
              </a:solidFill>
              <a:ea typeface="微软雅黑 Light" panose="020B0502040204020203" pitchFamily="34" charset="-122"/>
            </a:endParaRPr>
          </a:p>
          <a:p>
            <a:pPr marL="342900" indent="-342900" algn="l" eaLnBrk="1" hangingPunct="1">
              <a:lnSpc>
                <a:spcPct val="100000"/>
              </a:lnSpc>
              <a:spcBef>
                <a:spcPct val="20000"/>
              </a:spcBef>
            </a:pPr>
            <a:r>
              <a:rPr lang="zh-CN" altLang="en-US" dirty="0">
                <a:solidFill>
                  <a:schemeClr val="tx1"/>
                </a:solidFill>
                <a:ea typeface="微软雅黑 Light" panose="020B0502040204020203" pitchFamily="34" charset="-122"/>
              </a:rPr>
              <a:t>两种线路配置方式：</a:t>
            </a:r>
            <a:endParaRPr lang="zh-CN" altLang="en-US" dirty="0">
              <a:solidFill>
                <a:schemeClr val="tx1"/>
              </a:solidFill>
              <a:ea typeface="微软雅黑 Light" panose="020B0502040204020203" pitchFamily="34" charset="-122"/>
            </a:endParaRPr>
          </a:p>
          <a:p>
            <a:pPr lvl="1" algn="l" eaLnBrk="1" hangingPunct="1">
              <a:lnSpc>
                <a:spcPct val="100000"/>
              </a:lnSpc>
              <a:spcBef>
                <a:spcPct val="20000"/>
              </a:spcBef>
            </a:pPr>
            <a:r>
              <a:rPr lang="zh-CN" altLang="en-US" sz="2400" dirty="0">
                <a:ea typeface="微软雅黑 Light" panose="020B0502040204020203" pitchFamily="34" charset="-122"/>
                <a:sym typeface="+mn-ea"/>
              </a:rPr>
              <a:t>点到点连接</a:t>
            </a:r>
            <a:endParaRPr lang="zh-CN" altLang="en-US" sz="2400"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dirty="0">
                <a:ea typeface="微软雅黑 Light" panose="020B0502040204020203" pitchFamily="34" charset="-122"/>
                <a:sym typeface="+mn-ea"/>
              </a:rPr>
              <a:t>两个结点间由专用线路连接</a:t>
            </a:r>
            <a:endParaRPr lang="zh-CN" altLang="en-US"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dirty="0">
                <a:ea typeface="微软雅黑 Light" panose="020B0502040204020203" pitchFamily="34" charset="-122"/>
                <a:sym typeface="+mn-ea"/>
              </a:rPr>
              <a:t>信道容量都用于这两个结点间的数据传输</a:t>
            </a:r>
            <a:endParaRPr lang="zh-CN" altLang="en-US"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dirty="0">
                <a:ea typeface="微软雅黑 Light" panose="020B0502040204020203" pitchFamily="34" charset="-122"/>
                <a:sym typeface="+mn-ea"/>
              </a:rPr>
              <a:t>使用一对一的点对点通信方式</a:t>
            </a:r>
            <a:endParaRPr lang="zh-CN" altLang="en-US" dirty="0">
              <a:solidFill>
                <a:schemeClr val="tx1"/>
              </a:solidFill>
              <a:ea typeface="微软雅黑 Light" panose="020B0502040204020203" pitchFamily="34" charset="-122"/>
            </a:endParaRPr>
          </a:p>
          <a:p>
            <a:pPr lvl="1" algn="l" eaLnBrk="1" hangingPunct="1">
              <a:lnSpc>
                <a:spcPct val="100000"/>
              </a:lnSpc>
              <a:spcBef>
                <a:spcPct val="20000"/>
              </a:spcBef>
              <a:buFont typeface="Wingdings" panose="05000000000000000000" pitchFamily="2" charset="2"/>
              <a:buChar char="n"/>
            </a:pPr>
            <a:r>
              <a:rPr lang="zh-CN" altLang="en-US" sz="2400" dirty="0">
                <a:ea typeface="微软雅黑 Light" panose="020B0502040204020203" pitchFamily="34" charset="-122"/>
                <a:sym typeface="+mn-ea"/>
              </a:rPr>
              <a:t>多点连接（广播信道）</a:t>
            </a:r>
            <a:endParaRPr lang="zh-CN" altLang="en-US" sz="2400"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sz="2000" dirty="0">
                <a:ea typeface="微软雅黑 Light" panose="020B0502040204020203" pitchFamily="34" charset="-122"/>
                <a:sym typeface="+mn-ea"/>
              </a:rPr>
              <a:t>两个以上的结点共享一条线路</a:t>
            </a:r>
            <a:endParaRPr lang="zh-CN" altLang="en-US" sz="2000"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sz="2000" dirty="0">
                <a:ea typeface="微软雅黑 Light" panose="020B0502040204020203" pitchFamily="34" charset="-122"/>
                <a:sym typeface="+mn-ea"/>
              </a:rPr>
              <a:t>通过复用技术实现信道容量共享，必须使用专用的共享信道协议来协调结点的数据发送</a:t>
            </a:r>
            <a:endParaRPr lang="zh-CN" altLang="en-US" sz="2000" dirty="0">
              <a:solidFill>
                <a:schemeClr val="tx1"/>
              </a:solidFill>
              <a:ea typeface="微软雅黑 Light" panose="020B0502040204020203" pitchFamily="34" charset="-122"/>
            </a:endParaRPr>
          </a:p>
          <a:p>
            <a:pPr lvl="2" algn="l" eaLnBrk="1" hangingPunct="1">
              <a:lnSpc>
                <a:spcPct val="100000"/>
              </a:lnSpc>
              <a:spcBef>
                <a:spcPct val="20000"/>
              </a:spcBef>
              <a:buFont typeface="Wingdings" panose="05000000000000000000" pitchFamily="2" charset="2"/>
              <a:buChar char="n"/>
            </a:pPr>
            <a:r>
              <a:rPr lang="zh-CN" altLang="en-US" sz="2000" dirty="0">
                <a:ea typeface="微软雅黑 Light" panose="020B0502040204020203" pitchFamily="34" charset="-122"/>
                <a:sym typeface="+mn-ea"/>
              </a:rPr>
              <a:t>使用一对多的广播通信方式</a:t>
            </a:r>
            <a:endParaRPr lang="zh-CN" altLang="en-US" sz="2000" dirty="0">
              <a:solidFill>
                <a:schemeClr val="tx1"/>
              </a:solidFill>
              <a:ea typeface="微软雅黑 Light" panose="020B0502040204020203" pitchFamily="34" charset="-122"/>
            </a:endParaRPr>
          </a:p>
          <a:p>
            <a:pPr lvl="2" algn="l" eaLnBrk="1" hangingPunct="1">
              <a:lnSpc>
                <a:spcPct val="100000"/>
              </a:lnSpc>
              <a:spcBef>
                <a:spcPct val="20000"/>
              </a:spcBef>
            </a:pPr>
            <a:endParaRPr lang="zh-CN" altLang="en-US" dirty="0">
              <a:solidFill>
                <a:schemeClr val="tx1"/>
              </a:solidFill>
              <a:ea typeface="微软雅黑 Light" panose="020B0502040204020203" pitchFamily="34" charset="-122"/>
            </a:endParaRPr>
          </a:p>
        </p:txBody>
      </p:sp>
      <p:grpSp>
        <p:nvGrpSpPr>
          <p:cNvPr id="7" name="组合 6"/>
          <p:cNvGrpSpPr/>
          <p:nvPr/>
        </p:nvGrpSpPr>
        <p:grpSpPr>
          <a:xfrm>
            <a:off x="7283410" y="4673262"/>
            <a:ext cx="3748360" cy="812800"/>
            <a:chOff x="4981610" y="1708240"/>
            <a:chExt cx="2811270" cy="609600"/>
          </a:xfrm>
          <a:solidFill>
            <a:srgbClr val="CC00CC"/>
          </a:solidFill>
        </p:grpSpPr>
        <p:sp>
          <p:nvSpPr>
            <p:cNvPr id="8" name="Line 7"/>
            <p:cNvSpPr>
              <a:spLocks noChangeShapeType="1"/>
            </p:cNvSpPr>
            <p:nvPr/>
          </p:nvSpPr>
          <p:spPr bwMode="auto">
            <a:xfrm>
              <a:off x="4981610" y="2005103"/>
              <a:ext cx="2811270" cy="0"/>
            </a:xfrm>
            <a:prstGeom prst="line">
              <a:avLst/>
            </a:prstGeom>
            <a:grpFill/>
            <a:ln w="57150">
              <a:solidFill>
                <a:srgbClr val="000000"/>
              </a:solidFill>
              <a:round/>
            </a:ln>
          </p:spPr>
          <p:txBody>
            <a:bodyPr/>
            <a:lstStyle/>
            <a:p>
              <a:pPr>
                <a:lnSpc>
                  <a:spcPct val="120000"/>
                </a:lnSpc>
              </a:pPr>
              <a:endParaRPr lang="zh-CN" altLang="en-US" sz="2400">
                <a:cs typeface="+mn-ea"/>
                <a:sym typeface="+mn-lt"/>
              </a:endParaRPr>
            </a:p>
          </p:txBody>
        </p:sp>
        <p:sp>
          <p:nvSpPr>
            <p:cNvPr id="9" name="Line 12"/>
            <p:cNvSpPr>
              <a:spLocks noChangeShapeType="1"/>
            </p:cNvSpPr>
            <p:nvPr/>
          </p:nvSpPr>
          <p:spPr bwMode="auto">
            <a:xfrm>
              <a:off x="5862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0" name="Line 13"/>
            <p:cNvSpPr>
              <a:spLocks noChangeShapeType="1"/>
            </p:cNvSpPr>
            <p:nvPr/>
          </p:nvSpPr>
          <p:spPr bwMode="auto">
            <a:xfrm>
              <a:off x="7005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1"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2" name="Line 15"/>
            <p:cNvSpPr>
              <a:spLocks noChangeShapeType="1"/>
            </p:cNvSpPr>
            <p:nvPr/>
          </p:nvSpPr>
          <p:spPr bwMode="auto">
            <a:xfrm>
              <a:off x="73117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sp>
          <p:nvSpPr>
            <p:cNvPr id="13" name="Line 16"/>
            <p:cNvSpPr>
              <a:spLocks noChangeShapeType="1"/>
            </p:cNvSpPr>
            <p:nvPr/>
          </p:nvSpPr>
          <p:spPr bwMode="auto">
            <a:xfrm>
              <a:off x="5510292"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a:cs typeface="+mn-ea"/>
                <a:sym typeface="+mn-lt"/>
              </a:endParaRPr>
            </a:p>
          </p:txBody>
        </p:sp>
      </p:grpSp>
      <p:grpSp>
        <p:nvGrpSpPr>
          <p:cNvPr id="14" name="组合 13"/>
          <p:cNvGrpSpPr/>
          <p:nvPr/>
        </p:nvGrpSpPr>
        <p:grpSpPr>
          <a:xfrm>
            <a:off x="8169274" y="4723604"/>
            <a:ext cx="2072531" cy="726947"/>
            <a:chOff x="5750242" y="1749184"/>
            <a:chExt cx="1554398" cy="545210"/>
          </a:xfrm>
        </p:grpSpPr>
        <p:cxnSp>
          <p:nvCxnSpPr>
            <p:cNvPr id="15" name="直接箭头连接符 14"/>
            <p:cNvCxnSpPr/>
            <p:nvPr/>
          </p:nvCxnSpPr>
          <p:spPr>
            <a:xfrm>
              <a:off x="5750242" y="2115597"/>
              <a:ext cx="1550798" cy="0"/>
            </a:xfrm>
            <a:prstGeom prst="straightConnector1">
              <a:avLst/>
            </a:prstGeom>
            <a:ln w="1905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6058196" y="1749184"/>
              <a:ext cx="0" cy="366413"/>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6993187" y="1749184"/>
              <a:ext cx="0" cy="366413"/>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334062" y="2130650"/>
              <a:ext cx="0" cy="163744"/>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7304640" y="2130650"/>
              <a:ext cx="0" cy="163744"/>
            </a:xfrm>
            <a:prstGeom prst="straightConnector1">
              <a:avLst/>
            </a:prstGeom>
            <a:ln w="19050">
              <a:solidFill>
                <a:srgbClr val="C00000"/>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750242" y="2130650"/>
              <a:ext cx="0" cy="163744"/>
            </a:xfrm>
            <a:prstGeom prst="straightConnector1">
              <a:avLst/>
            </a:prstGeom>
            <a:ln w="1905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8040111" y="3213348"/>
            <a:ext cx="2232772" cy="0"/>
          </a:xfrm>
          <a:prstGeom prst="straightConnector1">
            <a:avLst/>
          </a:prstGeom>
          <a:ln w="19050">
            <a:solidFill>
              <a:srgbClr val="C00000"/>
            </a:solidFill>
            <a:prstDash val="dash"/>
            <a:tailEnd type="stealth" w="med" len="lg"/>
          </a:ln>
        </p:spPr>
        <p:style>
          <a:lnRef idx="1">
            <a:schemeClr val="accent1"/>
          </a:lnRef>
          <a:fillRef idx="0">
            <a:schemeClr val="accent1"/>
          </a:fillRef>
          <a:effectRef idx="0">
            <a:schemeClr val="accent1"/>
          </a:effectRef>
          <a:fontRef idx="minor">
            <a:schemeClr val="tx1"/>
          </a:fontRef>
        </p:style>
      </p:cxnSp>
      <p:pic>
        <p:nvPicPr>
          <p:cNvPr id="26" name="图形 25"/>
          <p:cNvPicPr>
            <a:picLocks noChangeAspect="1"/>
          </p:cNvPicPr>
          <p:nvPr/>
        </p:nvPicPr>
        <p:blipFill>
          <a:blip r:embed="rId1"/>
          <a:stretch>
            <a:fillRect/>
          </a:stretch>
        </p:blipFill>
        <p:spPr>
          <a:xfrm>
            <a:off x="7632520" y="5481812"/>
            <a:ext cx="536754" cy="406400"/>
          </a:xfrm>
          <a:prstGeom prst="rect">
            <a:avLst/>
          </a:prstGeom>
        </p:spPr>
      </p:pic>
      <p:pic>
        <p:nvPicPr>
          <p:cNvPr id="27" name="图形 26"/>
          <p:cNvPicPr>
            <a:picLocks noChangeAspect="1"/>
          </p:cNvPicPr>
          <p:nvPr/>
        </p:nvPicPr>
        <p:blipFill>
          <a:blip r:embed="rId1"/>
          <a:stretch>
            <a:fillRect/>
          </a:stretch>
        </p:blipFill>
        <p:spPr>
          <a:xfrm>
            <a:off x="8902726" y="5488645"/>
            <a:ext cx="536754" cy="406400"/>
          </a:xfrm>
          <a:prstGeom prst="rect">
            <a:avLst/>
          </a:prstGeom>
        </p:spPr>
      </p:pic>
      <p:pic>
        <p:nvPicPr>
          <p:cNvPr id="28" name="图形 27"/>
          <p:cNvPicPr>
            <a:picLocks noChangeAspect="1"/>
          </p:cNvPicPr>
          <p:nvPr/>
        </p:nvPicPr>
        <p:blipFill>
          <a:blip r:embed="rId1"/>
          <a:stretch>
            <a:fillRect/>
          </a:stretch>
        </p:blipFill>
        <p:spPr>
          <a:xfrm>
            <a:off x="10121926" y="5496644"/>
            <a:ext cx="536754" cy="406400"/>
          </a:xfrm>
          <a:prstGeom prst="rect">
            <a:avLst/>
          </a:prstGeom>
        </p:spPr>
      </p:pic>
      <p:pic>
        <p:nvPicPr>
          <p:cNvPr id="29" name="图形 28"/>
          <p:cNvPicPr>
            <a:picLocks noChangeAspect="1"/>
          </p:cNvPicPr>
          <p:nvPr/>
        </p:nvPicPr>
        <p:blipFill>
          <a:blip r:embed="rId1"/>
          <a:stretch>
            <a:fillRect/>
          </a:stretch>
        </p:blipFill>
        <p:spPr>
          <a:xfrm>
            <a:off x="8169274" y="4280416"/>
            <a:ext cx="536754" cy="406400"/>
          </a:xfrm>
          <a:prstGeom prst="rect">
            <a:avLst/>
          </a:prstGeom>
        </p:spPr>
      </p:pic>
      <p:pic>
        <p:nvPicPr>
          <p:cNvPr id="30" name="图形 29"/>
          <p:cNvPicPr>
            <a:picLocks noChangeAspect="1"/>
          </p:cNvPicPr>
          <p:nvPr/>
        </p:nvPicPr>
        <p:blipFill>
          <a:blip r:embed="rId1"/>
          <a:stretch>
            <a:fillRect/>
          </a:stretch>
        </p:blipFill>
        <p:spPr>
          <a:xfrm>
            <a:off x="9700251" y="4248742"/>
            <a:ext cx="536754" cy="406400"/>
          </a:xfrm>
          <a:prstGeom prst="rect">
            <a:avLst/>
          </a:prstGeom>
        </p:spPr>
      </p:pic>
      <p:pic>
        <p:nvPicPr>
          <p:cNvPr id="32" name="图形 28"/>
          <p:cNvPicPr>
            <a:picLocks noChangeAspect="1"/>
          </p:cNvPicPr>
          <p:nvPr/>
        </p:nvPicPr>
        <p:blipFill>
          <a:blip r:embed="rId1"/>
          <a:stretch>
            <a:fillRect/>
          </a:stretch>
        </p:blipFill>
        <p:spPr>
          <a:xfrm>
            <a:off x="7248524" y="3212981"/>
            <a:ext cx="536754" cy="406400"/>
          </a:xfrm>
          <a:prstGeom prst="rect">
            <a:avLst/>
          </a:prstGeom>
        </p:spPr>
      </p:pic>
      <p:pic>
        <p:nvPicPr>
          <p:cNvPr id="33" name="图形 28"/>
          <p:cNvPicPr>
            <a:picLocks noChangeAspect="1"/>
          </p:cNvPicPr>
          <p:nvPr/>
        </p:nvPicPr>
        <p:blipFill>
          <a:blip r:embed="rId1"/>
          <a:stretch>
            <a:fillRect/>
          </a:stretch>
        </p:blipFill>
        <p:spPr>
          <a:xfrm>
            <a:off x="10416539" y="3213616"/>
            <a:ext cx="536754" cy="406400"/>
          </a:xfrm>
          <a:prstGeom prst="rect">
            <a:avLst/>
          </a:prstGeom>
        </p:spPr>
      </p:pic>
      <p:cxnSp>
        <p:nvCxnSpPr>
          <p:cNvPr id="34" name="直接连接符 33"/>
          <p:cNvCxnSpPr/>
          <p:nvPr/>
        </p:nvCxnSpPr>
        <p:spPr>
          <a:xfrm>
            <a:off x="7785100" y="3416300"/>
            <a:ext cx="2631440" cy="12700"/>
          </a:xfrm>
          <a:prstGeom prst="line">
            <a:avLst/>
          </a:prstGeom>
          <a:noFill/>
          <a:ln w="57150" cap="flat" cmpd="sng" algn="ctr">
            <a:solidFill>
              <a:srgbClr val="00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t>传输方式</a:t>
            </a:r>
            <a:endParaRPr lang="zh-CN" altLang="en-US"/>
          </a:p>
        </p:txBody>
      </p:sp>
      <p:sp>
        <p:nvSpPr>
          <p:cNvPr id="3" name="内容占位符 2"/>
          <p:cNvSpPr>
            <a:spLocks noGrp="1"/>
          </p:cNvSpPr>
          <p:nvPr>
            <p:ph idx="1"/>
          </p:nvPr>
        </p:nvSpPr>
        <p:spPr/>
        <p:txBody>
          <a:bodyPr/>
          <a:lstStyle/>
          <a:p>
            <a:pPr algn="l"/>
            <a:r>
              <a:rPr lang="zh-CN" altLang="en-US" dirty="0"/>
              <a:t>传输方式定义了比特流从一个设备传到另一个设备的方式，包括：</a:t>
            </a:r>
            <a:endParaRPr lang="zh-CN" altLang="en-US" dirty="0"/>
          </a:p>
          <a:p>
            <a:pPr lvl="1" indent="-285750" algn="l" eaLnBrk="1" hangingPunct="1">
              <a:lnSpc>
                <a:spcPct val="100000"/>
              </a:lnSpc>
              <a:spcBef>
                <a:spcPct val="20000"/>
              </a:spcBef>
              <a:buFont typeface="Wingdings" panose="05000000000000000000" pitchFamily="2" charset="2"/>
              <a:buChar char="n"/>
            </a:pPr>
            <a:r>
              <a:rPr lang="zh-CN" altLang="en-US" dirty="0"/>
              <a:t>单工、半双工和全双工通信</a:t>
            </a:r>
            <a:endParaRPr lang="zh-CN" altLang="en-US" dirty="0"/>
          </a:p>
          <a:p>
            <a:pPr lvl="1" indent="-285750" algn="l" eaLnBrk="1" hangingPunct="1">
              <a:lnSpc>
                <a:spcPct val="100000"/>
              </a:lnSpc>
              <a:spcBef>
                <a:spcPct val="20000"/>
              </a:spcBef>
              <a:buFont typeface="Wingdings" panose="05000000000000000000" pitchFamily="2" charset="2"/>
              <a:buChar char="n"/>
            </a:pPr>
            <a:r>
              <a:rPr lang="zh-CN" altLang="en-US" dirty="0"/>
              <a:t>并行传输和串行传输</a:t>
            </a:r>
            <a:endParaRPr lang="zh-CN" altLang="en-US" dirty="0"/>
          </a:p>
          <a:p>
            <a:pPr lvl="1" indent="-285750" algn="l" eaLnBrk="1" hangingPunct="1">
              <a:lnSpc>
                <a:spcPct val="100000"/>
              </a:lnSpc>
              <a:spcBef>
                <a:spcPct val="20000"/>
              </a:spcBef>
              <a:buFont typeface="Wingdings" panose="05000000000000000000" pitchFamily="2" charset="2"/>
              <a:buChar char="n"/>
            </a:pPr>
            <a:r>
              <a:rPr lang="zh-CN" altLang="en-US" dirty="0"/>
              <a:t>同步传输和异步传输</a:t>
            </a:r>
            <a:endParaRPr lang="zh-CN" altLang="en-US" dirty="0"/>
          </a:p>
          <a:p>
            <a:pPr indent="-285750" algn="l"/>
            <a:endParaRPr lang="zh-CN" altLang="en-US" sz="24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927139" y="1208722"/>
            <a:ext cx="2196662" cy="254479"/>
            <a:chOff x="717556" y="2018315"/>
            <a:chExt cx="2196662" cy="254479"/>
          </a:xfrm>
        </p:grpSpPr>
        <p:cxnSp>
          <p:nvCxnSpPr>
            <p:cNvPr id="25" name="直接箭头连接符 24"/>
            <p:cNvCxnSpPr/>
            <p:nvPr/>
          </p:nvCxnSpPr>
          <p:spPr>
            <a:xfrm>
              <a:off x="717556" y="2272794"/>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756970" y="2018315"/>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660400" y="65957"/>
            <a:ext cx="10858500" cy="900112"/>
          </a:xfrm>
        </p:spPr>
        <p:txBody>
          <a:bodyPr/>
          <a:lstStyle/>
          <a:p>
            <a:r>
              <a:rPr lang="zh-CN" altLang="en-US"/>
              <a:t>传输方式：单工、半双工和全双工</a:t>
            </a:r>
            <a:endParaRPr lang="zh-CN" altLang="en-US" dirty="0"/>
          </a:p>
        </p:txBody>
      </p:sp>
      <p:sp>
        <p:nvSpPr>
          <p:cNvPr id="3" name="内容占位符 2"/>
          <p:cNvSpPr>
            <a:spLocks noGrp="1"/>
          </p:cNvSpPr>
          <p:nvPr>
            <p:ph idx="1"/>
          </p:nvPr>
        </p:nvSpPr>
        <p:spPr>
          <a:xfrm>
            <a:off x="445135" y="3245485"/>
            <a:ext cx="3385185" cy="2926080"/>
          </a:xfrm>
        </p:spPr>
        <p:txBody>
          <a:bodyPr>
            <a:normAutofit fontScale="77500" lnSpcReduction="10000"/>
          </a:bodyPr>
          <a:lstStyle/>
          <a:p>
            <a:pPr marL="342900" indent="-342900" algn="l" eaLnBrk="1" hangingPunct="1">
              <a:lnSpc>
                <a:spcPct val="100000"/>
              </a:lnSpc>
              <a:spcBef>
                <a:spcPct val="20000"/>
              </a:spcBef>
            </a:pPr>
            <a:r>
              <a:rPr lang="zh-CN" altLang="en-US" sz="4000" dirty="0">
                <a:solidFill>
                  <a:schemeClr val="tx1"/>
                </a:solidFill>
                <a:ea typeface="微软雅黑 Light" panose="020B0502040204020203" pitchFamily="34" charset="-122"/>
              </a:rPr>
              <a:t>单工</a:t>
            </a:r>
            <a:endParaRPr lang="zh-CN" altLang="en-US" sz="4000" dirty="0">
              <a:solidFill>
                <a:schemeClr val="tx1"/>
              </a:solidFill>
              <a:ea typeface="微软雅黑 Light" panose="020B0502040204020203" pitchFamily="34" charset="-122"/>
            </a:endParaRPr>
          </a:p>
          <a:p>
            <a:pPr marL="742950" lvl="1" indent="-285750" algn="l" latinLnBrk="0">
              <a:lnSpc>
                <a:spcPct val="130000"/>
              </a:lnSpc>
              <a:spcBef>
                <a:spcPts val="0"/>
              </a:spcBef>
              <a:buFont typeface="Wingdings" panose="05000000000000000000" pitchFamily="2" charset="2"/>
              <a:buChar char="n"/>
            </a:pPr>
            <a:r>
              <a:rPr lang="zh-CN" altLang="en-US" sz="3000" dirty="0">
                <a:solidFill>
                  <a:schemeClr val="tx1"/>
                </a:solidFill>
                <a:ea typeface="微软雅黑 Light" panose="020B0502040204020203" pitchFamily="34" charset="-122"/>
              </a:rPr>
              <a:t>数据只能在一个方向上传输</a:t>
            </a:r>
            <a:endParaRPr lang="zh-CN" altLang="en-US" sz="3000" dirty="0">
              <a:solidFill>
                <a:schemeClr val="tx1"/>
              </a:solidFill>
              <a:ea typeface="微软雅黑 Light" panose="020B0502040204020203" pitchFamily="34" charset="-122"/>
            </a:endParaRPr>
          </a:p>
          <a:p>
            <a:pPr marL="742950" lvl="1" indent="-285750" algn="l" latinLnBrk="0">
              <a:lnSpc>
                <a:spcPct val="130000"/>
              </a:lnSpc>
              <a:spcBef>
                <a:spcPts val="0"/>
              </a:spcBef>
              <a:buFont typeface="Wingdings" panose="05000000000000000000" pitchFamily="2" charset="2"/>
              <a:buChar char="n"/>
            </a:pPr>
            <a:r>
              <a:rPr lang="zh-CN" altLang="en-US" sz="3000" dirty="0">
                <a:solidFill>
                  <a:schemeClr val="tx1"/>
                </a:solidFill>
                <a:ea typeface="微软雅黑 Light" panose="020B0502040204020203" pitchFamily="34" charset="-122"/>
              </a:rPr>
              <a:t>一个结点只能发送，另一个结点只能接收</a:t>
            </a:r>
            <a:endParaRPr lang="zh-CN" altLang="en-US" sz="3000" dirty="0">
              <a:solidFill>
                <a:schemeClr val="tx1"/>
              </a:solidFill>
              <a:ea typeface="微软雅黑 Light" panose="020B0502040204020203" pitchFamily="34" charset="-122"/>
            </a:endParaRPr>
          </a:p>
          <a:p>
            <a:pPr marL="742950" lvl="1" indent="-285750" algn="l" latinLnBrk="0">
              <a:lnSpc>
                <a:spcPct val="130000"/>
              </a:lnSpc>
              <a:spcBef>
                <a:spcPts val="0"/>
              </a:spcBef>
              <a:buFont typeface="Wingdings" panose="05000000000000000000" pitchFamily="2" charset="2"/>
              <a:buChar char="n"/>
            </a:pPr>
            <a:r>
              <a:rPr lang="zh-CN" altLang="en-US" sz="3000" dirty="0">
                <a:solidFill>
                  <a:schemeClr val="tx1"/>
                </a:solidFill>
                <a:ea typeface="微软雅黑 Light" panose="020B0502040204020203" pitchFamily="34" charset="-122"/>
              </a:rPr>
              <a:t>通信是单向进行的</a:t>
            </a:r>
            <a:endParaRPr lang="zh-CN" altLang="en-US" sz="3000" dirty="0">
              <a:solidFill>
                <a:schemeClr val="tx1"/>
              </a:solidFill>
              <a:ea typeface="微软雅黑 Light" panose="020B0502040204020203" pitchFamily="34" charset="-122"/>
            </a:endParaRPr>
          </a:p>
          <a:p>
            <a:pPr lvl="1" algn="l"/>
            <a:endParaRPr lang="zh-CN" altLang="en-US" sz="3000" dirty="0">
              <a:solidFill>
                <a:schemeClr val="tx1"/>
              </a:solidFill>
              <a:ea typeface="微软雅黑 Light" panose="020B0502040204020203" pitchFamily="34" charset="-122"/>
            </a:endParaRPr>
          </a:p>
        </p:txBody>
      </p:sp>
      <p:sp>
        <p:nvSpPr>
          <p:cNvPr id="4" name="内容占位符 3"/>
          <p:cNvSpPr>
            <a:spLocks noGrp="1"/>
          </p:cNvSpPr>
          <p:nvPr>
            <p:ph idx="10"/>
          </p:nvPr>
        </p:nvSpPr>
        <p:spPr>
          <a:xfrm>
            <a:off x="7679055" y="3245485"/>
            <a:ext cx="4106545" cy="3069590"/>
          </a:xfrm>
        </p:spPr>
        <p:txBody>
          <a:bodyPr>
            <a:normAutofit lnSpcReduction="10000"/>
          </a:bodyPr>
          <a:lstStyle/>
          <a:p>
            <a:pPr marL="342900" indent="-342900" algn="l" defTabSz="914400" eaLnBrk="1" hangingPunct="1">
              <a:spcBef>
                <a:spcPct val="20000"/>
              </a:spcBef>
            </a:pPr>
            <a:r>
              <a:rPr lang="zh-CN" altLang="en-US" sz="3000" dirty="0">
                <a:solidFill>
                  <a:schemeClr val="tx1"/>
                </a:solidFill>
                <a:ea typeface="微软雅黑 Light" panose="020B0502040204020203" pitchFamily="34" charset="-122"/>
              </a:rPr>
              <a:t>全双工</a:t>
            </a:r>
            <a:endParaRPr lang="zh-CN" altLang="en-US" sz="3000" dirty="0">
              <a:solidFill>
                <a:schemeClr val="tx1"/>
              </a:solidFill>
              <a:ea typeface="微软雅黑 Light" panose="020B0502040204020203" pitchFamily="34" charset="-122"/>
            </a:endParaRPr>
          </a:p>
          <a:p>
            <a:pPr marL="742950" lvl="1" indent="-285750" algn="l" defTabSz="914400" eaLnBrk="1" hangingPunct="1">
              <a:lnSpc>
                <a:spcPct val="130000"/>
              </a:lnSpc>
              <a:spcBef>
                <a:spcPts val="0"/>
              </a:spcBef>
              <a:buFont typeface="Wingdings" panose="05000000000000000000" pitchFamily="2" charset="2"/>
              <a:buChar char="n"/>
            </a:pPr>
            <a:r>
              <a:rPr lang="zh-CN" altLang="en-US" sz="2000" dirty="0">
                <a:solidFill>
                  <a:schemeClr val="tx1"/>
                </a:solidFill>
                <a:ea typeface="微软雅黑 Light" panose="020B0502040204020203" pitchFamily="34" charset="-122"/>
              </a:rPr>
              <a:t>两个结点可同时发送和接收</a:t>
            </a:r>
            <a:endParaRPr lang="zh-CN" altLang="en-US" sz="2000" dirty="0">
              <a:solidFill>
                <a:schemeClr val="tx1"/>
              </a:solidFill>
              <a:ea typeface="微软雅黑 Light" panose="020B0502040204020203" pitchFamily="34" charset="-122"/>
            </a:endParaRPr>
          </a:p>
          <a:p>
            <a:pPr marL="742950" lvl="1" indent="-285750" algn="l" defTabSz="914400" eaLnBrk="1" hangingPunct="1">
              <a:lnSpc>
                <a:spcPct val="130000"/>
              </a:lnSpc>
              <a:spcBef>
                <a:spcPts val="0"/>
              </a:spcBef>
              <a:buFont typeface="Wingdings" panose="05000000000000000000" pitchFamily="2" charset="2"/>
              <a:buChar char="n"/>
            </a:pPr>
            <a:r>
              <a:rPr lang="zh-CN" altLang="en-US" sz="2000" dirty="0">
                <a:solidFill>
                  <a:schemeClr val="tx1"/>
                </a:solidFill>
                <a:ea typeface="微软雅黑 Light" panose="020B0502040204020203" pitchFamily="34" charset="-122"/>
              </a:rPr>
              <a:t>双向信号共享链路带宽</a:t>
            </a:r>
            <a:endParaRPr lang="zh-CN" altLang="en-US" sz="2000" dirty="0">
              <a:solidFill>
                <a:schemeClr val="tx1"/>
              </a:solidFill>
              <a:ea typeface="微软雅黑 Light" panose="020B0502040204020203" pitchFamily="34" charset="-122"/>
            </a:endParaRPr>
          </a:p>
          <a:p>
            <a:pPr marL="1038225" lvl="2" indent="-242570" eaLnBrk="1" hangingPunct="1">
              <a:spcBef>
                <a:spcPct val="20000"/>
              </a:spcBef>
              <a:buFont typeface="Wingdings" panose="05000000000000000000" pitchFamily="2" charset="2"/>
              <a:buChar char="n"/>
            </a:pPr>
            <a:r>
              <a:rPr lang="zh-CN" altLang="en-US" sz="1900" dirty="0">
                <a:solidFill>
                  <a:schemeClr val="tx1"/>
                </a:solidFill>
                <a:ea typeface="微软雅黑 Light" panose="020B0502040204020203" pitchFamily="34" charset="-122"/>
              </a:rPr>
              <a:t>情况</a:t>
            </a:r>
            <a:r>
              <a:rPr lang="en-US" altLang="zh-CN" sz="1900" dirty="0">
                <a:solidFill>
                  <a:schemeClr val="tx1"/>
                </a:solidFill>
                <a:ea typeface="微软雅黑 Light" panose="020B0502040204020203" pitchFamily="34" charset="-122"/>
              </a:rPr>
              <a:t>1</a:t>
            </a:r>
            <a:r>
              <a:rPr lang="zh-CN" altLang="en-US" sz="1900" dirty="0">
                <a:solidFill>
                  <a:schemeClr val="tx1"/>
                </a:solidFill>
                <a:ea typeface="微软雅黑 Light" panose="020B0502040204020203" pitchFamily="34" charset="-122"/>
              </a:rPr>
              <a:t>：链路具有两条物理上独立的传输路径，一条发送，一条接收</a:t>
            </a:r>
            <a:endParaRPr lang="zh-CN" altLang="en-US" sz="1900" dirty="0">
              <a:solidFill>
                <a:schemeClr val="tx1"/>
              </a:solidFill>
              <a:ea typeface="微软雅黑 Light" panose="020B0502040204020203" pitchFamily="34" charset="-122"/>
            </a:endParaRPr>
          </a:p>
          <a:p>
            <a:pPr marL="1038225" lvl="2" indent="-242570" algn="l" eaLnBrk="1" hangingPunct="1">
              <a:spcBef>
                <a:spcPct val="20000"/>
              </a:spcBef>
              <a:buFont typeface="Wingdings" panose="05000000000000000000" pitchFamily="2" charset="2"/>
              <a:buChar char="n"/>
            </a:pPr>
            <a:r>
              <a:rPr lang="zh-CN" altLang="en-US" sz="1900" dirty="0">
                <a:solidFill>
                  <a:schemeClr val="tx1"/>
                </a:solidFill>
                <a:ea typeface="微软雅黑 Light" panose="020B0502040204020203" pitchFamily="34" charset="-122"/>
              </a:rPr>
              <a:t>情况2：将信道带宽一分为二（复用），同时传输两个方向的信号</a:t>
            </a:r>
            <a:endParaRPr lang="zh-CN" altLang="en-US" sz="1900" dirty="0">
              <a:solidFill>
                <a:schemeClr val="tx1"/>
              </a:solidFill>
              <a:ea typeface="微软雅黑 Light" panose="020B0502040204020203" pitchFamily="34" charset="-122"/>
            </a:endParaRPr>
          </a:p>
        </p:txBody>
      </p:sp>
      <p:sp>
        <p:nvSpPr>
          <p:cNvPr id="5" name="灯片编号占位符 4"/>
          <p:cNvSpPr>
            <a:spLocks noGrp="1"/>
          </p:cNvSpPr>
          <p:nvPr>
            <p:ph type="sldNum" sz="quarter" idx="12"/>
          </p:nvPr>
        </p:nvSpPr>
        <p:spPr>
          <a:xfrm>
            <a:off x="10633263" y="6166316"/>
            <a:ext cx="1188956" cy="252266"/>
          </a:xfrm>
        </p:spPr>
        <p:txBody>
          <a:bodyPr/>
          <a:lstStyle/>
          <a:p>
            <a:fld id="{C8BB1146-E542-4D4E-B8E9-6919A11DDD48}" type="slidenum">
              <a:rPr lang="en-US" smtClean="0"/>
            </a:fld>
            <a:endParaRPr lang="en-US"/>
          </a:p>
        </p:txBody>
      </p:sp>
      <p:sp>
        <p:nvSpPr>
          <p:cNvPr id="8" name="内容占位符 3"/>
          <p:cNvSpPr txBox="1"/>
          <p:nvPr/>
        </p:nvSpPr>
        <p:spPr>
          <a:xfrm>
            <a:off x="3942080" y="3240405"/>
            <a:ext cx="3624580" cy="2931160"/>
          </a:xfrm>
          <a:prstGeom prst="rect">
            <a:avLst/>
          </a:prstGeom>
        </p:spPr>
        <p:txBody>
          <a:bodyPr vert="horz" lIns="91440" tIns="45720" rIns="91440" bIns="45720" rtlCol="0">
            <a:normAutofit fontScale="97500"/>
          </a:bodyPr>
          <a:lstStyle>
            <a:lvl1pPr marL="266700" indent="-266700" algn="l" defTabSz="914400" rtl="0" eaLnBrk="1" latinLnBrk="0" hangingPunct="1">
              <a:lnSpc>
                <a:spcPct val="120000"/>
              </a:lnSpc>
              <a:spcBef>
                <a:spcPts val="600"/>
              </a:spcBef>
              <a:buFont typeface="Wingdings" panose="05000000000000000000" pitchFamily="2" charset="2"/>
              <a:buChar char="n"/>
              <a:defRPr sz="2400" kern="1200">
                <a:solidFill>
                  <a:schemeClr val="accent1"/>
                </a:solidFill>
                <a:latin typeface="+mn-lt"/>
                <a:ea typeface="+mn-ea"/>
                <a:cs typeface="+mn-cs"/>
              </a:defRPr>
            </a:lvl1pPr>
            <a:lvl2pPr marL="538480" indent="-228600" algn="l" defTabSz="914400" rtl="0" eaLnBrk="1" latinLnBrk="0" hangingPunct="1">
              <a:lnSpc>
                <a:spcPct val="120000"/>
              </a:lnSpc>
              <a:spcBef>
                <a:spcPts val="600"/>
              </a:spcBef>
              <a:buFont typeface="Wingdings" panose="05000000000000000000" pitchFamily="2" charset="2"/>
              <a:buChar char="Ø"/>
              <a:defRPr sz="2000" kern="1200">
                <a:solidFill>
                  <a:schemeClr val="accent1"/>
                </a:solidFill>
                <a:latin typeface="+mn-lt"/>
                <a:ea typeface="+mn-ea"/>
                <a:cs typeface="+mn-cs"/>
              </a:defRPr>
            </a:lvl2pPr>
            <a:lvl3pPr marL="805180" indent="-228600" algn="l" defTabSz="914400" rtl="0" eaLnBrk="1" latinLnBrk="0" hangingPunct="1">
              <a:lnSpc>
                <a:spcPct val="120000"/>
              </a:lnSpc>
              <a:spcBef>
                <a:spcPts val="600"/>
              </a:spcBef>
              <a:buFont typeface="Wingdings" panose="05000000000000000000" pitchFamily="2" charset="2"/>
              <a:buChar char="ü"/>
              <a:defRPr sz="1800" kern="1200">
                <a:solidFill>
                  <a:schemeClr val="accent1"/>
                </a:solidFill>
                <a:latin typeface="+mn-lt"/>
                <a:ea typeface="+mn-ea"/>
                <a:cs typeface="+mn-cs"/>
              </a:defRPr>
            </a:lvl3pPr>
            <a:lvl4pPr marL="1078230" indent="-228600" algn="l" defTabSz="914400" rtl="0" eaLnBrk="1" latinLnBrk="0" hangingPunct="1">
              <a:lnSpc>
                <a:spcPct val="120000"/>
              </a:lnSpc>
              <a:spcBef>
                <a:spcPts val="600"/>
              </a:spcBef>
              <a:buFont typeface="Wingdings" panose="05000000000000000000" pitchFamily="2" charset="2"/>
              <a:buChar char="l"/>
              <a:defRPr sz="1600" kern="1200">
                <a:solidFill>
                  <a:schemeClr val="accent1"/>
                </a:solidFill>
                <a:latin typeface="+mn-lt"/>
                <a:ea typeface="+mn-ea"/>
                <a:cs typeface="+mn-cs"/>
              </a:defRPr>
            </a:lvl4pPr>
            <a:lvl5pPr marL="1257300" indent="-141605" algn="l" defTabSz="914400" rtl="0" eaLnBrk="1" latinLnBrk="0" hangingPunct="1">
              <a:lnSpc>
                <a:spcPct val="120000"/>
              </a:lnSpc>
              <a:spcBef>
                <a:spcPts val="600"/>
              </a:spcBef>
              <a:buFont typeface="Arial" panose="020B0604020202020204" pitchFamily="34" charset="0"/>
              <a:buChar char="•"/>
              <a:defRPr sz="16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spcBef>
                <a:spcPct val="20000"/>
              </a:spcBef>
              <a:buClr>
                <a:srgbClr val="C80000"/>
              </a:buClr>
              <a:buSzPct val="80000"/>
            </a:pPr>
            <a:r>
              <a:rPr lang="zh-CN" altLang="en-US" sz="31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rPr>
              <a:t>半双工</a:t>
            </a:r>
            <a:endParaRPr lang="zh-CN" altLang="en-US" sz="31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marL="742950" lvl="1" indent="-285750" algn="l">
              <a:lnSpc>
                <a:spcPct val="130000"/>
              </a:lnSpc>
              <a:spcBef>
                <a:spcPts val="0"/>
              </a:spcBef>
              <a:buClr>
                <a:srgbClr val="00C800"/>
              </a:buClr>
              <a:buSzPct val="80000"/>
              <a:buFont typeface="Wingdings" panose="05000000000000000000" pitchFamily="2" charset="2"/>
              <a:buChar char="n"/>
            </a:pPr>
            <a:r>
              <a:rPr lang="zh-CN" altLang="en-US" sz="24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rPr>
              <a:t>两个结点都可以发送和接收，但不能同时发送和接收</a:t>
            </a:r>
            <a:endParaRPr lang="zh-CN" altLang="en-US" sz="24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marL="742950" lvl="1" indent="-285750" algn="l">
              <a:lnSpc>
                <a:spcPct val="130000"/>
              </a:lnSpc>
              <a:spcBef>
                <a:spcPts val="0"/>
              </a:spcBef>
              <a:buClr>
                <a:srgbClr val="00C800"/>
              </a:buClr>
              <a:buSzPct val="80000"/>
              <a:buFont typeface="Wingdings" panose="05000000000000000000" pitchFamily="2" charset="2"/>
              <a:buChar char="n"/>
            </a:pPr>
            <a:r>
              <a:rPr lang="zh-CN" altLang="en-US" sz="24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rPr>
              <a:t>一个结点在发送时，另一个结点只能接收</a:t>
            </a:r>
            <a:endParaRPr lang="zh-CN" altLang="en-US" sz="2400" kern="0" dirty="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文本框 8"/>
          <p:cNvSpPr txBox="1"/>
          <p:nvPr/>
        </p:nvSpPr>
        <p:spPr>
          <a:xfrm rot="1690291">
            <a:off x="1381536" y="1680544"/>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endParaRPr lang="zh-CN" altLang="en-US" sz="3200" dirty="0">
              <a:solidFill>
                <a:srgbClr val="FF0000"/>
              </a:solidFill>
              <a:cs typeface="+mn-ea"/>
              <a:sym typeface="+mn-lt"/>
            </a:endParaRPr>
          </a:p>
        </p:txBody>
      </p:sp>
      <p:cxnSp>
        <p:nvCxnSpPr>
          <p:cNvPr id="11" name="直接箭头连接符 10"/>
          <p:cNvCxnSpPr/>
          <p:nvPr/>
        </p:nvCxnSpPr>
        <p:spPr>
          <a:xfrm>
            <a:off x="1006613" y="2251305"/>
            <a:ext cx="2196662"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1046026" y="2006586"/>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40693" y="1944488"/>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endParaRPr lang="zh-CN" altLang="en-US" sz="2800" dirty="0">
              <a:solidFill>
                <a:srgbClr val="FF0000"/>
              </a:solidFill>
              <a:cs typeface="+mn-ea"/>
              <a:sym typeface="+mn-lt"/>
            </a:endParaRPr>
          </a:p>
        </p:txBody>
      </p:sp>
      <p:sp>
        <p:nvSpPr>
          <p:cNvPr id="46" name="文本框 45"/>
          <p:cNvSpPr txBox="1"/>
          <p:nvPr/>
        </p:nvSpPr>
        <p:spPr>
          <a:xfrm>
            <a:off x="6070801" y="1191561"/>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endParaRPr lang="zh-CN" altLang="en-US" sz="2800" dirty="0">
              <a:solidFill>
                <a:srgbClr val="FF0000"/>
              </a:solidFill>
              <a:cs typeface="+mn-ea"/>
              <a:sym typeface="+mn-lt"/>
            </a:endParaRPr>
          </a:p>
        </p:txBody>
      </p:sp>
      <p:cxnSp>
        <p:nvCxnSpPr>
          <p:cNvPr id="15" name="直接箭头连接符 14"/>
          <p:cNvCxnSpPr/>
          <p:nvPr/>
        </p:nvCxnSpPr>
        <p:spPr>
          <a:xfrm>
            <a:off x="4798581" y="2180736"/>
            <a:ext cx="2466784"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4831266" y="1934698"/>
            <a:ext cx="2378265"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8543660" y="2057713"/>
            <a:ext cx="2182616" cy="260209"/>
            <a:chOff x="4459922" y="2085963"/>
            <a:chExt cx="2182616" cy="260209"/>
          </a:xfrm>
        </p:grpSpPr>
        <p:cxnSp>
          <p:nvCxnSpPr>
            <p:cNvPr id="20" name="直接箭头连接符 19"/>
            <p:cNvCxnSpPr/>
            <p:nvPr/>
          </p:nvCxnSpPr>
          <p:spPr>
            <a:xfrm flipV="1">
              <a:off x="4459922" y="2325344"/>
              <a:ext cx="2182616" cy="20828"/>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4492312" y="2085963"/>
              <a:ext cx="2117836"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28" name="文本框 27"/>
          <p:cNvSpPr txBox="1"/>
          <p:nvPr/>
        </p:nvSpPr>
        <p:spPr>
          <a:xfrm>
            <a:off x="5137947" y="1552833"/>
            <a:ext cx="338554" cy="294824"/>
          </a:xfrm>
          <a:prstGeom prst="rect">
            <a:avLst/>
          </a:prstGeom>
          <a:noFill/>
        </p:spPr>
        <p:txBody>
          <a:bodyPr wrap="none" rtlCol="0">
            <a:spAutoFit/>
          </a:bodyPr>
          <a:lstStyle/>
          <a:p>
            <a:pPr>
              <a:lnSpc>
                <a:spcPct val="120000"/>
              </a:lnSpc>
            </a:pPr>
            <a:r>
              <a:rPr lang="zh-CN" altLang="en-US" sz="1200" b="1" dirty="0">
                <a:solidFill>
                  <a:srgbClr val="3333FF"/>
                </a:solidFill>
                <a:cs typeface="+mn-ea"/>
                <a:sym typeface="+mn-lt"/>
              </a:rPr>
              <a:t>或</a:t>
            </a:r>
            <a:endParaRPr lang="zh-CN" altLang="en-US" sz="1200" b="1" dirty="0">
              <a:solidFill>
                <a:srgbClr val="3333FF"/>
              </a:solidFill>
              <a:cs typeface="+mn-ea"/>
              <a:sym typeface="+mn-lt"/>
            </a:endParaRPr>
          </a:p>
        </p:txBody>
      </p:sp>
      <p:grpSp>
        <p:nvGrpSpPr>
          <p:cNvPr id="48" name="组合 47"/>
          <p:cNvGrpSpPr/>
          <p:nvPr/>
        </p:nvGrpSpPr>
        <p:grpSpPr>
          <a:xfrm>
            <a:off x="8139595" y="2379403"/>
            <a:ext cx="2978857" cy="428356"/>
            <a:chOff x="4405587" y="2533122"/>
            <a:chExt cx="2978857" cy="428356"/>
          </a:xfrm>
        </p:grpSpPr>
        <p:sp>
          <p:nvSpPr>
            <p:cNvPr id="34" name="Line 6"/>
            <p:cNvSpPr>
              <a:spLocks noChangeShapeType="1"/>
            </p:cNvSpPr>
            <p:nvPr/>
          </p:nvSpPr>
          <p:spPr bwMode="auto">
            <a:xfrm flipV="1">
              <a:off x="4949127" y="2753099"/>
              <a:ext cx="1891777" cy="5179"/>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35" name="图形 34"/>
            <p:cNvPicPr>
              <a:picLocks noChangeAspect="1"/>
            </p:cNvPicPr>
            <p:nvPr/>
          </p:nvPicPr>
          <p:blipFill>
            <a:blip r:embed="rId1"/>
            <a:stretch>
              <a:fillRect/>
            </a:stretch>
          </p:blipFill>
          <p:spPr>
            <a:xfrm>
              <a:off x="4405587" y="2555078"/>
              <a:ext cx="536754" cy="406400"/>
            </a:xfrm>
            <a:prstGeom prst="rect">
              <a:avLst/>
            </a:prstGeom>
          </p:spPr>
        </p:pic>
        <p:pic>
          <p:nvPicPr>
            <p:cNvPr id="36" name="图形 35"/>
            <p:cNvPicPr>
              <a:picLocks noChangeAspect="1"/>
            </p:cNvPicPr>
            <p:nvPr/>
          </p:nvPicPr>
          <p:blipFill>
            <a:blip r:embed="rId1"/>
            <a:stretch>
              <a:fillRect/>
            </a:stretch>
          </p:blipFill>
          <p:spPr>
            <a:xfrm>
              <a:off x="6847690" y="2533122"/>
              <a:ext cx="536754" cy="406400"/>
            </a:xfrm>
            <a:prstGeom prst="rect">
              <a:avLst/>
            </a:prstGeom>
          </p:spPr>
        </p:pic>
      </p:grpSp>
      <p:sp>
        <p:nvSpPr>
          <p:cNvPr id="42" name="文本框 41"/>
          <p:cNvSpPr txBox="1"/>
          <p:nvPr/>
        </p:nvSpPr>
        <p:spPr>
          <a:xfrm rot="1690291">
            <a:off x="9036693" y="1717722"/>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endParaRPr lang="zh-CN" altLang="en-US" sz="3200" dirty="0">
              <a:solidFill>
                <a:srgbClr val="FF0000"/>
              </a:solidFill>
              <a:cs typeface="+mn-ea"/>
              <a:sym typeface="+mn-lt"/>
            </a:endParaRPr>
          </a:p>
        </p:txBody>
      </p:sp>
      <p:sp>
        <p:nvSpPr>
          <p:cNvPr id="43" name="文本框 42"/>
          <p:cNvSpPr txBox="1"/>
          <p:nvPr/>
        </p:nvSpPr>
        <p:spPr>
          <a:xfrm rot="1690291">
            <a:off x="9629429" y="2018712"/>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endParaRPr lang="zh-CN" altLang="en-US" sz="3200" dirty="0">
              <a:solidFill>
                <a:srgbClr val="FF0000"/>
              </a:solidFill>
              <a:cs typeface="+mn-ea"/>
              <a:sym typeface="+mn-lt"/>
            </a:endParaRPr>
          </a:p>
        </p:txBody>
      </p:sp>
      <p:sp>
        <p:nvSpPr>
          <p:cNvPr id="44" name="文本框 43"/>
          <p:cNvSpPr txBox="1"/>
          <p:nvPr/>
        </p:nvSpPr>
        <p:spPr>
          <a:xfrm rot="1690291">
            <a:off x="5731770" y="1094427"/>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endParaRPr lang="zh-CN" altLang="en-US" sz="3200" dirty="0">
              <a:solidFill>
                <a:srgbClr val="FF0000"/>
              </a:solidFill>
              <a:cs typeface="+mn-ea"/>
              <a:sym typeface="+mn-lt"/>
            </a:endParaRPr>
          </a:p>
        </p:txBody>
      </p:sp>
      <p:sp>
        <p:nvSpPr>
          <p:cNvPr id="45" name="文本框 44"/>
          <p:cNvSpPr txBox="1"/>
          <p:nvPr/>
        </p:nvSpPr>
        <p:spPr>
          <a:xfrm rot="1690291">
            <a:off x="6068472" y="1887067"/>
            <a:ext cx="569338" cy="628955"/>
          </a:xfrm>
          <a:prstGeom prst="rect">
            <a:avLst/>
          </a:prstGeom>
          <a:noFill/>
        </p:spPr>
        <p:txBody>
          <a:bodyPr wrap="square" rtlCol="0">
            <a:spAutoFit/>
          </a:bodyPr>
          <a:lstStyle/>
          <a:p>
            <a:pPr>
              <a:lnSpc>
                <a:spcPct val="120000"/>
              </a:lnSpc>
            </a:pPr>
            <a:r>
              <a:rPr lang="zh-CN" altLang="en-US" sz="3200" dirty="0">
                <a:solidFill>
                  <a:srgbClr val="FF0000"/>
                </a:solidFill>
                <a:cs typeface="+mn-ea"/>
                <a:sym typeface="+mn-lt"/>
              </a:rPr>
              <a:t>√</a:t>
            </a:r>
            <a:endParaRPr lang="zh-CN" altLang="en-US" sz="3200" dirty="0">
              <a:solidFill>
                <a:srgbClr val="FF0000"/>
              </a:solidFill>
              <a:cs typeface="+mn-ea"/>
              <a:sym typeface="+mn-lt"/>
            </a:endParaRPr>
          </a:p>
        </p:txBody>
      </p:sp>
      <p:sp>
        <p:nvSpPr>
          <p:cNvPr id="47" name="文本框 46"/>
          <p:cNvSpPr txBox="1"/>
          <p:nvPr/>
        </p:nvSpPr>
        <p:spPr>
          <a:xfrm>
            <a:off x="5558412" y="1634744"/>
            <a:ext cx="461986" cy="564898"/>
          </a:xfrm>
          <a:prstGeom prst="rect">
            <a:avLst/>
          </a:prstGeom>
          <a:noFill/>
        </p:spPr>
        <p:txBody>
          <a:bodyPr wrap="square" rtlCol="0">
            <a:spAutoFit/>
          </a:bodyPr>
          <a:lstStyle/>
          <a:p>
            <a:pPr>
              <a:lnSpc>
                <a:spcPct val="120000"/>
              </a:lnSpc>
            </a:pPr>
            <a:r>
              <a:rPr lang="zh-CN" altLang="en-US" sz="2800" dirty="0">
                <a:solidFill>
                  <a:srgbClr val="FF0000"/>
                </a:solidFill>
                <a:cs typeface="+mn-ea"/>
                <a:sym typeface="+mn-lt"/>
              </a:rPr>
              <a:t>╳</a:t>
            </a:r>
            <a:endParaRPr lang="zh-CN" altLang="en-US" sz="2800" dirty="0">
              <a:solidFill>
                <a:srgbClr val="FF0000"/>
              </a:solidFill>
              <a:cs typeface="+mn-ea"/>
              <a:sym typeface="+mn-lt"/>
            </a:endParaRPr>
          </a:p>
        </p:txBody>
      </p:sp>
      <p:grpSp>
        <p:nvGrpSpPr>
          <p:cNvPr id="49" name="组合 48"/>
          <p:cNvGrpSpPr/>
          <p:nvPr/>
        </p:nvGrpSpPr>
        <p:grpSpPr>
          <a:xfrm>
            <a:off x="4338764" y="2357307"/>
            <a:ext cx="2978857" cy="428356"/>
            <a:chOff x="4405587" y="2533122"/>
            <a:chExt cx="2978857" cy="428356"/>
          </a:xfrm>
        </p:grpSpPr>
        <p:sp>
          <p:nvSpPr>
            <p:cNvPr id="50" name="Line 6"/>
            <p:cNvSpPr>
              <a:spLocks noChangeShapeType="1"/>
            </p:cNvSpPr>
            <p:nvPr/>
          </p:nvSpPr>
          <p:spPr bwMode="auto">
            <a:xfrm flipV="1">
              <a:off x="4949127" y="2753099"/>
              <a:ext cx="1891777" cy="5179"/>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51" name="图形 50"/>
            <p:cNvPicPr>
              <a:picLocks noChangeAspect="1"/>
            </p:cNvPicPr>
            <p:nvPr/>
          </p:nvPicPr>
          <p:blipFill>
            <a:blip r:embed="rId1"/>
            <a:stretch>
              <a:fillRect/>
            </a:stretch>
          </p:blipFill>
          <p:spPr>
            <a:xfrm>
              <a:off x="4405587" y="2555078"/>
              <a:ext cx="536754" cy="406400"/>
            </a:xfrm>
            <a:prstGeom prst="rect">
              <a:avLst/>
            </a:prstGeom>
          </p:spPr>
        </p:pic>
        <p:pic>
          <p:nvPicPr>
            <p:cNvPr id="52" name="图形 51"/>
            <p:cNvPicPr>
              <a:picLocks noChangeAspect="1"/>
            </p:cNvPicPr>
            <p:nvPr/>
          </p:nvPicPr>
          <p:blipFill>
            <a:blip r:embed="rId1"/>
            <a:stretch>
              <a:fillRect/>
            </a:stretch>
          </p:blipFill>
          <p:spPr>
            <a:xfrm>
              <a:off x="6847690" y="2533122"/>
              <a:ext cx="536754" cy="406400"/>
            </a:xfrm>
            <a:prstGeom prst="rect">
              <a:avLst/>
            </a:prstGeom>
          </p:spPr>
        </p:pic>
      </p:grpSp>
      <p:grpSp>
        <p:nvGrpSpPr>
          <p:cNvPr id="53" name="组合 52"/>
          <p:cNvGrpSpPr/>
          <p:nvPr/>
        </p:nvGrpSpPr>
        <p:grpSpPr>
          <a:xfrm>
            <a:off x="719496" y="2357306"/>
            <a:ext cx="2978857" cy="428356"/>
            <a:chOff x="4405587" y="2533122"/>
            <a:chExt cx="2978857" cy="428356"/>
          </a:xfrm>
        </p:grpSpPr>
        <p:sp>
          <p:nvSpPr>
            <p:cNvPr id="54" name="Line 6"/>
            <p:cNvSpPr>
              <a:spLocks noChangeShapeType="1"/>
            </p:cNvSpPr>
            <p:nvPr/>
          </p:nvSpPr>
          <p:spPr bwMode="auto">
            <a:xfrm flipV="1">
              <a:off x="4949127" y="2753099"/>
              <a:ext cx="1891777" cy="5179"/>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pPr>
                <a:lnSpc>
                  <a:spcPct val="120000"/>
                </a:lnSpc>
              </a:pPr>
              <a:endParaRPr lang="zh-CN" altLang="en-US" sz="2400">
                <a:cs typeface="+mn-ea"/>
                <a:sym typeface="+mn-lt"/>
              </a:endParaRPr>
            </a:p>
          </p:txBody>
        </p:sp>
        <p:pic>
          <p:nvPicPr>
            <p:cNvPr id="55" name="图形 54"/>
            <p:cNvPicPr>
              <a:picLocks noChangeAspect="1"/>
            </p:cNvPicPr>
            <p:nvPr/>
          </p:nvPicPr>
          <p:blipFill>
            <a:blip r:embed="rId1"/>
            <a:stretch>
              <a:fillRect/>
            </a:stretch>
          </p:blipFill>
          <p:spPr>
            <a:xfrm>
              <a:off x="4405587" y="2555078"/>
              <a:ext cx="536754" cy="406400"/>
            </a:xfrm>
            <a:prstGeom prst="rect">
              <a:avLst/>
            </a:prstGeom>
          </p:spPr>
        </p:pic>
        <p:pic>
          <p:nvPicPr>
            <p:cNvPr id="56" name="图形 55"/>
            <p:cNvPicPr>
              <a:picLocks noChangeAspect="1"/>
            </p:cNvPicPr>
            <p:nvPr/>
          </p:nvPicPr>
          <p:blipFill>
            <a:blip r:embed="rId1"/>
            <a:stretch>
              <a:fillRect/>
            </a:stretch>
          </p:blipFill>
          <p:spPr>
            <a:xfrm>
              <a:off x="6847690" y="2533122"/>
              <a:ext cx="536754" cy="40640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内容占位符 2"/>
          <p:cNvSpPr>
            <a:spLocks noGrp="1"/>
          </p:cNvSpPr>
          <p:nvPr>
            <p:ph idx="1"/>
          </p:nvPr>
        </p:nvSpPr>
        <p:spPr/>
        <p:txBody>
          <a:bodyPr>
            <a:normAutofit/>
          </a:bodyPr>
          <a:lstStyle/>
          <a:p>
            <a:pPr marL="328930" indent="-328930">
              <a:spcBef>
                <a:spcPts val="0"/>
              </a:spcBef>
            </a:pPr>
            <a:r>
              <a:rPr lang="zh-CN" altLang="en-US" sz="2800" dirty="0">
                <a:ea typeface="微软雅黑 Light" panose="020B0502040204020203" pitchFamily="34" charset="-122"/>
                <a:cs typeface="微软雅黑 Light" panose="020B0502040204020203" pitchFamily="34" charset="-122"/>
                <a:sym typeface="+mn-lt"/>
              </a:rPr>
              <a:t>在 </a:t>
            </a:r>
            <a:r>
              <a:rPr lang="en-US" altLang="zh-CN" sz="2800" dirty="0">
                <a:ea typeface="微软雅黑 Light" panose="020B0502040204020203" pitchFamily="34" charset="-122"/>
                <a:cs typeface="微软雅黑 Light" panose="020B0502040204020203" pitchFamily="34" charset="-122"/>
                <a:sym typeface="+mn-lt"/>
              </a:rPr>
              <a:t>TCP/IP </a:t>
            </a:r>
            <a:r>
              <a:rPr lang="zh-CN" altLang="en-US" sz="2800" dirty="0">
                <a:ea typeface="微软雅黑 Light" panose="020B0502040204020203" pitchFamily="34" charset="-122"/>
                <a:cs typeface="微软雅黑 Light" panose="020B0502040204020203" pitchFamily="34" charset="-122"/>
                <a:sym typeface="+mn-lt"/>
              </a:rPr>
              <a:t>分层模型中，数据链路层介于物理层和网络层之间：</a:t>
            </a:r>
            <a:endParaRPr lang="en-US" altLang="zh-CN" dirty="0">
              <a:cs typeface="+mn-ea"/>
              <a:sym typeface="+mn-lt"/>
            </a:endParaRPr>
          </a:p>
          <a:p>
            <a:pPr marL="742950" lvl="1" indent="-285750" eaLnBrk="1" hangingPunct="1">
              <a:lnSpc>
                <a:spcPct val="80000"/>
              </a:lnSpc>
              <a:spcBef>
                <a:spcPct val="20000"/>
              </a:spcBef>
              <a:buFont typeface="Wingdings" panose="05000000000000000000" pitchFamily="2" charset="2"/>
              <a:buChar char="n"/>
            </a:pPr>
            <a:r>
              <a:rPr lang="zh-CN" altLang="en-US" dirty="0">
                <a:latin typeface="微软雅黑 Light" panose="020B0502040204020203" pitchFamily="34" charset="-122"/>
                <a:ea typeface="微软雅黑 Light" panose="020B0502040204020203" pitchFamily="34" charset="-122"/>
                <a:sym typeface="+mn-lt"/>
              </a:rPr>
              <a:t>向下：利用物理层提供的比特流服务（服务可能有差错）</a:t>
            </a:r>
            <a:endParaRPr lang="en-US" altLang="zh-CN" dirty="0">
              <a:latin typeface="微软雅黑 Light" panose="020B0502040204020203" pitchFamily="34" charset="-122"/>
              <a:ea typeface="微软雅黑 Light" panose="020B0502040204020203" pitchFamily="34" charset="-122"/>
              <a:sym typeface="+mn-lt"/>
            </a:endParaRPr>
          </a:p>
          <a:p>
            <a:pPr marL="742950" lvl="1" indent="-285750" eaLnBrk="1" hangingPunct="1">
              <a:lnSpc>
                <a:spcPct val="80000"/>
              </a:lnSpc>
              <a:spcBef>
                <a:spcPct val="20000"/>
              </a:spcBef>
              <a:buFont typeface="Wingdings" panose="05000000000000000000" pitchFamily="2" charset="2"/>
              <a:buChar char="n"/>
            </a:pPr>
            <a:r>
              <a:rPr lang="zh-CN" altLang="en-US" dirty="0">
                <a:latin typeface="微软雅黑 Light" panose="020B0502040204020203" pitchFamily="34" charset="-122"/>
                <a:ea typeface="微软雅黑 Light" panose="020B0502040204020203" pitchFamily="34" charset="-122"/>
                <a:sym typeface="+mn-lt"/>
              </a:rPr>
              <a:t>向上：向网络层提供数据包的收发服务（无差错的数据包传送服务）</a:t>
            </a:r>
            <a:endParaRPr lang="zh-CN" altLang="en-US" dirty="0">
              <a:sym typeface="+mn-lt"/>
            </a:endParaRPr>
          </a:p>
          <a:p>
            <a:pPr marL="0" indent="0">
              <a:spcBef>
                <a:spcPts val="0"/>
              </a:spcBef>
            </a:pPr>
            <a:endParaRPr lang="en-US" altLang="zh-CN" sz="2000" dirty="0">
              <a:cs typeface="+mn-ea"/>
              <a:sym typeface="+mn-lt"/>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grpSp>
        <p:nvGrpSpPr>
          <p:cNvPr id="7" name="组合 6"/>
          <p:cNvGrpSpPr/>
          <p:nvPr>
            <p:custDataLst>
              <p:tags r:id="rId1"/>
            </p:custDataLst>
          </p:nvPr>
        </p:nvGrpSpPr>
        <p:grpSpPr>
          <a:xfrm>
            <a:off x="2555900" y="2948658"/>
            <a:ext cx="3849451" cy="3137743"/>
            <a:chOff x="4332600" y="2496402"/>
            <a:chExt cx="3454707" cy="3137743"/>
          </a:xfrm>
          <a:solidFill>
            <a:schemeClr val="accent5">
              <a:lumMod val="90000"/>
            </a:schemeClr>
          </a:solidFill>
        </p:grpSpPr>
        <p:sp>
          <p:nvSpPr>
            <p:cNvPr id="8" name="Rectangle 6"/>
            <p:cNvSpPr>
              <a:spLocks noChangeArrowheads="1"/>
            </p:cNvSpPr>
            <p:nvPr/>
          </p:nvSpPr>
          <p:spPr bwMode="auto">
            <a:xfrm>
              <a:off x="4332600" y="2496402"/>
              <a:ext cx="3454707" cy="431800"/>
            </a:xfrm>
            <a:prstGeom prst="rect">
              <a:avLst/>
            </a:prstGeom>
            <a:solidFill>
              <a:schemeClr val="accent5">
                <a:lumMod val="90000"/>
              </a:schemeClr>
            </a:solidFill>
            <a:ln w="19050">
              <a:solidFill>
                <a:schemeClr val="accent5">
                  <a:lumMod val="20000"/>
                  <a:lumOff val="80000"/>
                </a:schemeClr>
              </a:solidFill>
              <a:miter lim="800000"/>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880" marR="0" lvl="0" indent="0" algn="ctr" defTabSz="914400" rtl="0" eaLnBrk="1" fontAlgn="auto" latinLnBrk="0" hangingPunct="1">
                <a:lnSpc>
                  <a:spcPct val="120000"/>
                </a:lnSpc>
                <a:buClrTx/>
                <a:buSzTx/>
                <a:buFontTx/>
                <a:buNone/>
                <a:defRPr/>
              </a:pPr>
              <a:r>
                <a:rPr kumimoji="0" lang="zh-CN" altLang="en-US" sz="2000" b="0" i="0" u="none" strike="noStrike" kern="0" cap="none" spc="0" normalizeH="0" baseline="0" noProof="0" dirty="0">
                  <a:ln>
                    <a:noFill/>
                  </a:ln>
                  <a:solidFill>
                    <a:prstClr val="black"/>
                  </a:solidFill>
                  <a:effectLst/>
                  <a:uLnTx/>
                  <a:uFillTx/>
                  <a:cs typeface="+mn-ea"/>
                  <a:sym typeface="+mn-lt"/>
                </a:rPr>
                <a:t>应用层</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9" name="Rectangle 7"/>
            <p:cNvSpPr>
              <a:spLocks noChangeArrowheads="1"/>
            </p:cNvSpPr>
            <p:nvPr/>
          </p:nvSpPr>
          <p:spPr bwMode="auto">
            <a:xfrm>
              <a:off x="4332600" y="2928202"/>
              <a:ext cx="3454707" cy="431800"/>
            </a:xfrm>
            <a:prstGeom prst="rect">
              <a:avLst/>
            </a:prstGeom>
            <a:solidFill>
              <a:schemeClr val="accent5">
                <a:lumMod val="90000"/>
              </a:schemeClr>
            </a:solidFill>
            <a:ln w="19050">
              <a:solidFill>
                <a:schemeClr val="accent5">
                  <a:lumMod val="20000"/>
                  <a:lumOff val="80000"/>
                </a:schemeClr>
              </a:solidFill>
              <a:miter lim="800000"/>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880" marR="0" lvl="0" indent="0" algn="ctr" defTabSz="914400" rtl="0" eaLnBrk="1" fontAlgn="auto" latinLnBrk="0" hangingPunct="1">
                <a:lnSpc>
                  <a:spcPct val="120000"/>
                </a:lnSpc>
                <a:buClrTx/>
                <a:buSzTx/>
                <a:buFontTx/>
                <a:buNone/>
                <a:defRPr/>
              </a:pPr>
              <a:r>
                <a:rPr kumimoji="0" lang="zh-CN" altLang="en-US" sz="2000" b="0" i="0" u="none" strike="noStrike" kern="0" cap="none" spc="0" normalizeH="0" baseline="0" noProof="0" dirty="0">
                  <a:ln>
                    <a:noFill/>
                  </a:ln>
                  <a:solidFill>
                    <a:prstClr val="black"/>
                  </a:solidFill>
                  <a:effectLst/>
                  <a:uLnTx/>
                  <a:uFillTx/>
                  <a:cs typeface="+mn-ea"/>
                  <a:sym typeface="+mn-lt"/>
                </a:rPr>
                <a:t>传输层</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0" name="Rectangle 8"/>
            <p:cNvSpPr>
              <a:spLocks noChangeArrowheads="1"/>
            </p:cNvSpPr>
            <p:nvPr>
              <p:custDataLst>
                <p:tags r:id="rId2"/>
              </p:custDataLst>
            </p:nvPr>
          </p:nvSpPr>
          <p:spPr bwMode="auto">
            <a:xfrm>
              <a:off x="4332600" y="3360002"/>
              <a:ext cx="3454707" cy="431800"/>
            </a:xfrm>
            <a:prstGeom prst="rect">
              <a:avLst/>
            </a:prstGeom>
            <a:solidFill>
              <a:schemeClr val="accent5">
                <a:lumMod val="90000"/>
              </a:schemeClr>
            </a:solidFill>
            <a:ln w="19050">
              <a:solidFill>
                <a:schemeClr val="accent5">
                  <a:lumMod val="20000"/>
                  <a:lumOff val="80000"/>
                </a:schemeClr>
              </a:solidFill>
              <a:miter lim="800000"/>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880" marR="0" lvl="0" indent="0" algn="ctr" defTabSz="914400" rtl="0" eaLnBrk="1" fontAlgn="auto" latinLnBrk="0" hangingPunct="1">
                <a:lnSpc>
                  <a:spcPct val="120000"/>
                </a:lnSpc>
                <a:buClrTx/>
                <a:buSzTx/>
                <a:buFontTx/>
                <a:buNone/>
                <a:defRPr/>
              </a:pPr>
              <a:r>
                <a:rPr kumimoji="0" lang="zh-CN" altLang="en-US" sz="2000" b="0" i="0" u="none" strike="noStrike" kern="0" cap="none" spc="0" normalizeH="0" baseline="0" noProof="0" dirty="0">
                  <a:ln>
                    <a:noFill/>
                  </a:ln>
                  <a:solidFill>
                    <a:prstClr val="black"/>
                  </a:solidFill>
                  <a:effectLst/>
                  <a:uLnTx/>
                  <a:uFillTx/>
                  <a:cs typeface="+mn-ea"/>
                  <a:sym typeface="+mn-lt"/>
                </a:rPr>
                <a:t>网络层</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3" name="Rectangle 11"/>
            <p:cNvSpPr>
              <a:spLocks noChangeArrowheads="1"/>
            </p:cNvSpPr>
            <p:nvPr>
              <p:custDataLst>
                <p:tags r:id="rId3"/>
              </p:custDataLst>
            </p:nvPr>
          </p:nvSpPr>
          <p:spPr bwMode="auto">
            <a:xfrm>
              <a:off x="4332600" y="4656990"/>
              <a:ext cx="3454707" cy="431800"/>
            </a:xfrm>
            <a:prstGeom prst="rect">
              <a:avLst/>
            </a:prstGeom>
            <a:grpFill/>
            <a:ln w="19050">
              <a:solidFill>
                <a:schemeClr val="accent5">
                  <a:lumMod val="20000"/>
                  <a:lumOff val="80000"/>
                </a:schemeClr>
              </a:solidFill>
              <a:miter lim="800000"/>
            </a:ln>
            <a:effectLst/>
            <a:scene3d>
              <a:camera prst="orthographicFront"/>
              <a:lightRig rig="threePt" dir="t"/>
            </a:scene3d>
            <a:sp3d>
              <a:bevelT/>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marL="182880" marR="0" lvl="0" indent="0" algn="ctr" defTabSz="914400" rtl="0" eaLnBrk="1" fontAlgn="auto" latinLnBrk="0" hangingPunct="1">
                <a:lnSpc>
                  <a:spcPct val="120000"/>
                </a:lnSpc>
                <a:buClrTx/>
                <a:buSzTx/>
                <a:buFontTx/>
                <a:buNone/>
                <a:defRPr/>
              </a:pPr>
              <a:r>
                <a:rPr kumimoji="0" lang="zh-CN" altLang="en-US" sz="2000" b="0" i="0" u="none" strike="noStrike" kern="0" cap="none" spc="0" normalizeH="0" baseline="0" noProof="0" dirty="0">
                  <a:ln>
                    <a:noFill/>
                  </a:ln>
                  <a:solidFill>
                    <a:prstClr val="black"/>
                  </a:solidFill>
                  <a:effectLst/>
                  <a:uLnTx/>
                  <a:uFillTx/>
                  <a:cs typeface="+mn-ea"/>
                  <a:sym typeface="+mn-lt"/>
                </a:rPr>
                <a:t>物理层</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4" name="矩形 13"/>
            <p:cNvSpPr/>
            <p:nvPr>
              <p:custDataLst>
                <p:tags r:id="rId4"/>
              </p:custDataLst>
            </p:nvPr>
          </p:nvSpPr>
          <p:spPr>
            <a:xfrm>
              <a:off x="4754340" y="5204284"/>
              <a:ext cx="2611225" cy="429861"/>
            </a:xfrm>
            <a:prstGeom prst="rect">
              <a:avLst/>
            </a:prstGeom>
            <a:noFill/>
            <a:ln>
              <a:noFill/>
            </a:ln>
          </p:spPr>
          <p:txBody>
            <a:bodyPr wrap="square">
              <a:spAutoFit/>
            </a:bodyPr>
            <a:lstStyle/>
            <a:p>
              <a:pPr marL="0" marR="0" lvl="0" indent="0" algn="ctr" defTabSz="914400" rtl="0" eaLnBrk="1" fontAlgn="base" latinLnBrk="0" hangingPunct="1">
                <a:lnSpc>
                  <a:spcPct val="120000"/>
                </a:lnSpc>
                <a:spcAft>
                  <a:spcPct val="0"/>
                </a:spcAft>
                <a:buClrTx/>
                <a:buSzTx/>
                <a:buFontTx/>
                <a:buNone/>
                <a:defRPr/>
              </a:pPr>
              <a:r>
                <a:rPr kumimoji="1" lang="en-US" altLang="zh-CN" sz="2000" b="0" i="0" u="none" strike="noStrike" kern="1200" cap="none" spc="0" normalizeH="0" baseline="0" noProof="0" dirty="0">
                  <a:ln>
                    <a:noFill/>
                  </a:ln>
                  <a:solidFill>
                    <a:srgbClr val="0070C0"/>
                  </a:solidFill>
                  <a:effectLst/>
                  <a:uLnTx/>
                  <a:uFillTx/>
                  <a:cs typeface="+mn-ea"/>
                  <a:sym typeface="+mn-lt"/>
                </a:rPr>
                <a:t>TCP/IP </a:t>
              </a:r>
              <a:r>
                <a:rPr kumimoji="1" lang="zh-CN" altLang="en-US" sz="2000" b="0" i="0" u="none" strike="noStrike" kern="1200" cap="none" spc="0" normalizeH="0" baseline="0" noProof="0" dirty="0">
                  <a:ln>
                    <a:noFill/>
                  </a:ln>
                  <a:solidFill>
                    <a:srgbClr val="0070C0"/>
                  </a:solidFill>
                  <a:effectLst/>
                  <a:uLnTx/>
                  <a:uFillTx/>
                  <a:cs typeface="+mn-ea"/>
                  <a:sym typeface="+mn-lt"/>
                </a:rPr>
                <a:t>协议栈</a:t>
              </a:r>
              <a:endParaRPr kumimoji="1" lang="zh-CN" altLang="en-US" sz="2000" b="0" i="0" u="none" strike="noStrike" kern="1200" cap="none" spc="0" normalizeH="0" baseline="0" noProof="0" dirty="0">
                <a:ln>
                  <a:noFill/>
                </a:ln>
                <a:solidFill>
                  <a:srgbClr val="0070C0"/>
                </a:solidFill>
                <a:effectLst/>
                <a:uLnTx/>
                <a:uFillTx/>
                <a:cs typeface="+mn-ea"/>
                <a:sym typeface="+mn-lt"/>
              </a:endParaRPr>
            </a:p>
          </p:txBody>
        </p:sp>
      </p:grpSp>
      <p:sp>
        <p:nvSpPr>
          <p:cNvPr id="16" name="Rectangle 9"/>
          <p:cNvSpPr>
            <a:spLocks noChangeArrowheads="1"/>
          </p:cNvSpPr>
          <p:nvPr>
            <p:custDataLst>
              <p:tags r:id="rId5"/>
            </p:custDataLst>
          </p:nvPr>
        </p:nvSpPr>
        <p:spPr bwMode="auto">
          <a:xfrm>
            <a:off x="6405351" y="4244851"/>
            <a:ext cx="2794580" cy="444376"/>
          </a:xfrm>
          <a:prstGeom prst="rect">
            <a:avLst/>
          </a:prstGeom>
          <a:solidFill>
            <a:srgbClr val="6697F0">
              <a:alpha val="45000"/>
            </a:srgbClr>
          </a:solidFill>
          <a:ln w="19050">
            <a:noFill/>
            <a:miter lim="800000"/>
          </a:ln>
          <a:effectLst>
            <a:outerShdw blurRad="107950" dist="12700" dir="5400000" algn="ctr">
              <a:schemeClr val="bg1"/>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880" marR="0" lvl="0" algn="ctr" defTabSz="914400" rtl="0" eaLnBrk="1" fontAlgn="auto" latinLnBrk="0" hangingPunct="1">
              <a:lnSpc>
                <a:spcPct val="120000"/>
              </a:lnSpc>
              <a:buClrTx/>
              <a:buSzTx/>
              <a:buFontTx/>
              <a:buNone/>
              <a:defRPr/>
            </a:pPr>
            <a:r>
              <a:rPr kumimoji="0" lang="zh-CN" altLang="en-US" sz="2000" b="0" i="0" u="none" strike="noStrike" kern="0" cap="none" spc="0" normalizeH="0" baseline="0" noProof="0" dirty="0">
                <a:ln>
                  <a:noFill/>
                </a:ln>
                <a:solidFill>
                  <a:prstClr val="black"/>
                </a:solidFill>
                <a:effectLst/>
                <a:uLnTx/>
                <a:uFillTx/>
                <a:cs typeface="+mn-ea"/>
                <a:sym typeface="+mn-lt"/>
              </a:rPr>
              <a:t>逻辑链路控制 (LLC)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7" name="Rectangle 10"/>
          <p:cNvSpPr>
            <a:spLocks noChangeArrowheads="1"/>
          </p:cNvSpPr>
          <p:nvPr>
            <p:custDataLst>
              <p:tags r:id="rId6"/>
            </p:custDataLst>
          </p:nvPr>
        </p:nvSpPr>
        <p:spPr bwMode="auto">
          <a:xfrm>
            <a:off x="6405352" y="4676651"/>
            <a:ext cx="2794580" cy="445169"/>
          </a:xfrm>
          <a:prstGeom prst="rect">
            <a:avLst/>
          </a:prstGeom>
          <a:solidFill>
            <a:srgbClr val="6697F0">
              <a:alpha val="45000"/>
            </a:srgbClr>
          </a:solidFill>
          <a:ln w="19050">
            <a:noFill/>
            <a:miter lim="800000"/>
          </a:ln>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lIns="0" tIns="0" rIns="0" bIns="0" anchor="ctr"/>
          <a:lstStyle/>
          <a:p>
            <a:pPr marL="182880" marR="0" lvl="0" indent="0" algn="ctr" defTabSz="914400" rtl="0" eaLnBrk="1" fontAlgn="auto" latinLnBrk="0" hangingPunct="1">
              <a:lnSpc>
                <a:spcPct val="120000"/>
              </a:lnSpc>
              <a:buClrTx/>
              <a:buSzTx/>
              <a:buFontTx/>
              <a:buNone/>
              <a:defRPr/>
            </a:pPr>
            <a:r>
              <a:rPr kumimoji="0" lang="zh-CN" altLang="en-US" sz="2000" b="0" i="0" u="none" strike="noStrike" kern="0" cap="none" spc="0" normalizeH="0" baseline="0" noProof="0" dirty="0">
                <a:ln>
                  <a:noFill/>
                </a:ln>
                <a:solidFill>
                  <a:prstClr val="black"/>
                </a:solidFill>
                <a:effectLst/>
                <a:uLnTx/>
                <a:uFillTx/>
                <a:cs typeface="+mn-ea"/>
                <a:sym typeface="+mn-lt"/>
              </a:rPr>
              <a:t>介质访问控制 </a:t>
            </a:r>
            <a:r>
              <a:rPr kumimoji="0" lang="en-US" altLang="zh-CN" sz="2000" b="0" i="0" u="none" strike="noStrike" kern="0" cap="none" spc="0" normalizeH="0" baseline="0" noProof="0" dirty="0">
                <a:ln>
                  <a:noFill/>
                </a:ln>
                <a:solidFill>
                  <a:prstClr val="black"/>
                </a:solidFill>
                <a:effectLst/>
                <a:uLnTx/>
                <a:uFillTx/>
                <a:cs typeface="+mn-ea"/>
                <a:sym typeface="+mn-lt"/>
              </a:rPr>
              <a:t>(MAC)</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19" name="Rectangle 8"/>
          <p:cNvSpPr>
            <a:spLocks noChangeArrowheads="1"/>
          </p:cNvSpPr>
          <p:nvPr>
            <p:custDataLst>
              <p:tags r:id="rId7"/>
            </p:custDataLst>
          </p:nvPr>
        </p:nvSpPr>
        <p:spPr bwMode="auto">
          <a:xfrm>
            <a:off x="2555900" y="4244851"/>
            <a:ext cx="3849451" cy="864395"/>
          </a:xfrm>
          <a:prstGeom prst="rect">
            <a:avLst/>
          </a:prstGeom>
          <a:solidFill>
            <a:srgbClr val="6697F0">
              <a:alpha val="53000"/>
            </a:srgbClr>
          </a:solidFill>
          <a:ln w="19050">
            <a:solidFill>
              <a:schemeClr val="accent5">
                <a:lumMod val="20000"/>
                <a:lumOff val="80000"/>
              </a:schemeClr>
            </a:solidFill>
            <a:miter lim="800000"/>
          </a:ln>
          <a:effectLst/>
          <a:scene3d>
            <a:camera prst="orthographicFront"/>
            <a:lightRig rig="threePt" dir="t"/>
          </a:scene3d>
          <a:sp3d>
            <a:bevelT/>
          </a:sp3d>
        </p:spPr>
        <p:txBody>
          <a:bodyPr wrap="none" lIns="0" tIns="0" rIns="0" bIns="0" anchor="ctr"/>
          <a:lstStyle/>
          <a:p>
            <a:pPr marL="182880" marR="0" lvl="0" indent="0" algn="ctr" defTabSz="914400" rtl="0" eaLnBrk="1" fontAlgn="auto" latinLnBrk="0" hangingPunct="1">
              <a:lnSpc>
                <a:spcPct val="120000"/>
              </a:lnSpc>
              <a:buClrTx/>
              <a:buSzTx/>
              <a:buFontTx/>
              <a:buNone/>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22" name="椭圆形标注 21"/>
          <p:cNvSpPr/>
          <p:nvPr/>
        </p:nvSpPr>
        <p:spPr>
          <a:xfrm>
            <a:off x="7083607" y="2857499"/>
            <a:ext cx="1987626" cy="950825"/>
          </a:xfrm>
          <a:prstGeom prst="wedgeEllipseCallout">
            <a:avLst>
              <a:gd name="adj1" fmla="val -39044"/>
              <a:gd name="adj2" fmla="val 109510"/>
            </a:avLst>
          </a:prstGeom>
          <a:solidFill>
            <a:srgbClr val="6697F0">
              <a:alpha val="45000"/>
            </a:srgbClr>
          </a:solidFill>
          <a:ln w="19050">
            <a:solidFill>
              <a:schemeClr val="accent5">
                <a:lumMod val="20000"/>
                <a:lumOff val="80000"/>
              </a:schemeClr>
            </a:solidFill>
            <a:miter lim="800000"/>
          </a:ln>
          <a:effectLst/>
          <a:scene3d>
            <a:camera prst="orthographicFront"/>
            <a:lightRig rig="threePt" dir="t"/>
          </a:scene3d>
          <a:sp3d>
            <a:bevelT/>
          </a:sp3d>
        </p:spPr>
        <p:txBody>
          <a:bodyPr wrap="none" lIns="0" tIns="0" rIns="0" bIns="0" anchor="ctr"/>
          <a:lstStyle/>
          <a:p>
            <a:pPr marL="0" marR="0" lvl="0" indent="0" algn="ctr" defTabSz="914400" rtl="0" eaLnBrk="1" fontAlgn="auto" latinLnBrk="0" hangingPunct="1">
              <a:lnSpc>
                <a:spcPct val="120000"/>
              </a:lnSpc>
              <a:buClrTx/>
              <a:buSzTx/>
              <a:buFontTx/>
              <a:buNone/>
              <a:defRPr/>
            </a:pPr>
            <a:r>
              <a:rPr kumimoji="0" lang="zh-CN" altLang="en-US" sz="2000" b="0" i="0" u="none" strike="noStrike" kern="0" cap="none" spc="0" normalizeH="0" baseline="0" noProof="0" dirty="0">
                <a:ln>
                  <a:noFill/>
                </a:ln>
                <a:solidFill>
                  <a:prstClr val="black"/>
                </a:solidFill>
                <a:effectLst/>
                <a:uLnTx/>
                <a:uFillTx/>
                <a:cs typeface="+mn-ea"/>
                <a:sym typeface="+mn-lt"/>
              </a:rPr>
              <a:t>局域网的</a:t>
            </a:r>
            <a:endParaRPr kumimoji="0" lang="en-US" altLang="zh-CN" sz="2000" b="0" i="0" u="none" strike="noStrike" kern="0" cap="none" spc="0" normalizeH="0" baseline="0" noProof="0" dirty="0">
              <a:ln>
                <a:noFill/>
              </a:ln>
              <a:solidFill>
                <a:prstClr val="black"/>
              </a:solidFill>
              <a:effectLst/>
              <a:uLnTx/>
              <a:uFillTx/>
              <a:cs typeface="+mn-ea"/>
              <a:sym typeface="+mn-lt"/>
            </a:endParaRPr>
          </a:p>
          <a:p>
            <a:pPr marL="0" marR="0" lvl="0" indent="0" algn="ctr" defTabSz="914400" rtl="0" eaLnBrk="1" fontAlgn="auto" latinLnBrk="0" hangingPunct="1">
              <a:lnSpc>
                <a:spcPct val="120000"/>
              </a:lnSpc>
              <a:buClrTx/>
              <a:buSzTx/>
              <a:buFontTx/>
              <a:buNone/>
              <a:defRPr/>
            </a:pPr>
            <a:r>
              <a:rPr kumimoji="0" lang="zh-CN" altLang="en-US" sz="2000" b="0" i="0" u="none" strike="noStrike" kern="0" cap="none" spc="0" normalizeH="0" baseline="0" noProof="0" dirty="0">
                <a:ln>
                  <a:noFill/>
                </a:ln>
                <a:solidFill>
                  <a:prstClr val="black"/>
                </a:solidFill>
                <a:effectLst/>
                <a:uLnTx/>
                <a:uFillTx/>
                <a:cs typeface="+mn-ea"/>
                <a:sym typeface="+mn-lt"/>
              </a:rPr>
              <a:t>数据链路层</a:t>
            </a:r>
            <a:endParaRPr kumimoji="0" lang="zh-CN" altLang="en-US" sz="2000" b="0" i="0" u="none" strike="noStrike" kern="0" cap="none" spc="0" normalizeH="0" baseline="0" noProof="0" dirty="0">
              <a:ln>
                <a:noFill/>
              </a:ln>
              <a:solidFill>
                <a:prstClr val="black"/>
              </a:solidFill>
              <a:effectLst/>
              <a:uLnTx/>
              <a:uFillTx/>
              <a:cs typeface="+mn-ea"/>
              <a:sym typeface="+mn-lt"/>
            </a:endParaRPr>
          </a:p>
        </p:txBody>
      </p:sp>
      <p:sp>
        <p:nvSpPr>
          <p:cNvPr id="3" name="标题 1"/>
          <p:cNvSpPr>
            <a:spLocks noGrp="1"/>
          </p:cNvSpPr>
          <p:nvPr>
            <p:custDataLst>
              <p:tags r:id="rId8"/>
            </p:custDataLst>
          </p:nvPr>
        </p:nvSpPr>
        <p:spPr>
          <a:xfrm>
            <a:off x="431800" y="71438"/>
            <a:ext cx="11328400" cy="765175"/>
          </a:xfrm>
          <a:prstGeom prst="rect">
            <a:avLst/>
          </a:prstGeom>
          <a:noFill/>
          <a:ln>
            <a:noFill/>
          </a:ln>
          <a:effectLst/>
        </p:spPr>
        <p:txBody>
          <a:bodyPr vert="horz" wrap="square" lIns="91440" tIns="45720" rIns="91440" bIns="45720" numCol="1" anchor="ctr" anchorCtr="0" compatLnSpc="1"/>
          <a:lstStyle>
            <a:lvl1pPr algn="l" rtl="0" eaLnBrk="0" fontAlgn="base" hangingPunct="0">
              <a:spcBef>
                <a:spcPct val="0"/>
              </a:spcBef>
              <a:spcAft>
                <a:spcPct val="0"/>
              </a:spcAft>
              <a:defRPr lang="en-US" altLang="zh-CN" sz="320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a:lstStyle>
          <a:p>
            <a:r>
              <a:rPr lang="en-US" altLang="zh-CN" dirty="0"/>
              <a:t>4.1 </a:t>
            </a:r>
            <a:r>
              <a:rPr lang="zh-CN" altLang="en-US" dirty="0"/>
              <a:t>数据链路层基本原理</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传输方式：串行传输</a:t>
            </a:r>
            <a:endParaRPr lang="zh-CN" altLang="en-US"/>
          </a:p>
        </p:txBody>
      </p:sp>
      <p:sp>
        <p:nvSpPr>
          <p:cNvPr id="3" name="内容占位符 2"/>
          <p:cNvSpPr>
            <a:spLocks noGrp="1"/>
          </p:cNvSpPr>
          <p:nvPr>
            <p:ph idx="1"/>
          </p:nvPr>
        </p:nvSpPr>
        <p:spPr>
          <a:xfrm>
            <a:off x="334645" y="1052830"/>
            <a:ext cx="5682615" cy="5436870"/>
          </a:xfrm>
        </p:spPr>
        <p:txBody>
          <a:bodyPr/>
          <a:lstStyle/>
          <a:p>
            <a:pPr marL="342900" indent="-342900" algn="l" eaLnBrk="1" hangingPunct="1">
              <a:lnSpc>
                <a:spcPct val="100000"/>
              </a:lnSpc>
              <a:spcBef>
                <a:spcPct val="20000"/>
              </a:spcBef>
            </a:pPr>
            <a:r>
              <a:rPr lang="zh-CN" altLang="en-US" dirty="0">
                <a:solidFill>
                  <a:schemeClr val="tx1"/>
                </a:solidFill>
                <a:ea typeface="微软雅黑 Light" panose="020B0502040204020203" pitchFamily="34" charset="-122"/>
              </a:rPr>
              <a:t>每个时钟脉冲只发送一个比特</a:t>
            </a:r>
            <a:endParaRPr lang="zh-CN" altLang="en-US" dirty="0">
              <a:solidFill>
                <a:schemeClr val="tx1"/>
              </a:solidFill>
              <a:ea typeface="微软雅黑 Light" panose="020B0502040204020203" pitchFamily="34" charset="-122"/>
            </a:endParaRPr>
          </a:p>
          <a:p>
            <a:pPr marL="342900" indent="-342900" algn="l" eaLnBrk="1" hangingPunct="1">
              <a:lnSpc>
                <a:spcPct val="100000"/>
              </a:lnSpc>
              <a:spcBef>
                <a:spcPct val="20000"/>
              </a:spcBef>
            </a:pPr>
            <a:r>
              <a:rPr lang="zh-CN" altLang="en-US" dirty="0">
                <a:solidFill>
                  <a:schemeClr val="tx1"/>
                </a:solidFill>
                <a:ea typeface="微软雅黑 Light" panose="020B0502040204020203" pitchFamily="34" charset="-122"/>
              </a:rPr>
              <a:t>使用一条线路，逐个</a:t>
            </a:r>
            <a:r>
              <a:rPr lang="zh-CN" altLang="en-US" dirty="0">
                <a:sym typeface="+mn-ea"/>
              </a:rPr>
              <a:t>比特</a:t>
            </a:r>
            <a:r>
              <a:rPr lang="zh-CN" altLang="en-US" dirty="0">
                <a:solidFill>
                  <a:schemeClr val="tx1"/>
                </a:solidFill>
                <a:ea typeface="微软雅黑 Light" panose="020B0502040204020203" pitchFamily="34" charset="-122"/>
              </a:rPr>
              <a:t>传送</a:t>
            </a:r>
            <a:endParaRPr lang="zh-CN" altLang="en-US" dirty="0">
              <a:solidFill>
                <a:schemeClr val="tx1"/>
              </a:solidFill>
              <a:ea typeface="微软雅黑 Light" panose="020B0502040204020203" pitchFamily="34" charset="-122"/>
            </a:endParaRPr>
          </a:p>
          <a:p>
            <a:pPr marL="342900" indent="-342900" algn="l" eaLnBrk="1" hangingPunct="1">
              <a:lnSpc>
                <a:spcPct val="100000"/>
              </a:lnSpc>
              <a:spcBef>
                <a:spcPct val="20000"/>
              </a:spcBef>
            </a:pPr>
            <a:r>
              <a:rPr lang="zh-CN" altLang="en-US" dirty="0">
                <a:solidFill>
                  <a:schemeClr val="tx1"/>
                </a:solidFill>
                <a:ea typeface="微软雅黑 Light" panose="020B0502040204020203" pitchFamily="34" charset="-122"/>
              </a:rPr>
              <a:t>应用场合：</a:t>
            </a:r>
            <a:endParaRPr lang="zh-CN" altLang="en-US" dirty="0">
              <a:solidFill>
                <a:schemeClr val="tx1"/>
              </a:solidFill>
              <a:ea typeface="微软雅黑 Light" panose="020B0502040204020203" pitchFamily="34" charset="-122"/>
            </a:endParaRPr>
          </a:p>
          <a:p>
            <a:pPr marL="800100" lvl="1" indent="-342900" algn="l" eaLnBrk="1" hangingPunct="1">
              <a:lnSpc>
                <a:spcPct val="100000"/>
              </a:lnSpc>
              <a:spcBef>
                <a:spcPct val="20000"/>
              </a:spcBef>
            </a:pPr>
            <a:r>
              <a:rPr lang="zh-CN" altLang="en-US" dirty="0">
                <a:solidFill>
                  <a:schemeClr val="tx1"/>
                </a:solidFill>
                <a:ea typeface="微软雅黑 Light" panose="020B0502040204020203" pitchFamily="34" charset="-122"/>
              </a:rPr>
              <a:t>短距离传输</a:t>
            </a:r>
            <a:endParaRPr lang="zh-CN" altLang="en-US" dirty="0">
              <a:solidFill>
                <a:schemeClr val="tx1"/>
              </a:solidFill>
              <a:ea typeface="微软雅黑 Light" panose="020B0502040204020203" pitchFamily="34" charset="-122"/>
            </a:endParaRPr>
          </a:p>
          <a:p>
            <a:pPr marL="800100" lvl="1" indent="-342900" algn="l" eaLnBrk="1" hangingPunct="1">
              <a:lnSpc>
                <a:spcPct val="100000"/>
              </a:lnSpc>
              <a:spcBef>
                <a:spcPct val="20000"/>
              </a:spcBef>
            </a:pPr>
            <a:r>
              <a:rPr lang="zh-CN" altLang="en-US" dirty="0">
                <a:solidFill>
                  <a:schemeClr val="tx1"/>
                </a:solidFill>
                <a:ea typeface="微软雅黑 Light" panose="020B0502040204020203" pitchFamily="34" charset="-122"/>
              </a:rPr>
              <a:t>长距离通信</a:t>
            </a:r>
            <a:endParaRPr lang="zh-CN" altLang="en-US" dirty="0">
              <a:solidFill>
                <a:schemeClr val="tx1"/>
              </a:solidFill>
              <a:ea typeface="微软雅黑 Light" panose="020B0502040204020203" pitchFamily="34" charset="-122"/>
            </a:endParaRPr>
          </a:p>
          <a:p>
            <a:pPr algn="l"/>
            <a:endParaRPr lang="zh-CN" alt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grpSp>
        <p:nvGrpSpPr>
          <p:cNvPr id="4" name="组合 3"/>
          <p:cNvGrpSpPr/>
          <p:nvPr/>
        </p:nvGrpSpPr>
        <p:grpSpPr>
          <a:xfrm>
            <a:off x="7454584" y="1899604"/>
            <a:ext cx="3238499" cy="1944687"/>
            <a:chOff x="7454584" y="1899604"/>
            <a:chExt cx="3238499" cy="1944687"/>
          </a:xfrm>
        </p:grpSpPr>
        <p:sp>
          <p:nvSpPr>
            <p:cNvPr id="9" name="Line 66"/>
            <p:cNvSpPr>
              <a:spLocks noChangeShapeType="1"/>
            </p:cNvSpPr>
            <p:nvPr/>
          </p:nvSpPr>
          <p:spPr bwMode="auto">
            <a:xfrm>
              <a:off x="8243570" y="2979104"/>
              <a:ext cx="1657350" cy="1587"/>
            </a:xfrm>
            <a:prstGeom prst="line">
              <a:avLst/>
            </a:prstGeom>
            <a:noFill/>
            <a:ln w="2857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Rectangle 68"/>
            <p:cNvSpPr>
              <a:spLocks noChangeArrowheads="1"/>
            </p:cNvSpPr>
            <p:nvPr/>
          </p:nvSpPr>
          <p:spPr bwMode="auto">
            <a:xfrm>
              <a:off x="8335646" y="2691765"/>
              <a:ext cx="143629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tx1"/>
                  </a:solidFill>
                  <a:latin typeface="宋体" panose="02010600030101010101" pitchFamily="2" charset="-122"/>
                </a:rPr>
                <a:t>１０１１１００１</a:t>
              </a:r>
              <a:endParaRPr lang="zh-CN" altLang="en-US" sz="1400" b="1">
                <a:solidFill>
                  <a:schemeClr val="tx1"/>
                </a:solidFill>
                <a:latin typeface="宋体" panose="02010600030101010101" pitchFamily="2" charset="-122"/>
              </a:endParaRPr>
            </a:p>
          </p:txBody>
        </p:sp>
        <p:sp>
          <p:nvSpPr>
            <p:cNvPr id="11" name="AutoShape 88"/>
            <p:cNvSpPr>
              <a:spLocks noChangeArrowheads="1"/>
            </p:cNvSpPr>
            <p:nvPr/>
          </p:nvSpPr>
          <p:spPr bwMode="auto">
            <a:xfrm>
              <a:off x="7454584" y="1899604"/>
              <a:ext cx="719137" cy="1944687"/>
            </a:xfrm>
            <a:prstGeom prst="roundRect">
              <a:avLst>
                <a:gd name="adj" fmla="val 16667"/>
              </a:avLst>
            </a:prstGeom>
            <a:solidFill>
              <a:srgbClr val="6697F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endParaRPr lang="zh-CN" altLang="en-US" sz="2400" dirty="0">
                <a:solidFill>
                  <a:schemeClr val="bg1"/>
                </a:solidFill>
                <a:latin typeface="黑体" panose="02010609060101010101" pitchFamily="49" charset="-122"/>
                <a:ea typeface="黑体" panose="02010609060101010101" pitchFamily="49" charset="-122"/>
              </a:endParaRPr>
            </a:p>
            <a:p>
              <a:pPr algn="ctr"/>
              <a:r>
                <a:rPr lang="zh-CN" altLang="en-US" sz="2400" dirty="0">
                  <a:solidFill>
                    <a:schemeClr val="bg1"/>
                  </a:solidFill>
                  <a:latin typeface="黑体" panose="02010609060101010101" pitchFamily="49" charset="-122"/>
                  <a:ea typeface="黑体" panose="02010609060101010101" pitchFamily="49" charset="-122"/>
                </a:rPr>
                <a:t>备</a:t>
              </a:r>
              <a:endParaRPr lang="zh-CN" altLang="en-US" sz="2400" dirty="0">
                <a:solidFill>
                  <a:schemeClr val="bg1"/>
                </a:solidFill>
                <a:latin typeface="黑体" panose="02010609060101010101" pitchFamily="49" charset="-122"/>
                <a:ea typeface="黑体" panose="02010609060101010101" pitchFamily="49" charset="-122"/>
              </a:endParaRPr>
            </a:p>
            <a:p>
              <a:pPr algn="ctr"/>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dirty="0">
                <a:solidFill>
                  <a:schemeClr val="bg1"/>
                </a:solidFill>
                <a:latin typeface="黑体" panose="02010609060101010101" pitchFamily="49" charset="-122"/>
                <a:ea typeface="黑体" panose="02010609060101010101" pitchFamily="49" charset="-122"/>
              </a:endParaRPr>
            </a:p>
          </p:txBody>
        </p:sp>
        <p:sp>
          <p:nvSpPr>
            <p:cNvPr id="12" name="AutoShape 89"/>
            <p:cNvSpPr>
              <a:spLocks noChangeArrowheads="1"/>
            </p:cNvSpPr>
            <p:nvPr/>
          </p:nvSpPr>
          <p:spPr bwMode="auto">
            <a:xfrm>
              <a:off x="9973945" y="1899604"/>
              <a:ext cx="719138" cy="1944687"/>
            </a:xfrm>
            <a:prstGeom prst="roundRect">
              <a:avLst>
                <a:gd name="adj" fmla="val 16667"/>
              </a:avLst>
            </a:prstGeom>
            <a:solidFill>
              <a:srgbClr val="6697F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endParaRPr lang="zh-CN" altLang="en-US" sz="2400" dirty="0">
                <a:solidFill>
                  <a:schemeClr val="bg1"/>
                </a:solidFill>
                <a:latin typeface="黑体" panose="02010609060101010101" pitchFamily="49" charset="-122"/>
                <a:ea typeface="黑体" panose="02010609060101010101" pitchFamily="49" charset="-122"/>
              </a:endParaRPr>
            </a:p>
            <a:p>
              <a:pPr algn="ctr"/>
              <a:r>
                <a:rPr lang="zh-CN" altLang="en-US" sz="2400" dirty="0">
                  <a:solidFill>
                    <a:schemeClr val="bg1"/>
                  </a:solidFill>
                  <a:latin typeface="黑体" panose="02010609060101010101" pitchFamily="49" charset="-122"/>
                  <a:ea typeface="黑体" panose="02010609060101010101" pitchFamily="49" charset="-122"/>
                </a:rPr>
                <a:t>备</a:t>
              </a:r>
              <a:endParaRPr lang="zh-CN" altLang="en-US" sz="2400" dirty="0">
                <a:solidFill>
                  <a:schemeClr val="bg1"/>
                </a:solidFill>
                <a:latin typeface="黑体" panose="02010609060101010101" pitchFamily="49" charset="-122"/>
                <a:ea typeface="黑体" panose="02010609060101010101" pitchFamily="49" charset="-122"/>
              </a:endParaRPr>
            </a:p>
            <a:p>
              <a:pPr algn="ctr"/>
              <a:r>
                <a:rPr lang="en-US" altLang="zh-CN" sz="2400" dirty="0">
                  <a:solidFill>
                    <a:schemeClr val="bg1"/>
                  </a:solidFill>
                  <a:latin typeface="黑体" panose="02010609060101010101" pitchFamily="49" charset="-122"/>
                  <a:ea typeface="黑体" panose="02010609060101010101" pitchFamily="49" charset="-122"/>
                </a:rPr>
                <a:t>2</a:t>
              </a:r>
              <a:endParaRPr lang="en-US" altLang="zh-CN" sz="24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t>传输方式：并行传输</a:t>
            </a:r>
            <a:endParaRPr lang="zh-CN" altLang="en-US"/>
          </a:p>
        </p:txBody>
      </p:sp>
      <p:sp>
        <p:nvSpPr>
          <p:cNvPr id="3" name="内容占位符 2"/>
          <p:cNvSpPr>
            <a:spLocks noGrp="1"/>
          </p:cNvSpPr>
          <p:nvPr>
            <p:ph idx="1"/>
          </p:nvPr>
        </p:nvSpPr>
        <p:spPr>
          <a:xfrm>
            <a:off x="334645" y="1052830"/>
            <a:ext cx="6445885" cy="5436870"/>
          </a:xfrm>
        </p:spPr>
        <p:txBody>
          <a:bodyPr>
            <a:normAutofit/>
          </a:bodyPr>
          <a:lstStyle/>
          <a:p>
            <a:pPr marL="342900" indent="-342900" algn="l" eaLnBrk="1" hangingPunct="1">
              <a:spcBef>
                <a:spcPct val="20000"/>
              </a:spcBef>
            </a:pPr>
            <a:r>
              <a:rPr lang="zh-CN" altLang="en-US" sz="2800" dirty="0">
                <a:solidFill>
                  <a:schemeClr val="tx1"/>
                </a:solidFill>
              </a:rPr>
              <a:t>每个时钟脉冲同时发送多个比特</a:t>
            </a:r>
            <a:endParaRPr lang="zh-CN" altLang="en-US" sz="2800" dirty="0">
              <a:solidFill>
                <a:schemeClr val="tx1"/>
              </a:solidFill>
            </a:endParaRPr>
          </a:p>
          <a:p>
            <a:pPr marL="342900" indent="-342900" algn="l" eaLnBrk="1" hangingPunct="1">
              <a:spcBef>
                <a:spcPct val="20000"/>
              </a:spcBef>
            </a:pPr>
            <a:r>
              <a:rPr lang="zh-CN" altLang="en-US" sz="2800" dirty="0">
                <a:solidFill>
                  <a:schemeClr val="tx1"/>
                </a:solidFill>
              </a:rPr>
              <a:t>每个比特使用单独线路</a:t>
            </a:r>
            <a:endParaRPr lang="zh-CN" altLang="en-US" sz="2800" dirty="0">
              <a:solidFill>
                <a:schemeClr val="tx1"/>
              </a:solidFill>
            </a:endParaRPr>
          </a:p>
          <a:p>
            <a:pPr marL="342900" indent="-342900" algn="l" eaLnBrk="1" hangingPunct="1">
              <a:spcBef>
                <a:spcPct val="20000"/>
              </a:spcBef>
            </a:pPr>
            <a:r>
              <a:rPr lang="zh-CN" altLang="en-US" sz="2800" dirty="0">
                <a:solidFill>
                  <a:schemeClr val="tx1"/>
                </a:solidFill>
              </a:rPr>
              <a:t>特点：</a:t>
            </a:r>
            <a:endParaRPr lang="zh-CN" altLang="en-US" sz="2800" dirty="0">
              <a:solidFill>
                <a:schemeClr val="tx1"/>
              </a:solidFill>
            </a:endParaRPr>
          </a:p>
          <a:p>
            <a:pPr marL="742950" lvl="1" indent="-285750" eaLnBrk="1" hangingPunct="1">
              <a:spcBef>
                <a:spcPct val="20000"/>
              </a:spcBef>
              <a:buFont typeface="Wingdings" panose="05000000000000000000" pitchFamily="2" charset="2"/>
              <a:buChar char="n"/>
            </a:pPr>
            <a:r>
              <a:rPr lang="zh-CN" altLang="en-US" sz="2400" dirty="0">
                <a:solidFill>
                  <a:schemeClr val="tx1"/>
                </a:solidFill>
              </a:rPr>
              <a:t>长距离时，用多条线路传输，成本高</a:t>
            </a:r>
            <a:endParaRPr lang="zh-CN" altLang="en-US" sz="2400" dirty="0">
              <a:solidFill>
                <a:schemeClr val="tx1"/>
              </a:solidFill>
            </a:endParaRPr>
          </a:p>
          <a:p>
            <a:pPr marL="742950" lvl="1" indent="-285750" eaLnBrk="1" hangingPunct="1">
              <a:spcBef>
                <a:spcPct val="20000"/>
              </a:spcBef>
              <a:buFont typeface="Wingdings" panose="05000000000000000000" pitchFamily="2" charset="2"/>
              <a:buChar char="n"/>
            </a:pPr>
            <a:r>
              <a:rPr lang="zh-CN" altLang="en-US" sz="2400" dirty="0">
                <a:solidFill>
                  <a:schemeClr val="tx1"/>
                </a:solidFill>
              </a:rPr>
              <a:t>长距离时，需要使用较粗的导线，多条线路捆扎或封装到一条线缆中较为困难</a:t>
            </a:r>
            <a:endParaRPr lang="zh-CN" altLang="en-US" sz="2400" dirty="0">
              <a:solidFill>
                <a:schemeClr val="tx1"/>
              </a:solidFill>
            </a:endParaRPr>
          </a:p>
          <a:p>
            <a:pPr marL="742950" lvl="1" indent="-285750" eaLnBrk="1" hangingPunct="1">
              <a:spcBef>
                <a:spcPct val="20000"/>
              </a:spcBef>
              <a:buFont typeface="Wingdings" panose="05000000000000000000" pitchFamily="2" charset="2"/>
              <a:buChar char="n"/>
            </a:pPr>
            <a:r>
              <a:rPr lang="zh-CN" altLang="en-US" sz="2400" dirty="0">
                <a:solidFill>
                  <a:schemeClr val="tx1"/>
                </a:solidFill>
              </a:rPr>
              <a:t>长距离时，接收端同步较困难</a:t>
            </a:r>
            <a:endParaRPr lang="zh-CN" altLang="en-US" sz="2400" dirty="0">
              <a:solidFill>
                <a:schemeClr val="tx1"/>
              </a:solidFill>
            </a:endParaRPr>
          </a:p>
          <a:p>
            <a:pPr marL="342900" indent="-342900" algn="l" eaLnBrk="1" hangingPunct="1">
              <a:spcBef>
                <a:spcPct val="20000"/>
              </a:spcBef>
            </a:pPr>
            <a:r>
              <a:rPr lang="zh-CN" altLang="en-US" sz="2800" dirty="0">
                <a:solidFill>
                  <a:schemeClr val="tx1"/>
                </a:solidFill>
              </a:rPr>
              <a:t>应用场合：</a:t>
            </a:r>
            <a:endParaRPr lang="zh-CN" altLang="en-US" sz="2800" dirty="0">
              <a:solidFill>
                <a:schemeClr val="tx1"/>
              </a:solidFill>
            </a:endParaRPr>
          </a:p>
          <a:p>
            <a:pPr marL="742950" lvl="1" indent="-285750" algn="l" eaLnBrk="1" hangingPunct="1">
              <a:spcBef>
                <a:spcPct val="20000"/>
              </a:spcBef>
              <a:buFont typeface="Wingdings" panose="05000000000000000000" pitchFamily="2" charset="2"/>
              <a:buChar char="n"/>
            </a:pPr>
            <a:r>
              <a:rPr lang="zh-CN" altLang="en-US" sz="2400" dirty="0">
                <a:solidFill>
                  <a:schemeClr val="tx1"/>
                </a:solidFill>
              </a:rPr>
              <a:t>用于近距离传输，例如计算机和外部设备</a:t>
            </a:r>
            <a:endParaRPr lang="zh-CN" altLang="en-US" sz="2400" dirty="0">
              <a:solidFill>
                <a:schemeClr val="tx1"/>
              </a:solidFill>
            </a:endParaRPr>
          </a:p>
          <a:p>
            <a:pPr marL="742950" lvl="1" indent="-285750" algn="l" eaLnBrk="1" hangingPunct="1">
              <a:spcBef>
                <a:spcPct val="20000"/>
              </a:spcBef>
              <a:buFont typeface="Wingdings" panose="05000000000000000000" pitchFamily="2" charset="2"/>
              <a:buChar char="n"/>
            </a:pPr>
            <a:r>
              <a:rPr lang="zh-CN" altLang="en-US" sz="2400" dirty="0">
                <a:solidFill>
                  <a:schemeClr val="tx1"/>
                </a:solidFill>
              </a:rPr>
              <a:t>不适合于长距离通信</a:t>
            </a:r>
            <a:endParaRPr lang="zh-CN" altLang="en-US" sz="2400" dirty="0">
              <a:solidFill>
                <a:schemeClr val="tx1"/>
              </a:solidFill>
            </a:endParaRPr>
          </a:p>
          <a:p>
            <a:pPr lvl="1" algn="l"/>
            <a:endParaRPr lang="zh-CN" alt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grpSp>
        <p:nvGrpSpPr>
          <p:cNvPr id="6" name="组合 5"/>
          <p:cNvGrpSpPr/>
          <p:nvPr/>
        </p:nvGrpSpPr>
        <p:grpSpPr>
          <a:xfrm>
            <a:off x="7454584" y="1894843"/>
            <a:ext cx="3238499" cy="1944687"/>
            <a:chOff x="7454584" y="1894843"/>
            <a:chExt cx="3238499" cy="1944687"/>
          </a:xfrm>
        </p:grpSpPr>
        <p:grpSp>
          <p:nvGrpSpPr>
            <p:cNvPr id="13" name="Group 76"/>
            <p:cNvGrpSpPr/>
            <p:nvPr/>
          </p:nvGrpSpPr>
          <p:grpSpPr bwMode="auto">
            <a:xfrm>
              <a:off x="8246746" y="2115505"/>
              <a:ext cx="1655763" cy="1566863"/>
              <a:chOff x="3806" y="1071"/>
              <a:chExt cx="771" cy="987"/>
            </a:xfrm>
          </p:grpSpPr>
          <p:sp>
            <p:nvSpPr>
              <p:cNvPr id="14" name="Line 26"/>
              <p:cNvSpPr>
                <a:spLocks noChangeShapeType="1"/>
              </p:cNvSpPr>
              <p:nvPr/>
            </p:nvSpPr>
            <p:spPr bwMode="auto">
              <a:xfrm>
                <a:off x="3806" y="1071"/>
                <a:ext cx="77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28"/>
              <p:cNvSpPr>
                <a:spLocks noChangeShapeType="1"/>
              </p:cNvSpPr>
              <p:nvPr/>
            </p:nvSpPr>
            <p:spPr bwMode="auto">
              <a:xfrm>
                <a:off x="3806" y="1213"/>
                <a:ext cx="77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30"/>
              <p:cNvSpPr>
                <a:spLocks noChangeShapeType="1"/>
              </p:cNvSpPr>
              <p:nvPr/>
            </p:nvSpPr>
            <p:spPr bwMode="auto">
              <a:xfrm>
                <a:off x="3806" y="1353"/>
                <a:ext cx="77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Line 32"/>
              <p:cNvSpPr>
                <a:spLocks noChangeShapeType="1"/>
              </p:cNvSpPr>
              <p:nvPr/>
            </p:nvSpPr>
            <p:spPr bwMode="auto">
              <a:xfrm>
                <a:off x="3806" y="1494"/>
                <a:ext cx="77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34"/>
              <p:cNvSpPr>
                <a:spLocks noChangeShapeType="1"/>
              </p:cNvSpPr>
              <p:nvPr/>
            </p:nvSpPr>
            <p:spPr bwMode="auto">
              <a:xfrm>
                <a:off x="3806" y="1635"/>
                <a:ext cx="77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 name="Line 36"/>
              <p:cNvSpPr>
                <a:spLocks noChangeShapeType="1"/>
              </p:cNvSpPr>
              <p:nvPr/>
            </p:nvSpPr>
            <p:spPr bwMode="auto">
              <a:xfrm>
                <a:off x="3806" y="1777"/>
                <a:ext cx="77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38"/>
              <p:cNvSpPr>
                <a:spLocks noChangeShapeType="1"/>
              </p:cNvSpPr>
              <p:nvPr/>
            </p:nvSpPr>
            <p:spPr bwMode="auto">
              <a:xfrm>
                <a:off x="3806" y="1917"/>
                <a:ext cx="77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40"/>
              <p:cNvSpPr>
                <a:spLocks noChangeShapeType="1"/>
              </p:cNvSpPr>
              <p:nvPr/>
            </p:nvSpPr>
            <p:spPr bwMode="auto">
              <a:xfrm>
                <a:off x="3806" y="2058"/>
                <a:ext cx="771"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 name="Rectangle 77"/>
            <p:cNvSpPr>
              <a:spLocks noChangeArrowheads="1"/>
            </p:cNvSpPr>
            <p:nvPr/>
          </p:nvSpPr>
          <p:spPr bwMode="auto">
            <a:xfrm>
              <a:off x="8986520" y="189960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23" name="Rectangle 78"/>
            <p:cNvSpPr>
              <a:spLocks noChangeArrowheads="1"/>
            </p:cNvSpPr>
            <p:nvPr/>
          </p:nvSpPr>
          <p:spPr bwMode="auto">
            <a:xfrm>
              <a:off x="8986520" y="212344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24" name="Rectangle 79"/>
            <p:cNvSpPr>
              <a:spLocks noChangeArrowheads="1"/>
            </p:cNvSpPr>
            <p:nvPr/>
          </p:nvSpPr>
          <p:spPr bwMode="auto">
            <a:xfrm>
              <a:off x="8986520" y="234569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25" name="Rectangle 80"/>
            <p:cNvSpPr>
              <a:spLocks noChangeArrowheads="1"/>
            </p:cNvSpPr>
            <p:nvPr/>
          </p:nvSpPr>
          <p:spPr bwMode="auto">
            <a:xfrm>
              <a:off x="8986520" y="257111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26" name="Rectangle 81"/>
            <p:cNvSpPr>
              <a:spLocks noChangeArrowheads="1"/>
            </p:cNvSpPr>
            <p:nvPr/>
          </p:nvSpPr>
          <p:spPr bwMode="auto">
            <a:xfrm>
              <a:off x="8986520" y="279495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27" name="Rectangle 82"/>
            <p:cNvSpPr>
              <a:spLocks noChangeArrowheads="1"/>
            </p:cNvSpPr>
            <p:nvPr/>
          </p:nvSpPr>
          <p:spPr bwMode="auto">
            <a:xfrm>
              <a:off x="8986520" y="3018792"/>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28" name="Rectangle 83"/>
            <p:cNvSpPr>
              <a:spLocks noChangeArrowheads="1"/>
            </p:cNvSpPr>
            <p:nvPr/>
          </p:nvSpPr>
          <p:spPr bwMode="auto">
            <a:xfrm>
              <a:off x="8986520" y="3244217"/>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０</a:t>
              </a:r>
              <a:endParaRPr lang="zh-CN" altLang="en-US" sz="1400" b="1">
                <a:solidFill>
                  <a:schemeClr val="hlink"/>
                </a:solidFill>
              </a:endParaRPr>
            </a:p>
          </p:txBody>
        </p:sp>
        <p:sp>
          <p:nvSpPr>
            <p:cNvPr id="29" name="Rectangle 84"/>
            <p:cNvSpPr>
              <a:spLocks noChangeArrowheads="1"/>
            </p:cNvSpPr>
            <p:nvPr/>
          </p:nvSpPr>
          <p:spPr bwMode="auto">
            <a:xfrm>
              <a:off x="8986520" y="3468054"/>
              <a:ext cx="17953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1400" b="1">
                  <a:solidFill>
                    <a:schemeClr val="hlink"/>
                  </a:solidFill>
                  <a:latin typeface="宋体" panose="02010600030101010101" pitchFamily="2" charset="-122"/>
                </a:rPr>
                <a:t>１</a:t>
              </a:r>
              <a:endParaRPr lang="zh-CN" altLang="en-US" sz="1400" b="1">
                <a:solidFill>
                  <a:schemeClr val="hlink"/>
                </a:solidFill>
              </a:endParaRPr>
            </a:p>
          </p:txBody>
        </p:sp>
        <p:sp>
          <p:nvSpPr>
            <p:cNvPr id="30" name="AutoShape 86"/>
            <p:cNvSpPr>
              <a:spLocks noChangeArrowheads="1"/>
            </p:cNvSpPr>
            <p:nvPr/>
          </p:nvSpPr>
          <p:spPr bwMode="auto">
            <a:xfrm>
              <a:off x="7454584" y="1894843"/>
              <a:ext cx="719137" cy="1944687"/>
            </a:xfrm>
            <a:prstGeom prst="roundRect">
              <a:avLst>
                <a:gd name="adj" fmla="val 16667"/>
              </a:avLst>
            </a:prstGeom>
            <a:solidFill>
              <a:srgbClr val="6697F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dirty="0">
                  <a:solidFill>
                    <a:schemeClr val="bg1"/>
                  </a:solidFill>
                  <a:latin typeface="黑体" panose="02010609060101010101" pitchFamily="49" charset="-122"/>
                  <a:ea typeface="黑体" panose="02010609060101010101" pitchFamily="49" charset="-122"/>
                </a:rPr>
                <a:t>设</a:t>
              </a:r>
              <a:endParaRPr lang="zh-CN" altLang="en-US" sz="2400" dirty="0">
                <a:solidFill>
                  <a:schemeClr val="bg1"/>
                </a:solidFill>
                <a:latin typeface="黑体" panose="02010609060101010101" pitchFamily="49" charset="-122"/>
                <a:ea typeface="黑体" panose="02010609060101010101" pitchFamily="49" charset="-122"/>
              </a:endParaRPr>
            </a:p>
            <a:p>
              <a:pPr algn="ctr"/>
              <a:r>
                <a:rPr lang="zh-CN" altLang="en-US" sz="2400" dirty="0">
                  <a:solidFill>
                    <a:schemeClr val="bg1"/>
                  </a:solidFill>
                  <a:latin typeface="黑体" panose="02010609060101010101" pitchFamily="49" charset="-122"/>
                  <a:ea typeface="黑体" panose="02010609060101010101" pitchFamily="49" charset="-122"/>
                </a:rPr>
                <a:t>备</a:t>
              </a:r>
              <a:endParaRPr lang="zh-CN" altLang="en-US" sz="2400" dirty="0">
                <a:solidFill>
                  <a:schemeClr val="bg1"/>
                </a:solidFill>
                <a:latin typeface="黑体" panose="02010609060101010101" pitchFamily="49" charset="-122"/>
                <a:ea typeface="黑体" panose="02010609060101010101" pitchFamily="49" charset="-122"/>
              </a:endParaRPr>
            </a:p>
            <a:p>
              <a:pPr algn="ctr"/>
              <a:r>
                <a:rPr lang="en-US" altLang="zh-CN" sz="2400" dirty="0">
                  <a:solidFill>
                    <a:schemeClr val="bg1"/>
                  </a:solidFill>
                  <a:latin typeface="黑体" panose="02010609060101010101" pitchFamily="49" charset="-122"/>
                  <a:ea typeface="黑体" panose="02010609060101010101" pitchFamily="49" charset="-122"/>
                </a:rPr>
                <a:t>1</a:t>
              </a:r>
              <a:endParaRPr lang="en-US" altLang="zh-CN" sz="2400" dirty="0">
                <a:solidFill>
                  <a:schemeClr val="bg1"/>
                </a:solidFill>
                <a:latin typeface="黑体" panose="02010609060101010101" pitchFamily="49" charset="-122"/>
                <a:ea typeface="黑体" panose="02010609060101010101" pitchFamily="49" charset="-122"/>
              </a:endParaRPr>
            </a:p>
          </p:txBody>
        </p:sp>
        <p:sp>
          <p:nvSpPr>
            <p:cNvPr id="31" name="AutoShape 87"/>
            <p:cNvSpPr>
              <a:spLocks noChangeArrowheads="1"/>
            </p:cNvSpPr>
            <p:nvPr/>
          </p:nvSpPr>
          <p:spPr bwMode="auto">
            <a:xfrm>
              <a:off x="9973945" y="1894843"/>
              <a:ext cx="719138" cy="1944687"/>
            </a:xfrm>
            <a:prstGeom prst="roundRect">
              <a:avLst>
                <a:gd name="adj" fmla="val 16667"/>
              </a:avLst>
            </a:prstGeom>
            <a:solidFill>
              <a:srgbClr val="6697F0"/>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solidFill>
                    <a:schemeClr val="bg1"/>
                  </a:solidFill>
                  <a:latin typeface="黑体" panose="02010609060101010101" pitchFamily="49" charset="-122"/>
                  <a:ea typeface="黑体" panose="02010609060101010101" pitchFamily="49" charset="-122"/>
                </a:rPr>
                <a:t>设</a:t>
              </a:r>
              <a:endParaRPr lang="zh-CN" altLang="en-US" sz="2400">
                <a:solidFill>
                  <a:schemeClr val="bg1"/>
                </a:solidFill>
                <a:latin typeface="黑体" panose="02010609060101010101" pitchFamily="49" charset="-122"/>
                <a:ea typeface="黑体" panose="02010609060101010101" pitchFamily="49" charset="-122"/>
              </a:endParaRPr>
            </a:p>
            <a:p>
              <a:pPr algn="ctr"/>
              <a:r>
                <a:rPr lang="zh-CN" altLang="en-US" sz="2400">
                  <a:solidFill>
                    <a:schemeClr val="bg1"/>
                  </a:solidFill>
                  <a:latin typeface="黑体" panose="02010609060101010101" pitchFamily="49" charset="-122"/>
                  <a:ea typeface="黑体" panose="02010609060101010101" pitchFamily="49" charset="-122"/>
                </a:rPr>
                <a:t>备</a:t>
              </a:r>
              <a:endParaRPr lang="zh-CN" altLang="en-US" sz="2400">
                <a:solidFill>
                  <a:schemeClr val="bg1"/>
                </a:solidFill>
                <a:latin typeface="黑体" panose="02010609060101010101" pitchFamily="49" charset="-122"/>
                <a:ea typeface="黑体" panose="02010609060101010101" pitchFamily="49" charset="-122"/>
              </a:endParaRPr>
            </a:p>
            <a:p>
              <a:pPr algn="ctr"/>
              <a:r>
                <a:rPr lang="en-US" altLang="zh-CN" sz="2400">
                  <a:solidFill>
                    <a:schemeClr val="bg1"/>
                  </a:solidFill>
                  <a:latin typeface="黑体" panose="02010609060101010101" pitchFamily="49" charset="-122"/>
                  <a:ea typeface="黑体" panose="02010609060101010101" pitchFamily="49" charset="-122"/>
                </a:rPr>
                <a:t>2</a:t>
              </a:r>
              <a:endParaRPr lang="en-US" altLang="zh-CN" sz="240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t>传输方式：异步传输</a:t>
            </a:r>
            <a:endParaRPr lang="zh-CN" altLang="en-US"/>
          </a:p>
        </p:txBody>
      </p:sp>
      <p:sp>
        <p:nvSpPr>
          <p:cNvPr id="3" name="内容占位符 2"/>
          <p:cNvSpPr>
            <a:spLocks noGrp="1"/>
          </p:cNvSpPr>
          <p:nvPr>
            <p:ph idx="1"/>
          </p:nvPr>
        </p:nvSpPr>
        <p:spPr>
          <a:xfrm>
            <a:off x="335280" y="1124269"/>
            <a:ext cx="10858500" cy="2491421"/>
          </a:xfrm>
        </p:spPr>
        <p:txBody>
          <a:bodyPr>
            <a:normAutofit fontScale="90000"/>
          </a:bodyPr>
          <a:lstStyle/>
          <a:p>
            <a:r>
              <a:rPr lang="zh-CN" altLang="en-US" dirty="0"/>
              <a:t>两个设备间以有限几个比特（通常是一个字符）为单位进行的数据传输</a:t>
            </a:r>
            <a:endParaRPr lang="zh-CN" altLang="en-US" dirty="0"/>
          </a:p>
          <a:p>
            <a:r>
              <a:rPr lang="zh-CN" altLang="en-US" dirty="0"/>
              <a:t>每个字符的传输时间固定，但两个字符间的时间间隔不固定，也不可预知</a:t>
            </a:r>
            <a:endParaRPr lang="zh-CN" altLang="en-US" dirty="0"/>
          </a:p>
          <a:p>
            <a:r>
              <a:rPr lang="zh-CN" altLang="en-US" dirty="0"/>
              <a:t>每几个字符需要一个开始位、停止位，传输开销大、效率低</a:t>
            </a:r>
            <a:endParaRPr lang="zh-CN" altLang="en-US" dirty="0"/>
          </a:p>
          <a:p>
            <a:r>
              <a:rPr lang="zh-CN" altLang="en-US" dirty="0"/>
              <a:t>异步传输用于低速设备，比如键盘和某些打印机</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211"/>
          <p:cNvSpPr>
            <a:spLocks noChangeShapeType="1"/>
          </p:cNvSpPr>
          <p:nvPr>
            <p:custDataLst>
              <p:tags r:id="rId1"/>
            </p:custDataLst>
          </p:nvPr>
        </p:nvSpPr>
        <p:spPr bwMode="auto">
          <a:xfrm>
            <a:off x="1940585" y="4982211"/>
            <a:ext cx="8127965" cy="3176"/>
          </a:xfrm>
          <a:prstGeom prst="line">
            <a:avLst/>
          </a:prstGeom>
          <a:noFill/>
          <a:ln w="127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 name="Group 358"/>
          <p:cNvGrpSpPr/>
          <p:nvPr>
            <p:custDataLst>
              <p:tags r:id="rId2"/>
            </p:custDataLst>
          </p:nvPr>
        </p:nvGrpSpPr>
        <p:grpSpPr bwMode="auto">
          <a:xfrm>
            <a:off x="2495869" y="4477388"/>
            <a:ext cx="6969125" cy="720725"/>
            <a:chOff x="657" y="1798"/>
            <a:chExt cx="4390" cy="589"/>
          </a:xfrm>
        </p:grpSpPr>
        <p:sp>
          <p:nvSpPr>
            <p:cNvPr id="7" name="Line 286"/>
            <p:cNvSpPr>
              <a:spLocks noChangeShapeType="1"/>
            </p:cNvSpPr>
            <p:nvPr>
              <p:custDataLst>
                <p:tags r:id="rId3"/>
              </p:custDataLst>
            </p:nvPr>
          </p:nvSpPr>
          <p:spPr bwMode="auto">
            <a:xfrm>
              <a:off x="5047"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287"/>
            <p:cNvSpPr>
              <a:spLocks noChangeShapeType="1"/>
            </p:cNvSpPr>
            <p:nvPr>
              <p:custDataLst>
                <p:tags r:id="rId4"/>
              </p:custDataLst>
            </p:nvPr>
          </p:nvSpPr>
          <p:spPr bwMode="auto">
            <a:xfrm>
              <a:off x="4928"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288"/>
            <p:cNvSpPr>
              <a:spLocks noChangeShapeType="1"/>
            </p:cNvSpPr>
            <p:nvPr>
              <p:custDataLst>
                <p:tags r:id="rId5"/>
              </p:custDataLst>
            </p:nvPr>
          </p:nvSpPr>
          <p:spPr bwMode="auto">
            <a:xfrm>
              <a:off x="4809"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289"/>
            <p:cNvSpPr>
              <a:spLocks noChangeShapeType="1"/>
            </p:cNvSpPr>
            <p:nvPr>
              <p:custDataLst>
                <p:tags r:id="rId6"/>
              </p:custDataLst>
            </p:nvPr>
          </p:nvSpPr>
          <p:spPr bwMode="auto">
            <a:xfrm>
              <a:off x="4692"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290"/>
            <p:cNvSpPr>
              <a:spLocks noChangeShapeType="1"/>
            </p:cNvSpPr>
            <p:nvPr>
              <p:custDataLst>
                <p:tags r:id="rId7"/>
              </p:custDataLst>
            </p:nvPr>
          </p:nvSpPr>
          <p:spPr bwMode="auto">
            <a:xfrm>
              <a:off x="4573"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91"/>
            <p:cNvSpPr>
              <a:spLocks noChangeShapeType="1"/>
            </p:cNvSpPr>
            <p:nvPr>
              <p:custDataLst>
                <p:tags r:id="rId8"/>
              </p:custDataLst>
            </p:nvPr>
          </p:nvSpPr>
          <p:spPr bwMode="auto">
            <a:xfrm>
              <a:off x="4454"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292"/>
            <p:cNvSpPr>
              <a:spLocks noChangeShapeType="1"/>
            </p:cNvSpPr>
            <p:nvPr>
              <p:custDataLst>
                <p:tags r:id="rId9"/>
              </p:custDataLst>
            </p:nvPr>
          </p:nvSpPr>
          <p:spPr bwMode="auto">
            <a:xfrm>
              <a:off x="4336"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293"/>
            <p:cNvSpPr>
              <a:spLocks noChangeShapeType="1"/>
            </p:cNvSpPr>
            <p:nvPr>
              <p:custDataLst>
                <p:tags r:id="rId10"/>
              </p:custDataLst>
            </p:nvPr>
          </p:nvSpPr>
          <p:spPr bwMode="auto">
            <a:xfrm>
              <a:off x="4217"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294"/>
            <p:cNvSpPr>
              <a:spLocks noChangeShapeType="1"/>
            </p:cNvSpPr>
            <p:nvPr>
              <p:custDataLst>
                <p:tags r:id="rId11"/>
              </p:custDataLst>
            </p:nvPr>
          </p:nvSpPr>
          <p:spPr bwMode="auto">
            <a:xfrm>
              <a:off x="4098"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95"/>
            <p:cNvSpPr>
              <a:spLocks noChangeShapeType="1"/>
            </p:cNvSpPr>
            <p:nvPr>
              <p:custDataLst>
                <p:tags r:id="rId12"/>
              </p:custDataLst>
            </p:nvPr>
          </p:nvSpPr>
          <p:spPr bwMode="auto">
            <a:xfrm>
              <a:off x="3980"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296"/>
            <p:cNvSpPr>
              <a:spLocks noChangeShapeType="1"/>
            </p:cNvSpPr>
            <p:nvPr>
              <p:custDataLst>
                <p:tags r:id="rId13"/>
              </p:custDataLst>
            </p:nvPr>
          </p:nvSpPr>
          <p:spPr bwMode="auto">
            <a:xfrm>
              <a:off x="3861"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297"/>
            <p:cNvSpPr>
              <a:spLocks noChangeShapeType="1"/>
            </p:cNvSpPr>
            <p:nvPr>
              <p:custDataLst>
                <p:tags r:id="rId14"/>
              </p:custDataLst>
            </p:nvPr>
          </p:nvSpPr>
          <p:spPr bwMode="auto">
            <a:xfrm>
              <a:off x="3742"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98"/>
            <p:cNvSpPr>
              <a:spLocks noChangeShapeType="1"/>
            </p:cNvSpPr>
            <p:nvPr>
              <p:custDataLst>
                <p:tags r:id="rId15"/>
              </p:custDataLst>
            </p:nvPr>
          </p:nvSpPr>
          <p:spPr bwMode="auto">
            <a:xfrm>
              <a:off x="3623"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299"/>
            <p:cNvSpPr>
              <a:spLocks noChangeShapeType="1"/>
            </p:cNvSpPr>
            <p:nvPr>
              <p:custDataLst>
                <p:tags r:id="rId16"/>
              </p:custDataLst>
            </p:nvPr>
          </p:nvSpPr>
          <p:spPr bwMode="auto">
            <a:xfrm>
              <a:off x="3504"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300"/>
            <p:cNvSpPr>
              <a:spLocks noChangeShapeType="1"/>
            </p:cNvSpPr>
            <p:nvPr>
              <p:custDataLst>
                <p:tags r:id="rId17"/>
              </p:custDataLst>
            </p:nvPr>
          </p:nvSpPr>
          <p:spPr bwMode="auto">
            <a:xfrm>
              <a:off x="3385"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301"/>
            <p:cNvSpPr>
              <a:spLocks noChangeShapeType="1"/>
            </p:cNvSpPr>
            <p:nvPr>
              <p:custDataLst>
                <p:tags r:id="rId18"/>
              </p:custDataLst>
            </p:nvPr>
          </p:nvSpPr>
          <p:spPr bwMode="auto">
            <a:xfrm>
              <a:off x="3267"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302"/>
            <p:cNvSpPr>
              <a:spLocks noChangeShapeType="1"/>
            </p:cNvSpPr>
            <p:nvPr>
              <p:custDataLst>
                <p:tags r:id="rId19"/>
              </p:custDataLst>
            </p:nvPr>
          </p:nvSpPr>
          <p:spPr bwMode="auto">
            <a:xfrm>
              <a:off x="3148"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303"/>
            <p:cNvSpPr>
              <a:spLocks noChangeShapeType="1"/>
            </p:cNvSpPr>
            <p:nvPr>
              <p:custDataLst>
                <p:tags r:id="rId20"/>
              </p:custDataLst>
            </p:nvPr>
          </p:nvSpPr>
          <p:spPr bwMode="auto">
            <a:xfrm>
              <a:off x="3029"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304"/>
            <p:cNvSpPr>
              <a:spLocks noChangeShapeType="1"/>
            </p:cNvSpPr>
            <p:nvPr>
              <p:custDataLst>
                <p:tags r:id="rId21"/>
              </p:custDataLst>
            </p:nvPr>
          </p:nvSpPr>
          <p:spPr bwMode="auto">
            <a:xfrm>
              <a:off x="2912"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305"/>
            <p:cNvSpPr>
              <a:spLocks noChangeShapeType="1"/>
            </p:cNvSpPr>
            <p:nvPr>
              <p:custDataLst>
                <p:tags r:id="rId22"/>
              </p:custDataLst>
            </p:nvPr>
          </p:nvSpPr>
          <p:spPr bwMode="auto">
            <a:xfrm>
              <a:off x="2793"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306"/>
            <p:cNvSpPr>
              <a:spLocks noChangeShapeType="1"/>
            </p:cNvSpPr>
            <p:nvPr>
              <p:custDataLst>
                <p:tags r:id="rId23"/>
              </p:custDataLst>
            </p:nvPr>
          </p:nvSpPr>
          <p:spPr bwMode="auto">
            <a:xfrm>
              <a:off x="2674"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07"/>
            <p:cNvSpPr>
              <a:spLocks noChangeShapeType="1"/>
            </p:cNvSpPr>
            <p:nvPr>
              <p:custDataLst>
                <p:tags r:id="rId24"/>
              </p:custDataLst>
            </p:nvPr>
          </p:nvSpPr>
          <p:spPr bwMode="auto">
            <a:xfrm>
              <a:off x="2556"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308"/>
            <p:cNvSpPr>
              <a:spLocks noChangeShapeType="1"/>
            </p:cNvSpPr>
            <p:nvPr>
              <p:custDataLst>
                <p:tags r:id="rId25"/>
              </p:custDataLst>
            </p:nvPr>
          </p:nvSpPr>
          <p:spPr bwMode="auto">
            <a:xfrm>
              <a:off x="2437"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309"/>
            <p:cNvSpPr>
              <a:spLocks noChangeShapeType="1"/>
            </p:cNvSpPr>
            <p:nvPr>
              <p:custDataLst>
                <p:tags r:id="rId26"/>
              </p:custDataLst>
            </p:nvPr>
          </p:nvSpPr>
          <p:spPr bwMode="auto">
            <a:xfrm>
              <a:off x="2318"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310"/>
            <p:cNvSpPr>
              <a:spLocks noChangeShapeType="1"/>
            </p:cNvSpPr>
            <p:nvPr>
              <p:custDataLst>
                <p:tags r:id="rId27"/>
              </p:custDataLst>
            </p:nvPr>
          </p:nvSpPr>
          <p:spPr bwMode="auto">
            <a:xfrm>
              <a:off x="2200"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311"/>
            <p:cNvSpPr>
              <a:spLocks noChangeShapeType="1"/>
            </p:cNvSpPr>
            <p:nvPr>
              <p:custDataLst>
                <p:tags r:id="rId28"/>
              </p:custDataLst>
            </p:nvPr>
          </p:nvSpPr>
          <p:spPr bwMode="auto">
            <a:xfrm>
              <a:off x="2081"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312"/>
            <p:cNvSpPr>
              <a:spLocks noChangeShapeType="1"/>
            </p:cNvSpPr>
            <p:nvPr>
              <p:custDataLst>
                <p:tags r:id="rId29"/>
              </p:custDataLst>
            </p:nvPr>
          </p:nvSpPr>
          <p:spPr bwMode="auto">
            <a:xfrm>
              <a:off x="1962"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313"/>
            <p:cNvSpPr>
              <a:spLocks noChangeShapeType="1"/>
            </p:cNvSpPr>
            <p:nvPr>
              <p:custDataLst>
                <p:tags r:id="rId30"/>
              </p:custDataLst>
            </p:nvPr>
          </p:nvSpPr>
          <p:spPr bwMode="auto">
            <a:xfrm>
              <a:off x="1843"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14"/>
            <p:cNvSpPr>
              <a:spLocks noChangeShapeType="1"/>
            </p:cNvSpPr>
            <p:nvPr>
              <p:custDataLst>
                <p:tags r:id="rId31"/>
              </p:custDataLst>
            </p:nvPr>
          </p:nvSpPr>
          <p:spPr bwMode="auto">
            <a:xfrm>
              <a:off x="1724"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15"/>
            <p:cNvSpPr>
              <a:spLocks noChangeShapeType="1"/>
            </p:cNvSpPr>
            <p:nvPr>
              <p:custDataLst>
                <p:tags r:id="rId32"/>
              </p:custDataLst>
            </p:nvPr>
          </p:nvSpPr>
          <p:spPr bwMode="auto">
            <a:xfrm>
              <a:off x="1606"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316"/>
            <p:cNvSpPr>
              <a:spLocks noChangeShapeType="1"/>
            </p:cNvSpPr>
            <p:nvPr>
              <p:custDataLst>
                <p:tags r:id="rId33"/>
              </p:custDataLst>
            </p:nvPr>
          </p:nvSpPr>
          <p:spPr bwMode="auto">
            <a:xfrm>
              <a:off x="1487"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317"/>
            <p:cNvSpPr>
              <a:spLocks noChangeShapeType="1"/>
            </p:cNvSpPr>
            <p:nvPr>
              <p:custDataLst>
                <p:tags r:id="rId34"/>
              </p:custDataLst>
            </p:nvPr>
          </p:nvSpPr>
          <p:spPr bwMode="auto">
            <a:xfrm>
              <a:off x="1368"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318"/>
            <p:cNvSpPr>
              <a:spLocks noChangeShapeType="1"/>
            </p:cNvSpPr>
            <p:nvPr>
              <p:custDataLst>
                <p:tags r:id="rId35"/>
              </p:custDataLst>
            </p:nvPr>
          </p:nvSpPr>
          <p:spPr bwMode="auto">
            <a:xfrm>
              <a:off x="1251"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319"/>
            <p:cNvSpPr>
              <a:spLocks noChangeShapeType="1"/>
            </p:cNvSpPr>
            <p:nvPr>
              <p:custDataLst>
                <p:tags r:id="rId36"/>
              </p:custDataLst>
            </p:nvPr>
          </p:nvSpPr>
          <p:spPr bwMode="auto">
            <a:xfrm>
              <a:off x="1132"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320"/>
            <p:cNvSpPr>
              <a:spLocks noChangeShapeType="1"/>
            </p:cNvSpPr>
            <p:nvPr>
              <p:custDataLst>
                <p:tags r:id="rId37"/>
              </p:custDataLst>
            </p:nvPr>
          </p:nvSpPr>
          <p:spPr bwMode="auto">
            <a:xfrm>
              <a:off x="1013"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21"/>
            <p:cNvSpPr>
              <a:spLocks noChangeShapeType="1"/>
            </p:cNvSpPr>
            <p:nvPr>
              <p:custDataLst>
                <p:tags r:id="rId38"/>
              </p:custDataLst>
            </p:nvPr>
          </p:nvSpPr>
          <p:spPr bwMode="auto">
            <a:xfrm>
              <a:off x="895"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22"/>
            <p:cNvSpPr>
              <a:spLocks noChangeShapeType="1"/>
            </p:cNvSpPr>
            <p:nvPr>
              <p:custDataLst>
                <p:tags r:id="rId39"/>
              </p:custDataLst>
            </p:nvPr>
          </p:nvSpPr>
          <p:spPr bwMode="auto">
            <a:xfrm>
              <a:off x="776"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3"/>
            <p:cNvSpPr>
              <a:spLocks noChangeShapeType="1"/>
            </p:cNvSpPr>
            <p:nvPr>
              <p:custDataLst>
                <p:tags r:id="rId40"/>
              </p:custDataLst>
            </p:nvPr>
          </p:nvSpPr>
          <p:spPr bwMode="auto">
            <a:xfrm>
              <a:off x="657" y="1798"/>
              <a:ext cx="0" cy="589"/>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5" name="Line 324"/>
          <p:cNvSpPr>
            <a:spLocks noChangeShapeType="1"/>
          </p:cNvSpPr>
          <p:nvPr>
            <p:custDataLst>
              <p:tags r:id="rId41"/>
            </p:custDataLst>
          </p:nvPr>
        </p:nvSpPr>
        <p:spPr bwMode="auto">
          <a:xfrm flipV="1">
            <a:off x="9464993"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25"/>
          <p:cNvSpPr>
            <a:spLocks noChangeShapeType="1"/>
          </p:cNvSpPr>
          <p:nvPr>
            <p:custDataLst>
              <p:tags r:id="rId42"/>
            </p:custDataLst>
          </p:nvPr>
        </p:nvSpPr>
        <p:spPr bwMode="auto">
          <a:xfrm flipH="1">
            <a:off x="8901431" y="4623437"/>
            <a:ext cx="563563"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26"/>
          <p:cNvSpPr>
            <a:spLocks noChangeShapeType="1"/>
          </p:cNvSpPr>
          <p:nvPr>
            <p:custDataLst>
              <p:tags r:id="rId43"/>
            </p:custDataLst>
          </p:nvPr>
        </p:nvSpPr>
        <p:spPr bwMode="auto">
          <a:xfrm>
            <a:off x="8901430"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27"/>
          <p:cNvSpPr>
            <a:spLocks noChangeShapeType="1"/>
          </p:cNvSpPr>
          <p:nvPr>
            <p:custDataLst>
              <p:tags r:id="rId44"/>
            </p:custDataLst>
          </p:nvPr>
        </p:nvSpPr>
        <p:spPr bwMode="auto">
          <a:xfrm flipH="1">
            <a:off x="8523606" y="4982212"/>
            <a:ext cx="377825"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28"/>
          <p:cNvSpPr>
            <a:spLocks noChangeShapeType="1"/>
          </p:cNvSpPr>
          <p:nvPr>
            <p:custDataLst>
              <p:tags r:id="rId45"/>
            </p:custDataLst>
          </p:nvPr>
        </p:nvSpPr>
        <p:spPr bwMode="auto">
          <a:xfrm flipV="1">
            <a:off x="8523605"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29"/>
          <p:cNvSpPr>
            <a:spLocks noChangeShapeType="1"/>
          </p:cNvSpPr>
          <p:nvPr>
            <p:custDataLst>
              <p:tags r:id="rId46"/>
            </p:custDataLst>
          </p:nvPr>
        </p:nvSpPr>
        <p:spPr bwMode="auto">
          <a:xfrm flipH="1">
            <a:off x="7958455" y="4623437"/>
            <a:ext cx="565150"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30"/>
          <p:cNvSpPr>
            <a:spLocks noChangeShapeType="1"/>
          </p:cNvSpPr>
          <p:nvPr>
            <p:custDataLst>
              <p:tags r:id="rId47"/>
            </p:custDataLst>
          </p:nvPr>
        </p:nvSpPr>
        <p:spPr bwMode="auto">
          <a:xfrm flipV="1">
            <a:off x="7958455"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31"/>
          <p:cNvSpPr>
            <a:spLocks noChangeShapeType="1"/>
          </p:cNvSpPr>
          <p:nvPr>
            <p:custDataLst>
              <p:tags r:id="rId48"/>
            </p:custDataLst>
          </p:nvPr>
        </p:nvSpPr>
        <p:spPr bwMode="auto">
          <a:xfrm flipH="1">
            <a:off x="7582219" y="4982212"/>
            <a:ext cx="377825"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332"/>
          <p:cNvSpPr>
            <a:spLocks noChangeShapeType="1"/>
          </p:cNvSpPr>
          <p:nvPr>
            <p:custDataLst>
              <p:tags r:id="rId49"/>
            </p:custDataLst>
          </p:nvPr>
        </p:nvSpPr>
        <p:spPr bwMode="auto">
          <a:xfrm flipV="1">
            <a:off x="7017068"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334"/>
          <p:cNvSpPr>
            <a:spLocks noChangeShapeType="1"/>
          </p:cNvSpPr>
          <p:nvPr>
            <p:custDataLst>
              <p:tags r:id="rId50"/>
            </p:custDataLst>
          </p:nvPr>
        </p:nvSpPr>
        <p:spPr bwMode="auto">
          <a:xfrm flipH="1">
            <a:off x="6450330" y="4623437"/>
            <a:ext cx="565150"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335"/>
          <p:cNvSpPr>
            <a:spLocks noChangeShapeType="1"/>
          </p:cNvSpPr>
          <p:nvPr>
            <p:custDataLst>
              <p:tags r:id="rId51"/>
            </p:custDataLst>
          </p:nvPr>
        </p:nvSpPr>
        <p:spPr bwMode="auto">
          <a:xfrm flipV="1">
            <a:off x="6450330"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336"/>
          <p:cNvSpPr>
            <a:spLocks noChangeShapeType="1"/>
          </p:cNvSpPr>
          <p:nvPr>
            <p:custDataLst>
              <p:tags r:id="rId52"/>
            </p:custDataLst>
          </p:nvPr>
        </p:nvSpPr>
        <p:spPr bwMode="auto">
          <a:xfrm flipH="1">
            <a:off x="6075681" y="4982212"/>
            <a:ext cx="377825"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37"/>
          <p:cNvSpPr>
            <a:spLocks noChangeShapeType="1"/>
          </p:cNvSpPr>
          <p:nvPr>
            <p:custDataLst>
              <p:tags r:id="rId53"/>
            </p:custDataLst>
          </p:nvPr>
        </p:nvSpPr>
        <p:spPr bwMode="auto">
          <a:xfrm flipH="1">
            <a:off x="5697856" y="4623437"/>
            <a:ext cx="377825"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338"/>
          <p:cNvSpPr>
            <a:spLocks noChangeShapeType="1"/>
          </p:cNvSpPr>
          <p:nvPr>
            <p:custDataLst>
              <p:tags r:id="rId54"/>
            </p:custDataLst>
          </p:nvPr>
        </p:nvSpPr>
        <p:spPr bwMode="auto">
          <a:xfrm flipV="1">
            <a:off x="6075680"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339"/>
          <p:cNvSpPr>
            <a:spLocks noChangeShapeType="1"/>
          </p:cNvSpPr>
          <p:nvPr>
            <p:custDataLst>
              <p:tags r:id="rId55"/>
            </p:custDataLst>
          </p:nvPr>
        </p:nvSpPr>
        <p:spPr bwMode="auto">
          <a:xfrm flipH="1">
            <a:off x="5510531" y="4982212"/>
            <a:ext cx="188913"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340"/>
          <p:cNvSpPr>
            <a:spLocks noChangeShapeType="1"/>
          </p:cNvSpPr>
          <p:nvPr>
            <p:custDataLst>
              <p:tags r:id="rId56"/>
            </p:custDataLst>
          </p:nvPr>
        </p:nvSpPr>
        <p:spPr bwMode="auto">
          <a:xfrm flipV="1">
            <a:off x="5697855"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341"/>
          <p:cNvSpPr>
            <a:spLocks noChangeShapeType="1"/>
          </p:cNvSpPr>
          <p:nvPr>
            <p:custDataLst>
              <p:tags r:id="rId57"/>
            </p:custDataLst>
          </p:nvPr>
        </p:nvSpPr>
        <p:spPr bwMode="auto">
          <a:xfrm flipV="1">
            <a:off x="5510530"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342"/>
          <p:cNvSpPr>
            <a:spLocks noChangeShapeType="1"/>
          </p:cNvSpPr>
          <p:nvPr>
            <p:custDataLst>
              <p:tags r:id="rId58"/>
            </p:custDataLst>
          </p:nvPr>
        </p:nvSpPr>
        <p:spPr bwMode="auto">
          <a:xfrm flipH="1">
            <a:off x="5321618" y="4623437"/>
            <a:ext cx="188912"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343"/>
          <p:cNvSpPr>
            <a:spLocks noChangeShapeType="1"/>
          </p:cNvSpPr>
          <p:nvPr>
            <p:custDataLst>
              <p:tags r:id="rId59"/>
            </p:custDataLst>
          </p:nvPr>
        </p:nvSpPr>
        <p:spPr bwMode="auto">
          <a:xfrm flipV="1">
            <a:off x="5321618"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344"/>
          <p:cNvSpPr>
            <a:spLocks noChangeShapeType="1"/>
          </p:cNvSpPr>
          <p:nvPr>
            <p:custDataLst>
              <p:tags r:id="rId60"/>
            </p:custDataLst>
          </p:nvPr>
        </p:nvSpPr>
        <p:spPr bwMode="auto">
          <a:xfrm flipH="1">
            <a:off x="5321618" y="4623437"/>
            <a:ext cx="188912"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345"/>
          <p:cNvSpPr>
            <a:spLocks noChangeShapeType="1"/>
          </p:cNvSpPr>
          <p:nvPr>
            <p:custDataLst>
              <p:tags r:id="rId61"/>
            </p:custDataLst>
          </p:nvPr>
        </p:nvSpPr>
        <p:spPr bwMode="auto">
          <a:xfrm flipH="1">
            <a:off x="5132706" y="4982212"/>
            <a:ext cx="188913"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346"/>
          <p:cNvSpPr>
            <a:spLocks noChangeShapeType="1"/>
          </p:cNvSpPr>
          <p:nvPr>
            <p:custDataLst>
              <p:tags r:id="rId62"/>
            </p:custDataLst>
          </p:nvPr>
        </p:nvSpPr>
        <p:spPr bwMode="auto">
          <a:xfrm flipV="1">
            <a:off x="4381818"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347"/>
          <p:cNvSpPr>
            <a:spLocks noChangeShapeType="1"/>
          </p:cNvSpPr>
          <p:nvPr>
            <p:custDataLst>
              <p:tags r:id="rId63"/>
            </p:custDataLst>
          </p:nvPr>
        </p:nvSpPr>
        <p:spPr bwMode="auto">
          <a:xfrm flipH="1">
            <a:off x="3818256" y="4623437"/>
            <a:ext cx="563563"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348"/>
          <p:cNvSpPr>
            <a:spLocks noChangeShapeType="1"/>
          </p:cNvSpPr>
          <p:nvPr>
            <p:custDataLst>
              <p:tags r:id="rId64"/>
            </p:custDataLst>
          </p:nvPr>
        </p:nvSpPr>
        <p:spPr bwMode="auto">
          <a:xfrm>
            <a:off x="3818255"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349"/>
          <p:cNvSpPr>
            <a:spLocks noChangeShapeType="1"/>
          </p:cNvSpPr>
          <p:nvPr>
            <p:custDataLst>
              <p:tags r:id="rId65"/>
            </p:custDataLst>
          </p:nvPr>
        </p:nvSpPr>
        <p:spPr bwMode="auto">
          <a:xfrm flipH="1">
            <a:off x="3440431" y="4982212"/>
            <a:ext cx="377825"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350"/>
          <p:cNvSpPr>
            <a:spLocks noChangeShapeType="1"/>
          </p:cNvSpPr>
          <p:nvPr>
            <p:custDataLst>
              <p:tags r:id="rId66"/>
            </p:custDataLst>
          </p:nvPr>
        </p:nvSpPr>
        <p:spPr bwMode="auto">
          <a:xfrm flipV="1">
            <a:off x="3440430"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Line 351"/>
          <p:cNvSpPr>
            <a:spLocks noChangeShapeType="1"/>
          </p:cNvSpPr>
          <p:nvPr>
            <p:custDataLst>
              <p:tags r:id="rId67"/>
            </p:custDataLst>
          </p:nvPr>
        </p:nvSpPr>
        <p:spPr bwMode="auto">
          <a:xfrm flipH="1">
            <a:off x="3062606" y="4623437"/>
            <a:ext cx="377825"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Line 352"/>
          <p:cNvSpPr>
            <a:spLocks noChangeShapeType="1"/>
          </p:cNvSpPr>
          <p:nvPr>
            <p:custDataLst>
              <p:tags r:id="rId68"/>
            </p:custDataLst>
          </p:nvPr>
        </p:nvSpPr>
        <p:spPr bwMode="auto">
          <a:xfrm flipV="1">
            <a:off x="3062605" y="4623438"/>
            <a:ext cx="0" cy="358775"/>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Line 353"/>
          <p:cNvSpPr>
            <a:spLocks noChangeShapeType="1"/>
          </p:cNvSpPr>
          <p:nvPr>
            <p:custDataLst>
              <p:tags r:id="rId69"/>
            </p:custDataLst>
          </p:nvPr>
        </p:nvSpPr>
        <p:spPr bwMode="auto">
          <a:xfrm flipH="1">
            <a:off x="2491105" y="4982212"/>
            <a:ext cx="573088" cy="0"/>
          </a:xfrm>
          <a:prstGeom prst="line">
            <a:avLst/>
          </a:prstGeom>
          <a:noFill/>
          <a:ln w="1905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Text Box 363"/>
          <p:cNvSpPr txBox="1">
            <a:spLocks noChangeArrowheads="1"/>
          </p:cNvSpPr>
          <p:nvPr>
            <p:custDataLst>
              <p:tags r:id="rId70"/>
            </p:custDataLst>
          </p:nvPr>
        </p:nvSpPr>
        <p:spPr bwMode="auto">
          <a:xfrm>
            <a:off x="7509193" y="4253550"/>
            <a:ext cx="20243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t>1 1 0 0 0 1 1 0 0 0</a:t>
            </a:r>
            <a:endParaRPr lang="en-US" altLang="zh-CN" sz="1800"/>
          </a:p>
        </p:txBody>
      </p:sp>
      <p:sp>
        <p:nvSpPr>
          <p:cNvPr id="75" name="Line 364"/>
          <p:cNvSpPr>
            <a:spLocks noChangeShapeType="1"/>
          </p:cNvSpPr>
          <p:nvPr>
            <p:custDataLst>
              <p:tags r:id="rId71"/>
            </p:custDataLst>
          </p:nvPr>
        </p:nvSpPr>
        <p:spPr bwMode="auto">
          <a:xfrm>
            <a:off x="4399280" y="4972688"/>
            <a:ext cx="719138" cy="9525"/>
          </a:xfrm>
          <a:prstGeom prst="line">
            <a:avLst/>
          </a:prstGeom>
          <a:noFill/>
          <a:ln w="1905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Line 365"/>
          <p:cNvSpPr>
            <a:spLocks noChangeShapeType="1"/>
          </p:cNvSpPr>
          <p:nvPr>
            <p:custDataLst>
              <p:tags r:id="rId72"/>
            </p:custDataLst>
          </p:nvPr>
        </p:nvSpPr>
        <p:spPr bwMode="auto">
          <a:xfrm>
            <a:off x="7032944" y="4982212"/>
            <a:ext cx="503237" cy="0"/>
          </a:xfrm>
          <a:prstGeom prst="line">
            <a:avLst/>
          </a:prstGeom>
          <a:noFill/>
          <a:ln w="19050">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Text Box 366"/>
          <p:cNvSpPr txBox="1">
            <a:spLocks noChangeArrowheads="1"/>
          </p:cNvSpPr>
          <p:nvPr>
            <p:custDataLst>
              <p:tags r:id="rId73"/>
            </p:custDataLst>
          </p:nvPr>
        </p:nvSpPr>
        <p:spPr bwMode="auto">
          <a:xfrm>
            <a:off x="5064443" y="4253550"/>
            <a:ext cx="20243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t>1 0 1 0 0 1 1 0 0 0</a:t>
            </a:r>
            <a:endParaRPr lang="en-US" altLang="zh-CN" sz="1800"/>
          </a:p>
        </p:txBody>
      </p:sp>
      <p:sp>
        <p:nvSpPr>
          <p:cNvPr id="78" name="Text Box 367"/>
          <p:cNvSpPr txBox="1">
            <a:spLocks noChangeArrowheads="1"/>
          </p:cNvSpPr>
          <p:nvPr>
            <p:custDataLst>
              <p:tags r:id="rId74"/>
            </p:custDataLst>
          </p:nvPr>
        </p:nvSpPr>
        <p:spPr bwMode="auto">
          <a:xfrm>
            <a:off x="2424430" y="4253550"/>
            <a:ext cx="20313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t>1 1 1 0 0 1 1 0 0</a:t>
            </a:r>
            <a:r>
              <a:rPr lang="en-US" altLang="zh-CN"/>
              <a:t> </a:t>
            </a:r>
            <a:r>
              <a:rPr lang="en-US" altLang="zh-CN" sz="1800"/>
              <a:t>0</a:t>
            </a:r>
            <a:endParaRPr lang="en-US" altLang="zh-CN" sz="1800"/>
          </a:p>
        </p:txBody>
      </p:sp>
      <p:sp>
        <p:nvSpPr>
          <p:cNvPr id="79" name="AutoShape 368"/>
          <p:cNvSpPr>
            <a:spLocks noChangeArrowheads="1"/>
          </p:cNvSpPr>
          <p:nvPr>
            <p:custDataLst>
              <p:tags r:id="rId75"/>
            </p:custDataLst>
          </p:nvPr>
        </p:nvSpPr>
        <p:spPr bwMode="auto">
          <a:xfrm>
            <a:off x="9049068" y="5269550"/>
            <a:ext cx="792162" cy="358775"/>
          </a:xfrm>
          <a:prstGeom prst="wedgeRoundRectCallout">
            <a:avLst>
              <a:gd name="adj1" fmla="val -7116"/>
              <a:gd name="adj2" fmla="val -118583"/>
              <a:gd name="adj3" fmla="val 16667"/>
            </a:avLst>
          </a:prstGeom>
          <a:solidFill>
            <a:srgbClr val="6697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endParaRPr lang="zh-CN" altLang="en-US" sz="1400" dirty="0">
              <a:solidFill>
                <a:schemeClr val="bg1"/>
              </a:solidFill>
              <a:ea typeface="黑体" panose="02010609060101010101" pitchFamily="49" charset="-122"/>
            </a:endParaRPr>
          </a:p>
        </p:txBody>
      </p:sp>
      <p:sp>
        <p:nvSpPr>
          <p:cNvPr id="80" name="AutoShape 369"/>
          <p:cNvSpPr>
            <a:spLocks noChangeArrowheads="1"/>
          </p:cNvSpPr>
          <p:nvPr>
            <p:custDataLst>
              <p:tags r:id="rId76"/>
            </p:custDataLst>
          </p:nvPr>
        </p:nvSpPr>
        <p:spPr bwMode="auto">
          <a:xfrm>
            <a:off x="6601143" y="5269550"/>
            <a:ext cx="792162" cy="358775"/>
          </a:xfrm>
          <a:prstGeom prst="wedgeRoundRectCallout">
            <a:avLst>
              <a:gd name="adj1" fmla="val -7116"/>
              <a:gd name="adj2" fmla="val -118583"/>
              <a:gd name="adj3" fmla="val 16667"/>
            </a:avLst>
          </a:prstGeom>
          <a:solidFill>
            <a:srgbClr val="6697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endParaRPr lang="zh-CN" altLang="en-US" sz="1400" dirty="0">
              <a:solidFill>
                <a:schemeClr val="bg1"/>
              </a:solidFill>
              <a:ea typeface="黑体" panose="02010609060101010101" pitchFamily="49" charset="-122"/>
            </a:endParaRPr>
          </a:p>
        </p:txBody>
      </p:sp>
      <p:sp>
        <p:nvSpPr>
          <p:cNvPr id="81" name="AutoShape 370"/>
          <p:cNvSpPr>
            <a:spLocks noChangeArrowheads="1"/>
          </p:cNvSpPr>
          <p:nvPr>
            <p:custDataLst>
              <p:tags r:id="rId77"/>
            </p:custDataLst>
          </p:nvPr>
        </p:nvSpPr>
        <p:spPr bwMode="auto">
          <a:xfrm>
            <a:off x="3965893" y="5269550"/>
            <a:ext cx="792162" cy="358775"/>
          </a:xfrm>
          <a:prstGeom prst="wedgeRoundRectCallout">
            <a:avLst>
              <a:gd name="adj1" fmla="val -7116"/>
              <a:gd name="adj2" fmla="val -118583"/>
              <a:gd name="adj3" fmla="val 16667"/>
            </a:avLst>
          </a:prstGeom>
          <a:solidFill>
            <a:srgbClr val="6697F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dirty="0">
                <a:solidFill>
                  <a:schemeClr val="bg1"/>
                </a:solidFill>
                <a:ea typeface="黑体" panose="02010609060101010101" pitchFamily="49" charset="-122"/>
              </a:rPr>
              <a:t>开始位</a:t>
            </a:r>
            <a:endParaRPr lang="zh-CN" altLang="en-US" sz="1400" dirty="0">
              <a:solidFill>
                <a:schemeClr val="bg1"/>
              </a:solidFill>
              <a:ea typeface="黑体" panose="02010609060101010101" pitchFamily="49" charset="-122"/>
            </a:endParaRPr>
          </a:p>
        </p:txBody>
      </p:sp>
      <p:sp>
        <p:nvSpPr>
          <p:cNvPr id="82" name="AutoShape 371"/>
          <p:cNvSpPr>
            <a:spLocks noChangeArrowheads="1"/>
          </p:cNvSpPr>
          <p:nvPr>
            <p:custDataLst>
              <p:tags r:id="rId78"/>
            </p:custDataLst>
          </p:nvPr>
        </p:nvSpPr>
        <p:spPr bwMode="auto">
          <a:xfrm>
            <a:off x="5016818" y="5269550"/>
            <a:ext cx="792162" cy="358775"/>
          </a:xfrm>
          <a:prstGeom prst="wedgeRoundRectCallout">
            <a:avLst>
              <a:gd name="adj1" fmla="val -26352"/>
              <a:gd name="adj2" fmla="val -123894"/>
              <a:gd name="adj3" fmla="val 16667"/>
            </a:avLst>
          </a:prstGeom>
          <a:solidFill>
            <a:schemeClr val="accent6">
              <a:lumMod val="40000"/>
              <a:lumOff val="6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a:solidFill>
                  <a:srgbClr val="000000"/>
                </a:solidFill>
                <a:ea typeface="黑体" panose="02010609060101010101" pitchFamily="49" charset="-122"/>
              </a:rPr>
              <a:t>停止位</a:t>
            </a:r>
            <a:endParaRPr lang="zh-CN" altLang="en-US" sz="1400">
              <a:solidFill>
                <a:srgbClr val="000000"/>
              </a:solidFill>
              <a:ea typeface="黑体" panose="02010609060101010101" pitchFamily="49" charset="-122"/>
            </a:endParaRPr>
          </a:p>
        </p:txBody>
      </p:sp>
      <p:sp>
        <p:nvSpPr>
          <p:cNvPr id="83" name="AutoShape 372"/>
          <p:cNvSpPr>
            <a:spLocks noChangeArrowheads="1"/>
          </p:cNvSpPr>
          <p:nvPr>
            <p:custDataLst>
              <p:tags r:id="rId79"/>
            </p:custDataLst>
          </p:nvPr>
        </p:nvSpPr>
        <p:spPr bwMode="auto">
          <a:xfrm>
            <a:off x="7464743" y="5269550"/>
            <a:ext cx="792162" cy="358775"/>
          </a:xfrm>
          <a:prstGeom prst="wedgeRoundRectCallout">
            <a:avLst>
              <a:gd name="adj1" fmla="val -26352"/>
              <a:gd name="adj2" fmla="val -126551"/>
              <a:gd name="adj3" fmla="val 16667"/>
            </a:avLst>
          </a:prstGeom>
          <a:solidFill>
            <a:schemeClr val="accent6">
              <a:lumMod val="40000"/>
              <a:lumOff val="6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a:solidFill>
                  <a:srgbClr val="000000"/>
                </a:solidFill>
                <a:ea typeface="黑体" panose="02010609060101010101" pitchFamily="49" charset="-122"/>
              </a:rPr>
              <a:t>停止位</a:t>
            </a:r>
            <a:endParaRPr lang="zh-CN" altLang="en-US" sz="1400">
              <a:solidFill>
                <a:srgbClr val="000000"/>
              </a:solidFill>
              <a:ea typeface="黑体" panose="02010609060101010101" pitchFamily="49" charset="-122"/>
            </a:endParaRPr>
          </a:p>
        </p:txBody>
      </p:sp>
      <p:sp>
        <p:nvSpPr>
          <p:cNvPr id="84" name="AutoShape 373"/>
          <p:cNvSpPr>
            <a:spLocks noChangeArrowheads="1"/>
          </p:cNvSpPr>
          <p:nvPr>
            <p:custDataLst>
              <p:tags r:id="rId80"/>
            </p:custDataLst>
          </p:nvPr>
        </p:nvSpPr>
        <p:spPr bwMode="auto">
          <a:xfrm>
            <a:off x="2453006" y="5269550"/>
            <a:ext cx="792163" cy="358775"/>
          </a:xfrm>
          <a:prstGeom prst="wedgeRoundRectCallout">
            <a:avLst>
              <a:gd name="adj1" fmla="val -31162"/>
              <a:gd name="adj2" fmla="val -126551"/>
              <a:gd name="adj3" fmla="val 16667"/>
            </a:avLst>
          </a:prstGeom>
          <a:solidFill>
            <a:schemeClr val="accent6">
              <a:lumMod val="40000"/>
              <a:lumOff val="6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400">
                <a:solidFill>
                  <a:srgbClr val="000000"/>
                </a:solidFill>
                <a:ea typeface="黑体" panose="02010609060101010101" pitchFamily="49" charset="-122"/>
              </a:rPr>
              <a:t>停止位</a:t>
            </a:r>
            <a:endParaRPr lang="zh-CN" altLang="en-US" sz="1400">
              <a:solidFill>
                <a:srgbClr val="000000"/>
              </a:solidFill>
              <a:ea typeface="黑体" panose="02010609060101010101" pitchFamily="49" charset="-122"/>
            </a:endParaRPr>
          </a:p>
        </p:txBody>
      </p:sp>
      <p:sp>
        <p:nvSpPr>
          <p:cNvPr id="85" name="Text Box 379"/>
          <p:cNvSpPr txBox="1">
            <a:spLocks noChangeArrowheads="1"/>
          </p:cNvSpPr>
          <p:nvPr>
            <p:custDataLst>
              <p:tags r:id="rId81"/>
            </p:custDataLst>
          </p:nvPr>
        </p:nvSpPr>
        <p:spPr bwMode="auto">
          <a:xfrm>
            <a:off x="8380731" y="3713800"/>
            <a:ext cx="466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ea typeface="黑体" panose="02010609060101010101" pitchFamily="49" charset="-122"/>
              </a:defRPr>
            </a:lvl1pPr>
          </a:lstStyle>
          <a:p>
            <a:r>
              <a:rPr lang="en-US" altLang="zh-CN" dirty="0"/>
              <a:t>1</a:t>
            </a:r>
            <a:endParaRPr lang="en-US" altLang="zh-CN" dirty="0"/>
          </a:p>
        </p:txBody>
      </p:sp>
      <p:sp>
        <p:nvSpPr>
          <p:cNvPr id="86" name="Text Box 380"/>
          <p:cNvSpPr txBox="1">
            <a:spLocks noChangeArrowheads="1"/>
          </p:cNvSpPr>
          <p:nvPr>
            <p:custDataLst>
              <p:tags r:id="rId82"/>
            </p:custDataLst>
          </p:nvPr>
        </p:nvSpPr>
        <p:spPr bwMode="auto">
          <a:xfrm>
            <a:off x="5880419" y="3713800"/>
            <a:ext cx="4667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a:ea typeface="黑体" panose="02010609060101010101" pitchFamily="49" charset="-122"/>
              </a:defRPr>
            </a:lvl1pPr>
          </a:lstStyle>
          <a:p>
            <a:r>
              <a:rPr lang="en-US" altLang="zh-CN" dirty="0"/>
              <a:t>2</a:t>
            </a:r>
            <a:endParaRPr lang="en-US" altLang="zh-CN" dirty="0"/>
          </a:p>
        </p:txBody>
      </p:sp>
      <p:sp>
        <p:nvSpPr>
          <p:cNvPr id="87" name="Text Box 381"/>
          <p:cNvSpPr txBox="1">
            <a:spLocks noChangeArrowheads="1"/>
          </p:cNvSpPr>
          <p:nvPr>
            <p:custDataLst>
              <p:tags r:id="rId83"/>
            </p:custDataLst>
          </p:nvPr>
        </p:nvSpPr>
        <p:spPr bwMode="auto">
          <a:xfrm>
            <a:off x="3216594" y="3713800"/>
            <a:ext cx="4122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3200" dirty="0">
                <a:ea typeface="黑体" panose="02010609060101010101" pitchFamily="49" charset="-122"/>
              </a:rPr>
              <a:t>3</a:t>
            </a:r>
            <a:endParaRPr lang="en-US" altLang="zh-CN" sz="3200" dirty="0">
              <a:ea typeface="黑体" panose="02010609060101010101" pitchFamily="49" charset="-122"/>
            </a:endParaRPr>
          </a:p>
        </p:txBody>
      </p:sp>
      <p:sp>
        <p:nvSpPr>
          <p:cNvPr id="88" name="Rectangle 382"/>
          <p:cNvSpPr>
            <a:spLocks noChangeArrowheads="1"/>
          </p:cNvSpPr>
          <p:nvPr>
            <p:custDataLst>
              <p:tags r:id="rId84"/>
            </p:custDataLst>
          </p:nvPr>
        </p:nvSpPr>
        <p:spPr bwMode="auto">
          <a:xfrm>
            <a:off x="2683194" y="4259900"/>
            <a:ext cx="1512887" cy="288925"/>
          </a:xfrm>
          <a:prstGeom prst="rect">
            <a:avLst/>
          </a:prstGeom>
          <a:noFill/>
          <a:ln w="9525"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89" name="Rectangle 383"/>
          <p:cNvSpPr>
            <a:spLocks noChangeArrowheads="1"/>
          </p:cNvSpPr>
          <p:nvPr>
            <p:custDataLst>
              <p:tags r:id="rId85"/>
            </p:custDataLst>
          </p:nvPr>
        </p:nvSpPr>
        <p:spPr bwMode="auto">
          <a:xfrm>
            <a:off x="5318444" y="4259900"/>
            <a:ext cx="1512887" cy="288925"/>
          </a:xfrm>
          <a:prstGeom prst="rect">
            <a:avLst/>
          </a:prstGeom>
          <a:noFill/>
          <a:ln w="9525"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
        <p:nvSpPr>
          <p:cNvPr id="90" name="Rectangle 384"/>
          <p:cNvSpPr>
            <a:spLocks noChangeArrowheads="1"/>
          </p:cNvSpPr>
          <p:nvPr>
            <p:custDataLst>
              <p:tags r:id="rId86"/>
            </p:custDataLst>
          </p:nvPr>
        </p:nvSpPr>
        <p:spPr bwMode="auto">
          <a:xfrm>
            <a:off x="7767955" y="4259900"/>
            <a:ext cx="1512888" cy="288925"/>
          </a:xfrm>
          <a:prstGeom prst="rect">
            <a:avLst/>
          </a:prstGeom>
          <a:noFill/>
          <a:ln w="9525" algn="ctr">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t>传输方式：同步传输</a:t>
            </a:r>
            <a:endParaRPr lang="zh-CN" altLang="en-US"/>
          </a:p>
        </p:txBody>
      </p:sp>
      <p:sp>
        <p:nvSpPr>
          <p:cNvPr id="3" name="内容占位符 2"/>
          <p:cNvSpPr>
            <a:spLocks noGrp="1"/>
          </p:cNvSpPr>
          <p:nvPr>
            <p:ph idx="1"/>
          </p:nvPr>
        </p:nvSpPr>
        <p:spPr>
          <a:xfrm>
            <a:off x="335280" y="1124585"/>
            <a:ext cx="10858500" cy="4184650"/>
          </a:xfrm>
        </p:spPr>
        <p:txBody>
          <a:bodyPr>
            <a:normAutofit fontScale="67500" lnSpcReduction="10000"/>
          </a:bodyPr>
          <a:lstStyle/>
          <a:p>
            <a:pPr algn="l"/>
            <a:r>
              <a:rPr lang="zh-CN" altLang="en-US" sz="4700" dirty="0"/>
              <a:t>将字符或比特流组合成数据帧成块传送，数据帧的格式随协议而定</a:t>
            </a:r>
            <a:endParaRPr lang="zh-CN" altLang="en-US" sz="4700" dirty="0"/>
          </a:p>
          <a:p>
            <a:pPr algn="l"/>
            <a:r>
              <a:rPr lang="zh-CN" altLang="en-US" sz="4700" dirty="0"/>
              <a:t>数据帧的一般组织形式：</a:t>
            </a:r>
            <a:endParaRPr lang="zh-CN" altLang="en-US" sz="4700" dirty="0"/>
          </a:p>
          <a:p>
            <a:pPr lvl="1" algn="l"/>
            <a:r>
              <a:rPr lang="zh-CN" altLang="en-US" sz="4000" dirty="0"/>
              <a:t>同步字符(syn)：标识一个数据帧开始</a:t>
            </a:r>
            <a:endParaRPr lang="zh-CN" altLang="en-US" sz="4000" dirty="0"/>
          </a:p>
          <a:p>
            <a:pPr lvl="1" algn="l"/>
            <a:r>
              <a:rPr lang="zh-CN" altLang="en-US" sz="4000" dirty="0"/>
              <a:t>帧结束标记(end)：标识</a:t>
            </a:r>
            <a:r>
              <a:rPr lang="zh-CN" altLang="en-US" sz="4000" dirty="0">
                <a:sym typeface="+mn-ea"/>
              </a:rPr>
              <a:t>一个数据帧</a:t>
            </a:r>
            <a:r>
              <a:rPr lang="zh-CN" altLang="en-US" sz="4000" dirty="0"/>
              <a:t>结束</a:t>
            </a:r>
            <a:endParaRPr lang="zh-CN" altLang="en-US" sz="4000" dirty="0"/>
          </a:p>
          <a:p>
            <a:pPr lvl="1" algn="l"/>
            <a:r>
              <a:rPr lang="zh-CN" altLang="en-US" sz="4000" dirty="0"/>
              <a:t>控制域(control)：包含源地址、目的地址、数据长度、序列号、帧类型等</a:t>
            </a:r>
            <a:endParaRPr lang="zh-CN" altLang="en-US" sz="4000" dirty="0"/>
          </a:p>
          <a:p>
            <a:pPr lvl="1" algn="l"/>
            <a:r>
              <a:rPr lang="zh-CN" altLang="en-US" sz="4000" dirty="0"/>
              <a:t>数据域</a:t>
            </a:r>
            <a:r>
              <a:rPr lang="zh-CN" altLang="en-US" sz="4000" dirty="0">
                <a:sym typeface="+mn-ea"/>
              </a:rPr>
              <a:t>(data)</a:t>
            </a:r>
            <a:r>
              <a:rPr lang="zh-CN" altLang="en-US" sz="4000" dirty="0"/>
              <a:t>：要发送的信息</a:t>
            </a:r>
            <a:endParaRPr lang="zh-CN" altLang="en-US" sz="4000" dirty="0"/>
          </a:p>
          <a:p>
            <a:pPr lvl="1" algn="l"/>
            <a:r>
              <a:rPr lang="zh-CN" altLang="en-US" sz="4000" dirty="0"/>
              <a:t>错误检查域(error)：用来检测和校正传输错误</a:t>
            </a:r>
            <a:endParaRPr lang="zh-CN" altLang="en-US" sz="4000" dirty="0"/>
          </a:p>
          <a:p>
            <a:pPr lvl="1" algn="l"/>
            <a:r>
              <a:rPr lang="zh-CN" altLang="en-US" sz="4000" dirty="0"/>
              <a:t>两级同步：位同步和帧同步</a:t>
            </a:r>
            <a:endParaRPr lang="zh-CN" altLang="en-US" sz="4000" dirty="0"/>
          </a:p>
        </p:txBody>
      </p:sp>
      <p:sp>
        <p:nvSpPr>
          <p:cNvPr id="91" name="AutoShape 5"/>
          <p:cNvSpPr>
            <a:spLocks noChangeArrowheads="1"/>
          </p:cNvSpPr>
          <p:nvPr/>
        </p:nvSpPr>
        <p:spPr bwMode="auto">
          <a:xfrm>
            <a:off x="2685415" y="5093655"/>
            <a:ext cx="647700" cy="1081088"/>
          </a:xfrm>
          <a:prstGeom prst="roundRect">
            <a:avLst>
              <a:gd name="adj" fmla="val 16667"/>
            </a:avLst>
          </a:prstGeom>
          <a:solidFill>
            <a:srgbClr val="6697F0"/>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solidFill>
                  <a:schemeClr val="bg1"/>
                </a:solidFill>
                <a:latin typeface="黑体" panose="02010609060101010101" pitchFamily="49" charset="-122"/>
                <a:ea typeface="黑体" panose="02010609060101010101" pitchFamily="49" charset="-122"/>
              </a:rPr>
              <a:t>设</a:t>
            </a:r>
            <a:endParaRPr lang="zh-CN" altLang="en-US">
              <a:solidFill>
                <a:schemeClr val="bg1"/>
              </a:solidFill>
              <a:latin typeface="黑体" panose="02010609060101010101" pitchFamily="49" charset="-122"/>
              <a:ea typeface="黑体" panose="02010609060101010101" pitchFamily="49" charset="-122"/>
            </a:endParaRPr>
          </a:p>
          <a:p>
            <a:pPr algn="ctr"/>
            <a:r>
              <a:rPr lang="zh-CN" altLang="en-US">
                <a:solidFill>
                  <a:schemeClr val="bg1"/>
                </a:solidFill>
                <a:latin typeface="黑体" panose="02010609060101010101" pitchFamily="49" charset="-122"/>
                <a:ea typeface="黑体" panose="02010609060101010101" pitchFamily="49" charset="-122"/>
              </a:rPr>
              <a:t>备</a:t>
            </a:r>
            <a:endParaRPr lang="zh-CN" altLang="en-US">
              <a:solidFill>
                <a:schemeClr val="bg1"/>
              </a:solidFill>
              <a:latin typeface="黑体" panose="02010609060101010101" pitchFamily="49" charset="-122"/>
              <a:ea typeface="黑体" panose="02010609060101010101" pitchFamily="49" charset="-122"/>
            </a:endParaRPr>
          </a:p>
          <a:p>
            <a:pPr algn="ctr"/>
            <a:r>
              <a:rPr lang="en-US" altLang="zh-CN">
                <a:solidFill>
                  <a:schemeClr val="bg1"/>
                </a:solidFill>
                <a:latin typeface="黑体" panose="02010609060101010101" pitchFamily="49" charset="-122"/>
                <a:ea typeface="黑体" panose="02010609060101010101" pitchFamily="49" charset="-122"/>
              </a:rPr>
              <a:t>1</a:t>
            </a:r>
            <a:endParaRPr lang="en-US" altLang="zh-CN">
              <a:solidFill>
                <a:schemeClr val="bg1"/>
              </a:solidFill>
              <a:latin typeface="黑体" panose="02010609060101010101" pitchFamily="49" charset="-122"/>
              <a:ea typeface="黑体" panose="02010609060101010101" pitchFamily="49" charset="-122"/>
            </a:endParaRPr>
          </a:p>
        </p:txBody>
      </p:sp>
      <p:sp>
        <p:nvSpPr>
          <p:cNvPr id="92" name="AutoShape 6"/>
          <p:cNvSpPr>
            <a:spLocks noChangeArrowheads="1"/>
          </p:cNvSpPr>
          <p:nvPr/>
        </p:nvSpPr>
        <p:spPr bwMode="auto">
          <a:xfrm>
            <a:off x="8552815" y="5067299"/>
            <a:ext cx="647700" cy="1081088"/>
          </a:xfrm>
          <a:prstGeom prst="roundRect">
            <a:avLst>
              <a:gd name="adj" fmla="val 16667"/>
            </a:avLst>
          </a:prstGeom>
          <a:solidFill>
            <a:srgbClr val="6697F0"/>
          </a:solidFill>
          <a:ln w="9525">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solidFill>
                  <a:schemeClr val="bg1"/>
                </a:solidFill>
                <a:latin typeface="黑体" panose="02010609060101010101" pitchFamily="49" charset="-122"/>
                <a:ea typeface="黑体" panose="02010609060101010101" pitchFamily="49" charset="-122"/>
              </a:rPr>
              <a:t>设</a:t>
            </a:r>
            <a:endParaRPr lang="zh-CN" altLang="en-US">
              <a:solidFill>
                <a:schemeClr val="bg1"/>
              </a:solidFill>
              <a:latin typeface="黑体" panose="02010609060101010101" pitchFamily="49" charset="-122"/>
              <a:ea typeface="黑体" panose="02010609060101010101" pitchFamily="49" charset="-122"/>
            </a:endParaRPr>
          </a:p>
          <a:p>
            <a:pPr algn="ctr"/>
            <a:r>
              <a:rPr lang="zh-CN" altLang="en-US">
                <a:solidFill>
                  <a:schemeClr val="bg1"/>
                </a:solidFill>
                <a:latin typeface="黑体" panose="02010609060101010101" pitchFamily="49" charset="-122"/>
                <a:ea typeface="黑体" panose="02010609060101010101" pitchFamily="49" charset="-122"/>
              </a:rPr>
              <a:t>备</a:t>
            </a:r>
            <a:endParaRPr lang="zh-CN" altLang="en-US">
              <a:solidFill>
                <a:schemeClr val="bg1"/>
              </a:solidFill>
              <a:latin typeface="黑体" panose="02010609060101010101" pitchFamily="49" charset="-122"/>
              <a:ea typeface="黑体" panose="02010609060101010101" pitchFamily="49" charset="-122"/>
            </a:endParaRPr>
          </a:p>
          <a:p>
            <a:pPr algn="ctr"/>
            <a:r>
              <a:rPr lang="en-US" altLang="zh-CN">
                <a:solidFill>
                  <a:schemeClr val="bg1"/>
                </a:solidFill>
                <a:latin typeface="黑体" panose="02010609060101010101" pitchFamily="49" charset="-122"/>
                <a:ea typeface="黑体" panose="02010609060101010101" pitchFamily="49" charset="-122"/>
              </a:rPr>
              <a:t>2</a:t>
            </a:r>
            <a:endParaRPr lang="en-US" altLang="zh-CN">
              <a:solidFill>
                <a:schemeClr val="bg1"/>
              </a:solidFill>
              <a:latin typeface="黑体" panose="02010609060101010101" pitchFamily="49" charset="-122"/>
              <a:ea typeface="黑体" panose="02010609060101010101" pitchFamily="49" charset="-122"/>
            </a:endParaRPr>
          </a:p>
        </p:txBody>
      </p:sp>
      <p:sp>
        <p:nvSpPr>
          <p:cNvPr id="93" name="Line 7"/>
          <p:cNvSpPr>
            <a:spLocks noChangeShapeType="1"/>
          </p:cNvSpPr>
          <p:nvPr/>
        </p:nvSpPr>
        <p:spPr bwMode="auto">
          <a:xfrm flipV="1">
            <a:off x="3333115" y="5419092"/>
            <a:ext cx="5219700" cy="0"/>
          </a:xfrm>
          <a:prstGeom prst="line">
            <a:avLst/>
          </a:prstGeom>
          <a:noFill/>
          <a:ln w="28575">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95" name="Rectangle 9"/>
          <p:cNvSpPr>
            <a:spLocks noChangeArrowheads="1"/>
          </p:cNvSpPr>
          <p:nvPr/>
        </p:nvSpPr>
        <p:spPr bwMode="auto">
          <a:xfrm>
            <a:off x="7041833" y="5564349"/>
            <a:ext cx="503237" cy="360362"/>
          </a:xfrm>
          <a:prstGeom prst="rect">
            <a:avLst/>
          </a:prstGeom>
          <a:solidFill>
            <a:srgbClr val="6697F0">
              <a:alpha val="34000"/>
            </a:srgbClr>
          </a:solidFill>
          <a:ln w="9525">
            <a:solidFill>
              <a:schemeClr val="tx2"/>
            </a:solidFill>
            <a:miter lim="800000"/>
          </a:ln>
          <a:effectLst/>
        </p:spPr>
        <p:txBody>
          <a:bodyPr wrap="none" anchor="ctr"/>
          <a:lstStyle/>
          <a:p>
            <a:r>
              <a:rPr lang="en-US" altLang="zh-CN" dirty="0">
                <a:solidFill>
                  <a:srgbClr val="002060"/>
                </a:solidFill>
              </a:rPr>
              <a:t>syn</a:t>
            </a:r>
            <a:endParaRPr lang="en-US" altLang="zh-CN" dirty="0">
              <a:solidFill>
                <a:srgbClr val="002060"/>
              </a:solidFill>
            </a:endParaRPr>
          </a:p>
        </p:txBody>
      </p:sp>
      <p:sp>
        <p:nvSpPr>
          <p:cNvPr id="97" name="Rectangle 11"/>
          <p:cNvSpPr>
            <a:spLocks noChangeArrowheads="1"/>
          </p:cNvSpPr>
          <p:nvPr/>
        </p:nvSpPr>
        <p:spPr bwMode="auto">
          <a:xfrm>
            <a:off x="5150803" y="5564349"/>
            <a:ext cx="935037" cy="360362"/>
          </a:xfrm>
          <a:prstGeom prst="rect">
            <a:avLst/>
          </a:prstGeom>
          <a:solidFill>
            <a:srgbClr val="6697F0">
              <a:alpha val="34000"/>
            </a:srgbClr>
          </a:solidFill>
          <a:ln w="9525">
            <a:solidFill>
              <a:schemeClr val="tx2"/>
            </a:solidFill>
            <a:miter lim="800000"/>
          </a:ln>
          <a:effectLst/>
        </p:spPr>
        <p:txBody>
          <a:bodyPr wrap="none" anchor="ctr"/>
          <a:lstStyle/>
          <a:p>
            <a:pPr algn="ctr"/>
            <a:r>
              <a:rPr lang="en-US" altLang="zh-CN" dirty="0">
                <a:solidFill>
                  <a:srgbClr val="002060"/>
                </a:solidFill>
              </a:rPr>
              <a:t>data</a:t>
            </a:r>
            <a:endParaRPr lang="en-US" altLang="zh-CN" dirty="0">
              <a:solidFill>
                <a:srgbClr val="002060"/>
              </a:solidFill>
            </a:endParaRPr>
          </a:p>
        </p:txBody>
      </p:sp>
      <p:sp>
        <p:nvSpPr>
          <p:cNvPr id="98" name="Rectangle 12"/>
          <p:cNvSpPr>
            <a:spLocks noChangeArrowheads="1"/>
          </p:cNvSpPr>
          <p:nvPr/>
        </p:nvSpPr>
        <p:spPr bwMode="auto">
          <a:xfrm>
            <a:off x="4355148" y="5564349"/>
            <a:ext cx="795655" cy="360362"/>
          </a:xfrm>
          <a:prstGeom prst="rect">
            <a:avLst/>
          </a:prstGeom>
          <a:solidFill>
            <a:srgbClr val="6697F0">
              <a:alpha val="34000"/>
            </a:srgbClr>
          </a:solidFill>
          <a:ln w="9525">
            <a:solidFill>
              <a:schemeClr val="tx2"/>
            </a:solidFill>
            <a:miter lim="800000"/>
          </a:ln>
          <a:effectLst/>
        </p:spPr>
        <p:txBody>
          <a:bodyPr wrap="none" anchor="ctr"/>
          <a:lstStyle/>
          <a:p>
            <a:pPr algn="ctr"/>
            <a:r>
              <a:rPr lang="en-US" altLang="zh-CN" dirty="0">
                <a:solidFill>
                  <a:srgbClr val="002060"/>
                </a:solidFill>
              </a:rPr>
              <a:t>error</a:t>
            </a:r>
            <a:endParaRPr lang="en-US" altLang="zh-CN" dirty="0">
              <a:solidFill>
                <a:srgbClr val="002060"/>
              </a:solidFill>
            </a:endParaRPr>
          </a:p>
        </p:txBody>
      </p:sp>
      <p:sp>
        <p:nvSpPr>
          <p:cNvPr id="99" name="Rectangle 13"/>
          <p:cNvSpPr>
            <a:spLocks noChangeArrowheads="1"/>
          </p:cNvSpPr>
          <p:nvPr/>
        </p:nvSpPr>
        <p:spPr bwMode="auto">
          <a:xfrm>
            <a:off x="3778885" y="5564349"/>
            <a:ext cx="574675" cy="360362"/>
          </a:xfrm>
          <a:prstGeom prst="rect">
            <a:avLst/>
          </a:prstGeom>
          <a:solidFill>
            <a:srgbClr val="6697F0">
              <a:alpha val="34000"/>
            </a:srgbClr>
          </a:solidFill>
          <a:ln w="9525">
            <a:solidFill>
              <a:schemeClr val="tx2"/>
            </a:solidFill>
            <a:miter lim="800000"/>
          </a:ln>
          <a:effectLst/>
        </p:spPr>
        <p:txBody>
          <a:bodyPr wrap="none" anchor="ctr"/>
          <a:lstStyle/>
          <a:p>
            <a:r>
              <a:rPr lang="en-US" altLang="zh-CN" dirty="0">
                <a:solidFill>
                  <a:srgbClr val="002060"/>
                </a:solidFill>
              </a:rPr>
              <a:t>end</a:t>
            </a:r>
            <a:endParaRPr lang="en-US" altLang="zh-CN" dirty="0">
              <a:solidFill>
                <a:srgbClr val="002060"/>
              </a:solidFill>
            </a:endParaRPr>
          </a:p>
        </p:txBody>
      </p:sp>
      <p:sp>
        <p:nvSpPr>
          <p:cNvPr id="100" name="Text Box 94"/>
          <p:cNvSpPr txBox="1">
            <a:spLocks noChangeArrowheads="1"/>
          </p:cNvSpPr>
          <p:nvPr/>
        </p:nvSpPr>
        <p:spPr bwMode="auto">
          <a:xfrm>
            <a:off x="5321776" y="6106005"/>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dirty="0">
                <a:solidFill>
                  <a:srgbClr val="002060"/>
                </a:solidFill>
                <a:ea typeface="黑体" panose="02010609060101010101" pitchFamily="49" charset="-122"/>
              </a:rPr>
              <a:t>数据帧</a:t>
            </a:r>
            <a:endParaRPr lang="zh-CN" altLang="en-US" sz="2000" dirty="0">
              <a:solidFill>
                <a:srgbClr val="002060"/>
              </a:solidFill>
              <a:ea typeface="黑体" panose="02010609060101010101" pitchFamily="49" charset="-122"/>
            </a:endParaRPr>
          </a:p>
        </p:txBody>
      </p:sp>
      <p:sp>
        <p:nvSpPr>
          <p:cNvPr id="94" name="Rectangle 8"/>
          <p:cNvSpPr>
            <a:spLocks noChangeArrowheads="1"/>
          </p:cNvSpPr>
          <p:nvPr/>
        </p:nvSpPr>
        <p:spPr bwMode="auto">
          <a:xfrm>
            <a:off x="6087428" y="5564349"/>
            <a:ext cx="946150" cy="360362"/>
          </a:xfrm>
          <a:prstGeom prst="rect">
            <a:avLst/>
          </a:prstGeom>
          <a:solidFill>
            <a:srgbClr val="6697F0">
              <a:alpha val="34000"/>
            </a:srgbClr>
          </a:solidFill>
          <a:ln w="9525">
            <a:solidFill>
              <a:schemeClr val="tx2"/>
            </a:solidFill>
            <a:miter lim="800000"/>
          </a:ln>
          <a:effectLst/>
        </p:spPr>
        <p:txBody>
          <a:bodyPr wrap="none" anchor="ctr"/>
          <a:lstStyle/>
          <a:p>
            <a:pPr algn="ctr"/>
            <a:r>
              <a:rPr lang="en-US" altLang="zh-CN" dirty="0">
                <a:solidFill>
                  <a:srgbClr val="002060"/>
                </a:solidFill>
              </a:rPr>
              <a:t>control</a:t>
            </a:r>
            <a:endParaRPr lang="en-US" altLang="zh-CN" dirty="0">
              <a:solidFill>
                <a:srgbClr val="002060"/>
              </a:solidFill>
            </a:endParaRPr>
          </a:p>
        </p:txBody>
      </p:sp>
      <p:sp>
        <p:nvSpPr>
          <p:cNvPr id="4" name="灯片编号占位符 3"/>
          <p:cNvSpPr>
            <a:spLocks noGrp="1"/>
          </p:cNvSpPr>
          <p:nvPr>
            <p:ph type="sldNum" sz="quarter" idx="12"/>
            <p:custDataLst>
              <p:tags r:id="rId1"/>
            </p:custDataLst>
          </p:nvPr>
        </p:nvSpPr>
        <p:spPr/>
        <p:txBody>
          <a:bodyPr/>
          <a:lstStyle/>
          <a:p>
            <a:fld id="{C8BB1146-E542-4D4E-B8E9-6919A11DDD48}"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t>线路规程</a:t>
            </a:r>
            <a:endParaRPr lang="zh-CN" altLang="en-US"/>
          </a:p>
        </p:txBody>
      </p:sp>
      <p:sp>
        <p:nvSpPr>
          <p:cNvPr id="3" name="内容占位符 2"/>
          <p:cNvSpPr>
            <a:spLocks noGrp="1"/>
          </p:cNvSpPr>
          <p:nvPr>
            <p:ph idx="1"/>
          </p:nvPr>
        </p:nvSpPr>
        <p:spPr/>
        <p:txBody>
          <a:bodyPr/>
          <a:lstStyle/>
          <a:p>
            <a:r>
              <a:rPr lang="zh-CN" altLang="en-US" dirty="0"/>
              <a:t>线路规程：监视链路的建立，在给定时刻分配一个具体设备进行数据传送的权利</a:t>
            </a:r>
            <a:endParaRPr lang="zh-CN" altLang="en-US" dirty="0"/>
          </a:p>
          <a:p>
            <a:r>
              <a:rPr lang="zh-CN" altLang="en-US" dirty="0"/>
              <a:t>线路规程可以两种方式实现：</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询问</a:t>
            </a:r>
            <a:r>
              <a:rPr lang="en-US" altLang="zh-CN" dirty="0"/>
              <a:t>/</a:t>
            </a:r>
            <a:r>
              <a:rPr lang="zh-CN" altLang="en-US" dirty="0"/>
              <a:t>应答方式（</a:t>
            </a:r>
            <a:r>
              <a:rPr lang="en-US" altLang="zh-CN" dirty="0"/>
              <a:t>ENQ/ACK</a:t>
            </a:r>
            <a:r>
              <a:rPr lang="zh-CN" altLang="en-US" dirty="0"/>
              <a:t>）</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轮询</a:t>
            </a:r>
            <a:r>
              <a:rPr lang="en-US" altLang="zh-CN" dirty="0"/>
              <a:t>/</a:t>
            </a:r>
            <a:r>
              <a:rPr lang="zh-CN" altLang="en-US" dirty="0"/>
              <a:t>选择方式（</a:t>
            </a:r>
            <a:r>
              <a:rPr lang="en-US" altLang="zh-CN" dirty="0"/>
              <a:t>Poll/Select</a:t>
            </a:r>
            <a:r>
              <a:rPr lang="zh-CN" altLang="en-US" dirty="0"/>
              <a:t>）</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sym typeface="+mn-lt"/>
              </a:rPr>
              <a:t>询问/应答模式</a:t>
            </a:r>
            <a:endParaRPr lang="zh-CN" altLang="en-US"/>
          </a:p>
        </p:txBody>
      </p:sp>
      <p:sp>
        <p:nvSpPr>
          <p:cNvPr id="3" name="内容占位符 2"/>
          <p:cNvSpPr>
            <a:spLocks noGrp="1"/>
          </p:cNvSpPr>
          <p:nvPr>
            <p:ph idx="1"/>
          </p:nvPr>
        </p:nvSpPr>
        <p:spPr>
          <a:xfrm>
            <a:off x="335280" y="1124269"/>
            <a:ext cx="5087208" cy="5008562"/>
          </a:xfrm>
        </p:spPr>
        <p:txBody>
          <a:bodyPr>
            <a:normAutofit lnSpcReduction="10000"/>
          </a:bodyPr>
          <a:lstStyle/>
          <a:p>
            <a:pPr marL="342900" indent="-342900" algn="l" eaLnBrk="1" hangingPunct="1">
              <a:lnSpc>
                <a:spcPct val="100000"/>
              </a:lnSpc>
              <a:spcBef>
                <a:spcPct val="20000"/>
              </a:spcBef>
            </a:pPr>
            <a:r>
              <a:rPr lang="zh-CN" altLang="en-US" sz="2800" dirty="0">
                <a:solidFill>
                  <a:schemeClr val="tx1"/>
                </a:solidFill>
                <a:ea typeface="微软雅黑 Light" panose="020B0502040204020203" pitchFamily="34" charset="-122"/>
              </a:rPr>
              <a:t>使用场合</a:t>
            </a:r>
            <a:endParaRPr lang="zh-CN" altLang="en-US" sz="28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点对点连接系统</a:t>
            </a:r>
            <a:endParaRPr lang="zh-CN" altLang="en-US" sz="24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只要一条链路两头的设备级别相同，任意一个设备都可以启动一个会话过程</a:t>
            </a:r>
            <a:endParaRPr lang="zh-CN" altLang="en-US" sz="2400" dirty="0">
              <a:solidFill>
                <a:schemeClr val="tx1"/>
              </a:solidFill>
              <a:ea typeface="微软雅黑 Light" panose="020B0502040204020203" pitchFamily="34" charset="-122"/>
            </a:endParaRPr>
          </a:p>
          <a:p>
            <a:pPr marL="342900" indent="-342900" algn="l" eaLnBrk="1" hangingPunct="1">
              <a:lnSpc>
                <a:spcPct val="100000"/>
              </a:lnSpc>
              <a:spcBef>
                <a:spcPct val="20000"/>
              </a:spcBef>
            </a:pPr>
            <a:r>
              <a:rPr lang="zh-CN" altLang="en-US" sz="2800" dirty="0">
                <a:solidFill>
                  <a:schemeClr val="tx1"/>
                </a:solidFill>
                <a:ea typeface="微软雅黑 Light" panose="020B0502040204020203" pitchFamily="34" charset="-122"/>
              </a:rPr>
              <a:t>工作方式</a:t>
            </a:r>
            <a:endParaRPr lang="zh-CN" altLang="en-US" sz="28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启动方首先发送一个询问帧（ENQ）询问接收方是否可以接收数据</a:t>
            </a:r>
            <a:endParaRPr lang="zh-CN" altLang="en-US" sz="24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接收方如果已经准备好接收，回答一个应答帧（ACK）</a:t>
            </a:r>
            <a:endParaRPr lang="zh-CN" altLang="en-US" sz="2400" dirty="0">
              <a:solidFill>
                <a:schemeClr val="tx1"/>
              </a:solidFill>
              <a:ea typeface="微软雅黑 Light" panose="020B0502040204020203" pitchFamily="34" charset="-122"/>
            </a:endParaRPr>
          </a:p>
          <a:p>
            <a:pPr marL="742950" lvl="1" indent="-285750" algn="l" eaLnBrk="1" hangingPunct="1">
              <a:lnSpc>
                <a:spcPct val="100000"/>
              </a:lnSpc>
              <a:spcBef>
                <a:spcPct val="20000"/>
              </a:spcBef>
              <a:buFont typeface="Wingdings" panose="05000000000000000000" pitchFamily="2" charset="2"/>
              <a:buChar char="n"/>
            </a:pPr>
            <a:r>
              <a:rPr lang="zh-CN" altLang="en-US" sz="2400" dirty="0">
                <a:solidFill>
                  <a:schemeClr val="tx1"/>
                </a:solidFill>
                <a:ea typeface="微软雅黑 Light" panose="020B0502040204020203" pitchFamily="34" charset="-122"/>
              </a:rPr>
              <a:t>如果没有准备好接收，回答一个否定应答帧（NAK）</a:t>
            </a:r>
            <a:endParaRPr lang="zh-CN" altLang="en-US" sz="2400" dirty="0">
              <a:solidFill>
                <a:schemeClr val="tx1"/>
              </a:solidFill>
              <a:ea typeface="微软雅黑 Light" panose="020B0502040204020203" pitchFamily="34" charset="-122"/>
            </a:endParaRPr>
          </a:p>
          <a:p>
            <a:pPr lvl="1" algn="l"/>
            <a:endParaRPr lang="zh-CN" alt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
        <p:nvSpPr>
          <p:cNvPr id="6" name="Rectangle 30"/>
          <p:cNvSpPr>
            <a:spLocks noChangeArrowheads="1"/>
          </p:cNvSpPr>
          <p:nvPr/>
        </p:nvSpPr>
        <p:spPr bwMode="auto">
          <a:xfrm>
            <a:off x="6732907" y="3386137"/>
            <a:ext cx="4209842" cy="1871663"/>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sp>
        <p:nvSpPr>
          <p:cNvPr id="7" name="Line 6"/>
          <p:cNvSpPr>
            <a:spLocks noChangeShapeType="1"/>
          </p:cNvSpPr>
          <p:nvPr/>
        </p:nvSpPr>
        <p:spPr bwMode="auto">
          <a:xfrm flipV="1">
            <a:off x="6972269" y="1951027"/>
            <a:ext cx="3601602" cy="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8" name="Line 7"/>
          <p:cNvSpPr>
            <a:spLocks noChangeShapeType="1"/>
          </p:cNvSpPr>
          <p:nvPr/>
        </p:nvSpPr>
        <p:spPr bwMode="auto">
          <a:xfrm>
            <a:off x="6732905" y="2162175"/>
            <a:ext cx="0" cy="41052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9" name="Line 8"/>
          <p:cNvSpPr>
            <a:spLocks noChangeShapeType="1"/>
          </p:cNvSpPr>
          <p:nvPr/>
        </p:nvSpPr>
        <p:spPr bwMode="auto">
          <a:xfrm>
            <a:off x="10942765" y="2167571"/>
            <a:ext cx="0" cy="41052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Line 9"/>
          <p:cNvSpPr>
            <a:spLocks noChangeShapeType="1"/>
          </p:cNvSpPr>
          <p:nvPr/>
        </p:nvSpPr>
        <p:spPr bwMode="auto">
          <a:xfrm>
            <a:off x="6732907" y="2522538"/>
            <a:ext cx="4209858" cy="28201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1" name="Line 10"/>
          <p:cNvSpPr>
            <a:spLocks noChangeShapeType="1"/>
          </p:cNvSpPr>
          <p:nvPr/>
        </p:nvSpPr>
        <p:spPr bwMode="auto">
          <a:xfrm flipH="1">
            <a:off x="6732905" y="2941401"/>
            <a:ext cx="4209843" cy="3288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Line 11"/>
          <p:cNvSpPr>
            <a:spLocks noChangeShapeType="1"/>
          </p:cNvSpPr>
          <p:nvPr/>
        </p:nvSpPr>
        <p:spPr bwMode="auto">
          <a:xfrm>
            <a:off x="6732907" y="3459162"/>
            <a:ext cx="4209842" cy="25050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3" name="Line 12"/>
          <p:cNvSpPr>
            <a:spLocks noChangeShapeType="1"/>
          </p:cNvSpPr>
          <p:nvPr/>
        </p:nvSpPr>
        <p:spPr bwMode="auto">
          <a:xfrm flipH="1">
            <a:off x="6732905" y="3837542"/>
            <a:ext cx="4209831" cy="36933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Line 13"/>
          <p:cNvSpPr>
            <a:spLocks noChangeShapeType="1"/>
          </p:cNvSpPr>
          <p:nvPr/>
        </p:nvSpPr>
        <p:spPr bwMode="auto">
          <a:xfrm>
            <a:off x="6732907" y="4394199"/>
            <a:ext cx="4209830" cy="2444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5" name="Line 14"/>
          <p:cNvSpPr>
            <a:spLocks noChangeShapeType="1"/>
          </p:cNvSpPr>
          <p:nvPr/>
        </p:nvSpPr>
        <p:spPr bwMode="auto">
          <a:xfrm flipH="1">
            <a:off x="6732905" y="4834967"/>
            <a:ext cx="4209819" cy="30853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6" name="Line 15"/>
          <p:cNvSpPr>
            <a:spLocks noChangeShapeType="1"/>
          </p:cNvSpPr>
          <p:nvPr/>
        </p:nvSpPr>
        <p:spPr bwMode="auto">
          <a:xfrm>
            <a:off x="6732907" y="5330823"/>
            <a:ext cx="4209818" cy="33151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7" name="Text Box 16"/>
          <p:cNvSpPr txBox="1">
            <a:spLocks noChangeArrowheads="1"/>
          </p:cNvSpPr>
          <p:nvPr/>
        </p:nvSpPr>
        <p:spPr bwMode="auto">
          <a:xfrm>
            <a:off x="9326245" y="2477770"/>
            <a:ext cx="954405" cy="40640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a:r>
              <a:rPr lang="zh-CN" altLang="en-US">
                <a:latin typeface="+mn-lt"/>
                <a:ea typeface="+mn-ea"/>
              </a:rPr>
              <a:t>询问帧</a:t>
            </a:r>
            <a:endParaRPr lang="zh-CN" altLang="en-US">
              <a:latin typeface="+mn-lt"/>
              <a:ea typeface="+mn-ea"/>
            </a:endParaRPr>
          </a:p>
        </p:txBody>
      </p:sp>
      <p:sp>
        <p:nvSpPr>
          <p:cNvPr id="18" name="Text Box 17"/>
          <p:cNvSpPr txBox="1">
            <a:spLocks noChangeArrowheads="1"/>
          </p:cNvSpPr>
          <p:nvPr/>
        </p:nvSpPr>
        <p:spPr bwMode="auto">
          <a:xfrm>
            <a:off x="7165340" y="2911475"/>
            <a:ext cx="954405" cy="426085"/>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a:r>
              <a:rPr lang="zh-CN" altLang="en-US">
                <a:solidFill>
                  <a:schemeClr val="tx1"/>
                </a:solidFill>
                <a:latin typeface="+mn-lt"/>
                <a:ea typeface="+mn-ea"/>
              </a:rPr>
              <a:t>应答帧</a:t>
            </a:r>
            <a:endParaRPr lang="zh-CN" altLang="en-US">
              <a:solidFill>
                <a:schemeClr val="tx1"/>
              </a:solidFill>
              <a:latin typeface="+mn-lt"/>
              <a:ea typeface="+mn-ea"/>
            </a:endParaRPr>
          </a:p>
        </p:txBody>
      </p:sp>
      <p:sp>
        <p:nvSpPr>
          <p:cNvPr id="19" name="Text Box 18"/>
          <p:cNvSpPr txBox="1">
            <a:spLocks noChangeArrowheads="1"/>
          </p:cNvSpPr>
          <p:nvPr/>
        </p:nvSpPr>
        <p:spPr bwMode="auto">
          <a:xfrm>
            <a:off x="7165340" y="3846195"/>
            <a:ext cx="954405" cy="4254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a:r>
              <a:rPr lang="zh-CN" altLang="en-US">
                <a:solidFill>
                  <a:schemeClr val="tx1"/>
                </a:solidFill>
                <a:latin typeface="+mn-lt"/>
                <a:ea typeface="+mn-ea"/>
              </a:rPr>
              <a:t>应答帧</a:t>
            </a:r>
            <a:endParaRPr lang="zh-CN" altLang="en-US">
              <a:solidFill>
                <a:schemeClr val="tx1"/>
              </a:solidFill>
              <a:latin typeface="+mn-lt"/>
              <a:ea typeface="+mn-ea"/>
            </a:endParaRPr>
          </a:p>
        </p:txBody>
      </p:sp>
      <p:sp>
        <p:nvSpPr>
          <p:cNvPr id="20" name="Text Box 19"/>
          <p:cNvSpPr txBox="1">
            <a:spLocks noChangeArrowheads="1"/>
          </p:cNvSpPr>
          <p:nvPr/>
        </p:nvSpPr>
        <p:spPr bwMode="auto">
          <a:xfrm>
            <a:off x="7165340" y="4782820"/>
            <a:ext cx="954405" cy="447675"/>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a:r>
              <a:rPr lang="zh-CN" altLang="en-US">
                <a:solidFill>
                  <a:schemeClr val="tx1"/>
                </a:solidFill>
                <a:latin typeface="+mn-lt"/>
                <a:ea typeface="+mn-ea"/>
              </a:rPr>
              <a:t>应答帧</a:t>
            </a:r>
            <a:endParaRPr lang="zh-CN" altLang="en-US">
              <a:solidFill>
                <a:schemeClr val="tx1"/>
              </a:solidFill>
              <a:latin typeface="+mn-lt"/>
              <a:ea typeface="+mn-ea"/>
            </a:endParaRPr>
          </a:p>
        </p:txBody>
      </p:sp>
      <p:sp>
        <p:nvSpPr>
          <p:cNvPr id="21" name="Text Box 20"/>
          <p:cNvSpPr txBox="1">
            <a:spLocks noChangeArrowheads="1"/>
          </p:cNvSpPr>
          <p:nvPr/>
        </p:nvSpPr>
        <p:spPr bwMode="auto">
          <a:xfrm>
            <a:off x="9326245" y="3414395"/>
            <a:ext cx="954405" cy="408305"/>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a:r>
              <a:rPr lang="zh-CN" altLang="en-US">
                <a:latin typeface="+mn-lt"/>
                <a:ea typeface="+mn-ea"/>
              </a:rPr>
              <a:t>数据帧</a:t>
            </a:r>
            <a:endParaRPr lang="zh-CN" altLang="en-US">
              <a:latin typeface="+mn-lt"/>
              <a:ea typeface="+mn-ea"/>
            </a:endParaRPr>
          </a:p>
        </p:txBody>
      </p:sp>
      <p:sp>
        <p:nvSpPr>
          <p:cNvPr id="22" name="Text Box 21"/>
          <p:cNvSpPr txBox="1">
            <a:spLocks noChangeArrowheads="1"/>
          </p:cNvSpPr>
          <p:nvPr/>
        </p:nvSpPr>
        <p:spPr bwMode="auto">
          <a:xfrm>
            <a:off x="9326245" y="4277995"/>
            <a:ext cx="954405" cy="39497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a:r>
              <a:rPr lang="zh-CN" altLang="en-US">
                <a:latin typeface="+mn-lt"/>
                <a:ea typeface="+mn-ea"/>
              </a:rPr>
              <a:t>数据帧</a:t>
            </a:r>
            <a:endParaRPr lang="zh-CN" altLang="en-US">
              <a:latin typeface="+mn-lt"/>
              <a:ea typeface="+mn-ea"/>
            </a:endParaRPr>
          </a:p>
        </p:txBody>
      </p:sp>
      <p:sp>
        <p:nvSpPr>
          <p:cNvPr id="23" name="Text Box 22"/>
          <p:cNvSpPr txBox="1">
            <a:spLocks noChangeArrowheads="1"/>
          </p:cNvSpPr>
          <p:nvPr/>
        </p:nvSpPr>
        <p:spPr bwMode="auto">
          <a:xfrm>
            <a:off x="9333865" y="5305425"/>
            <a:ext cx="941070" cy="38989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algn="ctr"/>
            <a:r>
              <a:rPr lang="en-US" altLang="zh-CN">
                <a:latin typeface="+mn-lt"/>
                <a:ea typeface="+mn-ea"/>
              </a:rPr>
              <a:t>EOT</a:t>
            </a:r>
            <a:r>
              <a:rPr lang="zh-CN" altLang="en-US">
                <a:latin typeface="+mn-lt"/>
                <a:ea typeface="+mn-ea"/>
              </a:rPr>
              <a:t>帧</a:t>
            </a:r>
            <a:endParaRPr lang="zh-CN" altLang="en-US">
              <a:latin typeface="+mn-lt"/>
              <a:ea typeface="+mn-ea"/>
            </a:endParaRPr>
          </a:p>
        </p:txBody>
      </p:sp>
      <p:sp>
        <p:nvSpPr>
          <p:cNvPr id="24" name="Text Box 23"/>
          <p:cNvSpPr txBox="1">
            <a:spLocks noChangeArrowheads="1"/>
          </p:cNvSpPr>
          <p:nvPr/>
        </p:nvSpPr>
        <p:spPr bwMode="auto">
          <a:xfrm>
            <a:off x="5880735" y="234791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0070C0"/>
                </a:solidFill>
              </a:rPr>
              <a:t>建立</a:t>
            </a:r>
            <a:endParaRPr lang="zh-CN" altLang="en-US" dirty="0">
              <a:solidFill>
                <a:srgbClr val="0070C0"/>
              </a:solidFill>
            </a:endParaRPr>
          </a:p>
        </p:txBody>
      </p:sp>
      <p:sp>
        <p:nvSpPr>
          <p:cNvPr id="25" name="Text Box 24"/>
          <p:cNvSpPr txBox="1">
            <a:spLocks noChangeArrowheads="1"/>
          </p:cNvSpPr>
          <p:nvPr/>
        </p:nvSpPr>
        <p:spPr bwMode="auto">
          <a:xfrm>
            <a:off x="5866072" y="3602672"/>
            <a:ext cx="800219"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0070C0"/>
                </a:solidFill>
              </a:rPr>
              <a:t>数据</a:t>
            </a:r>
            <a:endParaRPr lang="zh-CN" altLang="en-US" dirty="0">
              <a:solidFill>
                <a:srgbClr val="0070C0"/>
              </a:solidFill>
            </a:endParaRPr>
          </a:p>
          <a:p>
            <a:r>
              <a:rPr lang="zh-CN" altLang="en-US" dirty="0">
                <a:solidFill>
                  <a:srgbClr val="0070C0"/>
                </a:solidFill>
              </a:rPr>
              <a:t>传输</a:t>
            </a:r>
            <a:endParaRPr lang="zh-CN" altLang="en-US" dirty="0">
              <a:solidFill>
                <a:srgbClr val="0070C0"/>
              </a:solidFill>
            </a:endParaRPr>
          </a:p>
        </p:txBody>
      </p:sp>
      <p:sp>
        <p:nvSpPr>
          <p:cNvPr id="26" name="Text Box 25"/>
          <p:cNvSpPr txBox="1">
            <a:spLocks noChangeArrowheads="1"/>
          </p:cNvSpPr>
          <p:nvPr/>
        </p:nvSpPr>
        <p:spPr bwMode="auto">
          <a:xfrm>
            <a:off x="5869305" y="5186361"/>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0070C0"/>
                </a:solidFill>
              </a:rPr>
              <a:t>终止</a:t>
            </a:r>
            <a:endParaRPr lang="zh-CN" altLang="en-US" dirty="0">
              <a:solidFill>
                <a:srgbClr val="0070C0"/>
              </a:solidFill>
            </a:endParaRPr>
          </a:p>
        </p:txBody>
      </p:sp>
      <p:sp>
        <p:nvSpPr>
          <p:cNvPr id="27" name="Text Box 26"/>
          <p:cNvSpPr txBox="1">
            <a:spLocks noChangeArrowheads="1"/>
          </p:cNvSpPr>
          <p:nvPr/>
        </p:nvSpPr>
        <p:spPr bwMode="auto">
          <a:xfrm>
            <a:off x="6278958" y="1263446"/>
            <a:ext cx="86914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dirty="0">
                <a:solidFill>
                  <a:srgbClr val="002060"/>
                </a:solidFill>
                <a:latin typeface="+mn-lt"/>
                <a:ea typeface="+mn-ea"/>
              </a:rPr>
              <a:t>站点</a:t>
            </a:r>
            <a:r>
              <a:rPr lang="en-US" altLang="zh-CN" sz="2000" dirty="0">
                <a:solidFill>
                  <a:srgbClr val="002060"/>
                </a:solidFill>
                <a:latin typeface="+mn-lt"/>
                <a:ea typeface="+mn-ea"/>
              </a:rPr>
              <a:t>A</a:t>
            </a:r>
            <a:endParaRPr lang="en-US" altLang="zh-CN" sz="2000" dirty="0">
              <a:solidFill>
                <a:srgbClr val="002060"/>
              </a:solidFill>
              <a:latin typeface="+mn-lt"/>
              <a:ea typeface="+mn-ea"/>
            </a:endParaRPr>
          </a:p>
        </p:txBody>
      </p:sp>
      <p:sp>
        <p:nvSpPr>
          <p:cNvPr id="28" name="Text Box 28"/>
          <p:cNvSpPr txBox="1">
            <a:spLocks noChangeArrowheads="1"/>
          </p:cNvSpPr>
          <p:nvPr/>
        </p:nvSpPr>
        <p:spPr bwMode="auto">
          <a:xfrm>
            <a:off x="10484465" y="1238815"/>
            <a:ext cx="86914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002060"/>
                </a:solidFill>
              </a:rPr>
              <a:t>站点</a:t>
            </a:r>
            <a:r>
              <a:rPr lang="en-US" altLang="zh-CN" dirty="0">
                <a:solidFill>
                  <a:srgbClr val="002060"/>
                </a:solidFill>
              </a:rPr>
              <a:t>B</a:t>
            </a:r>
            <a:endParaRPr lang="en-US" altLang="zh-CN" dirty="0">
              <a:solidFill>
                <a:srgbClr val="002060"/>
              </a:solidFill>
            </a:endParaRPr>
          </a:p>
        </p:txBody>
      </p:sp>
      <p:pic>
        <p:nvPicPr>
          <p:cNvPr id="31" name="图形 30"/>
          <p:cNvPicPr>
            <a:picLocks noChangeAspect="1"/>
          </p:cNvPicPr>
          <p:nvPr/>
        </p:nvPicPr>
        <p:blipFill>
          <a:blip r:embed="rId1"/>
          <a:stretch>
            <a:fillRect/>
          </a:stretch>
        </p:blipFill>
        <p:spPr>
          <a:xfrm>
            <a:off x="6383434" y="1735386"/>
            <a:ext cx="588835" cy="445833"/>
          </a:xfrm>
          <a:prstGeom prst="rect">
            <a:avLst/>
          </a:prstGeom>
        </p:spPr>
      </p:pic>
      <p:pic>
        <p:nvPicPr>
          <p:cNvPr id="32" name="图形 31"/>
          <p:cNvPicPr>
            <a:picLocks noChangeAspect="1"/>
          </p:cNvPicPr>
          <p:nvPr/>
        </p:nvPicPr>
        <p:blipFill>
          <a:blip r:embed="rId1"/>
          <a:stretch>
            <a:fillRect/>
          </a:stretch>
        </p:blipFill>
        <p:spPr>
          <a:xfrm>
            <a:off x="10573870" y="1703438"/>
            <a:ext cx="588835" cy="44583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t>轮询/选择模式</a:t>
            </a:r>
            <a:endParaRPr lang="zh-CN" altLang="en-US"/>
          </a:p>
        </p:txBody>
      </p:sp>
      <p:sp>
        <p:nvSpPr>
          <p:cNvPr id="3" name="内容占位符 2"/>
          <p:cNvSpPr>
            <a:spLocks noGrp="1"/>
          </p:cNvSpPr>
          <p:nvPr>
            <p:ph idx="1"/>
          </p:nvPr>
        </p:nvSpPr>
        <p:spPr>
          <a:xfrm>
            <a:off x="335280" y="1152844"/>
            <a:ext cx="10858500" cy="3899560"/>
          </a:xfrm>
        </p:spPr>
        <p:txBody>
          <a:bodyPr>
            <a:normAutofit/>
          </a:bodyPr>
          <a:lstStyle/>
          <a:p>
            <a:r>
              <a:rPr lang="zh-CN" altLang="en-US" dirty="0"/>
              <a:t>使用场合：</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应用在多点连接系统中</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不仅仅要确定设备是否就绪，还要确定哪一个站点有权使用信道</a:t>
            </a:r>
            <a:endParaRPr lang="zh-CN" altLang="en-US" dirty="0"/>
          </a:p>
          <a:p>
            <a:r>
              <a:rPr lang="zh-CN" altLang="en-US" dirty="0"/>
              <a:t>工作方式：</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主设备控制链路，主设备发命令，从设备响应</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轮询：如果主设备希望接收数据</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选择：如果主设备希望发送数据</a:t>
            </a:r>
            <a:endParaRPr lang="zh-CN" altLang="en-US" dirty="0"/>
          </a:p>
          <a:p>
            <a:r>
              <a:rPr lang="zh-CN" altLang="en-US" dirty="0"/>
              <a:t>地址问题：</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在链路上的每个设备都有一个地址来标识自己 </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5"/>
          <p:cNvSpPr>
            <a:spLocks noChangeShapeType="1"/>
          </p:cNvSpPr>
          <p:nvPr/>
        </p:nvSpPr>
        <p:spPr bwMode="auto">
          <a:xfrm>
            <a:off x="3313271" y="6274507"/>
            <a:ext cx="554513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6"/>
          <p:cNvSpPr>
            <a:spLocks noChangeShapeType="1"/>
          </p:cNvSpPr>
          <p:nvPr/>
        </p:nvSpPr>
        <p:spPr bwMode="auto">
          <a:xfrm flipV="1">
            <a:off x="4803933" y="5842707"/>
            <a:ext cx="0" cy="431800"/>
          </a:xfrm>
          <a:prstGeom prst="line">
            <a:avLst/>
          </a:prstGeom>
          <a:noFill/>
          <a:ln w="22225">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8"/>
          <p:cNvSpPr>
            <a:spLocks noChangeShapeType="1"/>
          </p:cNvSpPr>
          <p:nvPr/>
        </p:nvSpPr>
        <p:spPr bwMode="auto">
          <a:xfrm flipV="1">
            <a:off x="6763644" y="5898651"/>
            <a:ext cx="1" cy="375855"/>
          </a:xfrm>
          <a:prstGeom prst="line">
            <a:avLst/>
          </a:prstGeom>
          <a:noFill/>
          <a:ln w="22225">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10"/>
          <p:cNvSpPr>
            <a:spLocks noChangeShapeType="1"/>
          </p:cNvSpPr>
          <p:nvPr/>
        </p:nvSpPr>
        <p:spPr bwMode="auto">
          <a:xfrm flipV="1">
            <a:off x="8752102" y="5886552"/>
            <a:ext cx="1" cy="387954"/>
          </a:xfrm>
          <a:prstGeom prst="line">
            <a:avLst/>
          </a:prstGeom>
          <a:noFill/>
          <a:ln w="22225">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Text Box 12"/>
          <p:cNvSpPr txBox="1">
            <a:spLocks noChangeArrowheads="1"/>
          </p:cNvSpPr>
          <p:nvPr/>
        </p:nvSpPr>
        <p:spPr bwMode="auto">
          <a:xfrm>
            <a:off x="2678878" y="5344410"/>
            <a:ext cx="9541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C00000"/>
                </a:solidFill>
                <a:sym typeface="+mn-lt"/>
              </a:rPr>
              <a:t>主设备</a:t>
            </a:r>
            <a:endParaRPr lang="zh-CN" altLang="en-US" dirty="0">
              <a:solidFill>
                <a:srgbClr val="C00000"/>
              </a:solidFill>
              <a:sym typeface="+mn-lt"/>
            </a:endParaRPr>
          </a:p>
        </p:txBody>
      </p:sp>
      <p:sp>
        <p:nvSpPr>
          <p:cNvPr id="13" name="Text Box 13"/>
          <p:cNvSpPr txBox="1">
            <a:spLocks noChangeArrowheads="1"/>
          </p:cNvSpPr>
          <p:nvPr/>
        </p:nvSpPr>
        <p:spPr bwMode="auto">
          <a:xfrm>
            <a:off x="4245089" y="4972940"/>
            <a:ext cx="1125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chemeClr val="tx1"/>
                </a:solidFill>
                <a:sym typeface="+mn-lt"/>
              </a:rPr>
              <a:t>从设备</a:t>
            </a:r>
            <a:r>
              <a:rPr lang="en-US" altLang="zh-CN" dirty="0">
                <a:solidFill>
                  <a:schemeClr val="tx1"/>
                </a:solidFill>
                <a:sym typeface="+mn-lt"/>
              </a:rPr>
              <a:t>A</a:t>
            </a:r>
            <a:endParaRPr lang="en-US" altLang="zh-CN" dirty="0">
              <a:solidFill>
                <a:schemeClr val="tx1"/>
              </a:solidFill>
              <a:sym typeface="+mn-lt"/>
            </a:endParaRPr>
          </a:p>
        </p:txBody>
      </p:sp>
      <p:sp>
        <p:nvSpPr>
          <p:cNvPr id="14" name="Text Box 14"/>
          <p:cNvSpPr txBox="1">
            <a:spLocks noChangeArrowheads="1"/>
          </p:cNvSpPr>
          <p:nvPr/>
        </p:nvSpPr>
        <p:spPr bwMode="auto">
          <a:xfrm>
            <a:off x="6164376" y="4964835"/>
            <a:ext cx="1125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chemeClr val="tx1"/>
                </a:solidFill>
                <a:sym typeface="+mn-lt"/>
              </a:rPr>
              <a:t>从设备</a:t>
            </a:r>
            <a:r>
              <a:rPr lang="en-US" altLang="zh-CN" dirty="0">
                <a:solidFill>
                  <a:schemeClr val="tx1"/>
                </a:solidFill>
                <a:sym typeface="+mn-lt"/>
              </a:rPr>
              <a:t>B</a:t>
            </a:r>
            <a:endParaRPr lang="en-US" altLang="zh-CN" dirty="0">
              <a:solidFill>
                <a:schemeClr val="tx1"/>
              </a:solidFill>
              <a:sym typeface="+mn-lt"/>
            </a:endParaRPr>
          </a:p>
        </p:txBody>
      </p:sp>
      <p:sp>
        <p:nvSpPr>
          <p:cNvPr id="15" name="Text Box 15"/>
          <p:cNvSpPr txBox="1">
            <a:spLocks noChangeArrowheads="1"/>
          </p:cNvSpPr>
          <p:nvPr/>
        </p:nvSpPr>
        <p:spPr bwMode="auto">
          <a:xfrm>
            <a:off x="8083663" y="4909727"/>
            <a:ext cx="1140056"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chemeClr val="tx1"/>
                </a:solidFill>
                <a:sym typeface="+mn-lt"/>
              </a:rPr>
              <a:t>从设备</a:t>
            </a:r>
            <a:r>
              <a:rPr lang="en-US" altLang="zh-CN" dirty="0">
                <a:solidFill>
                  <a:schemeClr val="tx1"/>
                </a:solidFill>
                <a:sym typeface="+mn-lt"/>
              </a:rPr>
              <a:t>C</a:t>
            </a:r>
            <a:endParaRPr lang="en-US" altLang="zh-CN" dirty="0">
              <a:solidFill>
                <a:schemeClr val="tx1"/>
              </a:solidFill>
              <a:sym typeface="+mn-lt"/>
            </a:endParaRPr>
          </a:p>
        </p:txBody>
      </p:sp>
      <p:pic>
        <p:nvPicPr>
          <p:cNvPr id="17" name="图形 16"/>
          <p:cNvPicPr>
            <a:picLocks noChangeAspect="1"/>
          </p:cNvPicPr>
          <p:nvPr/>
        </p:nvPicPr>
        <p:blipFill>
          <a:blip r:embed="rId1"/>
          <a:stretch>
            <a:fillRect/>
          </a:stretch>
        </p:blipFill>
        <p:spPr>
          <a:xfrm>
            <a:off x="4458716" y="5420492"/>
            <a:ext cx="588835" cy="445833"/>
          </a:xfrm>
          <a:prstGeom prst="rect">
            <a:avLst/>
          </a:prstGeom>
        </p:spPr>
      </p:pic>
      <p:pic>
        <p:nvPicPr>
          <p:cNvPr id="18" name="图形 17"/>
          <p:cNvPicPr>
            <a:picLocks noChangeAspect="1"/>
          </p:cNvPicPr>
          <p:nvPr/>
        </p:nvPicPr>
        <p:blipFill>
          <a:blip r:embed="rId1"/>
          <a:stretch>
            <a:fillRect/>
          </a:stretch>
        </p:blipFill>
        <p:spPr>
          <a:xfrm>
            <a:off x="6404596" y="5452818"/>
            <a:ext cx="588835" cy="445833"/>
          </a:xfrm>
          <a:prstGeom prst="rect">
            <a:avLst/>
          </a:prstGeom>
        </p:spPr>
      </p:pic>
      <p:pic>
        <p:nvPicPr>
          <p:cNvPr id="19" name="图形 18"/>
          <p:cNvPicPr>
            <a:picLocks noChangeAspect="1"/>
          </p:cNvPicPr>
          <p:nvPr/>
        </p:nvPicPr>
        <p:blipFill>
          <a:blip r:embed="rId1"/>
          <a:stretch>
            <a:fillRect/>
          </a:stretch>
        </p:blipFill>
        <p:spPr>
          <a:xfrm>
            <a:off x="8417447" y="5440721"/>
            <a:ext cx="588835" cy="445833"/>
          </a:xfrm>
          <a:prstGeom prst="rect">
            <a:avLst/>
          </a:prstGeom>
        </p:spPr>
      </p:pic>
      <p:pic>
        <p:nvPicPr>
          <p:cNvPr id="20" name="图形 19"/>
          <p:cNvPicPr>
            <a:picLocks noChangeAspect="1"/>
          </p:cNvPicPr>
          <p:nvPr/>
        </p:nvPicPr>
        <p:blipFill>
          <a:blip r:embed="rId2"/>
          <a:stretch>
            <a:fillRect/>
          </a:stretch>
        </p:blipFill>
        <p:spPr>
          <a:xfrm>
            <a:off x="2723370" y="5750002"/>
            <a:ext cx="704549" cy="61720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选择模式</a:t>
            </a:r>
            <a:endParaRPr lang="zh-CN" altLang="en-US" dirty="0"/>
          </a:p>
        </p:txBody>
      </p:sp>
      <p:sp>
        <p:nvSpPr>
          <p:cNvPr id="3" name="内容占位符 2"/>
          <p:cNvSpPr>
            <a:spLocks noGrp="1"/>
          </p:cNvSpPr>
          <p:nvPr>
            <p:ph idx="1"/>
          </p:nvPr>
        </p:nvSpPr>
        <p:spPr>
          <a:xfrm>
            <a:off x="335280" y="1133159"/>
            <a:ext cx="10858500" cy="1404301"/>
          </a:xfrm>
        </p:spPr>
        <p:txBody>
          <a:bodyPr/>
          <a:lstStyle/>
          <a:p>
            <a:r>
              <a:rPr lang="zh-CN" altLang="en-US" dirty="0"/>
              <a:t>主设备希望发送数据，用</a:t>
            </a:r>
            <a:r>
              <a:rPr lang="en-US" altLang="zh-CN" dirty="0"/>
              <a:t>SEL</a:t>
            </a:r>
            <a:r>
              <a:rPr lang="zh-CN" altLang="en-US" dirty="0"/>
              <a:t>告诉从设备准备接收数据。从设备用</a:t>
            </a:r>
            <a:r>
              <a:rPr lang="en-US" altLang="zh-CN" dirty="0"/>
              <a:t>ACK</a:t>
            </a:r>
            <a:r>
              <a:rPr lang="zh-CN" altLang="en-US" dirty="0"/>
              <a:t>同意接收，用</a:t>
            </a:r>
            <a:r>
              <a:rPr lang="en-US" altLang="zh-CN" dirty="0"/>
              <a:t>NAK</a:t>
            </a:r>
            <a:r>
              <a:rPr lang="zh-CN" altLang="en-US" dirty="0"/>
              <a:t>拒绝接收</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Rectangle 4"/>
          <p:cNvSpPr>
            <a:spLocks noChangeArrowheads="1"/>
          </p:cNvSpPr>
          <p:nvPr/>
        </p:nvSpPr>
        <p:spPr bwMode="auto">
          <a:xfrm>
            <a:off x="3354387" y="4126866"/>
            <a:ext cx="5483225" cy="1516063"/>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a:latin typeface="+mn-lt"/>
              <a:ea typeface="+mn-ea"/>
            </a:endParaRPr>
          </a:p>
        </p:txBody>
      </p:sp>
      <p:grpSp>
        <p:nvGrpSpPr>
          <p:cNvPr id="6" name="Group 43"/>
          <p:cNvGrpSpPr/>
          <p:nvPr/>
        </p:nvGrpSpPr>
        <p:grpSpPr bwMode="auto">
          <a:xfrm>
            <a:off x="3354387" y="3277554"/>
            <a:ext cx="5483225" cy="3241675"/>
            <a:chOff x="1240" y="2115"/>
            <a:chExt cx="3454" cy="2132"/>
          </a:xfrm>
        </p:grpSpPr>
        <p:sp>
          <p:nvSpPr>
            <p:cNvPr id="7" name="Line 6"/>
            <p:cNvSpPr>
              <a:spLocks noChangeShapeType="1"/>
            </p:cNvSpPr>
            <p:nvPr/>
          </p:nvSpPr>
          <p:spPr bwMode="auto">
            <a:xfrm>
              <a:off x="1240" y="2115"/>
              <a:ext cx="0" cy="209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8" name="Line 7"/>
            <p:cNvSpPr>
              <a:spLocks noChangeShapeType="1"/>
            </p:cNvSpPr>
            <p:nvPr/>
          </p:nvSpPr>
          <p:spPr bwMode="auto">
            <a:xfrm>
              <a:off x="4694" y="2151"/>
              <a:ext cx="0" cy="209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
        <p:nvSpPr>
          <p:cNvPr id="9" name="Line 8"/>
          <p:cNvSpPr>
            <a:spLocks noChangeShapeType="1"/>
          </p:cNvSpPr>
          <p:nvPr/>
        </p:nvSpPr>
        <p:spPr bwMode="auto">
          <a:xfrm>
            <a:off x="3354387" y="3426779"/>
            <a:ext cx="5483225" cy="255587"/>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Line 9"/>
          <p:cNvSpPr>
            <a:spLocks noChangeShapeType="1"/>
          </p:cNvSpPr>
          <p:nvPr/>
        </p:nvSpPr>
        <p:spPr bwMode="auto">
          <a:xfrm flipH="1">
            <a:off x="3354387" y="3776029"/>
            <a:ext cx="5483225" cy="2571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1" name="Line 10"/>
          <p:cNvSpPr>
            <a:spLocks noChangeShapeType="1"/>
          </p:cNvSpPr>
          <p:nvPr/>
        </p:nvSpPr>
        <p:spPr bwMode="auto">
          <a:xfrm>
            <a:off x="3354387" y="4185604"/>
            <a:ext cx="5483225" cy="255587"/>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Line 11"/>
          <p:cNvSpPr>
            <a:spLocks noChangeShapeType="1"/>
          </p:cNvSpPr>
          <p:nvPr/>
        </p:nvSpPr>
        <p:spPr bwMode="auto">
          <a:xfrm flipH="1">
            <a:off x="3354387" y="4534854"/>
            <a:ext cx="5483225" cy="2571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3" name="Line 12"/>
          <p:cNvSpPr>
            <a:spLocks noChangeShapeType="1"/>
          </p:cNvSpPr>
          <p:nvPr/>
        </p:nvSpPr>
        <p:spPr bwMode="auto">
          <a:xfrm>
            <a:off x="3354387" y="4942841"/>
            <a:ext cx="5483225" cy="2571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Line 13"/>
          <p:cNvSpPr>
            <a:spLocks noChangeShapeType="1"/>
          </p:cNvSpPr>
          <p:nvPr/>
        </p:nvSpPr>
        <p:spPr bwMode="auto">
          <a:xfrm flipH="1">
            <a:off x="3354387" y="5293679"/>
            <a:ext cx="5483225" cy="2571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5" name="Line 14"/>
          <p:cNvSpPr>
            <a:spLocks noChangeShapeType="1"/>
          </p:cNvSpPr>
          <p:nvPr/>
        </p:nvSpPr>
        <p:spPr bwMode="auto">
          <a:xfrm>
            <a:off x="3354387" y="5701666"/>
            <a:ext cx="5483225" cy="2571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6" name="Text Box 15"/>
          <p:cNvSpPr txBox="1">
            <a:spLocks noChangeArrowheads="1"/>
          </p:cNvSpPr>
          <p:nvPr/>
        </p:nvSpPr>
        <p:spPr bwMode="auto">
          <a:xfrm>
            <a:off x="6530169" y="3390265"/>
            <a:ext cx="954107" cy="40011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选择帧</a:t>
            </a:r>
            <a:endParaRPr lang="zh-CN" altLang="en-US">
              <a:latin typeface="+mn-lt"/>
              <a:ea typeface="+mn-ea"/>
            </a:endParaRPr>
          </a:p>
        </p:txBody>
      </p:sp>
      <p:sp>
        <p:nvSpPr>
          <p:cNvPr id="17" name="Text Box 16"/>
          <p:cNvSpPr txBox="1">
            <a:spLocks noChangeArrowheads="1"/>
          </p:cNvSpPr>
          <p:nvPr/>
        </p:nvSpPr>
        <p:spPr bwMode="auto">
          <a:xfrm>
            <a:off x="3964621" y="3741103"/>
            <a:ext cx="944880" cy="39878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应答帧</a:t>
            </a:r>
            <a:endParaRPr lang="zh-CN" altLang="en-US">
              <a:latin typeface="+mn-lt"/>
              <a:ea typeface="+mn-ea"/>
            </a:endParaRPr>
          </a:p>
        </p:txBody>
      </p:sp>
      <p:sp>
        <p:nvSpPr>
          <p:cNvPr id="18" name="Text Box 17"/>
          <p:cNvSpPr txBox="1">
            <a:spLocks noChangeArrowheads="1"/>
          </p:cNvSpPr>
          <p:nvPr/>
        </p:nvSpPr>
        <p:spPr bwMode="auto">
          <a:xfrm>
            <a:off x="3964621" y="4499928"/>
            <a:ext cx="944880" cy="39878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应答帧</a:t>
            </a:r>
            <a:endParaRPr lang="zh-CN" altLang="en-US">
              <a:latin typeface="+mn-lt"/>
              <a:ea typeface="+mn-ea"/>
            </a:endParaRPr>
          </a:p>
        </p:txBody>
      </p:sp>
      <p:sp>
        <p:nvSpPr>
          <p:cNvPr id="19" name="Text Box 18"/>
          <p:cNvSpPr txBox="1">
            <a:spLocks noChangeArrowheads="1"/>
          </p:cNvSpPr>
          <p:nvPr/>
        </p:nvSpPr>
        <p:spPr bwMode="auto">
          <a:xfrm>
            <a:off x="3964621" y="5258753"/>
            <a:ext cx="944880" cy="39878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应答帧</a:t>
            </a:r>
            <a:endParaRPr lang="zh-CN" altLang="en-US">
              <a:latin typeface="+mn-lt"/>
              <a:ea typeface="+mn-ea"/>
            </a:endParaRPr>
          </a:p>
        </p:txBody>
      </p:sp>
      <p:sp>
        <p:nvSpPr>
          <p:cNvPr id="20" name="Text Box 19"/>
          <p:cNvSpPr txBox="1">
            <a:spLocks noChangeArrowheads="1"/>
          </p:cNvSpPr>
          <p:nvPr/>
        </p:nvSpPr>
        <p:spPr bwMode="auto">
          <a:xfrm>
            <a:off x="6530169" y="4149090"/>
            <a:ext cx="954107" cy="40011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数据帧</a:t>
            </a:r>
            <a:endParaRPr lang="zh-CN" altLang="en-US">
              <a:latin typeface="+mn-lt"/>
              <a:ea typeface="+mn-ea"/>
            </a:endParaRPr>
          </a:p>
        </p:txBody>
      </p:sp>
      <p:sp>
        <p:nvSpPr>
          <p:cNvPr id="21" name="Text Box 20"/>
          <p:cNvSpPr txBox="1">
            <a:spLocks noChangeArrowheads="1"/>
          </p:cNvSpPr>
          <p:nvPr/>
        </p:nvSpPr>
        <p:spPr bwMode="auto">
          <a:xfrm>
            <a:off x="6530169" y="4849178"/>
            <a:ext cx="954107" cy="40011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lt"/>
                <a:ea typeface="+mn-ea"/>
              </a:rPr>
              <a:t>数据帧</a:t>
            </a:r>
            <a:endParaRPr lang="zh-CN" altLang="en-US">
              <a:latin typeface="+mn-lt"/>
              <a:ea typeface="+mn-ea"/>
            </a:endParaRPr>
          </a:p>
        </p:txBody>
      </p:sp>
      <p:sp>
        <p:nvSpPr>
          <p:cNvPr id="22" name="Text Box 21"/>
          <p:cNvSpPr txBox="1">
            <a:spLocks noChangeArrowheads="1"/>
          </p:cNvSpPr>
          <p:nvPr/>
        </p:nvSpPr>
        <p:spPr bwMode="auto">
          <a:xfrm>
            <a:off x="6538170" y="5681028"/>
            <a:ext cx="941283" cy="40011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latin typeface="+mn-lt"/>
                <a:ea typeface="+mn-ea"/>
              </a:rPr>
              <a:t>EOT</a:t>
            </a:r>
            <a:r>
              <a:rPr lang="zh-CN" altLang="en-US">
                <a:latin typeface="+mn-lt"/>
                <a:ea typeface="+mn-ea"/>
              </a:rPr>
              <a:t>帧</a:t>
            </a:r>
            <a:endParaRPr lang="zh-CN" altLang="en-US">
              <a:latin typeface="+mn-lt"/>
              <a:ea typeface="+mn-ea"/>
            </a:endParaRPr>
          </a:p>
        </p:txBody>
      </p:sp>
      <p:sp>
        <p:nvSpPr>
          <p:cNvPr id="23" name="Text Box 22"/>
          <p:cNvSpPr txBox="1">
            <a:spLocks noChangeArrowheads="1"/>
          </p:cNvSpPr>
          <p:nvPr/>
        </p:nvSpPr>
        <p:spPr bwMode="auto">
          <a:xfrm>
            <a:off x="2401886" y="3277553"/>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0070C0"/>
                </a:solidFill>
              </a:rPr>
              <a:t>建立</a:t>
            </a:r>
            <a:endParaRPr lang="zh-CN" altLang="en-US" dirty="0">
              <a:solidFill>
                <a:srgbClr val="0070C0"/>
              </a:solidFill>
            </a:endParaRPr>
          </a:p>
        </p:txBody>
      </p:sp>
      <p:sp>
        <p:nvSpPr>
          <p:cNvPr id="24" name="Text Box 23"/>
          <p:cNvSpPr txBox="1">
            <a:spLocks noChangeArrowheads="1"/>
          </p:cNvSpPr>
          <p:nvPr/>
        </p:nvSpPr>
        <p:spPr bwMode="auto">
          <a:xfrm>
            <a:off x="2453321" y="4332605"/>
            <a:ext cx="690880"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0070C0"/>
                </a:solidFill>
              </a:rPr>
              <a:t>传输</a:t>
            </a:r>
            <a:endParaRPr lang="zh-CN" altLang="en-US" dirty="0">
              <a:solidFill>
                <a:srgbClr val="0070C0"/>
              </a:solidFill>
            </a:endParaRPr>
          </a:p>
        </p:txBody>
      </p:sp>
      <p:sp>
        <p:nvSpPr>
          <p:cNvPr id="25" name="Text Box 24"/>
          <p:cNvSpPr txBox="1">
            <a:spLocks noChangeArrowheads="1"/>
          </p:cNvSpPr>
          <p:nvPr/>
        </p:nvSpPr>
        <p:spPr bwMode="auto">
          <a:xfrm>
            <a:off x="2401886" y="5514023"/>
            <a:ext cx="793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dirty="0">
                <a:solidFill>
                  <a:srgbClr val="0070C0"/>
                </a:solidFill>
              </a:rPr>
              <a:t>终止</a:t>
            </a:r>
            <a:endParaRPr lang="zh-CN" altLang="en-US" dirty="0">
              <a:solidFill>
                <a:srgbClr val="0070C0"/>
              </a:solidFill>
            </a:endParaRPr>
          </a:p>
        </p:txBody>
      </p:sp>
      <p:sp>
        <p:nvSpPr>
          <p:cNvPr id="26" name="Line 30"/>
          <p:cNvSpPr>
            <a:spLocks noChangeShapeType="1"/>
          </p:cNvSpPr>
          <p:nvPr/>
        </p:nvSpPr>
        <p:spPr bwMode="auto">
          <a:xfrm>
            <a:off x="3652836" y="3068004"/>
            <a:ext cx="5905500" cy="158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7" name="Line 32"/>
          <p:cNvSpPr>
            <a:spLocks noChangeShapeType="1"/>
          </p:cNvSpPr>
          <p:nvPr/>
        </p:nvSpPr>
        <p:spPr bwMode="auto">
          <a:xfrm flipV="1">
            <a:off x="5092698" y="2636203"/>
            <a:ext cx="0" cy="431800"/>
          </a:xfrm>
          <a:prstGeom prst="line">
            <a:avLst/>
          </a:prstGeom>
          <a:noFill/>
          <a:ln w="22225">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28" name="Line 34"/>
          <p:cNvSpPr>
            <a:spLocks noChangeShapeType="1"/>
          </p:cNvSpPr>
          <p:nvPr/>
        </p:nvSpPr>
        <p:spPr bwMode="auto">
          <a:xfrm flipV="1">
            <a:off x="7037386" y="2636203"/>
            <a:ext cx="0" cy="431800"/>
          </a:xfrm>
          <a:prstGeom prst="line">
            <a:avLst/>
          </a:prstGeom>
          <a:noFill/>
          <a:ln w="22225">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29" name="Line 36"/>
          <p:cNvSpPr>
            <a:spLocks noChangeShapeType="1"/>
          </p:cNvSpPr>
          <p:nvPr/>
        </p:nvSpPr>
        <p:spPr bwMode="auto">
          <a:xfrm flipV="1">
            <a:off x="8851898" y="2636203"/>
            <a:ext cx="0" cy="431800"/>
          </a:xfrm>
          <a:prstGeom prst="line">
            <a:avLst/>
          </a:prstGeom>
          <a:noFill/>
          <a:ln w="22225">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30" name="Text Box 38"/>
          <p:cNvSpPr txBox="1">
            <a:spLocks noChangeArrowheads="1"/>
          </p:cNvSpPr>
          <p:nvPr/>
        </p:nvSpPr>
        <p:spPr bwMode="auto">
          <a:xfrm>
            <a:off x="2893153" y="2296546"/>
            <a:ext cx="95410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rgbClr val="C00000"/>
                </a:solidFill>
              </a:defRPr>
            </a:lvl1pPr>
          </a:lstStyle>
          <a:p>
            <a:r>
              <a:rPr lang="zh-CN" altLang="en-US" dirty="0">
                <a:solidFill>
                  <a:srgbClr val="C00000"/>
                </a:solidFill>
              </a:rPr>
              <a:t>主设备</a:t>
            </a:r>
            <a:endParaRPr lang="zh-CN" altLang="en-US" dirty="0">
              <a:solidFill>
                <a:srgbClr val="C00000"/>
              </a:solidFill>
            </a:endParaRPr>
          </a:p>
        </p:txBody>
      </p:sp>
      <p:sp>
        <p:nvSpPr>
          <p:cNvPr id="31" name="Text Box 39"/>
          <p:cNvSpPr txBox="1">
            <a:spLocks noChangeArrowheads="1"/>
          </p:cNvSpPr>
          <p:nvPr/>
        </p:nvSpPr>
        <p:spPr bwMode="auto">
          <a:xfrm>
            <a:off x="3760694" y="2348866"/>
            <a:ext cx="113524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solidFill>
                  <a:schemeClr val="tx1"/>
                </a:solidFill>
              </a:rPr>
              <a:t>从设备</a:t>
            </a:r>
            <a:r>
              <a:rPr lang="en-US" altLang="zh-CN" dirty="0">
                <a:solidFill>
                  <a:schemeClr val="tx1"/>
                </a:solidFill>
              </a:rPr>
              <a:t>A</a:t>
            </a:r>
            <a:endParaRPr lang="en-US" altLang="zh-CN" dirty="0">
              <a:solidFill>
                <a:schemeClr val="tx1"/>
              </a:solidFill>
            </a:endParaRPr>
          </a:p>
        </p:txBody>
      </p:sp>
      <p:sp>
        <p:nvSpPr>
          <p:cNvPr id="32" name="Text Box 40"/>
          <p:cNvSpPr txBox="1">
            <a:spLocks noChangeArrowheads="1"/>
          </p:cNvSpPr>
          <p:nvPr/>
        </p:nvSpPr>
        <p:spPr bwMode="auto">
          <a:xfrm>
            <a:off x="5792405" y="2348866"/>
            <a:ext cx="103105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chemeClr val="accent1"/>
                </a:solidFill>
              </a:defRPr>
            </a:lvl1pPr>
          </a:lstStyle>
          <a:p>
            <a:r>
              <a:rPr lang="zh-CN" altLang="en-US" sz="1800" dirty="0">
                <a:solidFill>
                  <a:schemeClr val="tx1"/>
                </a:solidFill>
              </a:rPr>
              <a:t>从设备</a:t>
            </a:r>
            <a:r>
              <a:rPr lang="en-US" altLang="zh-CN" sz="1800" dirty="0">
                <a:solidFill>
                  <a:schemeClr val="tx1"/>
                </a:solidFill>
              </a:rPr>
              <a:t>B</a:t>
            </a:r>
            <a:endParaRPr lang="en-US" altLang="zh-CN" sz="1800" dirty="0">
              <a:solidFill>
                <a:schemeClr val="tx1"/>
              </a:solidFill>
            </a:endParaRPr>
          </a:p>
        </p:txBody>
      </p:sp>
      <p:sp>
        <p:nvSpPr>
          <p:cNvPr id="33" name="Text Box 41"/>
          <p:cNvSpPr txBox="1">
            <a:spLocks noChangeArrowheads="1"/>
          </p:cNvSpPr>
          <p:nvPr/>
        </p:nvSpPr>
        <p:spPr bwMode="auto">
          <a:xfrm>
            <a:off x="7535861" y="2348866"/>
            <a:ext cx="1130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solidFill>
                  <a:schemeClr val="tx1"/>
                </a:solidFill>
              </a:rPr>
              <a:t>从设备</a:t>
            </a:r>
            <a:r>
              <a:rPr lang="en-US" altLang="zh-CN" dirty="0">
                <a:solidFill>
                  <a:schemeClr val="tx1"/>
                </a:solidFill>
              </a:rPr>
              <a:t>C</a:t>
            </a:r>
            <a:endParaRPr lang="en-US" altLang="zh-CN" dirty="0">
              <a:solidFill>
                <a:schemeClr val="tx1"/>
              </a:solidFill>
            </a:endParaRPr>
          </a:p>
        </p:txBody>
      </p:sp>
      <p:pic>
        <p:nvPicPr>
          <p:cNvPr id="38" name="图形 37"/>
          <p:cNvPicPr>
            <a:picLocks noChangeAspect="1"/>
          </p:cNvPicPr>
          <p:nvPr/>
        </p:nvPicPr>
        <p:blipFill>
          <a:blip r:embed="rId1"/>
          <a:stretch>
            <a:fillRect/>
          </a:stretch>
        </p:blipFill>
        <p:spPr>
          <a:xfrm>
            <a:off x="4853078" y="2262621"/>
            <a:ext cx="588835" cy="445833"/>
          </a:xfrm>
          <a:prstGeom prst="rect">
            <a:avLst/>
          </a:prstGeom>
        </p:spPr>
      </p:pic>
      <p:pic>
        <p:nvPicPr>
          <p:cNvPr id="39" name="图形 38"/>
          <p:cNvPicPr>
            <a:picLocks noChangeAspect="1"/>
          </p:cNvPicPr>
          <p:nvPr/>
        </p:nvPicPr>
        <p:blipFill>
          <a:blip r:embed="rId1"/>
          <a:stretch>
            <a:fillRect/>
          </a:stretch>
        </p:blipFill>
        <p:spPr>
          <a:xfrm>
            <a:off x="6798958" y="2294947"/>
            <a:ext cx="588835" cy="445833"/>
          </a:xfrm>
          <a:prstGeom prst="rect">
            <a:avLst/>
          </a:prstGeom>
        </p:spPr>
      </p:pic>
      <p:pic>
        <p:nvPicPr>
          <p:cNvPr id="40" name="图形 39"/>
          <p:cNvPicPr>
            <a:picLocks noChangeAspect="1"/>
          </p:cNvPicPr>
          <p:nvPr/>
        </p:nvPicPr>
        <p:blipFill>
          <a:blip r:embed="rId1"/>
          <a:stretch>
            <a:fillRect/>
          </a:stretch>
        </p:blipFill>
        <p:spPr>
          <a:xfrm>
            <a:off x="8637073" y="2281431"/>
            <a:ext cx="588835" cy="445833"/>
          </a:xfrm>
          <a:prstGeom prst="rect">
            <a:avLst/>
          </a:prstGeom>
        </p:spPr>
      </p:pic>
      <p:pic>
        <p:nvPicPr>
          <p:cNvPr id="41" name="图形 40"/>
          <p:cNvPicPr>
            <a:picLocks noChangeAspect="1"/>
          </p:cNvPicPr>
          <p:nvPr/>
        </p:nvPicPr>
        <p:blipFill>
          <a:blip r:embed="rId2"/>
          <a:stretch>
            <a:fillRect/>
          </a:stretch>
        </p:blipFill>
        <p:spPr>
          <a:xfrm>
            <a:off x="3002112" y="2669680"/>
            <a:ext cx="704549" cy="6172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轮询模式</a:t>
            </a:r>
            <a:endParaRPr lang="zh-CN" altLang="en-US" dirty="0"/>
          </a:p>
        </p:txBody>
      </p:sp>
      <p:sp>
        <p:nvSpPr>
          <p:cNvPr id="3" name="内容占位符 2"/>
          <p:cNvSpPr>
            <a:spLocks noGrp="1"/>
          </p:cNvSpPr>
          <p:nvPr>
            <p:ph idx="1"/>
          </p:nvPr>
        </p:nvSpPr>
        <p:spPr>
          <a:xfrm>
            <a:off x="335279" y="1124269"/>
            <a:ext cx="3700166" cy="5008562"/>
          </a:xfrm>
        </p:spPr>
        <p:txBody>
          <a:bodyPr>
            <a:normAutofit/>
          </a:bodyPr>
          <a:lstStyle/>
          <a:p>
            <a:r>
              <a:rPr lang="zh-CN" altLang="en-US" sz="2400" dirty="0">
                <a:solidFill>
                  <a:schemeClr val="tx1"/>
                </a:solidFill>
              </a:rPr>
              <a:t>主设备希望接收数据，逐个询问从设备是否有数据发送</a:t>
            </a:r>
            <a:endParaRPr lang="zh-CN" altLang="en-US" dirty="0">
              <a:solidFill>
                <a:schemeClr val="tx1"/>
              </a:solidFill>
            </a:endParaRPr>
          </a:p>
          <a:p>
            <a:pPr marL="742950" lvl="1" indent="-285750" latinLnBrk="0">
              <a:lnSpc>
                <a:spcPct val="130000"/>
              </a:lnSpc>
              <a:spcBef>
                <a:spcPts val="0"/>
              </a:spcBef>
              <a:buFont typeface="Wingdings" panose="05000000000000000000" pitchFamily="2" charset="2"/>
              <a:buChar char="n"/>
            </a:pPr>
            <a:r>
              <a:rPr lang="zh-CN" altLang="en-US" sz="2000" dirty="0">
                <a:solidFill>
                  <a:schemeClr val="tx1"/>
                </a:solidFill>
                <a:ea typeface="微软雅黑 Light" panose="020B0502040204020203" pitchFamily="34" charset="-122"/>
              </a:rPr>
              <a:t>如果没有数据发送，必须回答否定应答帧</a:t>
            </a:r>
            <a:r>
              <a:rPr lang="en-US" altLang="zh-CN" sz="2000" dirty="0">
                <a:solidFill>
                  <a:schemeClr val="tx1"/>
                </a:solidFill>
                <a:ea typeface="微软雅黑 Light" panose="020B0502040204020203" pitchFamily="34" charset="-122"/>
              </a:rPr>
              <a:t>(NAK)</a:t>
            </a:r>
            <a:endParaRPr lang="zh-CN" altLang="en-US" sz="2000" dirty="0">
              <a:solidFill>
                <a:schemeClr val="tx1"/>
              </a:solidFill>
              <a:ea typeface="微软雅黑 Light" panose="020B0502040204020203" pitchFamily="34" charset="-122"/>
            </a:endParaRPr>
          </a:p>
          <a:p>
            <a:pPr marL="742950" lvl="1" indent="-285750" latinLnBrk="0">
              <a:lnSpc>
                <a:spcPct val="130000"/>
              </a:lnSpc>
              <a:spcBef>
                <a:spcPts val="0"/>
              </a:spcBef>
              <a:buFont typeface="Wingdings" panose="05000000000000000000" pitchFamily="2" charset="2"/>
              <a:buChar char="n"/>
            </a:pPr>
            <a:r>
              <a:rPr lang="zh-CN" altLang="en-US" sz="2000" dirty="0">
                <a:solidFill>
                  <a:schemeClr val="tx1"/>
                </a:solidFill>
                <a:ea typeface="微软雅黑 Light" panose="020B0502040204020203" pitchFamily="34" charset="-122"/>
              </a:rPr>
              <a:t>如果有数据，直接用数据帧应答</a:t>
            </a:r>
            <a:endParaRPr lang="zh-CN" altLang="en-US" sz="2000" dirty="0">
              <a:solidFill>
                <a:schemeClr val="tx1"/>
              </a:solidFill>
              <a:ea typeface="微软雅黑 Light" panose="020B0502040204020203" pitchFamily="34" charset="-122"/>
            </a:endParaRPr>
          </a:p>
          <a:p>
            <a:r>
              <a:rPr lang="zh-CN" altLang="en-US" sz="2400" dirty="0">
                <a:solidFill>
                  <a:schemeClr val="tx1"/>
                </a:solidFill>
              </a:rPr>
              <a:t>终止信息交互的方法</a:t>
            </a:r>
            <a:endParaRPr lang="en-US" altLang="zh-CN" sz="2400" dirty="0">
              <a:solidFill>
                <a:schemeClr val="tx1"/>
              </a:solidFill>
            </a:endParaRPr>
          </a:p>
          <a:p>
            <a:pPr marL="742950" lvl="1" indent="-285750" algn="l" eaLnBrk="1" hangingPunct="1">
              <a:lnSpc>
                <a:spcPct val="130000"/>
              </a:lnSpc>
              <a:spcBef>
                <a:spcPts val="0"/>
              </a:spcBef>
              <a:buFont typeface="Wingdings" panose="05000000000000000000" pitchFamily="2" charset="2"/>
              <a:buChar char="n"/>
            </a:pPr>
            <a:r>
              <a:rPr lang="zh-CN" altLang="en-US" sz="2000" dirty="0">
                <a:solidFill>
                  <a:schemeClr val="tx1"/>
                </a:solidFill>
                <a:ea typeface="微软雅黑 Light" panose="020B0502040204020203" pitchFamily="34" charset="-122"/>
              </a:rPr>
              <a:t>从设备将所有的数据发送完毕，并以一个传输结束帧(EOT)结束传输</a:t>
            </a:r>
            <a:endParaRPr lang="zh-CN" altLang="en-US" sz="2000" dirty="0">
              <a:solidFill>
                <a:schemeClr val="tx1"/>
              </a:solidFill>
              <a:ea typeface="微软雅黑 Light" panose="020B0502040204020203" pitchFamily="34" charset="-122"/>
            </a:endParaRPr>
          </a:p>
          <a:p>
            <a:pPr marL="742950" lvl="1" indent="-285750" algn="l" eaLnBrk="1" hangingPunct="1">
              <a:lnSpc>
                <a:spcPct val="130000"/>
              </a:lnSpc>
              <a:spcBef>
                <a:spcPts val="0"/>
              </a:spcBef>
              <a:buFont typeface="Wingdings" panose="05000000000000000000" pitchFamily="2" charset="2"/>
              <a:buChar char="n"/>
            </a:pPr>
            <a:r>
              <a:rPr lang="zh-CN" altLang="en-US" sz="2000" dirty="0">
                <a:solidFill>
                  <a:schemeClr val="tx1"/>
                </a:solidFill>
                <a:ea typeface="微软雅黑 Light" panose="020B0502040204020203" pitchFamily="34" charset="-122"/>
              </a:rPr>
              <a:t>主设备发出“时间到”消息</a:t>
            </a:r>
            <a:endParaRPr lang="zh-CN" altLang="en-US" sz="2000" dirty="0">
              <a:solidFill>
                <a:schemeClr val="tx1"/>
              </a:solidFill>
              <a:ea typeface="微软雅黑 Light" panose="020B0502040204020203" pitchFamily="34" charset="-122"/>
            </a:endParaRPr>
          </a:p>
          <a:p>
            <a:pPr lvl="1" algn="l">
              <a:lnSpc>
                <a:spcPct val="130000"/>
              </a:lnSpc>
              <a:spcBef>
                <a:spcPts val="0"/>
              </a:spcBef>
            </a:pPr>
            <a:endParaRPr lang="zh-CN" altLang="en-US" sz="2000" dirty="0">
              <a:ea typeface="微软雅黑 Light" panose="020B0502040204020203" pitchFamily="34" charset="-122"/>
            </a:endParaRPr>
          </a:p>
          <a:p>
            <a:endParaRPr lang="zh-CN" altLang="en-US" dirty="0">
              <a:solidFill>
                <a:schemeClr val="tx1"/>
              </a:solidFill>
            </a:endParaRPr>
          </a:p>
          <a:p>
            <a:endParaRPr lang="zh-CN" alt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
        <p:nvSpPr>
          <p:cNvPr id="6" name="Line 6"/>
          <p:cNvSpPr>
            <a:spLocks noChangeShapeType="1"/>
          </p:cNvSpPr>
          <p:nvPr/>
        </p:nvSpPr>
        <p:spPr bwMode="auto">
          <a:xfrm>
            <a:off x="10917237" y="1981200"/>
            <a:ext cx="0" cy="417671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7" name="Text Box 22"/>
          <p:cNvSpPr txBox="1">
            <a:spLocks noChangeArrowheads="1"/>
          </p:cNvSpPr>
          <p:nvPr/>
        </p:nvSpPr>
        <p:spPr bwMode="auto">
          <a:xfrm>
            <a:off x="4438673" y="3426599"/>
            <a:ext cx="211773" cy="706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000">
                <a:solidFill>
                  <a:schemeClr val="accent1"/>
                </a:solidFill>
              </a:defRPr>
            </a:lvl1pPr>
          </a:lstStyle>
          <a:p>
            <a:r>
              <a:rPr lang="zh-CN" altLang="en-US" dirty="0">
                <a:solidFill>
                  <a:srgbClr val="0070C0"/>
                </a:solidFill>
              </a:rPr>
              <a:t>传输</a:t>
            </a:r>
            <a:endParaRPr lang="zh-CN" altLang="en-US" dirty="0">
              <a:solidFill>
                <a:srgbClr val="0070C0"/>
              </a:solidFill>
            </a:endParaRPr>
          </a:p>
        </p:txBody>
      </p:sp>
      <p:sp>
        <p:nvSpPr>
          <p:cNvPr id="8" name="Text Box 23"/>
          <p:cNvSpPr txBox="1">
            <a:spLocks noChangeArrowheads="1"/>
          </p:cNvSpPr>
          <p:nvPr/>
        </p:nvSpPr>
        <p:spPr bwMode="auto">
          <a:xfrm>
            <a:off x="4371678" y="5408752"/>
            <a:ext cx="374848"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ctr">
              <a:defRPr sz="2000">
                <a:solidFill>
                  <a:schemeClr val="accent1"/>
                </a:solidFill>
              </a:defRPr>
            </a:lvl1pPr>
          </a:lstStyle>
          <a:p>
            <a:r>
              <a:rPr lang="zh-CN" altLang="en-US" dirty="0">
                <a:solidFill>
                  <a:srgbClr val="0070C0"/>
                </a:solidFill>
              </a:rPr>
              <a:t>终止</a:t>
            </a:r>
            <a:endParaRPr lang="zh-CN" altLang="en-US" dirty="0">
              <a:solidFill>
                <a:srgbClr val="0070C0"/>
              </a:solidFill>
            </a:endParaRPr>
          </a:p>
        </p:txBody>
      </p:sp>
      <p:sp>
        <p:nvSpPr>
          <p:cNvPr id="9" name="Line 24"/>
          <p:cNvSpPr>
            <a:spLocks noChangeShapeType="1"/>
          </p:cNvSpPr>
          <p:nvPr/>
        </p:nvSpPr>
        <p:spPr bwMode="auto">
          <a:xfrm>
            <a:off x="5224462" y="1960562"/>
            <a:ext cx="6002337" cy="31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latin typeface="+mn-lt"/>
              <a:ea typeface="+mn-ea"/>
            </a:endParaRPr>
          </a:p>
        </p:txBody>
      </p:sp>
      <p:sp>
        <p:nvSpPr>
          <p:cNvPr id="10" name="Line 26"/>
          <p:cNvSpPr>
            <a:spLocks noChangeShapeType="1"/>
          </p:cNvSpPr>
          <p:nvPr/>
        </p:nvSpPr>
        <p:spPr bwMode="auto">
          <a:xfrm flipV="1">
            <a:off x="7629525" y="1597841"/>
            <a:ext cx="0" cy="360000"/>
          </a:xfrm>
          <a:prstGeom prst="line">
            <a:avLst/>
          </a:prstGeom>
          <a:noFill/>
          <a:ln w="1905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dirty="0">
              <a:latin typeface="+mn-lt"/>
              <a:ea typeface="+mn-ea"/>
            </a:endParaRPr>
          </a:p>
        </p:txBody>
      </p:sp>
      <p:sp>
        <p:nvSpPr>
          <p:cNvPr id="11" name="Line 28"/>
          <p:cNvSpPr>
            <a:spLocks noChangeShapeType="1"/>
          </p:cNvSpPr>
          <p:nvPr/>
        </p:nvSpPr>
        <p:spPr bwMode="auto">
          <a:xfrm flipV="1">
            <a:off x="9361463" y="1596525"/>
            <a:ext cx="0" cy="360000"/>
          </a:xfrm>
          <a:prstGeom prst="line">
            <a:avLst/>
          </a:prstGeom>
          <a:noFill/>
          <a:ln w="1905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12" name="Line 30"/>
          <p:cNvSpPr>
            <a:spLocks noChangeShapeType="1"/>
          </p:cNvSpPr>
          <p:nvPr/>
        </p:nvSpPr>
        <p:spPr bwMode="auto">
          <a:xfrm flipV="1">
            <a:off x="10918824" y="1574114"/>
            <a:ext cx="0" cy="360000"/>
          </a:xfrm>
          <a:prstGeom prst="line">
            <a:avLst/>
          </a:prstGeom>
          <a:noFill/>
          <a:ln w="1905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mn-lt"/>
              <a:ea typeface="+mn-ea"/>
            </a:endParaRPr>
          </a:p>
        </p:txBody>
      </p:sp>
      <p:sp>
        <p:nvSpPr>
          <p:cNvPr id="13" name="Text Box 32"/>
          <p:cNvSpPr txBox="1">
            <a:spLocks noChangeArrowheads="1"/>
          </p:cNvSpPr>
          <p:nvPr/>
        </p:nvSpPr>
        <p:spPr bwMode="auto">
          <a:xfrm>
            <a:off x="4319270" y="1172210"/>
            <a:ext cx="1098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sz="2000">
                <a:solidFill>
                  <a:srgbClr val="C00000"/>
                </a:solidFill>
              </a:defRPr>
            </a:lvl1pPr>
          </a:lstStyle>
          <a:p>
            <a:r>
              <a:rPr lang="zh-CN" altLang="en-US" dirty="0"/>
              <a:t>主设备</a:t>
            </a:r>
            <a:endParaRPr lang="zh-CN" altLang="en-US" dirty="0"/>
          </a:p>
        </p:txBody>
      </p:sp>
      <p:sp>
        <p:nvSpPr>
          <p:cNvPr id="14" name="Text Box 33"/>
          <p:cNvSpPr txBox="1">
            <a:spLocks noChangeArrowheads="1"/>
          </p:cNvSpPr>
          <p:nvPr/>
        </p:nvSpPr>
        <p:spPr bwMode="auto">
          <a:xfrm>
            <a:off x="6337114" y="1538228"/>
            <a:ext cx="113524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solidFill>
                  <a:schemeClr val="tx1"/>
                </a:solidFill>
              </a:rPr>
              <a:t>从设备</a:t>
            </a:r>
            <a:r>
              <a:rPr lang="en-US" altLang="zh-CN" dirty="0">
                <a:solidFill>
                  <a:schemeClr val="tx1"/>
                </a:solidFill>
              </a:rPr>
              <a:t>A</a:t>
            </a:r>
            <a:endParaRPr lang="en-US" altLang="zh-CN" dirty="0">
              <a:solidFill>
                <a:schemeClr val="tx1"/>
              </a:solidFill>
            </a:endParaRPr>
          </a:p>
        </p:txBody>
      </p:sp>
      <p:sp>
        <p:nvSpPr>
          <p:cNvPr id="15" name="Text Box 34"/>
          <p:cNvSpPr txBox="1">
            <a:spLocks noChangeArrowheads="1"/>
          </p:cNvSpPr>
          <p:nvPr/>
        </p:nvSpPr>
        <p:spPr bwMode="auto">
          <a:xfrm>
            <a:off x="8014985" y="1566862"/>
            <a:ext cx="111601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solidFill>
                  <a:schemeClr val="tx1"/>
                </a:solidFill>
              </a:rPr>
              <a:t>从设备</a:t>
            </a:r>
            <a:r>
              <a:rPr lang="en-US" altLang="zh-CN" dirty="0">
                <a:solidFill>
                  <a:schemeClr val="tx1"/>
                </a:solidFill>
              </a:rPr>
              <a:t>B</a:t>
            </a:r>
            <a:endParaRPr lang="en-US" altLang="zh-CN" dirty="0">
              <a:solidFill>
                <a:schemeClr val="tx1"/>
              </a:solidFill>
            </a:endParaRPr>
          </a:p>
        </p:txBody>
      </p:sp>
      <p:sp>
        <p:nvSpPr>
          <p:cNvPr id="16" name="Text Box 35"/>
          <p:cNvSpPr txBox="1">
            <a:spLocks noChangeArrowheads="1"/>
          </p:cNvSpPr>
          <p:nvPr/>
        </p:nvSpPr>
        <p:spPr bwMode="auto">
          <a:xfrm>
            <a:off x="9837737" y="1600200"/>
            <a:ext cx="11303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a:defRPr>
                <a:solidFill>
                  <a:schemeClr val="accent1"/>
                </a:solidFill>
              </a:defRPr>
            </a:lvl1pPr>
          </a:lstStyle>
          <a:p>
            <a:r>
              <a:rPr lang="zh-CN" altLang="en-US" dirty="0">
                <a:solidFill>
                  <a:schemeClr val="tx1"/>
                </a:solidFill>
              </a:rPr>
              <a:t>从设备</a:t>
            </a:r>
            <a:r>
              <a:rPr lang="en-US" altLang="zh-CN" dirty="0">
                <a:solidFill>
                  <a:schemeClr val="tx1"/>
                </a:solidFill>
              </a:rPr>
              <a:t>C</a:t>
            </a:r>
            <a:endParaRPr lang="en-US" altLang="zh-CN" dirty="0">
              <a:solidFill>
                <a:schemeClr val="tx1"/>
              </a:solidFill>
            </a:endParaRPr>
          </a:p>
        </p:txBody>
      </p:sp>
      <p:sp>
        <p:nvSpPr>
          <p:cNvPr id="17" name="Line 7"/>
          <p:cNvSpPr>
            <a:spLocks noChangeShapeType="1"/>
          </p:cNvSpPr>
          <p:nvPr/>
        </p:nvSpPr>
        <p:spPr bwMode="auto">
          <a:xfrm>
            <a:off x="4894262" y="2451101"/>
            <a:ext cx="2724150" cy="2254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8" name="Line 8"/>
          <p:cNvSpPr>
            <a:spLocks noChangeShapeType="1"/>
          </p:cNvSpPr>
          <p:nvPr/>
        </p:nvSpPr>
        <p:spPr bwMode="auto">
          <a:xfrm flipH="1">
            <a:off x="4894262" y="2757488"/>
            <a:ext cx="2724150" cy="1936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9" name="Text Box 14"/>
          <p:cNvSpPr txBox="1">
            <a:spLocks noChangeArrowheads="1"/>
          </p:cNvSpPr>
          <p:nvPr/>
        </p:nvSpPr>
        <p:spPr bwMode="auto">
          <a:xfrm>
            <a:off x="6429375" y="2390775"/>
            <a:ext cx="869950" cy="366712"/>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endParaRPr lang="zh-CN" altLang="en-US" sz="1800">
              <a:latin typeface="+mn-lt"/>
              <a:ea typeface="+mn-ea"/>
            </a:endParaRPr>
          </a:p>
        </p:txBody>
      </p:sp>
      <p:sp>
        <p:nvSpPr>
          <p:cNvPr id="20" name="Text Box 15"/>
          <p:cNvSpPr txBox="1">
            <a:spLocks noChangeArrowheads="1"/>
          </p:cNvSpPr>
          <p:nvPr/>
        </p:nvSpPr>
        <p:spPr bwMode="auto">
          <a:xfrm>
            <a:off x="5368925" y="2686050"/>
            <a:ext cx="869950" cy="366712"/>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solidFill>
                  <a:schemeClr val="tx1"/>
                </a:solidFill>
                <a:latin typeface="+mn-lt"/>
                <a:ea typeface="+mn-ea"/>
              </a:rPr>
              <a:t>否认帧</a:t>
            </a:r>
            <a:endParaRPr lang="zh-CN" altLang="en-US" sz="1800">
              <a:solidFill>
                <a:schemeClr val="tx1"/>
              </a:solidFill>
              <a:latin typeface="+mn-lt"/>
              <a:ea typeface="+mn-ea"/>
            </a:endParaRPr>
          </a:p>
        </p:txBody>
      </p:sp>
      <p:sp>
        <p:nvSpPr>
          <p:cNvPr id="21" name="Rectangle 51"/>
          <p:cNvSpPr>
            <a:spLocks noChangeArrowheads="1"/>
          </p:cNvSpPr>
          <p:nvPr/>
        </p:nvSpPr>
        <p:spPr bwMode="auto">
          <a:xfrm>
            <a:off x="4883150" y="3201987"/>
            <a:ext cx="4476726" cy="206375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zh-CN" altLang="zh-CN" sz="2400" dirty="0">
              <a:latin typeface="+mn-lt"/>
              <a:ea typeface="+mn-ea"/>
            </a:endParaRPr>
          </a:p>
        </p:txBody>
      </p:sp>
      <p:sp>
        <p:nvSpPr>
          <p:cNvPr id="22" name="Line 52"/>
          <p:cNvSpPr>
            <a:spLocks noChangeShapeType="1"/>
          </p:cNvSpPr>
          <p:nvPr/>
        </p:nvSpPr>
        <p:spPr bwMode="auto">
          <a:xfrm>
            <a:off x="4883150" y="3225800"/>
            <a:ext cx="4476725" cy="18097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3" name="Line 53"/>
          <p:cNvSpPr>
            <a:spLocks noChangeShapeType="1"/>
          </p:cNvSpPr>
          <p:nvPr/>
        </p:nvSpPr>
        <p:spPr bwMode="auto">
          <a:xfrm flipH="1">
            <a:off x="4883150" y="3543172"/>
            <a:ext cx="4476725" cy="20967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4" name="Line 54"/>
          <p:cNvSpPr>
            <a:spLocks noChangeShapeType="1"/>
          </p:cNvSpPr>
          <p:nvPr/>
        </p:nvSpPr>
        <p:spPr bwMode="auto">
          <a:xfrm>
            <a:off x="4883150" y="3886200"/>
            <a:ext cx="4476725" cy="16827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5" name="Line 55"/>
          <p:cNvSpPr>
            <a:spLocks noChangeShapeType="1"/>
          </p:cNvSpPr>
          <p:nvPr/>
        </p:nvSpPr>
        <p:spPr bwMode="auto">
          <a:xfrm flipH="1">
            <a:off x="4883150" y="4176712"/>
            <a:ext cx="4427514" cy="23653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6" name="Line 56"/>
          <p:cNvSpPr>
            <a:spLocks noChangeShapeType="1"/>
          </p:cNvSpPr>
          <p:nvPr/>
        </p:nvSpPr>
        <p:spPr bwMode="auto">
          <a:xfrm>
            <a:off x="4883150" y="4543427"/>
            <a:ext cx="4476725" cy="1508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7" name="Line 57"/>
          <p:cNvSpPr>
            <a:spLocks noChangeShapeType="1"/>
          </p:cNvSpPr>
          <p:nvPr/>
        </p:nvSpPr>
        <p:spPr bwMode="auto">
          <a:xfrm flipH="1">
            <a:off x="4883150" y="4773614"/>
            <a:ext cx="4476725" cy="298449"/>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8" name="Text Box 59"/>
          <p:cNvSpPr txBox="1">
            <a:spLocks noChangeArrowheads="1"/>
          </p:cNvSpPr>
          <p:nvPr/>
        </p:nvSpPr>
        <p:spPr bwMode="auto">
          <a:xfrm>
            <a:off x="7985125" y="3182938"/>
            <a:ext cx="869950" cy="366713"/>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endParaRPr lang="zh-CN" altLang="en-US" sz="1800">
              <a:latin typeface="+mn-lt"/>
              <a:ea typeface="+mn-ea"/>
            </a:endParaRPr>
          </a:p>
        </p:txBody>
      </p:sp>
      <p:sp>
        <p:nvSpPr>
          <p:cNvPr id="29" name="Text Box 60"/>
          <p:cNvSpPr txBox="1">
            <a:spLocks noChangeArrowheads="1"/>
          </p:cNvSpPr>
          <p:nvPr/>
        </p:nvSpPr>
        <p:spPr bwMode="auto">
          <a:xfrm>
            <a:off x="5368925" y="3478213"/>
            <a:ext cx="869950" cy="366713"/>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solidFill>
                  <a:schemeClr val="tx1"/>
                </a:solidFill>
                <a:latin typeface="+mn-lt"/>
                <a:ea typeface="+mn-ea"/>
              </a:rPr>
              <a:t>数据帧</a:t>
            </a:r>
            <a:endParaRPr lang="zh-CN" altLang="en-US" sz="1800">
              <a:solidFill>
                <a:schemeClr val="tx1"/>
              </a:solidFill>
              <a:latin typeface="+mn-lt"/>
              <a:ea typeface="+mn-ea"/>
            </a:endParaRPr>
          </a:p>
        </p:txBody>
      </p:sp>
      <p:sp>
        <p:nvSpPr>
          <p:cNvPr id="30" name="Text Box 61"/>
          <p:cNvSpPr txBox="1">
            <a:spLocks noChangeArrowheads="1"/>
          </p:cNvSpPr>
          <p:nvPr/>
        </p:nvSpPr>
        <p:spPr bwMode="auto">
          <a:xfrm>
            <a:off x="5368925" y="4125913"/>
            <a:ext cx="869950" cy="366713"/>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solidFill>
                  <a:schemeClr val="tx1"/>
                </a:solidFill>
                <a:latin typeface="+mn-lt"/>
                <a:ea typeface="+mn-ea"/>
              </a:rPr>
              <a:t>数据帧</a:t>
            </a:r>
            <a:endParaRPr lang="zh-CN" altLang="en-US" sz="1800">
              <a:solidFill>
                <a:schemeClr val="tx1"/>
              </a:solidFill>
              <a:latin typeface="+mn-lt"/>
              <a:ea typeface="+mn-ea"/>
            </a:endParaRPr>
          </a:p>
        </p:txBody>
      </p:sp>
      <p:sp>
        <p:nvSpPr>
          <p:cNvPr id="31" name="Text Box 62"/>
          <p:cNvSpPr txBox="1">
            <a:spLocks noChangeArrowheads="1"/>
          </p:cNvSpPr>
          <p:nvPr/>
        </p:nvSpPr>
        <p:spPr bwMode="auto">
          <a:xfrm>
            <a:off x="5368925" y="4845050"/>
            <a:ext cx="882650" cy="366712"/>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800">
                <a:solidFill>
                  <a:schemeClr val="tx1"/>
                </a:solidFill>
                <a:latin typeface="+mn-lt"/>
                <a:ea typeface="+mn-ea"/>
              </a:rPr>
              <a:t>EOT</a:t>
            </a:r>
            <a:r>
              <a:rPr lang="zh-CN" altLang="en-US" sz="1800">
                <a:solidFill>
                  <a:schemeClr val="tx1"/>
                </a:solidFill>
                <a:latin typeface="+mn-lt"/>
                <a:ea typeface="+mn-ea"/>
              </a:rPr>
              <a:t>帧</a:t>
            </a:r>
            <a:endParaRPr lang="zh-CN" altLang="en-US" sz="1800">
              <a:solidFill>
                <a:schemeClr val="tx1"/>
              </a:solidFill>
              <a:latin typeface="+mn-lt"/>
              <a:ea typeface="+mn-ea"/>
            </a:endParaRPr>
          </a:p>
        </p:txBody>
      </p:sp>
      <p:sp>
        <p:nvSpPr>
          <p:cNvPr id="32" name="Text Box 63"/>
          <p:cNvSpPr txBox="1">
            <a:spLocks noChangeArrowheads="1"/>
          </p:cNvSpPr>
          <p:nvPr/>
        </p:nvSpPr>
        <p:spPr bwMode="auto">
          <a:xfrm>
            <a:off x="7985760" y="3830638"/>
            <a:ext cx="868680" cy="36830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应答帧</a:t>
            </a:r>
            <a:endParaRPr lang="zh-CN" altLang="en-US" sz="1800">
              <a:latin typeface="+mn-lt"/>
              <a:ea typeface="+mn-ea"/>
            </a:endParaRPr>
          </a:p>
        </p:txBody>
      </p:sp>
      <p:sp>
        <p:nvSpPr>
          <p:cNvPr id="33" name="Text Box 64"/>
          <p:cNvSpPr txBox="1">
            <a:spLocks noChangeArrowheads="1"/>
          </p:cNvSpPr>
          <p:nvPr/>
        </p:nvSpPr>
        <p:spPr bwMode="auto">
          <a:xfrm>
            <a:off x="7985760" y="4486275"/>
            <a:ext cx="868680" cy="36830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应答帧</a:t>
            </a:r>
            <a:endParaRPr lang="zh-CN" altLang="en-US" sz="1800">
              <a:latin typeface="+mn-lt"/>
              <a:ea typeface="+mn-ea"/>
            </a:endParaRPr>
          </a:p>
        </p:txBody>
      </p:sp>
      <p:sp>
        <p:nvSpPr>
          <p:cNvPr id="34" name="Line 68"/>
          <p:cNvSpPr>
            <a:spLocks noChangeShapeType="1"/>
          </p:cNvSpPr>
          <p:nvPr/>
        </p:nvSpPr>
        <p:spPr bwMode="auto">
          <a:xfrm>
            <a:off x="4894262" y="2181225"/>
            <a:ext cx="0" cy="41767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5" name="Line 69"/>
          <p:cNvSpPr>
            <a:spLocks noChangeShapeType="1"/>
          </p:cNvSpPr>
          <p:nvPr/>
        </p:nvSpPr>
        <p:spPr bwMode="auto">
          <a:xfrm>
            <a:off x="7629525" y="2036763"/>
            <a:ext cx="0" cy="9366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36" name="Line 70"/>
          <p:cNvSpPr>
            <a:spLocks noChangeShapeType="1"/>
          </p:cNvSpPr>
          <p:nvPr/>
        </p:nvSpPr>
        <p:spPr bwMode="auto">
          <a:xfrm>
            <a:off x="9361463" y="1997075"/>
            <a:ext cx="0" cy="32416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37" name="Line 72"/>
          <p:cNvSpPr>
            <a:spLocks noChangeShapeType="1"/>
          </p:cNvSpPr>
          <p:nvPr/>
        </p:nvSpPr>
        <p:spPr bwMode="auto">
          <a:xfrm>
            <a:off x="4913312" y="5546725"/>
            <a:ext cx="6002336" cy="15716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8" name="Line 73"/>
          <p:cNvSpPr>
            <a:spLocks noChangeShapeType="1"/>
          </p:cNvSpPr>
          <p:nvPr/>
        </p:nvSpPr>
        <p:spPr bwMode="auto">
          <a:xfrm flipH="1">
            <a:off x="4894262" y="5881687"/>
            <a:ext cx="6021385" cy="260351"/>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39" name="Text Box 74"/>
          <p:cNvSpPr txBox="1">
            <a:spLocks noChangeArrowheads="1"/>
          </p:cNvSpPr>
          <p:nvPr/>
        </p:nvSpPr>
        <p:spPr bwMode="auto">
          <a:xfrm>
            <a:off x="8440737" y="5408930"/>
            <a:ext cx="869950" cy="366712"/>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800">
                <a:latin typeface="+mn-lt"/>
                <a:ea typeface="+mn-ea"/>
              </a:rPr>
              <a:t>轮询帧</a:t>
            </a:r>
            <a:endParaRPr lang="zh-CN" altLang="en-US" sz="1800">
              <a:latin typeface="+mn-lt"/>
              <a:ea typeface="+mn-ea"/>
            </a:endParaRPr>
          </a:p>
        </p:txBody>
      </p:sp>
      <p:sp>
        <p:nvSpPr>
          <p:cNvPr id="40" name="Text Box 75"/>
          <p:cNvSpPr txBox="1">
            <a:spLocks noChangeArrowheads="1"/>
          </p:cNvSpPr>
          <p:nvPr/>
        </p:nvSpPr>
        <p:spPr bwMode="auto">
          <a:xfrm>
            <a:off x="6238875" y="5876925"/>
            <a:ext cx="1828800" cy="36830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800">
                <a:solidFill>
                  <a:schemeClr val="tx1"/>
                </a:solidFill>
                <a:latin typeface="+mn-lt"/>
                <a:ea typeface="+mn-ea"/>
              </a:rPr>
              <a:t>否定应答帧</a:t>
            </a:r>
            <a:endParaRPr lang="zh-CN" altLang="en-US" sz="1800">
              <a:solidFill>
                <a:schemeClr val="tx1"/>
              </a:solidFill>
              <a:latin typeface="+mn-lt"/>
              <a:ea typeface="+mn-ea"/>
            </a:endParaRPr>
          </a:p>
        </p:txBody>
      </p:sp>
      <p:pic>
        <p:nvPicPr>
          <p:cNvPr id="45" name="图形 44"/>
          <p:cNvPicPr>
            <a:picLocks noChangeAspect="1"/>
          </p:cNvPicPr>
          <p:nvPr/>
        </p:nvPicPr>
        <p:blipFill>
          <a:blip r:embed="rId1"/>
          <a:stretch>
            <a:fillRect/>
          </a:stretch>
        </p:blipFill>
        <p:spPr>
          <a:xfrm>
            <a:off x="7333914" y="1173381"/>
            <a:ext cx="588835" cy="445833"/>
          </a:xfrm>
          <a:prstGeom prst="rect">
            <a:avLst/>
          </a:prstGeom>
        </p:spPr>
      </p:pic>
      <p:pic>
        <p:nvPicPr>
          <p:cNvPr id="46" name="图形 45"/>
          <p:cNvPicPr>
            <a:picLocks noChangeAspect="1"/>
          </p:cNvPicPr>
          <p:nvPr/>
        </p:nvPicPr>
        <p:blipFill>
          <a:blip r:embed="rId1"/>
          <a:stretch>
            <a:fillRect/>
          </a:stretch>
        </p:blipFill>
        <p:spPr>
          <a:xfrm>
            <a:off x="9043234" y="1174877"/>
            <a:ext cx="588835" cy="445833"/>
          </a:xfrm>
          <a:prstGeom prst="rect">
            <a:avLst/>
          </a:prstGeom>
        </p:spPr>
      </p:pic>
      <p:pic>
        <p:nvPicPr>
          <p:cNvPr id="47" name="图形 46"/>
          <p:cNvPicPr>
            <a:picLocks noChangeAspect="1"/>
          </p:cNvPicPr>
          <p:nvPr/>
        </p:nvPicPr>
        <p:blipFill>
          <a:blip r:embed="rId1"/>
          <a:stretch>
            <a:fillRect/>
          </a:stretch>
        </p:blipFill>
        <p:spPr>
          <a:xfrm>
            <a:off x="10621229" y="1129507"/>
            <a:ext cx="588835" cy="445833"/>
          </a:xfrm>
          <a:prstGeom prst="rect">
            <a:avLst/>
          </a:prstGeom>
        </p:spPr>
      </p:pic>
      <p:pic>
        <p:nvPicPr>
          <p:cNvPr id="44" name="图形 43"/>
          <p:cNvPicPr>
            <a:picLocks noChangeAspect="1"/>
          </p:cNvPicPr>
          <p:nvPr/>
        </p:nvPicPr>
        <p:blipFill>
          <a:blip r:embed="rId2"/>
          <a:stretch>
            <a:fillRect/>
          </a:stretch>
        </p:blipFill>
        <p:spPr>
          <a:xfrm>
            <a:off x="4544559" y="1550859"/>
            <a:ext cx="704549" cy="61720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
        <p:nvSpPr>
          <p:cNvPr id="3" name="标题 2"/>
          <p:cNvSpPr>
            <a:spLocks noGrp="1"/>
          </p:cNvSpPr>
          <p:nvPr>
            <p:ph type="title"/>
          </p:nvPr>
        </p:nvSpPr>
        <p:spPr/>
        <p:txBody>
          <a:bodyPr/>
          <a:lstStyle/>
          <a:p>
            <a:r>
              <a:rPr lang="zh-CN" altLang="en-US" dirty="0"/>
              <a:t>数据链路层不加控制的数据收发</a:t>
            </a:r>
            <a:endParaRPr lang="zh-CN" altLang="en-US" dirty="0"/>
          </a:p>
        </p:txBody>
      </p:sp>
      <p:sp>
        <p:nvSpPr>
          <p:cNvPr id="4" name="下箭头 63"/>
          <p:cNvSpPr/>
          <p:nvPr/>
        </p:nvSpPr>
        <p:spPr>
          <a:xfrm rot="10800000" flipV="1">
            <a:off x="901650" y="3602943"/>
            <a:ext cx="10375448" cy="1103925"/>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1" fmla="*/ 258884 w 1035535"/>
              <a:gd name="connsiteY0-2" fmla="*/ 0 h 794114"/>
              <a:gd name="connsiteX1-3" fmla="*/ 776651 w 1035535"/>
              <a:gd name="connsiteY1-4" fmla="*/ 0 h 794114"/>
              <a:gd name="connsiteX2-5" fmla="*/ 776651 w 1035535"/>
              <a:gd name="connsiteY2-6" fmla="*/ 468495 h 794114"/>
              <a:gd name="connsiteX3-7" fmla="*/ 1035535 w 1035535"/>
              <a:gd name="connsiteY3-8" fmla="*/ 468495 h 794114"/>
              <a:gd name="connsiteX4-9" fmla="*/ 517768 w 1035535"/>
              <a:gd name="connsiteY4-10" fmla="*/ 794114 h 794114"/>
              <a:gd name="connsiteX5-11" fmla="*/ 0 w 1035535"/>
              <a:gd name="connsiteY5-12" fmla="*/ 468495 h 794114"/>
              <a:gd name="connsiteX6-13" fmla="*/ 258884 w 1035535"/>
              <a:gd name="connsiteY6-14" fmla="*/ 468495 h 794114"/>
              <a:gd name="connsiteX7-15" fmla="*/ 350324 w 1035535"/>
              <a:gd name="connsiteY7-16" fmla="*/ 91440 h 794114"/>
              <a:gd name="connsiteX0-17" fmla="*/ 258884 w 1035535"/>
              <a:gd name="connsiteY0-18" fmla="*/ 0 h 794114"/>
              <a:gd name="connsiteX1-19" fmla="*/ 776651 w 1035535"/>
              <a:gd name="connsiteY1-20" fmla="*/ 468495 h 794114"/>
              <a:gd name="connsiteX2-21" fmla="*/ 1035535 w 1035535"/>
              <a:gd name="connsiteY2-22" fmla="*/ 468495 h 794114"/>
              <a:gd name="connsiteX3-23" fmla="*/ 517768 w 1035535"/>
              <a:gd name="connsiteY3-24" fmla="*/ 794114 h 794114"/>
              <a:gd name="connsiteX4-25" fmla="*/ 0 w 1035535"/>
              <a:gd name="connsiteY4-26" fmla="*/ 468495 h 794114"/>
              <a:gd name="connsiteX5-27" fmla="*/ 258884 w 1035535"/>
              <a:gd name="connsiteY5-28" fmla="*/ 468495 h 794114"/>
              <a:gd name="connsiteX6-29" fmla="*/ 350324 w 1035535"/>
              <a:gd name="connsiteY6-30" fmla="*/ 91440 h 794114"/>
              <a:gd name="connsiteX0-31" fmla="*/ 1016121 w 1035535"/>
              <a:gd name="connsiteY0-32" fmla="*/ 0 h 794114"/>
              <a:gd name="connsiteX1-33" fmla="*/ 776651 w 1035535"/>
              <a:gd name="connsiteY1-34" fmla="*/ 468495 h 794114"/>
              <a:gd name="connsiteX2-35" fmla="*/ 1035535 w 1035535"/>
              <a:gd name="connsiteY2-36" fmla="*/ 468495 h 794114"/>
              <a:gd name="connsiteX3-37" fmla="*/ 517768 w 1035535"/>
              <a:gd name="connsiteY3-38" fmla="*/ 794114 h 794114"/>
              <a:gd name="connsiteX4-39" fmla="*/ 0 w 1035535"/>
              <a:gd name="connsiteY4-40" fmla="*/ 468495 h 794114"/>
              <a:gd name="connsiteX5-41" fmla="*/ 258884 w 1035535"/>
              <a:gd name="connsiteY5-42" fmla="*/ 468495 h 794114"/>
              <a:gd name="connsiteX6-43" fmla="*/ 350324 w 1035535"/>
              <a:gd name="connsiteY6-44" fmla="*/ 91440 h 794114"/>
              <a:gd name="connsiteX0-45" fmla="*/ 1018222 w 1037636"/>
              <a:gd name="connsiteY0-46" fmla="*/ 0 h 794114"/>
              <a:gd name="connsiteX1-47" fmla="*/ 778752 w 1037636"/>
              <a:gd name="connsiteY1-48" fmla="*/ 468495 h 794114"/>
              <a:gd name="connsiteX2-49" fmla="*/ 1037636 w 1037636"/>
              <a:gd name="connsiteY2-50" fmla="*/ 468495 h 794114"/>
              <a:gd name="connsiteX3-51" fmla="*/ 519869 w 1037636"/>
              <a:gd name="connsiteY3-52" fmla="*/ 794114 h 794114"/>
              <a:gd name="connsiteX4-53" fmla="*/ 2101 w 1037636"/>
              <a:gd name="connsiteY4-54" fmla="*/ 468495 h 794114"/>
              <a:gd name="connsiteX5-55" fmla="*/ 260985 w 1037636"/>
              <a:gd name="connsiteY5-56" fmla="*/ 468495 h 794114"/>
              <a:gd name="connsiteX6-57" fmla="*/ 0 w 1037636"/>
              <a:gd name="connsiteY6-58" fmla="*/ 86678 h 794114"/>
              <a:gd name="connsiteX0-59" fmla="*/ 1027747 w 1047161"/>
              <a:gd name="connsiteY0-60" fmla="*/ 0 h 794114"/>
              <a:gd name="connsiteX1-61" fmla="*/ 788277 w 1047161"/>
              <a:gd name="connsiteY1-62" fmla="*/ 468495 h 794114"/>
              <a:gd name="connsiteX2-63" fmla="*/ 1047161 w 1047161"/>
              <a:gd name="connsiteY2-64" fmla="*/ 468495 h 794114"/>
              <a:gd name="connsiteX3-65" fmla="*/ 529394 w 1047161"/>
              <a:gd name="connsiteY3-66" fmla="*/ 794114 h 794114"/>
              <a:gd name="connsiteX4-67" fmla="*/ 11626 w 1047161"/>
              <a:gd name="connsiteY4-68" fmla="*/ 468495 h 794114"/>
              <a:gd name="connsiteX5-69" fmla="*/ 270510 w 1047161"/>
              <a:gd name="connsiteY5-70" fmla="*/ 468495 h 794114"/>
              <a:gd name="connsiteX6-71" fmla="*/ 0 w 1047161"/>
              <a:gd name="connsiteY6-72" fmla="*/ 10478 h 794114"/>
              <a:gd name="connsiteX0-73" fmla="*/ 1016121 w 1035535"/>
              <a:gd name="connsiteY0-74" fmla="*/ 13335 h 807449"/>
              <a:gd name="connsiteX1-75" fmla="*/ 776651 w 1035535"/>
              <a:gd name="connsiteY1-76" fmla="*/ 481830 h 807449"/>
              <a:gd name="connsiteX2-77" fmla="*/ 1035535 w 1035535"/>
              <a:gd name="connsiteY2-78" fmla="*/ 481830 h 807449"/>
              <a:gd name="connsiteX3-79" fmla="*/ 517768 w 1035535"/>
              <a:gd name="connsiteY3-80" fmla="*/ 807449 h 807449"/>
              <a:gd name="connsiteX4-81" fmla="*/ 0 w 1035535"/>
              <a:gd name="connsiteY4-82" fmla="*/ 481830 h 807449"/>
              <a:gd name="connsiteX5-83" fmla="*/ 258884 w 1035535"/>
              <a:gd name="connsiteY5-84" fmla="*/ 481830 h 807449"/>
              <a:gd name="connsiteX6-85" fmla="*/ 12187 w 1035535"/>
              <a:gd name="connsiteY6-86" fmla="*/ 0 h 807449"/>
              <a:gd name="connsiteX0-87" fmla="*/ 1016121 w 1035535"/>
              <a:gd name="connsiteY0-88" fmla="*/ 13335 h 807449"/>
              <a:gd name="connsiteX1-89" fmla="*/ 776651 w 1035535"/>
              <a:gd name="connsiteY1-90" fmla="*/ 481830 h 807449"/>
              <a:gd name="connsiteX2-91" fmla="*/ 1035535 w 1035535"/>
              <a:gd name="connsiteY2-92" fmla="*/ 481830 h 807449"/>
              <a:gd name="connsiteX3-93" fmla="*/ 517768 w 1035535"/>
              <a:gd name="connsiteY3-94" fmla="*/ 807449 h 807449"/>
              <a:gd name="connsiteX4-95" fmla="*/ 0 w 1035535"/>
              <a:gd name="connsiteY4-96" fmla="*/ 481830 h 807449"/>
              <a:gd name="connsiteX5-97" fmla="*/ 392234 w 1035535"/>
              <a:gd name="connsiteY5-98" fmla="*/ 486592 h 807449"/>
              <a:gd name="connsiteX6-99" fmla="*/ 12187 w 1035535"/>
              <a:gd name="connsiteY6-100" fmla="*/ 0 h 807449"/>
              <a:gd name="connsiteX0-101" fmla="*/ 1016121 w 1035535"/>
              <a:gd name="connsiteY0-102" fmla="*/ 13335 h 807449"/>
              <a:gd name="connsiteX1-103" fmla="*/ 619488 w 1035535"/>
              <a:gd name="connsiteY1-104" fmla="*/ 481830 h 807449"/>
              <a:gd name="connsiteX2-105" fmla="*/ 1035535 w 1035535"/>
              <a:gd name="connsiteY2-106" fmla="*/ 481830 h 807449"/>
              <a:gd name="connsiteX3-107" fmla="*/ 517768 w 1035535"/>
              <a:gd name="connsiteY3-108" fmla="*/ 807449 h 807449"/>
              <a:gd name="connsiteX4-109" fmla="*/ 0 w 1035535"/>
              <a:gd name="connsiteY4-110" fmla="*/ 481830 h 807449"/>
              <a:gd name="connsiteX5-111" fmla="*/ 392234 w 1035535"/>
              <a:gd name="connsiteY5-112" fmla="*/ 486592 h 807449"/>
              <a:gd name="connsiteX6-113" fmla="*/ 12187 w 1035535"/>
              <a:gd name="connsiteY6-114" fmla="*/ 0 h 807449"/>
              <a:gd name="connsiteX0-115" fmla="*/ 1016121 w 1035535"/>
              <a:gd name="connsiteY0-116" fmla="*/ 13335 h 807449"/>
              <a:gd name="connsiteX1-117" fmla="*/ 619488 w 1035535"/>
              <a:gd name="connsiteY1-118" fmla="*/ 481830 h 807449"/>
              <a:gd name="connsiteX2-119" fmla="*/ 1035535 w 1035535"/>
              <a:gd name="connsiteY2-120" fmla="*/ 481830 h 807449"/>
              <a:gd name="connsiteX3-121" fmla="*/ 517768 w 1035535"/>
              <a:gd name="connsiteY3-122" fmla="*/ 807449 h 807449"/>
              <a:gd name="connsiteX4-123" fmla="*/ 0 w 1035535"/>
              <a:gd name="connsiteY4-124" fmla="*/ 481830 h 807449"/>
              <a:gd name="connsiteX5-125" fmla="*/ 392234 w 1035535"/>
              <a:gd name="connsiteY5-126" fmla="*/ 486592 h 807449"/>
              <a:gd name="connsiteX6-127" fmla="*/ 12187 w 1035535"/>
              <a:gd name="connsiteY6-128" fmla="*/ 0 h 807449"/>
              <a:gd name="connsiteX0-129" fmla="*/ 1016121 w 1035535"/>
              <a:gd name="connsiteY0-130" fmla="*/ 13335 h 807449"/>
              <a:gd name="connsiteX1-131" fmla="*/ 619488 w 1035535"/>
              <a:gd name="connsiteY1-132" fmla="*/ 481830 h 807449"/>
              <a:gd name="connsiteX2-133" fmla="*/ 1035535 w 1035535"/>
              <a:gd name="connsiteY2-134" fmla="*/ 481830 h 807449"/>
              <a:gd name="connsiteX3-135" fmla="*/ 517768 w 1035535"/>
              <a:gd name="connsiteY3-136" fmla="*/ 807449 h 807449"/>
              <a:gd name="connsiteX4-137" fmla="*/ 0 w 1035535"/>
              <a:gd name="connsiteY4-138" fmla="*/ 481830 h 807449"/>
              <a:gd name="connsiteX5-139" fmla="*/ 392234 w 1035535"/>
              <a:gd name="connsiteY5-140" fmla="*/ 486592 h 807449"/>
              <a:gd name="connsiteX6-141" fmla="*/ 12187 w 1035535"/>
              <a:gd name="connsiteY6-142" fmla="*/ 0 h 807449"/>
              <a:gd name="connsiteX0-143" fmla="*/ 1044696 w 1044696"/>
              <a:gd name="connsiteY0-144" fmla="*/ 0 h 832214"/>
              <a:gd name="connsiteX1-145" fmla="*/ 619488 w 1044696"/>
              <a:gd name="connsiteY1-146" fmla="*/ 506595 h 832214"/>
              <a:gd name="connsiteX2-147" fmla="*/ 1035535 w 1044696"/>
              <a:gd name="connsiteY2-148" fmla="*/ 506595 h 832214"/>
              <a:gd name="connsiteX3-149" fmla="*/ 517768 w 1044696"/>
              <a:gd name="connsiteY3-150" fmla="*/ 832214 h 832214"/>
              <a:gd name="connsiteX4-151" fmla="*/ 0 w 1044696"/>
              <a:gd name="connsiteY4-152" fmla="*/ 506595 h 832214"/>
              <a:gd name="connsiteX5-153" fmla="*/ 392234 w 1044696"/>
              <a:gd name="connsiteY5-154" fmla="*/ 511357 h 832214"/>
              <a:gd name="connsiteX6-155" fmla="*/ 12187 w 1044696"/>
              <a:gd name="connsiteY6-156" fmla="*/ 24765 h 832214"/>
              <a:gd name="connsiteX0-157" fmla="*/ 1032509 w 1032509"/>
              <a:gd name="connsiteY0-158" fmla="*/ 0 h 832214"/>
              <a:gd name="connsiteX1-159" fmla="*/ 607301 w 1032509"/>
              <a:gd name="connsiteY1-160" fmla="*/ 506595 h 832214"/>
              <a:gd name="connsiteX2-161" fmla="*/ 1023348 w 1032509"/>
              <a:gd name="connsiteY2-162" fmla="*/ 506595 h 832214"/>
              <a:gd name="connsiteX3-163" fmla="*/ 505581 w 1032509"/>
              <a:gd name="connsiteY3-164" fmla="*/ 832214 h 832214"/>
              <a:gd name="connsiteX4-165" fmla="*/ 237844 w 1032509"/>
              <a:gd name="connsiteY4-166" fmla="*/ 508976 h 832214"/>
              <a:gd name="connsiteX5-167" fmla="*/ 380047 w 1032509"/>
              <a:gd name="connsiteY5-168" fmla="*/ 511357 h 832214"/>
              <a:gd name="connsiteX6-169" fmla="*/ 0 w 1032509"/>
              <a:gd name="connsiteY6-170" fmla="*/ 24765 h 832214"/>
              <a:gd name="connsiteX0-171" fmla="*/ 1032509 w 1032509"/>
              <a:gd name="connsiteY0-172" fmla="*/ 0 h 832214"/>
              <a:gd name="connsiteX1-173" fmla="*/ 607301 w 1032509"/>
              <a:gd name="connsiteY1-174" fmla="*/ 506595 h 832214"/>
              <a:gd name="connsiteX2-175" fmla="*/ 804276 w 1032509"/>
              <a:gd name="connsiteY2-176" fmla="*/ 513741 h 832214"/>
              <a:gd name="connsiteX3-177" fmla="*/ 505581 w 1032509"/>
              <a:gd name="connsiteY3-178" fmla="*/ 832214 h 832214"/>
              <a:gd name="connsiteX4-179" fmla="*/ 237844 w 1032509"/>
              <a:gd name="connsiteY4-180" fmla="*/ 508976 h 832214"/>
              <a:gd name="connsiteX5-181" fmla="*/ 380047 w 1032509"/>
              <a:gd name="connsiteY5-182" fmla="*/ 511357 h 832214"/>
              <a:gd name="connsiteX6-183" fmla="*/ 0 w 1032509"/>
              <a:gd name="connsiteY6-184" fmla="*/ 24765 h 832214"/>
              <a:gd name="connsiteX0-185" fmla="*/ 1032509 w 1032509"/>
              <a:gd name="connsiteY0-186" fmla="*/ 0 h 722679"/>
              <a:gd name="connsiteX1-187" fmla="*/ 607301 w 1032509"/>
              <a:gd name="connsiteY1-188" fmla="*/ 506595 h 722679"/>
              <a:gd name="connsiteX2-189" fmla="*/ 804276 w 1032509"/>
              <a:gd name="connsiteY2-190" fmla="*/ 513741 h 722679"/>
              <a:gd name="connsiteX3-191" fmla="*/ 507965 w 1032509"/>
              <a:gd name="connsiteY3-192" fmla="*/ 722679 h 722679"/>
              <a:gd name="connsiteX4-193" fmla="*/ 237844 w 1032509"/>
              <a:gd name="connsiteY4-194" fmla="*/ 508976 h 722679"/>
              <a:gd name="connsiteX5-195" fmla="*/ 380047 w 1032509"/>
              <a:gd name="connsiteY5-196" fmla="*/ 511357 h 722679"/>
              <a:gd name="connsiteX6-197" fmla="*/ 0 w 1032509"/>
              <a:gd name="connsiteY6-198" fmla="*/ 24765 h 722679"/>
              <a:gd name="connsiteX0-199" fmla="*/ 1032509 w 1032509"/>
              <a:gd name="connsiteY0-200" fmla="*/ 0 h 722679"/>
              <a:gd name="connsiteX1-201" fmla="*/ 607301 w 1032509"/>
              <a:gd name="connsiteY1-202" fmla="*/ 506595 h 722679"/>
              <a:gd name="connsiteX2-203" fmla="*/ 804276 w 1032509"/>
              <a:gd name="connsiteY2-204" fmla="*/ 513741 h 722679"/>
              <a:gd name="connsiteX3-205" fmla="*/ 498440 w 1032509"/>
              <a:gd name="connsiteY3-206" fmla="*/ 722679 h 722679"/>
              <a:gd name="connsiteX4-207" fmla="*/ 237844 w 1032509"/>
              <a:gd name="connsiteY4-208" fmla="*/ 508976 h 722679"/>
              <a:gd name="connsiteX5-209" fmla="*/ 380047 w 1032509"/>
              <a:gd name="connsiteY5-210" fmla="*/ 511357 h 722679"/>
              <a:gd name="connsiteX6-211" fmla="*/ 0 w 1032509"/>
              <a:gd name="connsiteY6-212" fmla="*/ 24765 h 722679"/>
              <a:gd name="connsiteX0-213" fmla="*/ 1032509 w 1032509"/>
              <a:gd name="connsiteY0-214" fmla="*/ 0 h 722679"/>
              <a:gd name="connsiteX1-215" fmla="*/ 607301 w 1032509"/>
              <a:gd name="connsiteY1-216" fmla="*/ 506595 h 722679"/>
              <a:gd name="connsiteX2-217" fmla="*/ 792369 w 1032509"/>
              <a:gd name="connsiteY2-218" fmla="*/ 515732 h 722679"/>
              <a:gd name="connsiteX3-219" fmla="*/ 498440 w 1032509"/>
              <a:gd name="connsiteY3-220" fmla="*/ 722679 h 722679"/>
              <a:gd name="connsiteX4-221" fmla="*/ 237844 w 1032509"/>
              <a:gd name="connsiteY4-222" fmla="*/ 508976 h 722679"/>
              <a:gd name="connsiteX5-223" fmla="*/ 380047 w 1032509"/>
              <a:gd name="connsiteY5-224" fmla="*/ 511357 h 722679"/>
              <a:gd name="connsiteX6-225" fmla="*/ 0 w 1032509"/>
              <a:gd name="connsiteY6-226" fmla="*/ 24765 h 722679"/>
              <a:gd name="connsiteX0-227" fmla="*/ 1032509 w 1032509"/>
              <a:gd name="connsiteY0-228" fmla="*/ 0 h 720688"/>
              <a:gd name="connsiteX1-229" fmla="*/ 607301 w 1032509"/>
              <a:gd name="connsiteY1-230" fmla="*/ 506595 h 720688"/>
              <a:gd name="connsiteX2-231" fmla="*/ 792369 w 1032509"/>
              <a:gd name="connsiteY2-232" fmla="*/ 515732 h 720688"/>
              <a:gd name="connsiteX3-233" fmla="*/ 503202 w 1032509"/>
              <a:gd name="connsiteY3-234" fmla="*/ 720688 h 720688"/>
              <a:gd name="connsiteX4-235" fmla="*/ 237844 w 1032509"/>
              <a:gd name="connsiteY4-236" fmla="*/ 508976 h 720688"/>
              <a:gd name="connsiteX5-237" fmla="*/ 380047 w 1032509"/>
              <a:gd name="connsiteY5-238" fmla="*/ 511357 h 720688"/>
              <a:gd name="connsiteX6-239" fmla="*/ 0 w 1032509"/>
              <a:gd name="connsiteY6-240" fmla="*/ 24765 h 720688"/>
              <a:gd name="connsiteX0-241" fmla="*/ 1044414 w 1044414"/>
              <a:gd name="connsiteY0-242" fmla="*/ 0 h 720688"/>
              <a:gd name="connsiteX1-243" fmla="*/ 619206 w 1044414"/>
              <a:gd name="connsiteY1-244" fmla="*/ 506595 h 720688"/>
              <a:gd name="connsiteX2-245" fmla="*/ 804274 w 1044414"/>
              <a:gd name="connsiteY2-246" fmla="*/ 515732 h 720688"/>
              <a:gd name="connsiteX3-247" fmla="*/ 515107 w 1044414"/>
              <a:gd name="connsiteY3-248" fmla="*/ 720688 h 720688"/>
              <a:gd name="connsiteX4-249" fmla="*/ 249749 w 1044414"/>
              <a:gd name="connsiteY4-250" fmla="*/ 508976 h 720688"/>
              <a:gd name="connsiteX5-251" fmla="*/ 391952 w 1044414"/>
              <a:gd name="connsiteY5-252" fmla="*/ 511357 h 720688"/>
              <a:gd name="connsiteX6-253" fmla="*/ 0 w 1044414"/>
              <a:gd name="connsiteY6-254" fmla="*/ 4852 h 720688"/>
              <a:gd name="connsiteX0-255" fmla="*/ 1082514 w 1082514"/>
              <a:gd name="connsiteY0-256" fmla="*/ 0 h 722679"/>
              <a:gd name="connsiteX1-257" fmla="*/ 619206 w 1082514"/>
              <a:gd name="connsiteY1-258" fmla="*/ 508586 h 722679"/>
              <a:gd name="connsiteX2-259" fmla="*/ 804274 w 1082514"/>
              <a:gd name="connsiteY2-260" fmla="*/ 517723 h 722679"/>
              <a:gd name="connsiteX3-261" fmla="*/ 515107 w 1082514"/>
              <a:gd name="connsiteY3-262" fmla="*/ 722679 h 722679"/>
              <a:gd name="connsiteX4-263" fmla="*/ 249749 w 1082514"/>
              <a:gd name="connsiteY4-264" fmla="*/ 510967 h 722679"/>
              <a:gd name="connsiteX5-265" fmla="*/ 391952 w 1082514"/>
              <a:gd name="connsiteY5-266" fmla="*/ 513348 h 722679"/>
              <a:gd name="connsiteX6-267" fmla="*/ 0 w 1082514"/>
              <a:gd name="connsiteY6-268" fmla="*/ 6843 h 722679"/>
              <a:gd name="connsiteX0-269" fmla="*/ 1082514 w 1082514"/>
              <a:gd name="connsiteY0-270" fmla="*/ 0 h 724672"/>
              <a:gd name="connsiteX1-271" fmla="*/ 619206 w 1082514"/>
              <a:gd name="connsiteY1-272" fmla="*/ 508586 h 724672"/>
              <a:gd name="connsiteX2-273" fmla="*/ 804274 w 1082514"/>
              <a:gd name="connsiteY2-274" fmla="*/ 517723 h 724672"/>
              <a:gd name="connsiteX3-275" fmla="*/ 534160 w 1082514"/>
              <a:gd name="connsiteY3-276" fmla="*/ 724672 h 724672"/>
              <a:gd name="connsiteX4-277" fmla="*/ 249749 w 1082514"/>
              <a:gd name="connsiteY4-278" fmla="*/ 510967 h 724672"/>
              <a:gd name="connsiteX5-279" fmla="*/ 391952 w 1082514"/>
              <a:gd name="connsiteY5-280" fmla="*/ 513348 h 724672"/>
              <a:gd name="connsiteX6-281" fmla="*/ 0 w 1082514"/>
              <a:gd name="connsiteY6-282" fmla="*/ 6843 h 724672"/>
              <a:gd name="connsiteX0-283" fmla="*/ 1082514 w 1082514"/>
              <a:gd name="connsiteY0-284" fmla="*/ 0 h 724672"/>
              <a:gd name="connsiteX1-285" fmla="*/ 619206 w 1082514"/>
              <a:gd name="connsiteY1-286" fmla="*/ 508586 h 724672"/>
              <a:gd name="connsiteX2-287" fmla="*/ 804274 w 1082514"/>
              <a:gd name="connsiteY2-288" fmla="*/ 517723 h 724672"/>
              <a:gd name="connsiteX3-289" fmla="*/ 534160 w 1082514"/>
              <a:gd name="connsiteY3-290" fmla="*/ 724672 h 724672"/>
              <a:gd name="connsiteX4-291" fmla="*/ 249749 w 1082514"/>
              <a:gd name="connsiteY4-292" fmla="*/ 510967 h 724672"/>
              <a:gd name="connsiteX5-293" fmla="*/ 380046 w 1082514"/>
              <a:gd name="connsiteY5-294" fmla="*/ 533263 h 724672"/>
              <a:gd name="connsiteX6-295" fmla="*/ 0 w 1082514"/>
              <a:gd name="connsiteY6-296" fmla="*/ 6843 h 724672"/>
              <a:gd name="connsiteX0-297" fmla="*/ 1082514 w 1082514"/>
              <a:gd name="connsiteY0-298" fmla="*/ 0 h 724672"/>
              <a:gd name="connsiteX1-299" fmla="*/ 619206 w 1082514"/>
              <a:gd name="connsiteY1-300" fmla="*/ 508586 h 724672"/>
              <a:gd name="connsiteX2-301" fmla="*/ 804274 w 1082514"/>
              <a:gd name="connsiteY2-302" fmla="*/ 517723 h 724672"/>
              <a:gd name="connsiteX3-303" fmla="*/ 534160 w 1082514"/>
              <a:gd name="connsiteY3-304" fmla="*/ 724672 h 724672"/>
              <a:gd name="connsiteX4-305" fmla="*/ 249749 w 1082514"/>
              <a:gd name="connsiteY4-306" fmla="*/ 510967 h 724672"/>
              <a:gd name="connsiteX5-307" fmla="*/ 380046 w 1082514"/>
              <a:gd name="connsiteY5-308" fmla="*/ 533263 h 724672"/>
              <a:gd name="connsiteX6-309" fmla="*/ 0 w 1082514"/>
              <a:gd name="connsiteY6-310" fmla="*/ 6843 h 724672"/>
              <a:gd name="connsiteX0-311" fmla="*/ 1082514 w 1082514"/>
              <a:gd name="connsiteY0-312" fmla="*/ 0 h 724672"/>
              <a:gd name="connsiteX1-313" fmla="*/ 619206 w 1082514"/>
              <a:gd name="connsiteY1-314" fmla="*/ 508586 h 724672"/>
              <a:gd name="connsiteX2-315" fmla="*/ 804274 w 1082514"/>
              <a:gd name="connsiteY2-316" fmla="*/ 517723 h 724672"/>
              <a:gd name="connsiteX3-317" fmla="*/ 534160 w 1082514"/>
              <a:gd name="connsiteY3-318" fmla="*/ 724672 h 724672"/>
              <a:gd name="connsiteX4-319" fmla="*/ 249749 w 1082514"/>
              <a:gd name="connsiteY4-320" fmla="*/ 510967 h 724672"/>
              <a:gd name="connsiteX5-321" fmla="*/ 380046 w 1082514"/>
              <a:gd name="connsiteY5-322" fmla="*/ 533263 h 724672"/>
              <a:gd name="connsiteX6-323" fmla="*/ 0 w 1082514"/>
              <a:gd name="connsiteY6-324" fmla="*/ 6843 h 724672"/>
              <a:gd name="connsiteX0-325" fmla="*/ 1082514 w 1082514"/>
              <a:gd name="connsiteY0-326" fmla="*/ 0 h 724672"/>
              <a:gd name="connsiteX1-327" fmla="*/ 619206 w 1082514"/>
              <a:gd name="connsiteY1-328" fmla="*/ 508586 h 724672"/>
              <a:gd name="connsiteX2-329" fmla="*/ 804274 w 1082514"/>
              <a:gd name="connsiteY2-330" fmla="*/ 517723 h 724672"/>
              <a:gd name="connsiteX3-331" fmla="*/ 534160 w 1082514"/>
              <a:gd name="connsiteY3-332" fmla="*/ 724672 h 724672"/>
              <a:gd name="connsiteX4-333" fmla="*/ 233080 w 1082514"/>
              <a:gd name="connsiteY4-334" fmla="*/ 526899 h 724672"/>
              <a:gd name="connsiteX5-335" fmla="*/ 380046 w 1082514"/>
              <a:gd name="connsiteY5-336" fmla="*/ 533263 h 724672"/>
              <a:gd name="connsiteX6-337" fmla="*/ 0 w 1082514"/>
              <a:gd name="connsiteY6-338" fmla="*/ 6843 h 724672"/>
              <a:gd name="connsiteX0-339" fmla="*/ 1082514 w 1082514"/>
              <a:gd name="connsiteY0-340" fmla="*/ 0 h 724672"/>
              <a:gd name="connsiteX1-341" fmla="*/ 619206 w 1082514"/>
              <a:gd name="connsiteY1-342" fmla="*/ 508586 h 724672"/>
              <a:gd name="connsiteX2-343" fmla="*/ 804274 w 1082514"/>
              <a:gd name="connsiteY2-344" fmla="*/ 517723 h 724672"/>
              <a:gd name="connsiteX3-345" fmla="*/ 534160 w 1082514"/>
              <a:gd name="connsiteY3-346" fmla="*/ 724672 h 724672"/>
              <a:gd name="connsiteX4-347" fmla="*/ 237842 w 1082514"/>
              <a:gd name="connsiteY4-348" fmla="*/ 532873 h 724672"/>
              <a:gd name="connsiteX5-349" fmla="*/ 380046 w 1082514"/>
              <a:gd name="connsiteY5-350" fmla="*/ 533263 h 724672"/>
              <a:gd name="connsiteX6-351" fmla="*/ 0 w 1082514"/>
              <a:gd name="connsiteY6-352" fmla="*/ 6843 h 724672"/>
              <a:gd name="connsiteX0-353" fmla="*/ 1082514 w 1082514"/>
              <a:gd name="connsiteY0-354" fmla="*/ 0 h 724672"/>
              <a:gd name="connsiteX1-355" fmla="*/ 690644 w 1082514"/>
              <a:gd name="connsiteY1-356" fmla="*/ 532484 h 724672"/>
              <a:gd name="connsiteX2-357" fmla="*/ 804274 w 1082514"/>
              <a:gd name="connsiteY2-358" fmla="*/ 517723 h 724672"/>
              <a:gd name="connsiteX3-359" fmla="*/ 534160 w 1082514"/>
              <a:gd name="connsiteY3-360" fmla="*/ 724672 h 724672"/>
              <a:gd name="connsiteX4-361" fmla="*/ 237842 w 1082514"/>
              <a:gd name="connsiteY4-362" fmla="*/ 532873 h 724672"/>
              <a:gd name="connsiteX5-363" fmla="*/ 380046 w 1082514"/>
              <a:gd name="connsiteY5-364" fmla="*/ 533263 h 724672"/>
              <a:gd name="connsiteX6-365" fmla="*/ 0 w 1082514"/>
              <a:gd name="connsiteY6-366" fmla="*/ 6843 h 724672"/>
              <a:gd name="connsiteX0-367" fmla="*/ 1082514 w 1082514"/>
              <a:gd name="connsiteY0-368" fmla="*/ 0 h 724672"/>
              <a:gd name="connsiteX1-369" fmla="*/ 690644 w 1082514"/>
              <a:gd name="connsiteY1-370" fmla="*/ 532484 h 724672"/>
              <a:gd name="connsiteX2-371" fmla="*/ 804274 w 1082514"/>
              <a:gd name="connsiteY2-372" fmla="*/ 517723 h 724672"/>
              <a:gd name="connsiteX3-373" fmla="*/ 534160 w 1082514"/>
              <a:gd name="connsiteY3-374" fmla="*/ 724672 h 724672"/>
              <a:gd name="connsiteX4-375" fmla="*/ 237842 w 1082514"/>
              <a:gd name="connsiteY4-376" fmla="*/ 532873 h 724672"/>
              <a:gd name="connsiteX5-377" fmla="*/ 380046 w 1082514"/>
              <a:gd name="connsiteY5-378" fmla="*/ 533263 h 724672"/>
              <a:gd name="connsiteX6-379" fmla="*/ 0 w 1082514"/>
              <a:gd name="connsiteY6-380" fmla="*/ 6843 h 724672"/>
              <a:gd name="connsiteX0-381" fmla="*/ 1082514 w 1082514"/>
              <a:gd name="connsiteY0-382" fmla="*/ 0 h 724672"/>
              <a:gd name="connsiteX1-383" fmla="*/ 690644 w 1082514"/>
              <a:gd name="connsiteY1-384" fmla="*/ 532484 h 724672"/>
              <a:gd name="connsiteX2-385" fmla="*/ 830468 w 1082514"/>
              <a:gd name="connsiteY2-386" fmla="*/ 531664 h 724672"/>
              <a:gd name="connsiteX3-387" fmla="*/ 534160 w 1082514"/>
              <a:gd name="connsiteY3-388" fmla="*/ 724672 h 724672"/>
              <a:gd name="connsiteX4-389" fmla="*/ 237842 w 1082514"/>
              <a:gd name="connsiteY4-390" fmla="*/ 532873 h 724672"/>
              <a:gd name="connsiteX5-391" fmla="*/ 380046 w 1082514"/>
              <a:gd name="connsiteY5-392" fmla="*/ 533263 h 724672"/>
              <a:gd name="connsiteX6-393" fmla="*/ 0 w 1082514"/>
              <a:gd name="connsiteY6-394" fmla="*/ 6843 h 724672"/>
              <a:gd name="connsiteX0-395" fmla="*/ 1082514 w 1082514"/>
              <a:gd name="connsiteY0-396" fmla="*/ 0 h 724672"/>
              <a:gd name="connsiteX1-397" fmla="*/ 690644 w 1082514"/>
              <a:gd name="connsiteY1-398" fmla="*/ 532484 h 724672"/>
              <a:gd name="connsiteX2-399" fmla="*/ 830468 w 1082514"/>
              <a:gd name="connsiteY2-400" fmla="*/ 531664 h 724672"/>
              <a:gd name="connsiteX3-401" fmla="*/ 534160 w 1082514"/>
              <a:gd name="connsiteY3-402" fmla="*/ 724672 h 724672"/>
              <a:gd name="connsiteX4-403" fmla="*/ 237842 w 1082514"/>
              <a:gd name="connsiteY4-404" fmla="*/ 532873 h 724672"/>
              <a:gd name="connsiteX5-405" fmla="*/ 434815 w 1082514"/>
              <a:gd name="connsiteY5-406" fmla="*/ 533263 h 724672"/>
              <a:gd name="connsiteX6-407" fmla="*/ 0 w 1082514"/>
              <a:gd name="connsiteY6-408" fmla="*/ 6843 h 724672"/>
              <a:gd name="connsiteX0-409" fmla="*/ 1082514 w 1082514"/>
              <a:gd name="connsiteY0-410" fmla="*/ 0 h 724672"/>
              <a:gd name="connsiteX1-411" fmla="*/ 690644 w 1082514"/>
              <a:gd name="connsiteY1-412" fmla="*/ 532484 h 724672"/>
              <a:gd name="connsiteX2-413" fmla="*/ 830468 w 1082514"/>
              <a:gd name="connsiteY2-414" fmla="*/ 531664 h 724672"/>
              <a:gd name="connsiteX3-415" fmla="*/ 534160 w 1082514"/>
              <a:gd name="connsiteY3-416" fmla="*/ 724672 h 724672"/>
              <a:gd name="connsiteX4-417" fmla="*/ 297373 w 1082514"/>
              <a:gd name="connsiteY4-418" fmla="*/ 532873 h 724672"/>
              <a:gd name="connsiteX5-419" fmla="*/ 434815 w 1082514"/>
              <a:gd name="connsiteY5-420" fmla="*/ 533263 h 724672"/>
              <a:gd name="connsiteX6-421" fmla="*/ 0 w 1082514"/>
              <a:gd name="connsiteY6-422" fmla="*/ 6843 h 724672"/>
              <a:gd name="connsiteX0-423" fmla="*/ 1082514 w 1082514"/>
              <a:gd name="connsiteY0-424" fmla="*/ 0 h 724672"/>
              <a:gd name="connsiteX1-425" fmla="*/ 690644 w 1082514"/>
              <a:gd name="connsiteY1-426" fmla="*/ 532484 h 724672"/>
              <a:gd name="connsiteX2-427" fmla="*/ 768555 w 1082514"/>
              <a:gd name="connsiteY2-428" fmla="*/ 531664 h 724672"/>
              <a:gd name="connsiteX3-429" fmla="*/ 534160 w 1082514"/>
              <a:gd name="connsiteY3-430" fmla="*/ 724672 h 724672"/>
              <a:gd name="connsiteX4-431" fmla="*/ 297373 w 1082514"/>
              <a:gd name="connsiteY4-432" fmla="*/ 532873 h 724672"/>
              <a:gd name="connsiteX5-433" fmla="*/ 434815 w 1082514"/>
              <a:gd name="connsiteY5-434" fmla="*/ 533263 h 724672"/>
              <a:gd name="connsiteX6-435" fmla="*/ 0 w 1082514"/>
              <a:gd name="connsiteY6-436" fmla="*/ 6843 h 724672"/>
              <a:gd name="connsiteX0-437" fmla="*/ 1082514 w 1082514"/>
              <a:gd name="connsiteY0-438" fmla="*/ 0 h 724672"/>
              <a:gd name="connsiteX1-439" fmla="*/ 638256 w 1082514"/>
              <a:gd name="connsiteY1-440" fmla="*/ 534476 h 724672"/>
              <a:gd name="connsiteX2-441" fmla="*/ 768555 w 1082514"/>
              <a:gd name="connsiteY2-442" fmla="*/ 531664 h 724672"/>
              <a:gd name="connsiteX3-443" fmla="*/ 534160 w 1082514"/>
              <a:gd name="connsiteY3-444" fmla="*/ 724672 h 724672"/>
              <a:gd name="connsiteX4-445" fmla="*/ 297373 w 1082514"/>
              <a:gd name="connsiteY4-446" fmla="*/ 532873 h 724672"/>
              <a:gd name="connsiteX5-447" fmla="*/ 434815 w 1082514"/>
              <a:gd name="connsiteY5-448" fmla="*/ 533263 h 724672"/>
              <a:gd name="connsiteX6-449" fmla="*/ 0 w 1082514"/>
              <a:gd name="connsiteY6-450" fmla="*/ 6843 h 7246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rgbClr val="6697F0">
              <a:alpha val="34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5" name="内容占位符 2"/>
          <p:cNvSpPr txBox="1"/>
          <p:nvPr/>
        </p:nvSpPr>
        <p:spPr>
          <a:xfrm>
            <a:off x="479425" y="1920875"/>
            <a:ext cx="3399155" cy="1610360"/>
          </a:xfrm>
          <a:prstGeom prst="rect">
            <a:avLst/>
          </a:prstGeom>
          <a:solidFill>
            <a:schemeClr val="accent5">
              <a:lumMod val="75000"/>
              <a:alpha val="10000"/>
            </a:schemeClr>
          </a:solidFill>
        </p:spPr>
        <p:txBody>
          <a:bodyPr>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nSpc>
                <a:spcPct val="130000"/>
              </a:lnSpc>
              <a:spcBef>
                <a:spcPts val="0"/>
              </a:spcBef>
              <a:buClr>
                <a:srgbClr val="00C800"/>
              </a:buClr>
              <a:buSzPct val="80000"/>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发送端只管发送</a:t>
            </a:r>
            <a:endParaRPr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nSpc>
                <a:spcPct val="130000"/>
              </a:lnSpc>
              <a:spcBef>
                <a:spcPts val="0"/>
              </a:spcBef>
              <a:buClr>
                <a:srgbClr val="00C800"/>
              </a:buClr>
              <a:buSzPct val="80000"/>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接收端只管接收</a:t>
            </a:r>
            <a:endParaRPr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nSpc>
                <a:spcPct val="130000"/>
              </a:lnSpc>
              <a:spcBef>
                <a:spcPts val="0"/>
              </a:spcBef>
              <a:buClr>
                <a:srgbClr val="00C800"/>
              </a:buClr>
              <a:buSzPct val="80000"/>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不作流量控制</a:t>
            </a:r>
            <a:endParaRPr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nSpc>
                <a:spcPct val="130000"/>
              </a:lnSpc>
              <a:spcBef>
                <a:spcPts val="0"/>
              </a:spcBef>
              <a:buClr>
                <a:srgbClr val="00C800"/>
              </a:buClr>
              <a:buSzPct val="80000"/>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不作差错控制</a:t>
            </a:r>
            <a:endParaRPr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0" indent="0">
              <a:lnSpc>
                <a:spcPct val="120000"/>
              </a:lnSpc>
              <a:spcBef>
                <a:spcPct val="0"/>
              </a:spcBef>
              <a:buFont typeface="Arial" panose="020B0604020202020204" pitchFamily="34" charset="0"/>
              <a:buNone/>
            </a:pPr>
            <a:endParaRPr kumimoji="1"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6" name="矩形 5"/>
          <p:cNvSpPr/>
          <p:nvPr/>
        </p:nvSpPr>
        <p:spPr>
          <a:xfrm>
            <a:off x="5219413" y="3682093"/>
            <a:ext cx="1739922" cy="497316"/>
          </a:xfrm>
          <a:prstGeom prst="rect">
            <a:avLst/>
          </a:prstGeom>
          <a:noFill/>
        </p:spPr>
        <p:txBody>
          <a:bodyPr wrap="square">
            <a:spAutoFit/>
          </a:bodyPr>
          <a:lstStyle/>
          <a:p>
            <a:pPr marL="0" lvl="1">
              <a:lnSpc>
                <a:spcPct val="120000"/>
              </a:lnSpc>
            </a:pPr>
            <a:r>
              <a:rPr kumimoji="1" lang="zh-CN" altLang="en-US" sz="2400" b="1" dirty="0">
                <a:cs typeface="+mn-ea"/>
                <a:sym typeface="+mn-lt"/>
              </a:rPr>
              <a:t>存在的问题</a:t>
            </a:r>
            <a:endParaRPr kumimoji="1" lang="en-US" altLang="zh-CN" sz="2400" b="1" dirty="0">
              <a:cs typeface="+mn-ea"/>
              <a:sym typeface="+mn-lt"/>
            </a:endParaRPr>
          </a:p>
        </p:txBody>
      </p:sp>
      <p:sp>
        <p:nvSpPr>
          <p:cNvPr id="7" name="内容占位符 2"/>
          <p:cNvSpPr txBox="1"/>
          <p:nvPr/>
        </p:nvSpPr>
        <p:spPr>
          <a:xfrm>
            <a:off x="3935730" y="1917700"/>
            <a:ext cx="7341235" cy="1595755"/>
          </a:xfrm>
          <a:prstGeom prst="rect">
            <a:avLst/>
          </a:prstGeom>
          <a:solidFill>
            <a:schemeClr val="accent5">
              <a:lumMod val="75000"/>
              <a:alpha val="10000"/>
            </a:schemeClr>
          </a:solidFill>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gn="l">
              <a:lnSpc>
                <a:spcPct val="130000"/>
              </a:lnSpc>
              <a:spcBef>
                <a:spcPts val="0"/>
              </a:spcBef>
              <a:buClr>
                <a:srgbClr val="00C800"/>
              </a:buClr>
              <a:buSzPct val="80000"/>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完美信道：帧不会丢失，也不会受损，信道带宽能力足够</a:t>
            </a:r>
            <a:endPar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a:lnSpc>
                <a:spcPct val="130000"/>
              </a:lnSpc>
              <a:spcBef>
                <a:spcPts val="0"/>
              </a:spcBef>
              <a:buClr>
                <a:srgbClr val="00C800"/>
              </a:buClr>
              <a:buSzPct val="80000"/>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始终就绪：接收方始终处于接收就绪状态，随时都能接收</a:t>
            </a:r>
            <a:endPar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a:lnSpc>
                <a:spcPct val="130000"/>
              </a:lnSpc>
              <a:spcBef>
                <a:spcPts val="0"/>
              </a:spcBef>
              <a:buClr>
                <a:srgbClr val="00C800"/>
              </a:buClr>
              <a:buSzPct val="80000"/>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能力超强：发送方/接收方能够生成/处理数据的能力无限</a:t>
            </a:r>
            <a:endPar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gn="l">
              <a:lnSpc>
                <a:spcPct val="130000"/>
              </a:lnSpc>
              <a:spcBef>
                <a:spcPts val="0"/>
              </a:spcBef>
              <a:buClr>
                <a:srgbClr val="00C800"/>
              </a:buClr>
              <a:buSzPct val="80000"/>
              <a:buFont typeface="Wingdings" panose="05000000000000000000" pitchFamily="2" charset="2"/>
              <a:buChar char="n"/>
            </a:pPr>
            <a:endPar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8" name="矩形 7"/>
          <p:cNvSpPr/>
          <p:nvPr/>
        </p:nvSpPr>
        <p:spPr>
          <a:xfrm>
            <a:off x="479136" y="1313203"/>
            <a:ext cx="2659380" cy="607695"/>
          </a:xfrm>
          <a:prstGeom prst="rect">
            <a:avLst/>
          </a:prstGeom>
        </p:spPr>
        <p:txBody>
          <a:bodyPr wrap="none">
            <a:spAutoFit/>
          </a:bodyPr>
          <a:lstStyle/>
          <a:p>
            <a:pPr marL="342900" indent="-342900">
              <a:lnSpc>
                <a:spcPct val="120000"/>
              </a:lnSpc>
              <a:buClr>
                <a:srgbClr val="CC3300"/>
              </a:buClr>
              <a:buFont typeface="Wingdings" panose="05000000000000000000" pitchFamily="2" charset="2"/>
              <a:buChar char="n"/>
            </a:pPr>
            <a:r>
              <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不加任何控制</a:t>
            </a:r>
            <a:endParaRPr kumimoji="1" lang="en-US" altLang="zh-CN" sz="2000" dirty="0">
              <a:solidFill>
                <a:srgbClr val="C00000"/>
              </a:solidFill>
              <a:cs typeface="+mn-ea"/>
              <a:sym typeface="+mn-lt"/>
            </a:endParaRPr>
          </a:p>
        </p:txBody>
      </p:sp>
      <p:sp>
        <p:nvSpPr>
          <p:cNvPr id="9" name="矩形 8"/>
          <p:cNvSpPr/>
          <p:nvPr/>
        </p:nvSpPr>
        <p:spPr>
          <a:xfrm>
            <a:off x="3935930" y="1284628"/>
            <a:ext cx="4081780" cy="607695"/>
          </a:xfrm>
          <a:prstGeom prst="rect">
            <a:avLst/>
          </a:prstGeom>
        </p:spPr>
        <p:txBody>
          <a:bodyPr wrap="none">
            <a:spAutoFit/>
          </a:bodyPr>
          <a:lstStyle/>
          <a:p>
            <a:pPr marL="342900" indent="-342900">
              <a:lnSpc>
                <a:spcPct val="120000"/>
              </a:lnSpc>
              <a:buClr>
                <a:srgbClr val="CC3300"/>
              </a:buClr>
              <a:buFont typeface="Wingdings" panose="05000000000000000000" pitchFamily="2" charset="2"/>
              <a:buChar char="n"/>
            </a:pPr>
            <a:r>
              <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需要基于以下假设条件</a:t>
            </a:r>
            <a:endPar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10" name="内容占位符 2"/>
          <p:cNvSpPr txBox="1"/>
          <p:nvPr/>
        </p:nvSpPr>
        <p:spPr>
          <a:xfrm>
            <a:off x="1419860" y="4770120"/>
            <a:ext cx="9620250" cy="1571625"/>
          </a:xfrm>
          <a:prstGeom prst="rect">
            <a:avLst/>
          </a:prstGeom>
          <a:solidFill>
            <a:schemeClr val="accent6">
              <a:lumMod val="20000"/>
              <a:lumOff val="80000"/>
            </a:schemeClr>
          </a:solidFill>
        </p:spPr>
        <p:txBody>
          <a:bodyPr vert="horz" lIns="91440" tIns="45720" rIns="91440" bIns="45720" rtlCol="0">
            <a:noAutofit/>
          </a:bodyPr>
          <a:lstStyle>
            <a:lvl1pPr marL="360680" indent="-36068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1485" lvl="1" indent="-356235">
              <a:lnSpc>
                <a:spcPct val="130000"/>
              </a:lnSpc>
              <a:spcBef>
                <a:spcPts val="0"/>
              </a:spcBef>
              <a:buClr>
                <a:srgbClr val="000000"/>
              </a:buClr>
              <a:buSzPct val="80000"/>
              <a:buFont typeface="Wingdings" panose="05000000000000000000" charset="0"/>
              <a:buChar char="Ø"/>
            </a:pP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这样的假设条件在实际传输链路上几乎不存在，技术上也不现实</a:t>
            </a:r>
            <a:endParaRPr lang="en-US" altLang="zh-CN"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451485" lvl="1" indent="-356235">
              <a:lnSpc>
                <a:spcPct val="130000"/>
              </a:lnSpc>
              <a:spcBef>
                <a:spcPts val="0"/>
              </a:spcBef>
              <a:buClr>
                <a:srgbClr val="000000"/>
              </a:buClr>
              <a:buSzPct val="80000"/>
              <a:buFont typeface="Wingdings" panose="05000000000000000000" charset="0"/>
              <a:buChar char="Ø"/>
            </a:pP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接收方来不及接收以及传输中数据帧发生错误、丢失是难免的</a:t>
            </a:r>
            <a:endParaRPr lang="en-US" altLang="zh-CN"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451485" lvl="1" indent="-356235">
              <a:lnSpc>
                <a:spcPct val="130000"/>
              </a:lnSpc>
              <a:spcBef>
                <a:spcPts val="0"/>
              </a:spcBef>
              <a:buClr>
                <a:srgbClr val="000000"/>
              </a:buClr>
              <a:buSzPct val="80000"/>
              <a:buFont typeface="Wingdings" panose="05000000000000000000" charset="0"/>
              <a:buChar char="Ø"/>
            </a:pPr>
            <a:r>
              <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数据帧一旦发生错误或丢失，只有依赖高层发现错误、解决错误</a:t>
            </a:r>
            <a:endParaRPr lang="zh-CN" altLang="en-US"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ern="1200" dirty="0">
                <a:latin typeface="微软雅黑" panose="020B0503020204020204" pitchFamily="34" charset="-122"/>
                <a:ea typeface="微软雅黑" panose="020B0503020204020204" pitchFamily="34" charset="-122"/>
              </a:rPr>
              <a:t>网络是如何构建的？</a:t>
            </a:r>
            <a:endParaRPr lang="zh-CN" altLang="en-US" dirty="0">
              <a:latin typeface="黑体" panose="02010609060101010101" pitchFamily="49" charset="-122"/>
              <a:ea typeface="黑体" panose="02010609060101010101" pitchFamily="49" charset="-122"/>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pic>
        <p:nvPicPr>
          <p:cNvPr id="6" name="图形 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80808" y="1677089"/>
            <a:ext cx="502240" cy="439979"/>
          </a:xfrm>
          <a:prstGeom prst="rect">
            <a:avLst/>
          </a:prstGeom>
        </p:spPr>
      </p:pic>
      <p:sp>
        <p:nvSpPr>
          <p:cNvPr id="7" name="Freeform 9"/>
          <p:cNvSpPr/>
          <p:nvPr/>
        </p:nvSpPr>
        <p:spPr bwMode="auto">
          <a:xfrm rot="20235030">
            <a:off x="4160638" y="4412996"/>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8" name="图形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4268" y="1663383"/>
            <a:ext cx="623733" cy="562931"/>
          </a:xfrm>
          <a:prstGeom prst="rect">
            <a:avLst/>
          </a:prstGeom>
        </p:spPr>
      </p:pic>
      <p:pic>
        <p:nvPicPr>
          <p:cNvPr id="9" name="图形 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3101" y="2898943"/>
            <a:ext cx="623733" cy="562931"/>
          </a:xfrm>
          <a:prstGeom prst="rect">
            <a:avLst/>
          </a:prstGeom>
        </p:spPr>
      </p:pic>
      <p:pic>
        <p:nvPicPr>
          <p:cNvPr id="10" name="图形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2733" y="2927281"/>
            <a:ext cx="623733" cy="562931"/>
          </a:xfrm>
          <a:prstGeom prst="rect">
            <a:avLst/>
          </a:prstGeom>
        </p:spPr>
      </p:pic>
      <p:sp>
        <p:nvSpPr>
          <p:cNvPr id="11" name="Freeform 9"/>
          <p:cNvSpPr/>
          <p:nvPr/>
        </p:nvSpPr>
        <p:spPr bwMode="auto">
          <a:xfrm rot="1988854">
            <a:off x="3586907" y="4450627"/>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2" name="Line 233"/>
          <p:cNvSpPr>
            <a:spLocks noChangeShapeType="1"/>
          </p:cNvSpPr>
          <p:nvPr>
            <p:custDataLst>
              <p:tags r:id="rId5"/>
            </p:custDataLst>
          </p:nvPr>
        </p:nvSpPr>
        <p:spPr bwMode="auto">
          <a:xfrm flipV="1">
            <a:off x="850446" y="5180910"/>
            <a:ext cx="398565" cy="37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3" name="Line 233"/>
          <p:cNvSpPr>
            <a:spLocks noChangeShapeType="1"/>
          </p:cNvSpPr>
          <p:nvPr>
            <p:custDataLst>
              <p:tags r:id="rId6"/>
            </p:custDataLst>
          </p:nvPr>
        </p:nvSpPr>
        <p:spPr bwMode="auto">
          <a:xfrm flipH="1" flipV="1">
            <a:off x="1847246" y="5177075"/>
            <a:ext cx="426634" cy="358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4" name="Line 233"/>
          <p:cNvSpPr>
            <a:spLocks noChangeShapeType="1"/>
          </p:cNvSpPr>
          <p:nvPr>
            <p:custDataLst>
              <p:tags r:id="rId7"/>
            </p:custDataLst>
          </p:nvPr>
        </p:nvSpPr>
        <p:spPr bwMode="auto">
          <a:xfrm flipV="1">
            <a:off x="2054968" y="3450630"/>
            <a:ext cx="1074" cy="63524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 name="Line 99"/>
          <p:cNvSpPr>
            <a:spLocks noChangeShapeType="1"/>
          </p:cNvSpPr>
          <p:nvPr>
            <p:custDataLst>
              <p:tags r:id="rId8"/>
            </p:custDataLst>
          </p:nvPr>
        </p:nvSpPr>
        <p:spPr bwMode="auto">
          <a:xfrm rot="5400000" flipH="1" flipV="1">
            <a:off x="2159141" y="2219956"/>
            <a:ext cx="685354" cy="669257"/>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6" name="Line 99"/>
          <p:cNvSpPr>
            <a:spLocks noChangeShapeType="1"/>
          </p:cNvSpPr>
          <p:nvPr>
            <p:custDataLst>
              <p:tags r:id="rId9"/>
            </p:custDataLst>
          </p:nvPr>
        </p:nvSpPr>
        <p:spPr bwMode="auto">
          <a:xfrm rot="5400000" flipH="1">
            <a:off x="3106398" y="2287098"/>
            <a:ext cx="717509" cy="543321"/>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7" name="Line 99"/>
          <p:cNvSpPr>
            <a:spLocks noChangeShapeType="1"/>
          </p:cNvSpPr>
          <p:nvPr>
            <p:custDataLst>
              <p:tags r:id="rId10"/>
            </p:custDataLst>
          </p:nvPr>
        </p:nvSpPr>
        <p:spPr bwMode="auto">
          <a:xfrm rot="5400000" flipH="1" flipV="1">
            <a:off x="2990435" y="2592045"/>
            <a:ext cx="0" cy="1248664"/>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8" name="Line 99"/>
          <p:cNvSpPr>
            <a:spLocks noChangeShapeType="1"/>
          </p:cNvSpPr>
          <p:nvPr>
            <p:custDataLst>
              <p:tags r:id="rId11"/>
            </p:custDataLst>
          </p:nvPr>
        </p:nvSpPr>
        <p:spPr bwMode="auto">
          <a:xfrm rot="5400000" flipH="1">
            <a:off x="3615271" y="3736603"/>
            <a:ext cx="728940" cy="1569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9" name="Line 99"/>
          <p:cNvSpPr>
            <a:spLocks noChangeShapeType="1"/>
          </p:cNvSpPr>
          <p:nvPr>
            <p:custDataLst>
              <p:tags r:id="rId12"/>
            </p:custDataLst>
          </p:nvPr>
        </p:nvSpPr>
        <p:spPr bwMode="auto">
          <a:xfrm rot="5400000" flipH="1">
            <a:off x="1933039" y="1208725"/>
            <a:ext cx="8794" cy="153366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0" name="文本框 19"/>
          <p:cNvSpPr txBox="1"/>
          <p:nvPr/>
        </p:nvSpPr>
        <p:spPr>
          <a:xfrm>
            <a:off x="394246" y="1450297"/>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endParaRPr lang="zh-CN" altLang="en-US" sz="1100" dirty="0">
              <a:cs typeface="+mn-ea"/>
              <a:sym typeface="+mn-lt"/>
            </a:endParaRPr>
          </a:p>
        </p:txBody>
      </p:sp>
      <p:sp>
        <p:nvSpPr>
          <p:cNvPr id="21" name="文本框 20"/>
          <p:cNvSpPr txBox="1"/>
          <p:nvPr/>
        </p:nvSpPr>
        <p:spPr>
          <a:xfrm>
            <a:off x="2672931" y="140390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22" name="文本框 21"/>
          <p:cNvSpPr txBox="1"/>
          <p:nvPr/>
        </p:nvSpPr>
        <p:spPr>
          <a:xfrm>
            <a:off x="4152853" y="305485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23" name="文本框 22"/>
          <p:cNvSpPr txBox="1"/>
          <p:nvPr/>
        </p:nvSpPr>
        <p:spPr>
          <a:xfrm>
            <a:off x="1121524" y="3085463"/>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24" name="文本框 23"/>
          <p:cNvSpPr txBox="1"/>
          <p:nvPr/>
        </p:nvSpPr>
        <p:spPr>
          <a:xfrm>
            <a:off x="4107938" y="4322217"/>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25" name="文本框 24"/>
          <p:cNvSpPr txBox="1"/>
          <p:nvPr/>
        </p:nvSpPr>
        <p:spPr>
          <a:xfrm>
            <a:off x="1488146" y="5881690"/>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endParaRPr lang="zh-CN" altLang="en-US" sz="1050" dirty="0">
              <a:cs typeface="+mn-ea"/>
              <a:sym typeface="+mn-lt"/>
            </a:endParaRPr>
          </a:p>
        </p:txBody>
      </p:sp>
      <p:sp>
        <p:nvSpPr>
          <p:cNvPr id="26" name="文本框 25"/>
          <p:cNvSpPr txBox="1"/>
          <p:nvPr/>
        </p:nvSpPr>
        <p:spPr>
          <a:xfrm>
            <a:off x="3312364" y="5881626"/>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endParaRPr lang="zh-CN" altLang="en-US" sz="1050" dirty="0">
              <a:cs typeface="+mn-ea"/>
              <a:sym typeface="+mn-lt"/>
            </a:endParaRPr>
          </a:p>
        </p:txBody>
      </p:sp>
      <p:sp>
        <p:nvSpPr>
          <p:cNvPr id="27" name="文本框 26"/>
          <p:cNvSpPr txBox="1"/>
          <p:nvPr/>
        </p:nvSpPr>
        <p:spPr>
          <a:xfrm>
            <a:off x="4107938" y="5840989"/>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endParaRPr lang="zh-CN" altLang="en-US" sz="1050" dirty="0">
              <a:cs typeface="+mn-ea"/>
              <a:sym typeface="+mn-lt"/>
            </a:endParaRPr>
          </a:p>
        </p:txBody>
      </p:sp>
      <p:sp>
        <p:nvSpPr>
          <p:cNvPr id="28" name="矩形 27"/>
          <p:cNvSpPr/>
          <p:nvPr/>
        </p:nvSpPr>
        <p:spPr>
          <a:xfrm>
            <a:off x="3369168" y="2236447"/>
            <a:ext cx="872355" cy="463460"/>
          </a:xfrm>
          <a:prstGeom prst="rect">
            <a:avLst/>
          </a:prstGeom>
        </p:spPr>
        <p:txBody>
          <a:bodyPr wrap="none">
            <a:spAutoFit/>
          </a:bodyPr>
          <a:lstStyle/>
          <a:p>
            <a:pPr>
              <a:lnSpc>
                <a:spcPct val="120000"/>
              </a:lnSpc>
            </a:pPr>
            <a:r>
              <a:rPr lang="en-US" altLang="zh-CN" sz="1050" dirty="0">
                <a:solidFill>
                  <a:srgbClr val="3333FF"/>
                </a:solidFill>
                <a:cs typeface="+mn-ea"/>
                <a:sym typeface="+mn-lt"/>
              </a:rPr>
              <a:t>POS</a:t>
            </a:r>
            <a:r>
              <a:rPr lang="zh-CN" altLang="en-US" sz="1050" dirty="0">
                <a:solidFill>
                  <a:srgbClr val="3333FF"/>
                </a:solidFill>
                <a:cs typeface="+mn-ea"/>
                <a:sym typeface="+mn-lt"/>
              </a:rPr>
              <a:t>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endParaRPr lang="zh-CN" altLang="en-US" sz="1050" dirty="0">
              <a:solidFill>
                <a:srgbClr val="3333FF"/>
              </a:solidFill>
              <a:cs typeface="+mn-ea"/>
              <a:sym typeface="+mn-lt"/>
            </a:endParaRPr>
          </a:p>
        </p:txBody>
      </p:sp>
      <p:sp>
        <p:nvSpPr>
          <p:cNvPr id="29" name="矩形 28"/>
          <p:cNvSpPr/>
          <p:nvPr/>
        </p:nvSpPr>
        <p:spPr>
          <a:xfrm>
            <a:off x="3921818" y="3558138"/>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endParaRPr lang="zh-CN" altLang="en-US" sz="1050" dirty="0">
              <a:solidFill>
                <a:srgbClr val="3333FF"/>
              </a:solidFill>
              <a:cs typeface="+mn-ea"/>
              <a:sym typeface="+mn-lt"/>
            </a:endParaRPr>
          </a:p>
        </p:txBody>
      </p:sp>
      <p:sp>
        <p:nvSpPr>
          <p:cNvPr id="30" name="矩形 29"/>
          <p:cNvSpPr/>
          <p:nvPr/>
        </p:nvSpPr>
        <p:spPr>
          <a:xfrm>
            <a:off x="642976" y="4401838"/>
            <a:ext cx="1261884"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（由集线器互连）</a:t>
            </a:r>
            <a:endParaRPr lang="zh-CN" altLang="en-US" sz="1050" dirty="0">
              <a:solidFill>
                <a:srgbClr val="3333FF"/>
              </a:solidFill>
              <a:cs typeface="+mn-ea"/>
              <a:sym typeface="+mn-lt"/>
            </a:endParaRPr>
          </a:p>
        </p:txBody>
      </p:sp>
      <p:grpSp>
        <p:nvGrpSpPr>
          <p:cNvPr id="31" name="组合 30"/>
          <p:cNvGrpSpPr/>
          <p:nvPr/>
        </p:nvGrpSpPr>
        <p:grpSpPr>
          <a:xfrm>
            <a:off x="1099047" y="4963672"/>
            <a:ext cx="843917" cy="213405"/>
            <a:chOff x="6596063" y="4965700"/>
            <a:chExt cx="839787" cy="282575"/>
          </a:xfrm>
        </p:grpSpPr>
        <p:sp>
          <p:nvSpPr>
            <p:cNvPr id="32" name="Freeform 5"/>
            <p:cNvSpPr>
              <a:spLocks noEditPoints="1"/>
            </p:cNvSpPr>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3" name="Freeform 6"/>
            <p:cNvSpPr>
              <a:spLocks noEditPoints="1"/>
            </p:cNvSpPr>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4" name="Freeform 7"/>
            <p:cNvSpPr>
              <a:spLocks noEditPoints="1"/>
            </p:cNvSpPr>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5" name="Freeform 8"/>
            <p:cNvSpPr>
              <a:spLocks noEditPoints="1"/>
            </p:cNvSpPr>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6" name="Freeform 9"/>
            <p:cNvSpPr/>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7" name="Freeform 10"/>
            <p:cNvSpPr/>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8" name="Freeform 11"/>
            <p:cNvSpPr/>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grpSp>
      <p:pic>
        <p:nvPicPr>
          <p:cNvPr id="39" name="图形 38"/>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7060" y="5561161"/>
            <a:ext cx="356718" cy="270087"/>
          </a:xfrm>
          <a:prstGeom prst="rect">
            <a:avLst/>
          </a:prstGeom>
        </p:spPr>
      </p:pic>
      <p:sp>
        <p:nvSpPr>
          <p:cNvPr id="40" name="矩形 39"/>
          <p:cNvSpPr/>
          <p:nvPr/>
        </p:nvSpPr>
        <p:spPr>
          <a:xfrm>
            <a:off x="3635833" y="5078038"/>
            <a:ext cx="760730" cy="28448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无线</a:t>
            </a:r>
            <a:r>
              <a:rPr lang="en-US" altLang="zh-CN" sz="1050" dirty="0" err="1">
                <a:solidFill>
                  <a:srgbClr val="3333FF"/>
                </a:solidFill>
                <a:cs typeface="+mn-ea"/>
                <a:sym typeface="+mn-lt"/>
              </a:rPr>
              <a:t>Wi-Fi</a:t>
            </a:r>
            <a:endParaRPr lang="zh-CN" altLang="en-US" sz="1050" dirty="0">
              <a:solidFill>
                <a:srgbClr val="3333FF"/>
              </a:solidFill>
              <a:cs typeface="+mn-ea"/>
              <a:sym typeface="+mn-lt"/>
            </a:endParaRPr>
          </a:p>
        </p:txBody>
      </p:sp>
      <p:sp>
        <p:nvSpPr>
          <p:cNvPr id="41" name="矩形 40"/>
          <p:cNvSpPr/>
          <p:nvPr/>
        </p:nvSpPr>
        <p:spPr>
          <a:xfrm>
            <a:off x="1106725" y="1525605"/>
            <a:ext cx="1729722" cy="463460"/>
          </a:xfrm>
          <a:prstGeom prst="rect">
            <a:avLst/>
          </a:prstGeom>
        </p:spPr>
        <p:txBody>
          <a:bodyPr wrap="squar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endParaRPr lang="zh-CN" altLang="en-US" sz="1050" dirty="0">
              <a:solidFill>
                <a:srgbClr val="3333FF"/>
              </a:solidFill>
              <a:cs typeface="+mn-ea"/>
              <a:sym typeface="+mn-lt"/>
            </a:endParaRPr>
          </a:p>
        </p:txBody>
      </p:sp>
      <p:sp>
        <p:nvSpPr>
          <p:cNvPr id="42" name="矩形 41"/>
          <p:cNvSpPr/>
          <p:nvPr/>
        </p:nvSpPr>
        <p:spPr>
          <a:xfrm>
            <a:off x="1791136" y="2278815"/>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endParaRPr lang="zh-CN" altLang="en-US" sz="1050" dirty="0">
              <a:solidFill>
                <a:srgbClr val="3333FF"/>
              </a:solidFill>
              <a:cs typeface="+mn-ea"/>
              <a:sym typeface="+mn-lt"/>
            </a:endParaRPr>
          </a:p>
        </p:txBody>
      </p:sp>
      <p:pic>
        <p:nvPicPr>
          <p:cNvPr id="43" name="图形 42"/>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34043" y="4077958"/>
            <a:ext cx="447238" cy="297273"/>
          </a:xfrm>
          <a:prstGeom prst="rect">
            <a:avLst/>
          </a:prstGeom>
        </p:spPr>
      </p:pic>
      <p:pic>
        <p:nvPicPr>
          <p:cNvPr id="44" name="图形 4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4029" y="5556792"/>
            <a:ext cx="356718" cy="270087"/>
          </a:xfrm>
          <a:prstGeom prst="rect">
            <a:avLst/>
          </a:prstGeom>
        </p:spPr>
      </p:pic>
      <p:pic>
        <p:nvPicPr>
          <p:cNvPr id="45" name="图形 44"/>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56042" y="5554849"/>
            <a:ext cx="356718" cy="270087"/>
          </a:xfrm>
          <a:prstGeom prst="rect">
            <a:avLst/>
          </a:prstGeom>
        </p:spPr>
      </p:pic>
      <p:pic>
        <p:nvPicPr>
          <p:cNvPr id="46" name="图形 45"/>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1124" y="5579155"/>
            <a:ext cx="356718" cy="270087"/>
          </a:xfrm>
          <a:prstGeom prst="rect">
            <a:avLst/>
          </a:prstGeom>
        </p:spPr>
      </p:pic>
      <p:sp>
        <p:nvSpPr>
          <p:cNvPr id="47" name="Line 233"/>
          <p:cNvSpPr>
            <a:spLocks noChangeShapeType="1"/>
          </p:cNvSpPr>
          <p:nvPr>
            <p:custDataLst>
              <p:tags r:id="rId17"/>
            </p:custDataLst>
          </p:nvPr>
        </p:nvSpPr>
        <p:spPr bwMode="auto">
          <a:xfrm flipH="1" flipV="1">
            <a:off x="1539788" y="5177076"/>
            <a:ext cx="3" cy="38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48" name="Line 233"/>
          <p:cNvSpPr>
            <a:spLocks noChangeShapeType="1"/>
          </p:cNvSpPr>
          <p:nvPr>
            <p:custDataLst>
              <p:tags r:id="rId18"/>
            </p:custDataLst>
          </p:nvPr>
        </p:nvSpPr>
        <p:spPr bwMode="auto">
          <a:xfrm flipV="1">
            <a:off x="1628860" y="4401837"/>
            <a:ext cx="272372" cy="561834"/>
          </a:xfrm>
          <a:prstGeom prst="line">
            <a:avLst/>
          </a:prstGeom>
          <a:noFill/>
          <a:ln w="222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49" name="Line 233"/>
          <p:cNvSpPr>
            <a:spLocks noChangeShapeType="1"/>
          </p:cNvSpPr>
          <p:nvPr>
            <p:custDataLst>
              <p:tags r:id="rId19"/>
            </p:custDataLst>
          </p:nvPr>
        </p:nvSpPr>
        <p:spPr bwMode="auto">
          <a:xfrm flipH="1" flipV="1">
            <a:off x="2226849" y="4396653"/>
            <a:ext cx="712363" cy="1139302"/>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0" name="文本框 49"/>
          <p:cNvSpPr txBox="1"/>
          <p:nvPr/>
        </p:nvSpPr>
        <p:spPr>
          <a:xfrm>
            <a:off x="2240816" y="4113622"/>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endParaRPr lang="zh-CN" altLang="en-US" sz="1050" dirty="0">
              <a:cs typeface="+mn-ea"/>
              <a:sym typeface="+mn-lt"/>
            </a:endParaRPr>
          </a:p>
        </p:txBody>
      </p:sp>
      <p:sp>
        <p:nvSpPr>
          <p:cNvPr id="51" name="文本框 50"/>
          <p:cNvSpPr txBox="1"/>
          <p:nvPr/>
        </p:nvSpPr>
        <p:spPr>
          <a:xfrm>
            <a:off x="1884154" y="4932981"/>
            <a:ext cx="588623" cy="269561"/>
          </a:xfrm>
          <a:prstGeom prst="rect">
            <a:avLst/>
          </a:prstGeom>
          <a:noFill/>
          <a:ln w="15875">
            <a:no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nSpc>
                <a:spcPct val="120000"/>
              </a:lnSpc>
              <a:defRPr sz="1050">
                <a:cs typeface="+mn-ea"/>
              </a:defRPr>
            </a:lvl1pPr>
          </a:lstStyle>
          <a:p>
            <a:r>
              <a:rPr lang="zh-CN" altLang="en-US" dirty="0">
                <a:sym typeface="+mn-lt"/>
              </a:rPr>
              <a:t>集线器</a:t>
            </a:r>
            <a:endParaRPr lang="zh-CN" altLang="en-US" dirty="0">
              <a:sym typeface="+mn-lt"/>
            </a:endParaRPr>
          </a:p>
        </p:txBody>
      </p:sp>
      <p:sp>
        <p:nvSpPr>
          <p:cNvPr id="52" name="矩形 51"/>
          <p:cNvSpPr/>
          <p:nvPr/>
        </p:nvSpPr>
        <p:spPr>
          <a:xfrm>
            <a:off x="1257054" y="3606052"/>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endParaRPr lang="zh-CN" altLang="en-US" sz="1050" dirty="0">
              <a:solidFill>
                <a:srgbClr val="3333FF"/>
              </a:solidFill>
              <a:cs typeface="+mn-ea"/>
              <a:sym typeface="+mn-lt"/>
            </a:endParaRPr>
          </a:p>
        </p:txBody>
      </p:sp>
      <p:sp>
        <p:nvSpPr>
          <p:cNvPr id="53" name="矩形 52"/>
          <p:cNvSpPr/>
          <p:nvPr/>
        </p:nvSpPr>
        <p:spPr>
          <a:xfrm>
            <a:off x="2521980" y="3216718"/>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endParaRPr lang="zh-CN" altLang="en-US" sz="1050" dirty="0">
              <a:solidFill>
                <a:srgbClr val="3333FF"/>
              </a:solidFill>
              <a:cs typeface="+mn-ea"/>
              <a:sym typeface="+mn-lt"/>
            </a:endParaRPr>
          </a:p>
        </p:txBody>
      </p:sp>
      <p:sp>
        <p:nvSpPr>
          <p:cNvPr id="54" name="矩形 53"/>
          <p:cNvSpPr/>
          <p:nvPr/>
        </p:nvSpPr>
        <p:spPr>
          <a:xfrm>
            <a:off x="2441014" y="4462529"/>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endParaRPr lang="zh-CN" altLang="en-US" sz="1050" dirty="0">
              <a:solidFill>
                <a:srgbClr val="3333FF"/>
              </a:solidFill>
              <a:cs typeface="+mn-ea"/>
              <a:sym typeface="+mn-lt"/>
            </a:endParaRPr>
          </a:p>
        </p:txBody>
      </p:sp>
      <p:pic>
        <p:nvPicPr>
          <p:cNvPr id="55" name="图形 54"/>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33000" y="4021395"/>
            <a:ext cx="520365" cy="367316"/>
          </a:xfrm>
          <a:prstGeom prst="rect">
            <a:avLst/>
          </a:prstGeom>
        </p:spPr>
      </p:pic>
      <p:grpSp>
        <p:nvGrpSpPr>
          <p:cNvPr id="56" name="组合 55"/>
          <p:cNvGrpSpPr/>
          <p:nvPr/>
        </p:nvGrpSpPr>
        <p:grpSpPr>
          <a:xfrm>
            <a:off x="4226196" y="5597452"/>
            <a:ext cx="361325" cy="243537"/>
            <a:chOff x="4513216" y="5597452"/>
            <a:chExt cx="361325" cy="243537"/>
          </a:xfrm>
        </p:grpSpPr>
        <p:sp>
          <p:nvSpPr>
            <p:cNvPr id="57" name="Freeform 192"/>
            <p:cNvSpPr/>
            <p:nvPr/>
          </p:nvSpPr>
          <p:spPr bwMode="auto">
            <a:xfrm>
              <a:off x="4513216" y="5597452"/>
              <a:ext cx="361325" cy="237276"/>
            </a:xfrm>
            <a:custGeom>
              <a:avLst/>
              <a:gdLst/>
              <a:ahLst/>
              <a:cxnLst>
                <a:cxn ang="0">
                  <a:pos x="1780" y="1434"/>
                </a:cxn>
                <a:cxn ang="0">
                  <a:pos x="1780" y="1434"/>
                </a:cxn>
                <a:cxn ang="0">
                  <a:pos x="1601" y="1434"/>
                </a:cxn>
                <a:cxn ang="0">
                  <a:pos x="1601" y="1367"/>
                </a:cxn>
                <a:cxn ang="0">
                  <a:pos x="1780" y="1367"/>
                </a:cxn>
                <a:cxn ang="0">
                  <a:pos x="1820" y="1327"/>
                </a:cxn>
                <a:cxn ang="0">
                  <a:pos x="1820" y="106"/>
                </a:cxn>
                <a:cxn ang="0">
                  <a:pos x="1780" y="67"/>
                </a:cxn>
                <a:cxn ang="0">
                  <a:pos x="106" y="67"/>
                </a:cxn>
                <a:cxn ang="0">
                  <a:pos x="67" y="106"/>
                </a:cxn>
                <a:cxn ang="0">
                  <a:pos x="67" y="1327"/>
                </a:cxn>
                <a:cxn ang="0">
                  <a:pos x="106" y="1367"/>
                </a:cxn>
                <a:cxn ang="0">
                  <a:pos x="1401" y="1367"/>
                </a:cxn>
                <a:cxn ang="0">
                  <a:pos x="1401" y="1434"/>
                </a:cxn>
                <a:cxn ang="0">
                  <a:pos x="106" y="1434"/>
                </a:cxn>
                <a:cxn ang="0">
                  <a:pos x="0" y="1327"/>
                </a:cxn>
                <a:cxn ang="0">
                  <a:pos x="0" y="106"/>
                </a:cxn>
                <a:cxn ang="0">
                  <a:pos x="106" y="0"/>
                </a:cxn>
                <a:cxn ang="0">
                  <a:pos x="1780" y="0"/>
                </a:cxn>
                <a:cxn ang="0">
                  <a:pos x="1886" y="106"/>
                </a:cxn>
                <a:cxn ang="0">
                  <a:pos x="1886" y="1327"/>
                </a:cxn>
                <a:cxn ang="0">
                  <a:pos x="1780" y="1434"/>
                </a:cxn>
              </a:cxnLst>
              <a:rect l="0" t="0" r="r" b="b"/>
              <a:pathLst>
                <a:path w="1886" h="1434">
                  <a:moveTo>
                    <a:pt x="1780" y="1434"/>
                  </a:moveTo>
                  <a:lnTo>
                    <a:pt x="1780" y="1434"/>
                  </a:lnTo>
                  <a:lnTo>
                    <a:pt x="1601" y="1434"/>
                  </a:lnTo>
                  <a:lnTo>
                    <a:pt x="1601" y="1367"/>
                  </a:lnTo>
                  <a:lnTo>
                    <a:pt x="1780" y="1367"/>
                  </a:lnTo>
                  <a:cubicBezTo>
                    <a:pt x="1802" y="1367"/>
                    <a:pt x="1820" y="1349"/>
                    <a:pt x="1820" y="1327"/>
                  </a:cubicBezTo>
                  <a:lnTo>
                    <a:pt x="1820" y="106"/>
                  </a:lnTo>
                  <a:cubicBezTo>
                    <a:pt x="1820" y="85"/>
                    <a:pt x="1802" y="67"/>
                    <a:pt x="1780" y="67"/>
                  </a:cubicBezTo>
                  <a:lnTo>
                    <a:pt x="106" y="67"/>
                  </a:lnTo>
                  <a:cubicBezTo>
                    <a:pt x="84" y="67"/>
                    <a:pt x="67" y="85"/>
                    <a:pt x="67" y="106"/>
                  </a:cubicBezTo>
                  <a:lnTo>
                    <a:pt x="67" y="1327"/>
                  </a:lnTo>
                  <a:cubicBezTo>
                    <a:pt x="67" y="1349"/>
                    <a:pt x="84" y="1367"/>
                    <a:pt x="106" y="1367"/>
                  </a:cubicBezTo>
                  <a:lnTo>
                    <a:pt x="1401" y="1367"/>
                  </a:lnTo>
                  <a:lnTo>
                    <a:pt x="1401" y="1434"/>
                  </a:lnTo>
                  <a:lnTo>
                    <a:pt x="106" y="1434"/>
                  </a:lnTo>
                  <a:cubicBezTo>
                    <a:pt x="48" y="1434"/>
                    <a:pt x="0" y="1386"/>
                    <a:pt x="0" y="1327"/>
                  </a:cubicBezTo>
                  <a:lnTo>
                    <a:pt x="0" y="106"/>
                  </a:lnTo>
                  <a:cubicBezTo>
                    <a:pt x="0" y="48"/>
                    <a:pt x="48" y="0"/>
                    <a:pt x="106" y="0"/>
                  </a:cubicBezTo>
                  <a:lnTo>
                    <a:pt x="1780" y="0"/>
                  </a:lnTo>
                  <a:cubicBezTo>
                    <a:pt x="1839" y="0"/>
                    <a:pt x="1886" y="48"/>
                    <a:pt x="1886" y="106"/>
                  </a:cubicBezTo>
                  <a:lnTo>
                    <a:pt x="1886" y="1327"/>
                  </a:lnTo>
                  <a:cubicBezTo>
                    <a:pt x="1886" y="1386"/>
                    <a:pt x="1839" y="1434"/>
                    <a:pt x="1780" y="1434"/>
                  </a:cubicBezTo>
                  <a:close/>
                </a:path>
              </a:pathLst>
            </a:custGeom>
            <a:solidFill>
              <a:srgbClr val="0836BF"/>
            </a:solidFill>
            <a:ln w="37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58" name="Freeform 193"/>
            <p:cNvSpPr>
              <a:spLocks noEditPoints="1"/>
            </p:cNvSpPr>
            <p:nvPr/>
          </p:nvSpPr>
          <p:spPr bwMode="auto">
            <a:xfrm>
              <a:off x="4532080" y="5624372"/>
              <a:ext cx="323596" cy="184061"/>
            </a:xfrm>
            <a:custGeom>
              <a:avLst/>
              <a:gdLst/>
              <a:ahLst/>
              <a:cxnLst>
                <a:cxn ang="0">
                  <a:pos x="27" y="1086"/>
                </a:cxn>
                <a:cxn ang="0">
                  <a:pos x="27" y="1086"/>
                </a:cxn>
                <a:cxn ang="0">
                  <a:pos x="1660" y="1086"/>
                </a:cxn>
                <a:cxn ang="0">
                  <a:pos x="1660" y="27"/>
                </a:cxn>
                <a:cxn ang="0">
                  <a:pos x="27" y="27"/>
                </a:cxn>
                <a:cxn ang="0">
                  <a:pos x="27" y="1086"/>
                </a:cxn>
                <a:cxn ang="0">
                  <a:pos x="1687" y="1113"/>
                </a:cxn>
                <a:cxn ang="0">
                  <a:pos x="1687" y="1113"/>
                </a:cxn>
                <a:cxn ang="0">
                  <a:pos x="0" y="1113"/>
                </a:cxn>
                <a:cxn ang="0">
                  <a:pos x="0" y="0"/>
                </a:cxn>
                <a:cxn ang="0">
                  <a:pos x="1687" y="0"/>
                </a:cxn>
                <a:cxn ang="0">
                  <a:pos x="1687" y="1113"/>
                </a:cxn>
              </a:cxnLst>
              <a:rect l="0" t="0" r="r" b="b"/>
              <a:pathLst>
                <a:path w="1687" h="1113">
                  <a:moveTo>
                    <a:pt x="27" y="1086"/>
                  </a:moveTo>
                  <a:lnTo>
                    <a:pt x="27" y="1086"/>
                  </a:lnTo>
                  <a:lnTo>
                    <a:pt x="1660" y="1086"/>
                  </a:lnTo>
                  <a:lnTo>
                    <a:pt x="1660" y="27"/>
                  </a:lnTo>
                  <a:lnTo>
                    <a:pt x="27" y="27"/>
                  </a:lnTo>
                  <a:lnTo>
                    <a:pt x="27" y="1086"/>
                  </a:lnTo>
                  <a:close/>
                  <a:moveTo>
                    <a:pt x="1687" y="1113"/>
                  </a:moveTo>
                  <a:lnTo>
                    <a:pt x="1687" y="1113"/>
                  </a:lnTo>
                  <a:lnTo>
                    <a:pt x="0" y="1113"/>
                  </a:lnTo>
                  <a:lnTo>
                    <a:pt x="0" y="0"/>
                  </a:lnTo>
                  <a:lnTo>
                    <a:pt x="1687" y="0"/>
                  </a:lnTo>
                  <a:lnTo>
                    <a:pt x="1687" y="1113"/>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59" name="Freeform 194"/>
            <p:cNvSpPr/>
            <p:nvPr/>
          </p:nvSpPr>
          <p:spPr bwMode="auto">
            <a:xfrm>
              <a:off x="4664856" y="5614982"/>
              <a:ext cx="4353" cy="3756"/>
            </a:xfrm>
            <a:custGeom>
              <a:avLst/>
              <a:gdLst/>
              <a:ahLst/>
              <a:cxnLst>
                <a:cxn ang="0">
                  <a:pos x="22" y="12"/>
                </a:cxn>
                <a:cxn ang="0">
                  <a:pos x="22" y="12"/>
                </a:cxn>
                <a:cxn ang="0">
                  <a:pos x="11" y="23"/>
                </a:cxn>
                <a:cxn ang="0">
                  <a:pos x="0" y="12"/>
                </a:cxn>
                <a:cxn ang="0">
                  <a:pos x="11" y="0"/>
                </a:cxn>
                <a:cxn ang="0">
                  <a:pos x="22" y="12"/>
                </a:cxn>
              </a:cxnLst>
              <a:rect l="0" t="0" r="r" b="b"/>
              <a:pathLst>
                <a:path w="22" h="23">
                  <a:moveTo>
                    <a:pt x="22" y="12"/>
                  </a:moveTo>
                  <a:lnTo>
                    <a:pt x="22" y="12"/>
                  </a:lnTo>
                  <a:cubicBezTo>
                    <a:pt x="22" y="18"/>
                    <a:pt x="17" y="23"/>
                    <a:pt x="11" y="23"/>
                  </a:cubicBezTo>
                  <a:cubicBezTo>
                    <a:pt x="5" y="23"/>
                    <a:pt x="0" y="18"/>
                    <a:pt x="0" y="12"/>
                  </a:cubicBezTo>
                  <a:cubicBezTo>
                    <a:pt x="0" y="6"/>
                    <a:pt x="5" y="0"/>
                    <a:pt x="11" y="0"/>
                  </a:cubicBezTo>
                  <a:cubicBezTo>
                    <a:pt x="17" y="0"/>
                    <a:pt x="22" y="6"/>
                    <a:pt x="22" y="12"/>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60" name="Freeform 195"/>
            <p:cNvSpPr/>
            <p:nvPr/>
          </p:nvSpPr>
          <p:spPr bwMode="auto">
            <a:xfrm>
              <a:off x="4682269" y="5615608"/>
              <a:ext cx="3628" cy="3130"/>
            </a:xfrm>
            <a:custGeom>
              <a:avLst/>
              <a:gdLst/>
              <a:ahLst/>
              <a:cxnLst>
                <a:cxn ang="0">
                  <a:pos x="5" y="8"/>
                </a:cxn>
                <a:cxn ang="0">
                  <a:pos x="5" y="8"/>
                </a:cxn>
                <a:cxn ang="0">
                  <a:pos x="14" y="8"/>
                </a:cxn>
                <a:cxn ang="0">
                  <a:pos x="14" y="0"/>
                </a:cxn>
                <a:cxn ang="0">
                  <a:pos x="18" y="0"/>
                </a:cxn>
                <a:cxn ang="0">
                  <a:pos x="18" y="19"/>
                </a:cxn>
                <a:cxn ang="0">
                  <a:pos x="14" y="19"/>
                </a:cxn>
                <a:cxn ang="0">
                  <a:pos x="14" y="11"/>
                </a:cxn>
                <a:cxn ang="0">
                  <a:pos x="5" y="11"/>
                </a:cxn>
                <a:cxn ang="0">
                  <a:pos x="5" y="19"/>
                </a:cxn>
                <a:cxn ang="0">
                  <a:pos x="0" y="19"/>
                </a:cxn>
                <a:cxn ang="0">
                  <a:pos x="0" y="0"/>
                </a:cxn>
                <a:cxn ang="0">
                  <a:pos x="5" y="0"/>
                </a:cxn>
                <a:cxn ang="0">
                  <a:pos x="5" y="8"/>
                </a:cxn>
              </a:cxnLst>
              <a:rect l="0" t="0" r="r" b="b"/>
              <a:pathLst>
                <a:path w="18" h="19">
                  <a:moveTo>
                    <a:pt x="5" y="8"/>
                  </a:moveTo>
                  <a:lnTo>
                    <a:pt x="5" y="8"/>
                  </a:lnTo>
                  <a:lnTo>
                    <a:pt x="14" y="8"/>
                  </a:lnTo>
                  <a:lnTo>
                    <a:pt x="14" y="0"/>
                  </a:lnTo>
                  <a:lnTo>
                    <a:pt x="18" y="0"/>
                  </a:lnTo>
                  <a:lnTo>
                    <a:pt x="18" y="19"/>
                  </a:lnTo>
                  <a:lnTo>
                    <a:pt x="14" y="19"/>
                  </a:lnTo>
                  <a:lnTo>
                    <a:pt x="14" y="11"/>
                  </a:lnTo>
                  <a:lnTo>
                    <a:pt x="5" y="11"/>
                  </a:lnTo>
                  <a:lnTo>
                    <a:pt x="5" y="19"/>
                  </a:lnTo>
                  <a:lnTo>
                    <a:pt x="0" y="19"/>
                  </a:lnTo>
                  <a:lnTo>
                    <a:pt x="0" y="0"/>
                  </a:lnTo>
                  <a:lnTo>
                    <a:pt x="5" y="0"/>
                  </a:lnTo>
                  <a:lnTo>
                    <a:pt x="5" y="8"/>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61" name="Freeform 196"/>
            <p:cNvSpPr/>
            <p:nvPr/>
          </p:nvSpPr>
          <p:spPr bwMode="auto">
            <a:xfrm>
              <a:off x="4686623" y="5615608"/>
              <a:ext cx="3628" cy="3130"/>
            </a:xfrm>
            <a:custGeom>
              <a:avLst/>
              <a:gdLst/>
              <a:ahLst/>
              <a:cxnLst>
                <a:cxn ang="0">
                  <a:pos x="4" y="12"/>
                </a:cxn>
                <a:cxn ang="0">
                  <a:pos x="4" y="12"/>
                </a:cxn>
                <a:cxn ang="0">
                  <a:pos x="9" y="16"/>
                </a:cxn>
                <a:cxn ang="0">
                  <a:pos x="13" y="12"/>
                </a:cxn>
                <a:cxn ang="0">
                  <a:pos x="13" y="0"/>
                </a:cxn>
                <a:cxn ang="0">
                  <a:pos x="18" y="0"/>
                </a:cxn>
                <a:cxn ang="0">
                  <a:pos x="18" y="12"/>
                </a:cxn>
                <a:cxn ang="0">
                  <a:pos x="16" y="17"/>
                </a:cxn>
                <a:cxn ang="0">
                  <a:pos x="9" y="19"/>
                </a:cxn>
                <a:cxn ang="0">
                  <a:pos x="1" y="17"/>
                </a:cxn>
                <a:cxn ang="0">
                  <a:pos x="0" y="12"/>
                </a:cxn>
                <a:cxn ang="0">
                  <a:pos x="0" y="0"/>
                </a:cxn>
                <a:cxn ang="0">
                  <a:pos x="4" y="0"/>
                </a:cxn>
                <a:cxn ang="0">
                  <a:pos x="4" y="12"/>
                </a:cxn>
              </a:cxnLst>
              <a:rect l="0" t="0" r="r" b="b"/>
              <a:pathLst>
                <a:path w="18" h="19">
                  <a:moveTo>
                    <a:pt x="4" y="12"/>
                  </a:moveTo>
                  <a:lnTo>
                    <a:pt x="4" y="12"/>
                  </a:lnTo>
                  <a:cubicBezTo>
                    <a:pt x="4" y="15"/>
                    <a:pt x="5" y="16"/>
                    <a:pt x="9" y="16"/>
                  </a:cubicBezTo>
                  <a:cubicBezTo>
                    <a:pt x="12" y="16"/>
                    <a:pt x="13" y="15"/>
                    <a:pt x="13" y="12"/>
                  </a:cubicBezTo>
                  <a:lnTo>
                    <a:pt x="13" y="0"/>
                  </a:lnTo>
                  <a:lnTo>
                    <a:pt x="18" y="0"/>
                  </a:lnTo>
                  <a:lnTo>
                    <a:pt x="18" y="12"/>
                  </a:lnTo>
                  <a:cubicBezTo>
                    <a:pt x="18" y="14"/>
                    <a:pt x="17" y="16"/>
                    <a:pt x="16" y="17"/>
                  </a:cubicBezTo>
                  <a:cubicBezTo>
                    <a:pt x="15" y="19"/>
                    <a:pt x="12" y="19"/>
                    <a:pt x="9" y="19"/>
                  </a:cubicBezTo>
                  <a:cubicBezTo>
                    <a:pt x="5" y="19"/>
                    <a:pt x="3" y="19"/>
                    <a:pt x="1" y="17"/>
                  </a:cubicBezTo>
                  <a:cubicBezTo>
                    <a:pt x="0" y="16"/>
                    <a:pt x="0" y="14"/>
                    <a:pt x="0" y="12"/>
                  </a:cubicBezTo>
                  <a:lnTo>
                    <a:pt x="0" y="0"/>
                  </a:lnTo>
                  <a:lnTo>
                    <a:pt x="4" y="0"/>
                  </a:lnTo>
                  <a:lnTo>
                    <a:pt x="4" y="12"/>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62" name="Freeform 197"/>
            <p:cNvSpPr>
              <a:spLocks noEditPoints="1"/>
            </p:cNvSpPr>
            <p:nvPr/>
          </p:nvSpPr>
          <p:spPr bwMode="auto">
            <a:xfrm>
              <a:off x="4690251" y="5615608"/>
              <a:ext cx="4353" cy="3130"/>
            </a:xfrm>
            <a:custGeom>
              <a:avLst/>
              <a:gdLst/>
              <a:ahLst/>
              <a:cxnLst>
                <a:cxn ang="0">
                  <a:pos x="8" y="11"/>
                </a:cxn>
                <a:cxn ang="0">
                  <a:pos x="8" y="11"/>
                </a:cxn>
                <a:cxn ang="0">
                  <a:pos x="14" y="11"/>
                </a:cxn>
                <a:cxn ang="0">
                  <a:pos x="11" y="4"/>
                </a:cxn>
                <a:cxn ang="0">
                  <a:pos x="8" y="11"/>
                </a:cxn>
                <a:cxn ang="0">
                  <a:pos x="14" y="0"/>
                </a:cxn>
                <a:cxn ang="0">
                  <a:pos x="14" y="0"/>
                </a:cxn>
                <a:cxn ang="0">
                  <a:pos x="22" y="19"/>
                </a:cxn>
                <a:cxn ang="0">
                  <a:pos x="17" y="19"/>
                </a:cxn>
                <a:cxn ang="0">
                  <a:pos x="16" y="15"/>
                </a:cxn>
                <a:cxn ang="0">
                  <a:pos x="7" y="15"/>
                </a:cxn>
                <a:cxn ang="0">
                  <a:pos x="5" y="19"/>
                </a:cxn>
                <a:cxn ang="0">
                  <a:pos x="0" y="19"/>
                </a:cxn>
                <a:cxn ang="0">
                  <a:pos x="9" y="0"/>
                </a:cxn>
                <a:cxn ang="0">
                  <a:pos x="14" y="0"/>
                </a:cxn>
              </a:cxnLst>
              <a:rect l="0" t="0" r="r" b="b"/>
              <a:pathLst>
                <a:path w="22" h="19">
                  <a:moveTo>
                    <a:pt x="8" y="11"/>
                  </a:moveTo>
                  <a:lnTo>
                    <a:pt x="8" y="11"/>
                  </a:lnTo>
                  <a:lnTo>
                    <a:pt x="14" y="11"/>
                  </a:lnTo>
                  <a:lnTo>
                    <a:pt x="11" y="4"/>
                  </a:lnTo>
                  <a:lnTo>
                    <a:pt x="8" y="11"/>
                  </a:lnTo>
                  <a:close/>
                  <a:moveTo>
                    <a:pt x="14" y="0"/>
                  </a:moveTo>
                  <a:lnTo>
                    <a:pt x="14" y="0"/>
                  </a:lnTo>
                  <a:lnTo>
                    <a:pt x="22" y="19"/>
                  </a:lnTo>
                  <a:lnTo>
                    <a:pt x="17" y="19"/>
                  </a:lnTo>
                  <a:lnTo>
                    <a:pt x="16" y="15"/>
                  </a:lnTo>
                  <a:lnTo>
                    <a:pt x="7" y="15"/>
                  </a:lnTo>
                  <a:lnTo>
                    <a:pt x="5" y="19"/>
                  </a:lnTo>
                  <a:lnTo>
                    <a:pt x="0" y="19"/>
                  </a:lnTo>
                  <a:lnTo>
                    <a:pt x="9" y="0"/>
                  </a:lnTo>
                  <a:lnTo>
                    <a:pt x="1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63" name="Freeform 198"/>
            <p:cNvSpPr/>
            <p:nvPr/>
          </p:nvSpPr>
          <p:spPr bwMode="auto">
            <a:xfrm>
              <a:off x="4693878" y="5615608"/>
              <a:ext cx="5804" cy="3130"/>
            </a:xfrm>
            <a:custGeom>
              <a:avLst/>
              <a:gdLst/>
              <a:ahLst/>
              <a:cxnLst>
                <a:cxn ang="0">
                  <a:pos x="4" y="0"/>
                </a:cxn>
                <a:cxn ang="0">
                  <a:pos x="4" y="0"/>
                </a:cxn>
                <a:cxn ang="0">
                  <a:pos x="9" y="15"/>
                </a:cxn>
                <a:cxn ang="0">
                  <a:pos x="13" y="0"/>
                </a:cxn>
                <a:cxn ang="0">
                  <a:pos x="18" y="0"/>
                </a:cxn>
                <a:cxn ang="0">
                  <a:pos x="22" y="15"/>
                </a:cxn>
                <a:cxn ang="0">
                  <a:pos x="27" y="0"/>
                </a:cxn>
                <a:cxn ang="0">
                  <a:pos x="31" y="0"/>
                </a:cxn>
                <a:cxn ang="0">
                  <a:pos x="25" y="19"/>
                </a:cxn>
                <a:cxn ang="0">
                  <a:pos x="20" y="19"/>
                </a:cxn>
                <a:cxn ang="0">
                  <a:pos x="15" y="5"/>
                </a:cxn>
                <a:cxn ang="0">
                  <a:pos x="11" y="19"/>
                </a:cxn>
                <a:cxn ang="0">
                  <a:pos x="6" y="19"/>
                </a:cxn>
                <a:cxn ang="0">
                  <a:pos x="0" y="0"/>
                </a:cxn>
                <a:cxn ang="0">
                  <a:pos x="4" y="0"/>
                </a:cxn>
              </a:cxnLst>
              <a:rect l="0" t="0" r="r" b="b"/>
              <a:pathLst>
                <a:path w="31" h="19">
                  <a:moveTo>
                    <a:pt x="4" y="0"/>
                  </a:moveTo>
                  <a:lnTo>
                    <a:pt x="4" y="0"/>
                  </a:lnTo>
                  <a:lnTo>
                    <a:pt x="9" y="15"/>
                  </a:lnTo>
                  <a:lnTo>
                    <a:pt x="13" y="0"/>
                  </a:lnTo>
                  <a:lnTo>
                    <a:pt x="18" y="0"/>
                  </a:lnTo>
                  <a:lnTo>
                    <a:pt x="22" y="15"/>
                  </a:lnTo>
                  <a:lnTo>
                    <a:pt x="27" y="0"/>
                  </a:lnTo>
                  <a:lnTo>
                    <a:pt x="31" y="0"/>
                  </a:lnTo>
                  <a:lnTo>
                    <a:pt x="25" y="19"/>
                  </a:lnTo>
                  <a:lnTo>
                    <a:pt x="20" y="19"/>
                  </a:lnTo>
                  <a:lnTo>
                    <a:pt x="15" y="5"/>
                  </a:lnTo>
                  <a:lnTo>
                    <a:pt x="11" y="19"/>
                  </a:lnTo>
                  <a:lnTo>
                    <a:pt x="6" y="19"/>
                  </a:lnTo>
                  <a:lnTo>
                    <a:pt x="0" y="0"/>
                  </a:lnTo>
                  <a:lnTo>
                    <a:pt x="4"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64" name="Freeform 199"/>
            <p:cNvSpPr/>
            <p:nvPr/>
          </p:nvSpPr>
          <p:spPr bwMode="auto">
            <a:xfrm>
              <a:off x="4700408" y="5615608"/>
              <a:ext cx="2902" cy="3130"/>
            </a:xfrm>
            <a:custGeom>
              <a:avLst/>
              <a:gdLst/>
              <a:ahLst/>
              <a:cxnLst>
                <a:cxn ang="0">
                  <a:pos x="5" y="8"/>
                </a:cxn>
                <a:cxn ang="0">
                  <a:pos x="5" y="8"/>
                </a:cxn>
                <a:cxn ang="0">
                  <a:pos x="17" y="8"/>
                </a:cxn>
                <a:cxn ang="0">
                  <a:pos x="17" y="11"/>
                </a:cxn>
                <a:cxn ang="0">
                  <a:pos x="5" y="11"/>
                </a:cxn>
                <a:cxn ang="0">
                  <a:pos x="10" y="16"/>
                </a:cxn>
                <a:cxn ang="0">
                  <a:pos x="17" y="16"/>
                </a:cxn>
                <a:cxn ang="0">
                  <a:pos x="17" y="19"/>
                </a:cxn>
                <a:cxn ang="0">
                  <a:pos x="9" y="19"/>
                </a:cxn>
                <a:cxn ang="0">
                  <a:pos x="3" y="17"/>
                </a:cxn>
                <a:cxn ang="0">
                  <a:pos x="0" y="10"/>
                </a:cxn>
                <a:cxn ang="0">
                  <a:pos x="10" y="0"/>
                </a:cxn>
                <a:cxn ang="0">
                  <a:pos x="17" y="0"/>
                </a:cxn>
                <a:cxn ang="0">
                  <a:pos x="17" y="4"/>
                </a:cxn>
                <a:cxn ang="0">
                  <a:pos x="10" y="4"/>
                </a:cxn>
                <a:cxn ang="0">
                  <a:pos x="5" y="8"/>
                </a:cxn>
              </a:cxnLst>
              <a:rect l="0" t="0" r="r" b="b"/>
              <a:pathLst>
                <a:path w="17" h="19">
                  <a:moveTo>
                    <a:pt x="5" y="8"/>
                  </a:moveTo>
                  <a:lnTo>
                    <a:pt x="5" y="8"/>
                  </a:lnTo>
                  <a:lnTo>
                    <a:pt x="17" y="8"/>
                  </a:lnTo>
                  <a:lnTo>
                    <a:pt x="17" y="11"/>
                  </a:lnTo>
                  <a:lnTo>
                    <a:pt x="5" y="11"/>
                  </a:lnTo>
                  <a:cubicBezTo>
                    <a:pt x="5" y="15"/>
                    <a:pt x="6" y="16"/>
                    <a:pt x="10" y="16"/>
                  </a:cubicBezTo>
                  <a:lnTo>
                    <a:pt x="17" y="16"/>
                  </a:lnTo>
                  <a:lnTo>
                    <a:pt x="17" y="19"/>
                  </a:lnTo>
                  <a:lnTo>
                    <a:pt x="9" y="19"/>
                  </a:lnTo>
                  <a:cubicBezTo>
                    <a:pt x="7" y="19"/>
                    <a:pt x="5" y="19"/>
                    <a:pt x="3" y="17"/>
                  </a:cubicBezTo>
                  <a:cubicBezTo>
                    <a:pt x="1" y="16"/>
                    <a:pt x="0" y="13"/>
                    <a:pt x="0" y="10"/>
                  </a:cubicBezTo>
                  <a:cubicBezTo>
                    <a:pt x="0" y="3"/>
                    <a:pt x="3" y="0"/>
                    <a:pt x="10" y="0"/>
                  </a:cubicBezTo>
                  <a:lnTo>
                    <a:pt x="17" y="0"/>
                  </a:lnTo>
                  <a:lnTo>
                    <a:pt x="17" y="4"/>
                  </a:lnTo>
                  <a:lnTo>
                    <a:pt x="10" y="4"/>
                  </a:lnTo>
                  <a:cubicBezTo>
                    <a:pt x="7" y="4"/>
                    <a:pt x="5" y="5"/>
                    <a:pt x="5" y="8"/>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65" name="Freeform 200"/>
            <p:cNvSpPr/>
            <p:nvPr/>
          </p:nvSpPr>
          <p:spPr bwMode="auto">
            <a:xfrm>
              <a:off x="4704036" y="5615608"/>
              <a:ext cx="726" cy="3130"/>
            </a:xfrm>
            <a:custGeom>
              <a:avLst/>
              <a:gdLst/>
              <a:ahLst/>
              <a:cxnLst>
                <a:cxn ang="0">
                  <a:pos x="0" y="0"/>
                </a:cxn>
                <a:cxn ang="0">
                  <a:pos x="0" y="0"/>
                </a:cxn>
                <a:cxn ang="0">
                  <a:pos x="5" y="0"/>
                </a:cxn>
                <a:cxn ang="0">
                  <a:pos x="5" y="19"/>
                </a:cxn>
                <a:cxn ang="0">
                  <a:pos x="0" y="19"/>
                </a:cxn>
                <a:cxn ang="0">
                  <a:pos x="0" y="0"/>
                </a:cxn>
              </a:cxnLst>
              <a:rect l="0" t="0" r="r" b="b"/>
              <a:pathLst>
                <a:path w="5" h="19">
                  <a:moveTo>
                    <a:pt x="0" y="0"/>
                  </a:moveTo>
                  <a:lnTo>
                    <a:pt x="0" y="0"/>
                  </a:lnTo>
                  <a:lnTo>
                    <a:pt x="5" y="0"/>
                  </a:lnTo>
                  <a:lnTo>
                    <a:pt x="5" y="19"/>
                  </a:lnTo>
                  <a:lnTo>
                    <a:pt x="0" y="19"/>
                  </a:lnTo>
                  <a:lnTo>
                    <a:pt x="0" y="0"/>
                  </a:ln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66" name="Freeform 201"/>
            <p:cNvSpPr>
              <a:spLocks noEditPoints="1"/>
            </p:cNvSpPr>
            <p:nvPr/>
          </p:nvSpPr>
          <p:spPr bwMode="auto">
            <a:xfrm>
              <a:off x="4679367" y="5810312"/>
              <a:ext cx="28297" cy="11269"/>
            </a:xfrm>
            <a:custGeom>
              <a:avLst/>
              <a:gdLst/>
              <a:ahLst/>
              <a:cxnLst>
                <a:cxn ang="0">
                  <a:pos x="27" y="26"/>
                </a:cxn>
                <a:cxn ang="0">
                  <a:pos x="27" y="26"/>
                </a:cxn>
                <a:cxn ang="0">
                  <a:pos x="27" y="43"/>
                </a:cxn>
                <a:cxn ang="0">
                  <a:pos x="118" y="43"/>
                </a:cxn>
                <a:cxn ang="0">
                  <a:pos x="119" y="43"/>
                </a:cxn>
                <a:cxn ang="0">
                  <a:pos x="119" y="27"/>
                </a:cxn>
                <a:cxn ang="0">
                  <a:pos x="27" y="26"/>
                </a:cxn>
                <a:cxn ang="0">
                  <a:pos x="118" y="70"/>
                </a:cxn>
                <a:cxn ang="0">
                  <a:pos x="118" y="70"/>
                </a:cxn>
                <a:cxn ang="0">
                  <a:pos x="27" y="70"/>
                </a:cxn>
                <a:cxn ang="0">
                  <a:pos x="0" y="43"/>
                </a:cxn>
                <a:cxn ang="0">
                  <a:pos x="0" y="27"/>
                </a:cxn>
                <a:cxn ang="0">
                  <a:pos x="27" y="0"/>
                </a:cxn>
                <a:cxn ang="0">
                  <a:pos x="118" y="0"/>
                </a:cxn>
                <a:cxn ang="0">
                  <a:pos x="146" y="27"/>
                </a:cxn>
                <a:cxn ang="0">
                  <a:pos x="146" y="43"/>
                </a:cxn>
                <a:cxn ang="0">
                  <a:pos x="118" y="70"/>
                </a:cxn>
              </a:cxnLst>
              <a:rect l="0" t="0" r="r" b="b"/>
              <a:pathLst>
                <a:path w="146" h="70">
                  <a:moveTo>
                    <a:pt x="27" y="26"/>
                  </a:moveTo>
                  <a:lnTo>
                    <a:pt x="27" y="26"/>
                  </a:lnTo>
                  <a:lnTo>
                    <a:pt x="27" y="43"/>
                  </a:lnTo>
                  <a:lnTo>
                    <a:pt x="118" y="43"/>
                  </a:lnTo>
                  <a:cubicBezTo>
                    <a:pt x="119" y="43"/>
                    <a:pt x="119" y="43"/>
                    <a:pt x="119" y="43"/>
                  </a:cubicBezTo>
                  <a:lnTo>
                    <a:pt x="119" y="27"/>
                  </a:lnTo>
                  <a:lnTo>
                    <a:pt x="27" y="26"/>
                  </a:lnTo>
                  <a:close/>
                  <a:moveTo>
                    <a:pt x="118" y="70"/>
                  </a:moveTo>
                  <a:lnTo>
                    <a:pt x="118" y="70"/>
                  </a:lnTo>
                  <a:lnTo>
                    <a:pt x="27" y="70"/>
                  </a:lnTo>
                  <a:cubicBezTo>
                    <a:pt x="12" y="70"/>
                    <a:pt x="0" y="57"/>
                    <a:pt x="0" y="43"/>
                  </a:cubicBezTo>
                  <a:lnTo>
                    <a:pt x="0" y="27"/>
                  </a:lnTo>
                  <a:cubicBezTo>
                    <a:pt x="0" y="12"/>
                    <a:pt x="12" y="0"/>
                    <a:pt x="27" y="0"/>
                  </a:cubicBezTo>
                  <a:lnTo>
                    <a:pt x="118" y="0"/>
                  </a:lnTo>
                  <a:cubicBezTo>
                    <a:pt x="133" y="0"/>
                    <a:pt x="146" y="12"/>
                    <a:pt x="146" y="27"/>
                  </a:cubicBezTo>
                  <a:lnTo>
                    <a:pt x="146" y="43"/>
                  </a:lnTo>
                  <a:cubicBezTo>
                    <a:pt x="146" y="57"/>
                    <a:pt x="133" y="70"/>
                    <a:pt x="118" y="70"/>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67" name="Freeform 202"/>
            <p:cNvSpPr/>
            <p:nvPr/>
          </p:nvSpPr>
          <p:spPr bwMode="auto">
            <a:xfrm>
              <a:off x="4764982"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sp>
          <p:nvSpPr>
            <p:cNvPr id="68" name="Freeform 203"/>
            <p:cNvSpPr/>
            <p:nvPr/>
          </p:nvSpPr>
          <p:spPr bwMode="auto">
            <a:xfrm>
              <a:off x="4805613"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3C3C3B"/>
            </a:solidFill>
            <a:ln w="0">
              <a:solidFill>
                <a:srgbClr val="3333FF"/>
              </a:solidFill>
              <a:prstDash val="solid"/>
              <a:round/>
            </a:ln>
          </p:spPr>
          <p:txBody>
            <a:bodyPr/>
            <a:lstStyle/>
            <a:p>
              <a:pPr defTabSz="455930" eaLnBrk="1" hangingPunct="1">
                <a:defRPr/>
              </a:pPr>
              <a:endParaRPr kumimoji="1" lang="zh-CN" altLang="en-US">
                <a:latin typeface="Calibri" panose="020F0502020204030204" pitchFamily="34" charset="0"/>
              </a:endParaRPr>
            </a:p>
          </p:txBody>
        </p:sp>
      </p:grpSp>
      <p:grpSp>
        <p:nvGrpSpPr>
          <p:cNvPr id="69" name="组合 68"/>
          <p:cNvGrpSpPr/>
          <p:nvPr/>
        </p:nvGrpSpPr>
        <p:grpSpPr>
          <a:xfrm>
            <a:off x="3468563" y="5581414"/>
            <a:ext cx="168187" cy="261472"/>
            <a:chOff x="3755583" y="5581414"/>
            <a:chExt cx="168187" cy="261472"/>
          </a:xfrm>
        </p:grpSpPr>
        <p:sp>
          <p:nvSpPr>
            <p:cNvPr id="70" name="任意多边形: 形状 69"/>
            <p:cNvSpPr/>
            <p:nvPr/>
          </p:nvSpPr>
          <p:spPr>
            <a:xfrm>
              <a:off x="3804213" y="5652872"/>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1" name="任意多边形: 形状 70"/>
            <p:cNvSpPr/>
            <p:nvPr/>
          </p:nvSpPr>
          <p:spPr>
            <a:xfrm>
              <a:off x="3804213" y="5699038"/>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2" name="任意多边形: 形状 71"/>
            <p:cNvSpPr/>
            <p:nvPr/>
          </p:nvSpPr>
          <p:spPr>
            <a:xfrm>
              <a:off x="3755583" y="5581414"/>
              <a:ext cx="168187" cy="261472"/>
            </a:xfrm>
            <a:custGeom>
              <a:avLst/>
              <a:gdLst>
                <a:gd name="connsiteX0" fmla="*/ 142775 w 168187"/>
                <a:gd name="connsiteY0" fmla="*/ 12 h 261471"/>
                <a:gd name="connsiteX1" fmla="*/ 25435 w 168187"/>
                <a:gd name="connsiteY1" fmla="*/ 12 h 261471"/>
                <a:gd name="connsiteX2" fmla="*/ 12 w 168187"/>
                <a:gd name="connsiteY2" fmla="*/ 25959 h 261471"/>
                <a:gd name="connsiteX3" fmla="*/ 12 w 168187"/>
                <a:gd name="connsiteY3" fmla="*/ 235536 h 261471"/>
                <a:gd name="connsiteX4" fmla="*/ 25435 w 168187"/>
                <a:gd name="connsiteY4" fmla="*/ 261484 h 261471"/>
                <a:gd name="connsiteX5" fmla="*/ 142775 w 168187"/>
                <a:gd name="connsiteY5" fmla="*/ 261484 h 261471"/>
                <a:gd name="connsiteX6" fmla="*/ 168199 w 168187"/>
                <a:gd name="connsiteY6" fmla="*/ 235536 h 261471"/>
                <a:gd name="connsiteX7" fmla="*/ 168199 w 168187"/>
                <a:gd name="connsiteY7" fmla="*/ 25959 h 261471"/>
                <a:gd name="connsiteX8" fmla="*/ 142775 w 168187"/>
                <a:gd name="connsiteY8" fmla="*/ 12 h 261471"/>
                <a:gd name="connsiteX9" fmla="*/ 156465 w 168187"/>
                <a:gd name="connsiteY9" fmla="*/ 235536 h 261471"/>
                <a:gd name="connsiteX10" fmla="*/ 142775 w 168187"/>
                <a:gd name="connsiteY10" fmla="*/ 249508 h 261471"/>
                <a:gd name="connsiteX11" fmla="*/ 25435 w 168187"/>
                <a:gd name="connsiteY11" fmla="*/ 249508 h 261471"/>
                <a:gd name="connsiteX12" fmla="*/ 11746 w 168187"/>
                <a:gd name="connsiteY12" fmla="*/ 235536 h 261471"/>
                <a:gd name="connsiteX13" fmla="*/ 11746 w 168187"/>
                <a:gd name="connsiteY13" fmla="*/ 25959 h 261471"/>
                <a:gd name="connsiteX14" fmla="*/ 25435 w 168187"/>
                <a:gd name="connsiteY14" fmla="*/ 11988 h 261471"/>
                <a:gd name="connsiteX15" fmla="*/ 142775 w 168187"/>
                <a:gd name="connsiteY15" fmla="*/ 11988 h 261471"/>
                <a:gd name="connsiteX16" fmla="*/ 156465 w 168187"/>
                <a:gd name="connsiteY16" fmla="*/ 25959 h 261471"/>
                <a:gd name="connsiteX17" fmla="*/ 156465 w 168187"/>
                <a:gd name="connsiteY17" fmla="*/ 235536 h 26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87" h="261471">
                  <a:moveTo>
                    <a:pt x="142775" y="12"/>
                  </a:moveTo>
                  <a:lnTo>
                    <a:pt x="25435" y="12"/>
                  </a:lnTo>
                  <a:cubicBezTo>
                    <a:pt x="11417" y="12"/>
                    <a:pt x="12" y="11652"/>
                    <a:pt x="12" y="25959"/>
                  </a:cubicBezTo>
                  <a:lnTo>
                    <a:pt x="12" y="235536"/>
                  </a:lnTo>
                  <a:cubicBezTo>
                    <a:pt x="12" y="249843"/>
                    <a:pt x="11417" y="261484"/>
                    <a:pt x="25435" y="261484"/>
                  </a:cubicBezTo>
                  <a:lnTo>
                    <a:pt x="142775" y="261484"/>
                  </a:lnTo>
                  <a:cubicBezTo>
                    <a:pt x="156793" y="261484"/>
                    <a:pt x="168199" y="249843"/>
                    <a:pt x="168199" y="235536"/>
                  </a:cubicBezTo>
                  <a:lnTo>
                    <a:pt x="168199" y="25959"/>
                  </a:lnTo>
                  <a:cubicBezTo>
                    <a:pt x="168199" y="11652"/>
                    <a:pt x="156793" y="12"/>
                    <a:pt x="142775" y="12"/>
                  </a:cubicBezTo>
                  <a:close/>
                  <a:moveTo>
                    <a:pt x="156465" y="235536"/>
                  </a:moveTo>
                  <a:cubicBezTo>
                    <a:pt x="156465" y="243241"/>
                    <a:pt x="150324" y="249508"/>
                    <a:pt x="142775" y="249508"/>
                  </a:cubicBezTo>
                  <a:lnTo>
                    <a:pt x="25435" y="249508"/>
                  </a:lnTo>
                  <a:cubicBezTo>
                    <a:pt x="17886" y="249508"/>
                    <a:pt x="11746" y="243241"/>
                    <a:pt x="11746" y="235536"/>
                  </a:cubicBezTo>
                  <a:lnTo>
                    <a:pt x="11746" y="25959"/>
                  </a:lnTo>
                  <a:cubicBezTo>
                    <a:pt x="11746" y="18255"/>
                    <a:pt x="17886" y="11988"/>
                    <a:pt x="25435" y="11988"/>
                  </a:cubicBezTo>
                  <a:lnTo>
                    <a:pt x="142775" y="11988"/>
                  </a:lnTo>
                  <a:cubicBezTo>
                    <a:pt x="150324" y="11988"/>
                    <a:pt x="156465" y="18255"/>
                    <a:pt x="156465" y="25959"/>
                  </a:cubicBezTo>
                  <a:lnTo>
                    <a:pt x="156465" y="235536"/>
                  </a:lnTo>
                  <a:close/>
                </a:path>
              </a:pathLst>
            </a:custGeom>
            <a:solidFill>
              <a:srgbClr val="0836BF"/>
            </a:solidFill>
            <a:ln w="377" cap="flat">
              <a:noFill/>
              <a:prstDash val="solid"/>
              <a:miter/>
            </a:ln>
          </p:spPr>
          <p:txBody>
            <a:bodyPr rtlCol="0" anchor="ctr"/>
            <a:lstStyle/>
            <a:p>
              <a:endParaRPr lang="zh-CN" altLang="en-US"/>
            </a:p>
          </p:txBody>
        </p:sp>
        <p:sp>
          <p:nvSpPr>
            <p:cNvPr id="73" name="任意多边形: 形状 72"/>
            <p:cNvSpPr/>
            <p:nvPr/>
          </p:nvSpPr>
          <p:spPr>
            <a:xfrm>
              <a:off x="3833743" y="5595274"/>
              <a:ext cx="11734" cy="11976"/>
            </a:xfrm>
            <a:custGeom>
              <a:avLst/>
              <a:gdLst>
                <a:gd name="connsiteX0" fmla="*/ 5879 w 11733"/>
                <a:gd name="connsiteY0" fmla="*/ 11988 h 11975"/>
                <a:gd name="connsiteX1" fmla="*/ 6008 w 11733"/>
                <a:gd name="connsiteY1" fmla="*/ 11988 h 11975"/>
                <a:gd name="connsiteX2" fmla="*/ 11875 w 11733"/>
                <a:gd name="connsiteY2" fmla="*/ 6000 h 11975"/>
                <a:gd name="connsiteX3" fmla="*/ 6008 w 11733"/>
                <a:gd name="connsiteY3" fmla="*/ 12 h 11975"/>
                <a:gd name="connsiteX4" fmla="*/ 5879 w 11733"/>
                <a:gd name="connsiteY4" fmla="*/ 12 h 11975"/>
                <a:gd name="connsiteX5" fmla="*/ 12 w 11733"/>
                <a:gd name="connsiteY5" fmla="*/ 6000 h 11975"/>
                <a:gd name="connsiteX6" fmla="*/ 5879 w 11733"/>
                <a:gd name="connsiteY6" fmla="*/ 11988 h 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3" h="11975">
                  <a:moveTo>
                    <a:pt x="5879" y="11988"/>
                  </a:moveTo>
                  <a:lnTo>
                    <a:pt x="6008" y="11988"/>
                  </a:lnTo>
                  <a:cubicBezTo>
                    <a:pt x="9246" y="11988"/>
                    <a:pt x="11875" y="9305"/>
                    <a:pt x="11875" y="6000"/>
                  </a:cubicBezTo>
                  <a:cubicBezTo>
                    <a:pt x="11875" y="2694"/>
                    <a:pt x="9246" y="12"/>
                    <a:pt x="6008" y="12"/>
                  </a:cubicBezTo>
                  <a:lnTo>
                    <a:pt x="5879" y="12"/>
                  </a:lnTo>
                  <a:cubicBezTo>
                    <a:pt x="2640" y="12"/>
                    <a:pt x="12" y="2694"/>
                    <a:pt x="12" y="6000"/>
                  </a:cubicBezTo>
                  <a:cubicBezTo>
                    <a:pt x="12" y="9305"/>
                    <a:pt x="2640" y="11988"/>
                    <a:pt x="5879" y="11988"/>
                  </a:cubicBezTo>
                  <a:close/>
                </a:path>
              </a:pathLst>
            </a:custGeom>
            <a:solidFill>
              <a:srgbClr val="0836BF"/>
            </a:solidFill>
            <a:ln w="377" cap="flat">
              <a:noFill/>
              <a:prstDash val="solid"/>
              <a:miter/>
            </a:ln>
          </p:spPr>
          <p:txBody>
            <a:bodyPr rtlCol="0" anchor="ctr"/>
            <a:lstStyle/>
            <a:p>
              <a:endParaRPr lang="zh-CN" altLang="en-US"/>
            </a:p>
          </p:txBody>
        </p:sp>
        <p:sp>
          <p:nvSpPr>
            <p:cNvPr id="74" name="任意多边形: 形状 73"/>
            <p:cNvSpPr/>
            <p:nvPr/>
          </p:nvSpPr>
          <p:spPr>
            <a:xfrm>
              <a:off x="3775140" y="5601374"/>
              <a:ext cx="129074" cy="221553"/>
            </a:xfrm>
            <a:custGeom>
              <a:avLst/>
              <a:gdLst>
                <a:gd name="connsiteX0" fmla="*/ 119307 w 129073"/>
                <a:gd name="connsiteY0" fmla="*/ 12 h 221552"/>
                <a:gd name="connsiteX1" fmla="*/ 73967 w 129073"/>
                <a:gd name="connsiteY1" fmla="*/ 12 h 221552"/>
                <a:gd name="connsiteX2" fmla="*/ 72575 w 129073"/>
                <a:gd name="connsiteY2" fmla="*/ 3984 h 221552"/>
                <a:gd name="connsiteX3" fmla="*/ 64548 w 129073"/>
                <a:gd name="connsiteY3" fmla="*/ 9121 h 221552"/>
                <a:gd name="connsiteX4" fmla="*/ 56522 w 129073"/>
                <a:gd name="connsiteY4" fmla="*/ 3984 h 221552"/>
                <a:gd name="connsiteX5" fmla="*/ 55130 w 129073"/>
                <a:gd name="connsiteY5" fmla="*/ 12 h 221552"/>
                <a:gd name="connsiteX6" fmla="*/ 9790 w 129073"/>
                <a:gd name="connsiteY6" fmla="*/ 12 h 221552"/>
                <a:gd name="connsiteX7" fmla="*/ 12 w 129073"/>
                <a:gd name="connsiteY7" fmla="*/ 9992 h 221552"/>
                <a:gd name="connsiteX8" fmla="*/ 12 w 129073"/>
                <a:gd name="connsiteY8" fmla="*/ 211585 h 221552"/>
                <a:gd name="connsiteX9" fmla="*/ 9790 w 129073"/>
                <a:gd name="connsiteY9" fmla="*/ 221564 h 221552"/>
                <a:gd name="connsiteX10" fmla="*/ 117801 w 129073"/>
                <a:gd name="connsiteY10" fmla="*/ 221564 h 221552"/>
                <a:gd name="connsiteX11" fmla="*/ 129085 w 129073"/>
                <a:gd name="connsiteY11" fmla="*/ 210108 h 221552"/>
                <a:gd name="connsiteX12" fmla="*/ 129085 w 129073"/>
                <a:gd name="connsiteY12" fmla="*/ 9992 h 221552"/>
                <a:gd name="connsiteX13" fmla="*/ 119307 w 129073"/>
                <a:gd name="connsiteY13" fmla="*/ 12 h 221552"/>
                <a:gd name="connsiteX14" fmla="*/ 117351 w 129073"/>
                <a:gd name="connsiteY14" fmla="*/ 209589 h 221552"/>
                <a:gd name="connsiteX15" fmla="*/ 11746 w 129073"/>
                <a:gd name="connsiteY15" fmla="*/ 209589 h 221552"/>
                <a:gd name="connsiteX16" fmla="*/ 11746 w 129073"/>
                <a:gd name="connsiteY16" fmla="*/ 11988 h 221552"/>
                <a:gd name="connsiteX17" fmla="*/ 47468 w 129073"/>
                <a:gd name="connsiteY17" fmla="*/ 11988 h 221552"/>
                <a:gd name="connsiteX18" fmla="*/ 64548 w 129073"/>
                <a:gd name="connsiteY18" fmla="*/ 21101 h 221552"/>
                <a:gd name="connsiteX19" fmla="*/ 81633 w 129073"/>
                <a:gd name="connsiteY19" fmla="*/ 11988 h 221552"/>
                <a:gd name="connsiteX20" fmla="*/ 117351 w 129073"/>
                <a:gd name="connsiteY20" fmla="*/ 11988 h 221552"/>
                <a:gd name="connsiteX21" fmla="*/ 117351 w 129073"/>
                <a:gd name="connsiteY21" fmla="*/ 209589 h 22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073" h="221552">
                  <a:moveTo>
                    <a:pt x="119307" y="12"/>
                  </a:moveTo>
                  <a:lnTo>
                    <a:pt x="73967" y="12"/>
                  </a:lnTo>
                  <a:lnTo>
                    <a:pt x="72575" y="3984"/>
                  </a:lnTo>
                  <a:cubicBezTo>
                    <a:pt x="71565" y="6866"/>
                    <a:pt x="68041" y="9121"/>
                    <a:pt x="64548" y="9121"/>
                  </a:cubicBezTo>
                  <a:cubicBezTo>
                    <a:pt x="61056" y="9121"/>
                    <a:pt x="57532" y="6866"/>
                    <a:pt x="56522" y="3984"/>
                  </a:cubicBezTo>
                  <a:lnTo>
                    <a:pt x="55130" y="12"/>
                  </a:lnTo>
                  <a:lnTo>
                    <a:pt x="9790" y="12"/>
                  </a:lnTo>
                  <a:cubicBezTo>
                    <a:pt x="4396" y="12"/>
                    <a:pt x="12" y="4487"/>
                    <a:pt x="12" y="9992"/>
                  </a:cubicBezTo>
                  <a:lnTo>
                    <a:pt x="12" y="211585"/>
                  </a:lnTo>
                  <a:cubicBezTo>
                    <a:pt x="12" y="217089"/>
                    <a:pt x="4396" y="221564"/>
                    <a:pt x="9790" y="221564"/>
                  </a:cubicBezTo>
                  <a:lnTo>
                    <a:pt x="117801" y="221564"/>
                  </a:lnTo>
                  <a:cubicBezTo>
                    <a:pt x="124024" y="221564"/>
                    <a:pt x="129085" y="216427"/>
                    <a:pt x="129085" y="210108"/>
                  </a:cubicBezTo>
                  <a:lnTo>
                    <a:pt x="129085" y="9992"/>
                  </a:lnTo>
                  <a:cubicBezTo>
                    <a:pt x="129085" y="4487"/>
                    <a:pt x="124701" y="12"/>
                    <a:pt x="119307" y="12"/>
                  </a:cubicBezTo>
                  <a:close/>
                  <a:moveTo>
                    <a:pt x="117351" y="209589"/>
                  </a:moveTo>
                  <a:lnTo>
                    <a:pt x="11746" y="209589"/>
                  </a:lnTo>
                  <a:lnTo>
                    <a:pt x="11746" y="11988"/>
                  </a:lnTo>
                  <a:lnTo>
                    <a:pt x="47468" y="11988"/>
                  </a:lnTo>
                  <a:cubicBezTo>
                    <a:pt x="51109" y="17445"/>
                    <a:pt x="57708" y="21101"/>
                    <a:pt x="64548" y="21101"/>
                  </a:cubicBezTo>
                  <a:cubicBezTo>
                    <a:pt x="71389" y="21101"/>
                    <a:pt x="77988" y="17445"/>
                    <a:pt x="81633" y="11988"/>
                  </a:cubicBezTo>
                  <a:lnTo>
                    <a:pt x="117351" y="11988"/>
                  </a:lnTo>
                  <a:lnTo>
                    <a:pt x="117351" y="209589"/>
                  </a:lnTo>
                  <a:close/>
                </a:path>
              </a:pathLst>
            </a:custGeom>
            <a:solidFill>
              <a:srgbClr val="0836BF"/>
            </a:solidFill>
            <a:ln w="377" cap="flat">
              <a:noFill/>
              <a:prstDash val="solid"/>
              <a:miter/>
            </a:ln>
          </p:spPr>
          <p:txBody>
            <a:bodyPr rtlCol="0" anchor="ctr"/>
            <a:lstStyle/>
            <a:p>
              <a:endParaRPr lang="zh-CN" altLang="en-US"/>
            </a:p>
          </p:txBody>
        </p:sp>
      </p:grpSp>
      <p:sp>
        <p:nvSpPr>
          <p:cNvPr id="75" name="内容占位符 74"/>
          <p:cNvSpPr>
            <a:spLocks noGrp="1"/>
          </p:cNvSpPr>
          <p:nvPr>
            <p:ph idx="1"/>
            <p:custDataLst>
              <p:tags r:id="rId22"/>
            </p:custDataLst>
          </p:nvPr>
        </p:nvSpPr>
        <p:spPr>
          <a:xfrm>
            <a:off x="5304155" y="1052830"/>
            <a:ext cx="6280150" cy="5377180"/>
          </a:xfrm>
        </p:spPr>
        <p:txBody>
          <a:bodyPr>
            <a:noAutofit/>
          </a:bodyPr>
          <a:lstStyle/>
          <a:p>
            <a:r>
              <a:rPr lang="zh-CN" altLang="en-US" sz="2800" dirty="0">
                <a:solidFill>
                  <a:schemeClr val="tx1"/>
                </a:solidFill>
                <a:ea typeface="微软雅黑 Light" panose="020B0502040204020203" pitchFamily="34" charset="-122"/>
                <a:cs typeface="微软雅黑 Light" panose="020B0502040204020203" pitchFamily="34" charset="-122"/>
              </a:rPr>
              <a:t>构建一个可连通的网络：</a:t>
            </a:r>
            <a:endParaRPr lang="zh-CN" altLang="en-US" sz="2800" dirty="0">
              <a:solidFill>
                <a:schemeClr val="tx1"/>
              </a:solidFill>
              <a:ea typeface="微软雅黑 Light" panose="020B0502040204020203" pitchFamily="34" charset="-122"/>
              <a:cs typeface="微软雅黑 Light" panose="020B0502040204020203" pitchFamily="34" charset="-122"/>
            </a:endParaRPr>
          </a:p>
          <a:p>
            <a:pPr marL="645795" lvl="1" indent="-255270" algn="l" eaLnBrk="1" hangingPunct="1">
              <a:spcBef>
                <a:spcPct val="20000"/>
              </a:spcBef>
              <a:buFont typeface="Wingdings" panose="05000000000000000000" pitchFamily="2" charset="2"/>
              <a:buChar char="n"/>
            </a:pPr>
            <a:r>
              <a:rPr lang="zh-CN" altLang="en-US" dirty="0">
                <a:solidFill>
                  <a:schemeClr val="tx1"/>
                </a:solidFill>
                <a:ea typeface="微软雅黑 Light" panose="020B0502040204020203" pitchFamily="34" charset="-122"/>
                <a:cs typeface="微软雅黑 Light" panose="020B0502040204020203" pitchFamily="34" charset="-122"/>
              </a:rPr>
              <a:t>网络设备互连成网</a:t>
            </a:r>
            <a:endParaRPr lang="zh-CN" altLang="en-US" dirty="0">
              <a:solidFill>
                <a:schemeClr val="tx1"/>
              </a:solidFill>
              <a:ea typeface="微软雅黑 Light" panose="020B0502040204020203" pitchFamily="34" charset="-122"/>
              <a:cs typeface="微软雅黑 Light" panose="020B0502040204020203" pitchFamily="34" charset="-122"/>
            </a:endParaRPr>
          </a:p>
          <a:p>
            <a:pPr marL="916305" lvl="2" indent="-186690" eaLnBrk="1" hangingPunct="1">
              <a:lnSpc>
                <a:spcPct val="90000"/>
              </a:lnSpc>
              <a:spcBef>
                <a:spcPct val="20000"/>
              </a:spcBef>
              <a:buFont typeface="Wingdings" panose="05000000000000000000" pitchFamily="2" charset="2"/>
              <a:buChar char="n"/>
            </a:pPr>
            <a:r>
              <a:rPr lang="zh-CN" altLang="en-US" sz="1800" dirty="0">
                <a:solidFill>
                  <a:schemeClr val="tx1"/>
                </a:solidFill>
                <a:ea typeface="微软雅黑 Light" panose="020B0502040204020203" pitchFamily="34" charset="-122"/>
                <a:cs typeface="微软雅黑 Light" panose="020B0502040204020203" pitchFamily="34" charset="-122"/>
              </a:rPr>
              <a:t>路由器、交换机、无线 </a:t>
            </a:r>
            <a:r>
              <a:rPr lang="en-US" altLang="zh-CN" sz="1800" dirty="0">
                <a:solidFill>
                  <a:schemeClr val="tx1"/>
                </a:solidFill>
                <a:ea typeface="微软雅黑 Light" panose="020B0502040204020203" pitchFamily="34" charset="-122"/>
                <a:cs typeface="微软雅黑 Light" panose="020B0502040204020203" pitchFamily="34" charset="-122"/>
              </a:rPr>
              <a:t>AP</a:t>
            </a:r>
            <a:r>
              <a:rPr lang="zh-CN" altLang="en-US" sz="1800" dirty="0">
                <a:solidFill>
                  <a:schemeClr val="tx1"/>
                </a:solidFill>
                <a:ea typeface="微软雅黑 Light" panose="020B0502040204020203" pitchFamily="34" charset="-122"/>
                <a:cs typeface="微软雅黑 Light" panose="020B0502040204020203" pitchFamily="34" charset="-122"/>
              </a:rPr>
              <a:t>、集线器等网络设备通过设备接口、物理线路互连</a:t>
            </a:r>
            <a:endParaRPr lang="zh-CN" altLang="en-US" sz="1800" dirty="0">
              <a:solidFill>
                <a:schemeClr val="tx1"/>
              </a:solidFill>
              <a:ea typeface="微软雅黑 Light" panose="020B0502040204020203" pitchFamily="34" charset="-122"/>
              <a:cs typeface="微软雅黑 Light" panose="020B0502040204020203" pitchFamily="34" charset="-122"/>
            </a:endParaRPr>
          </a:p>
          <a:p>
            <a:pPr marL="916305" lvl="2" indent="-186690" algn="l" eaLnBrk="1" hangingPunct="1">
              <a:lnSpc>
                <a:spcPct val="90000"/>
              </a:lnSpc>
              <a:spcBef>
                <a:spcPct val="20000"/>
              </a:spcBef>
              <a:buFont typeface="Wingdings" panose="05000000000000000000" pitchFamily="2" charset="2"/>
              <a:buChar char="n"/>
            </a:pPr>
            <a:r>
              <a:rPr lang="zh-CN" altLang="en-US" sz="1800" dirty="0">
                <a:solidFill>
                  <a:schemeClr val="tx1"/>
                </a:solidFill>
                <a:ea typeface="微软雅黑 Light" panose="020B0502040204020203" pitchFamily="34" charset="-122"/>
                <a:cs typeface="微软雅黑 Light" panose="020B0502040204020203" pitchFamily="34" charset="-122"/>
              </a:rPr>
              <a:t>设备接口可以是 </a:t>
            </a:r>
            <a:r>
              <a:rPr sz="1800" dirty="0">
                <a:solidFill>
                  <a:schemeClr val="tx1"/>
                </a:solidFill>
                <a:ea typeface="微软雅黑 Light" panose="020B0502040204020203" pitchFamily="34" charset="-122"/>
                <a:cs typeface="微软雅黑 Light" panose="020B0502040204020203" pitchFamily="34" charset="-122"/>
              </a:rPr>
              <a:t>POS(Packet Over SONET/SDH</a:t>
            </a:r>
            <a:r>
              <a:rPr lang="zh-CN" altLang="en-US" sz="1800" dirty="0">
                <a:solidFill>
                  <a:schemeClr val="tx1"/>
                </a:solidFill>
                <a:ea typeface="微软雅黑 Light" panose="020B0502040204020203" pitchFamily="34" charset="-122"/>
                <a:cs typeface="微软雅黑 Light" panose="020B0502040204020203" pitchFamily="34" charset="-122"/>
              </a:rPr>
              <a:t>）光接口、以太光接口、以太电接口等</a:t>
            </a:r>
            <a:endParaRPr lang="zh-CN" altLang="en-US" sz="1800" dirty="0">
              <a:solidFill>
                <a:schemeClr val="tx1"/>
              </a:solidFill>
              <a:ea typeface="微软雅黑 Light" panose="020B0502040204020203" pitchFamily="34" charset="-122"/>
              <a:cs typeface="微软雅黑 Light" panose="020B0502040204020203" pitchFamily="34" charset="-122"/>
            </a:endParaRPr>
          </a:p>
          <a:p>
            <a:pPr marL="916305" lvl="2" indent="-186690" algn="l" eaLnBrk="1" hangingPunct="1">
              <a:lnSpc>
                <a:spcPct val="90000"/>
              </a:lnSpc>
              <a:spcBef>
                <a:spcPct val="20000"/>
              </a:spcBef>
              <a:buFont typeface="Wingdings" panose="05000000000000000000" pitchFamily="2" charset="2"/>
              <a:buChar char="n"/>
            </a:pPr>
            <a:r>
              <a:rPr lang="zh-CN" altLang="en-US" sz="1800" dirty="0">
                <a:solidFill>
                  <a:schemeClr val="tx1"/>
                </a:solidFill>
                <a:ea typeface="微软雅黑 Light" panose="020B0502040204020203" pitchFamily="34" charset="-122"/>
                <a:cs typeface="微软雅黑 Light" panose="020B0502040204020203" pitchFamily="34" charset="-122"/>
              </a:rPr>
              <a:t>接口间互连线路可以是光纤，也可以是网线电缆</a:t>
            </a:r>
            <a:endParaRPr lang="zh-CN" altLang="en-US" sz="1800" dirty="0">
              <a:solidFill>
                <a:schemeClr val="tx1"/>
              </a:solidFill>
              <a:ea typeface="微软雅黑 Light" panose="020B0502040204020203" pitchFamily="34" charset="-122"/>
              <a:cs typeface="微软雅黑 Light" panose="020B0502040204020203" pitchFamily="34" charset="-122"/>
            </a:endParaRPr>
          </a:p>
          <a:p>
            <a:pPr marL="916305" lvl="2" indent="-186690" algn="l" eaLnBrk="1" hangingPunct="1">
              <a:lnSpc>
                <a:spcPct val="90000"/>
              </a:lnSpc>
              <a:spcBef>
                <a:spcPct val="20000"/>
              </a:spcBef>
              <a:buFont typeface="Wingdings" panose="05000000000000000000" pitchFamily="2" charset="2"/>
              <a:buChar char="n"/>
            </a:pPr>
            <a:r>
              <a:rPr lang="zh-CN" altLang="en-US" sz="1800" dirty="0">
                <a:solidFill>
                  <a:schemeClr val="tx1"/>
                </a:solidFill>
                <a:ea typeface="微软雅黑 Light" panose="020B0502040204020203" pitchFamily="34" charset="-122"/>
                <a:cs typeface="微软雅黑 Light" panose="020B0502040204020203" pitchFamily="34" charset="-122"/>
              </a:rPr>
              <a:t>用什么接口、什么线路互连，取决于传输距离、所需带宽等</a:t>
            </a:r>
            <a:endParaRPr lang="zh-CN" altLang="en-US" sz="1800" dirty="0">
              <a:solidFill>
                <a:schemeClr val="tx1"/>
              </a:solidFill>
              <a:ea typeface="微软雅黑 Light" panose="020B0502040204020203" pitchFamily="34" charset="-122"/>
              <a:cs typeface="微软雅黑 Light" panose="020B0502040204020203" pitchFamily="34" charset="-122"/>
            </a:endParaRPr>
          </a:p>
          <a:p>
            <a:pPr marL="645795" lvl="1" indent="-255270" algn="l" eaLnBrk="1" hangingPunct="1">
              <a:spcBef>
                <a:spcPct val="20000"/>
              </a:spcBef>
              <a:buFont typeface="Wingdings" panose="05000000000000000000" pitchFamily="2" charset="2"/>
              <a:buChar char="n"/>
            </a:pPr>
            <a:r>
              <a:rPr lang="zh-CN" altLang="en-US" dirty="0">
                <a:solidFill>
                  <a:schemeClr val="tx1"/>
                </a:solidFill>
                <a:ea typeface="微软雅黑 Light" panose="020B0502040204020203" pitchFamily="34" charset="-122"/>
                <a:cs typeface="微软雅黑 Light" panose="020B0502040204020203" pitchFamily="34" charset="-122"/>
              </a:rPr>
              <a:t>用户终端接入到网络</a:t>
            </a:r>
            <a:endParaRPr lang="zh-CN" altLang="en-US" dirty="0">
              <a:solidFill>
                <a:schemeClr val="tx1"/>
              </a:solidFill>
              <a:ea typeface="微软雅黑 Light" panose="020B0502040204020203" pitchFamily="34" charset="-122"/>
              <a:cs typeface="微软雅黑 Light" panose="020B0502040204020203" pitchFamily="34" charset="-122"/>
            </a:endParaRPr>
          </a:p>
          <a:p>
            <a:pPr marL="916305" lvl="2" indent="-186690" algn="l" eaLnBrk="1" hangingPunct="1">
              <a:lnSpc>
                <a:spcPct val="90000"/>
              </a:lnSpc>
              <a:spcBef>
                <a:spcPct val="20000"/>
              </a:spcBef>
              <a:buFont typeface="Wingdings" panose="05000000000000000000" pitchFamily="2" charset="2"/>
              <a:buChar char="n"/>
            </a:pPr>
            <a:r>
              <a:rPr lang="zh-CN" altLang="en-US" sz="1800" dirty="0">
                <a:solidFill>
                  <a:schemeClr val="tx1"/>
                </a:solidFill>
                <a:ea typeface="微软雅黑 Light" panose="020B0502040204020203" pitchFamily="34" charset="-122"/>
                <a:cs typeface="微软雅黑 Light" panose="020B0502040204020203" pitchFamily="34" charset="-122"/>
              </a:rPr>
              <a:t>有线：服务器、计算机等用户终端通过其网卡、网线接入到网络中</a:t>
            </a:r>
            <a:endParaRPr lang="zh-CN" altLang="en-US" sz="1800" dirty="0">
              <a:solidFill>
                <a:schemeClr val="tx1"/>
              </a:solidFill>
              <a:ea typeface="微软雅黑 Light" panose="020B0502040204020203" pitchFamily="34" charset="-122"/>
              <a:cs typeface="微软雅黑 Light" panose="020B0502040204020203" pitchFamily="34" charset="-122"/>
            </a:endParaRPr>
          </a:p>
          <a:p>
            <a:pPr marL="916305" lvl="2" indent="-186690" algn="l" eaLnBrk="1" hangingPunct="1">
              <a:lnSpc>
                <a:spcPct val="90000"/>
              </a:lnSpc>
              <a:spcBef>
                <a:spcPct val="20000"/>
              </a:spcBef>
              <a:buFont typeface="Wingdings" panose="05000000000000000000" pitchFamily="2" charset="2"/>
              <a:buChar char="n"/>
            </a:pPr>
            <a:r>
              <a:rPr lang="zh-CN" altLang="en-US" sz="1800" dirty="0">
                <a:solidFill>
                  <a:schemeClr val="tx1"/>
                </a:solidFill>
                <a:ea typeface="微软雅黑 Light" panose="020B0502040204020203" pitchFamily="34" charset="-122"/>
                <a:cs typeface="微软雅黑 Light" panose="020B0502040204020203" pitchFamily="34" charset="-122"/>
              </a:rPr>
              <a:t>无线：手机、笔记本等用户终端通过无线 </a:t>
            </a:r>
            <a:r>
              <a:rPr sz="1800">
                <a:solidFill>
                  <a:schemeClr val="tx1"/>
                </a:solidFill>
                <a:ea typeface="微软雅黑 Light" panose="020B0502040204020203" pitchFamily="34" charset="-122"/>
                <a:cs typeface="微软雅黑 Light" panose="020B0502040204020203" pitchFamily="34" charset="-122"/>
              </a:rPr>
              <a:t>Wi</a:t>
            </a:r>
            <a:r>
              <a:rPr lang="en-US" altLang="zh-CN" sz="1800">
                <a:solidFill>
                  <a:schemeClr val="tx1"/>
                </a:solidFill>
                <a:ea typeface="微软雅黑 Light" panose="020B0502040204020203" pitchFamily="34" charset="-122"/>
                <a:cs typeface="微软雅黑 Light" panose="020B0502040204020203" pitchFamily="34" charset="-122"/>
              </a:rPr>
              <a:t>-</a:t>
            </a:r>
            <a:r>
              <a:rPr sz="1800">
                <a:solidFill>
                  <a:schemeClr val="tx1"/>
                </a:solidFill>
                <a:ea typeface="微软雅黑 Light" panose="020B0502040204020203" pitchFamily="34" charset="-122"/>
                <a:cs typeface="微软雅黑 Light" panose="020B0502040204020203" pitchFamily="34" charset="-122"/>
              </a:rPr>
              <a:t>Fi</a:t>
            </a:r>
            <a:r>
              <a:rPr sz="1800" dirty="0">
                <a:solidFill>
                  <a:schemeClr val="tx1"/>
                </a:solidFill>
                <a:ea typeface="微软雅黑 Light" panose="020B0502040204020203" pitchFamily="34" charset="-122"/>
                <a:cs typeface="微软雅黑 Light" panose="020B0502040204020203" pitchFamily="34" charset="-122"/>
              </a:rPr>
              <a:t> </a:t>
            </a:r>
            <a:r>
              <a:rPr lang="zh-CN" altLang="en-US" sz="1800" dirty="0">
                <a:solidFill>
                  <a:schemeClr val="tx1"/>
                </a:solidFill>
                <a:ea typeface="微软雅黑 Light" panose="020B0502040204020203" pitchFamily="34" charset="-122"/>
                <a:cs typeface="微软雅黑 Light" panose="020B0502040204020203" pitchFamily="34" charset="-122"/>
              </a:rPr>
              <a:t>接入到网络中</a:t>
            </a:r>
            <a:endParaRPr lang="zh-CN" altLang="en-US" sz="1800" dirty="0">
              <a:solidFill>
                <a:schemeClr val="tx1"/>
              </a:solidFill>
              <a:ea typeface="微软雅黑 Light" panose="020B0502040204020203" pitchFamily="34" charset="-122"/>
              <a:cs typeface="微软雅黑 Light" panose="020B0502040204020203" pitchFamily="34" charset="-122"/>
            </a:endParaRPr>
          </a:p>
          <a:p>
            <a:pPr marL="645795" lvl="1" indent="-255270" algn="l" eaLnBrk="1" hangingPunct="1">
              <a:lnSpc>
                <a:spcPct val="100000"/>
              </a:lnSpc>
              <a:spcBef>
                <a:spcPct val="20000"/>
              </a:spcBef>
              <a:buFont typeface="Wingdings" panose="05000000000000000000" pitchFamily="2" charset="2"/>
              <a:buChar char="n"/>
            </a:pPr>
            <a:r>
              <a:rPr lang="zh-CN" altLang="en-US" dirty="0">
                <a:solidFill>
                  <a:schemeClr val="tx1"/>
                </a:solidFill>
                <a:ea typeface="微软雅黑 Light" panose="020B0502040204020203" pitchFamily="34" charset="-122"/>
                <a:cs typeface="微软雅黑 Light" panose="020B0502040204020203" pitchFamily="34" charset="-122"/>
              </a:rPr>
              <a:t>接口互连的信道方式</a:t>
            </a:r>
            <a:endParaRPr lang="zh-CN" altLang="en-US" dirty="0">
              <a:solidFill>
                <a:schemeClr val="tx1"/>
              </a:solidFill>
              <a:ea typeface="微软雅黑 Light" panose="020B0502040204020203" pitchFamily="34" charset="-122"/>
              <a:cs typeface="微软雅黑 Light" panose="020B0502040204020203" pitchFamily="34" charset="-122"/>
            </a:endParaRPr>
          </a:p>
          <a:p>
            <a:pPr marL="916305" lvl="2" indent="-186690" algn="l" eaLnBrk="1" hangingPunct="1">
              <a:lnSpc>
                <a:spcPct val="90000"/>
              </a:lnSpc>
              <a:spcBef>
                <a:spcPct val="20000"/>
              </a:spcBef>
              <a:buFont typeface="Wingdings" panose="05000000000000000000" pitchFamily="2" charset="2"/>
              <a:buChar char="n"/>
            </a:pPr>
            <a:r>
              <a:rPr lang="zh-CN" altLang="en-US" sz="1800" dirty="0">
                <a:solidFill>
                  <a:schemeClr val="tx1"/>
                </a:solidFill>
                <a:ea typeface="微软雅黑 Light" panose="020B0502040204020203" pitchFamily="34" charset="-122"/>
                <a:cs typeface="微软雅黑 Light" panose="020B0502040204020203" pitchFamily="34" charset="-122"/>
              </a:rPr>
              <a:t>可以以点到点信道方式互连</a:t>
            </a:r>
            <a:endParaRPr lang="zh-CN" altLang="en-US" sz="1800" dirty="0">
              <a:solidFill>
                <a:schemeClr val="tx1"/>
              </a:solidFill>
              <a:ea typeface="微软雅黑 Light" panose="020B0502040204020203" pitchFamily="34" charset="-122"/>
              <a:cs typeface="微软雅黑 Light" panose="020B0502040204020203" pitchFamily="34" charset="-122"/>
            </a:endParaRPr>
          </a:p>
          <a:p>
            <a:pPr marL="916305" lvl="2" indent="-186690" algn="l" eaLnBrk="1" hangingPunct="1">
              <a:lnSpc>
                <a:spcPct val="90000"/>
              </a:lnSpc>
              <a:spcBef>
                <a:spcPct val="20000"/>
              </a:spcBef>
              <a:buFont typeface="Wingdings" panose="05000000000000000000" pitchFamily="2" charset="2"/>
              <a:buChar char="n"/>
            </a:pPr>
            <a:r>
              <a:rPr lang="zh-CN" altLang="en-US" sz="1800" dirty="0">
                <a:solidFill>
                  <a:schemeClr val="tx1"/>
                </a:solidFill>
                <a:ea typeface="微软雅黑 Light" panose="020B0502040204020203" pitchFamily="34" charset="-122"/>
                <a:cs typeface="微软雅黑 Light" panose="020B0502040204020203" pitchFamily="34" charset="-122"/>
              </a:rPr>
              <a:t>也可以通过集线器以广播信道方式互连</a:t>
            </a:r>
            <a:endParaRPr lang="zh-CN" altLang="en-US" sz="1800" dirty="0">
              <a:solidFill>
                <a:schemeClr val="tx1"/>
              </a:solidFill>
              <a:ea typeface="微软雅黑 Light" panose="020B0502040204020203" pitchFamily="34" charset="-122"/>
              <a:cs typeface="微软雅黑 Light" panose="020B0502040204020203" pitchFamily="34" charset="-122"/>
            </a:endParaRPr>
          </a:p>
          <a:p>
            <a:pPr marL="0" indent="0">
              <a:buNone/>
            </a:pPr>
            <a:endParaRPr lang="zh-CN" altLang="en-US" sz="1600" dirty="0">
              <a:solidFill>
                <a:schemeClr val="tx1"/>
              </a:solidFill>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
        <p:nvSpPr>
          <p:cNvPr id="3" name="标题 2"/>
          <p:cNvSpPr>
            <a:spLocks noGrp="1"/>
          </p:cNvSpPr>
          <p:nvPr>
            <p:ph type="title"/>
          </p:nvPr>
        </p:nvSpPr>
        <p:spPr/>
        <p:txBody>
          <a:bodyPr/>
          <a:lstStyle/>
          <a:p>
            <a:r>
              <a:rPr lang="zh-CN" altLang="en-US" dirty="0"/>
              <a:t>数据链路层不加控制将带来两个问题</a:t>
            </a:r>
            <a:endParaRPr lang="zh-CN" altLang="en-US" dirty="0"/>
          </a:p>
        </p:txBody>
      </p:sp>
      <p:sp>
        <p:nvSpPr>
          <p:cNvPr id="4" name="Rectangle 3"/>
          <p:cNvSpPr txBox="1">
            <a:spLocks noChangeArrowheads="1"/>
          </p:cNvSpPr>
          <p:nvPr/>
        </p:nvSpPr>
        <p:spPr>
          <a:xfrm>
            <a:off x="694690" y="1997710"/>
            <a:ext cx="4744720" cy="1555750"/>
          </a:xfrm>
          <a:prstGeom prst="rect">
            <a:avLst/>
          </a:prstGeom>
          <a:solidFill>
            <a:schemeClr val="accent1">
              <a:lumMod val="90000"/>
              <a:alpha val="16000"/>
            </a:scheme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marR="0" lvl="1" indent="-285750" algn="l" defTabSz="914400" latinLnBrk="0">
              <a:lnSpc>
                <a:spcPct val="130000"/>
              </a:lnSpc>
              <a:spcBef>
                <a:spcPts val="0"/>
              </a:spcBef>
              <a:buClr>
                <a:srgbClr val="00C800"/>
              </a:buClr>
              <a:buSzPct val="80000"/>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接收方的处理速率有限，低于发送方的发送速率</a:t>
            </a:r>
            <a:endPar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marR="0" lvl="1" indent="-285750" algn="l" defTabSz="914400" latinLnBrk="0">
              <a:lnSpc>
                <a:spcPct val="130000"/>
              </a:lnSpc>
              <a:spcBef>
                <a:spcPts val="0"/>
              </a:spcBef>
              <a:buClr>
                <a:srgbClr val="00C800"/>
              </a:buClr>
              <a:buSzPct val="80000"/>
              <a:buFont typeface="Wingdings" panose="05000000000000000000" pitchFamily="2" charset="2"/>
              <a:buChar char="n"/>
            </a:pPr>
            <a:r>
              <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接收方的接收缓冲区小，缓存不下突发性数据流量</a:t>
            </a:r>
            <a:endParaRPr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marR="0" lvl="1" indent="-285750" algn="l" defTabSz="914400" rtl="0" eaLnBrk="1" latinLnBrk="0" hangingPunct="1">
              <a:lnSpc>
                <a:spcPct val="130000"/>
              </a:lnSpc>
              <a:spcBef>
                <a:spcPts val="0"/>
              </a:spcBef>
              <a:buClr>
                <a:srgbClr val="00C800"/>
              </a:buClr>
              <a:buSzPct val="80000"/>
              <a:buFont typeface="Wingdings" panose="05000000000000000000" pitchFamily="2" charset="2"/>
              <a:buChar char="n"/>
            </a:pPr>
            <a:endParaRPr kumimoji="0" lang="zh-CN" altLang="en-US" sz="2000" b="0" i="0" u="none" strike="noStrike" kern="1200" cap="none" spc="0" normalizeH="0" baseline="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5" name="Rectangle 3"/>
          <p:cNvSpPr txBox="1">
            <a:spLocks noChangeArrowheads="1"/>
          </p:cNvSpPr>
          <p:nvPr/>
        </p:nvSpPr>
        <p:spPr>
          <a:xfrm>
            <a:off x="6816090" y="1977390"/>
            <a:ext cx="4737100" cy="1576070"/>
          </a:xfrm>
          <a:prstGeom prst="rect">
            <a:avLst/>
          </a:prstGeom>
          <a:solidFill>
            <a:schemeClr val="accent1">
              <a:lumMod val="90000"/>
              <a:alpha val="12000"/>
            </a:scheme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1" indent="-285750">
              <a:lnSpc>
                <a:spcPct val="130000"/>
              </a:lnSpc>
              <a:spcBef>
                <a:spcPts val="0"/>
              </a:spcBef>
              <a:buClr>
                <a:srgbClr val="00C800"/>
              </a:buClr>
              <a:buSzPct val="80000"/>
              <a:buFont typeface="Wingdings" panose="05000000000000000000" pitchFamily="2" charset="2"/>
              <a:buChar char="n"/>
            </a:pPr>
            <a:r>
              <a:rPr lang="zh-CN" altLang="en-US" sz="19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帧损坏：数据帧的比特发生差错</a:t>
            </a:r>
            <a:endParaRPr lang="en-US" altLang="zh-CN" sz="19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nSpc>
                <a:spcPct val="130000"/>
              </a:lnSpc>
              <a:spcBef>
                <a:spcPts val="0"/>
              </a:spcBef>
              <a:buClr>
                <a:srgbClr val="00C800"/>
              </a:buClr>
              <a:buSzPct val="80000"/>
              <a:buFont typeface="Wingdings" panose="05000000000000000000" pitchFamily="2" charset="2"/>
              <a:buChar char="n"/>
            </a:pPr>
            <a:r>
              <a:rPr lang="zh-CN" altLang="en-US" sz="19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帧丢失：接收方未收到</a:t>
            </a:r>
            <a:endParaRPr lang="en-US" altLang="zh-CN" sz="19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nSpc>
                <a:spcPct val="130000"/>
              </a:lnSpc>
              <a:spcBef>
                <a:spcPts val="0"/>
              </a:spcBef>
              <a:buClr>
                <a:srgbClr val="00C800"/>
              </a:buClr>
              <a:buSzPct val="80000"/>
              <a:buFont typeface="Wingdings" panose="05000000000000000000" pitchFamily="2" charset="2"/>
              <a:buChar char="n"/>
            </a:pPr>
            <a:r>
              <a:rPr lang="zh-CN" altLang="en-US" sz="19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帧乱序：先发后到，后发先到</a:t>
            </a:r>
            <a:endParaRPr lang="en-US" altLang="zh-CN" sz="19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742950" lvl="1" indent="-285750">
              <a:lnSpc>
                <a:spcPct val="130000"/>
              </a:lnSpc>
              <a:spcBef>
                <a:spcPts val="0"/>
              </a:spcBef>
              <a:buClr>
                <a:srgbClr val="00C800"/>
              </a:buClr>
              <a:buSzPct val="80000"/>
              <a:buFont typeface="Wingdings" panose="05000000000000000000" pitchFamily="2" charset="2"/>
              <a:buChar char="n"/>
            </a:pPr>
            <a:r>
              <a:rPr lang="zh-CN" altLang="en-US" sz="19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帧重复：相同数据帧，收到多次</a:t>
            </a:r>
            <a:endParaRPr lang="en-US" altLang="zh-CN" sz="19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6" name="矩形 5"/>
          <p:cNvSpPr/>
          <p:nvPr/>
        </p:nvSpPr>
        <p:spPr>
          <a:xfrm>
            <a:off x="551815" y="1319092"/>
            <a:ext cx="4688205" cy="607695"/>
          </a:xfrm>
          <a:prstGeom prst="rect">
            <a:avLst/>
          </a:prstGeom>
        </p:spPr>
        <p:txBody>
          <a:bodyPr wrap="none">
            <a:spAutoFit/>
          </a:bodyPr>
          <a:lstStyle/>
          <a:p>
            <a:pPr marL="457200" lvl="0" indent="-457200">
              <a:lnSpc>
                <a:spcPct val="120000"/>
              </a:lnSpc>
              <a:buClr>
                <a:srgbClr val="C00000"/>
              </a:buClr>
              <a:buFont typeface="Wingdings" panose="05000000000000000000" pitchFamily="2" charset="2"/>
              <a:buChar char="n"/>
              <a:defRPr/>
            </a:pPr>
            <a:r>
              <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问题1：接收方来不及处理</a:t>
            </a:r>
            <a:endParaRPr lang="en-US" altLang="zh-CN" sz="2400" dirty="0">
              <a:solidFill>
                <a:srgbClr val="C00000"/>
              </a:solidFill>
              <a:cs typeface="+mn-ea"/>
              <a:sym typeface="+mn-lt"/>
            </a:endParaRPr>
          </a:p>
        </p:txBody>
      </p:sp>
      <p:sp>
        <p:nvSpPr>
          <p:cNvPr id="7" name="矩形 6"/>
          <p:cNvSpPr/>
          <p:nvPr/>
        </p:nvSpPr>
        <p:spPr>
          <a:xfrm>
            <a:off x="6713357" y="1285027"/>
            <a:ext cx="4634865" cy="607695"/>
          </a:xfrm>
          <a:prstGeom prst="rect">
            <a:avLst/>
          </a:prstGeom>
        </p:spPr>
        <p:txBody>
          <a:bodyPr wrap="none">
            <a:spAutoFit/>
          </a:bodyPr>
          <a:lstStyle/>
          <a:p>
            <a:pPr marL="342900" lvl="0" indent="-342900">
              <a:lnSpc>
                <a:spcPct val="120000"/>
              </a:lnSpc>
              <a:buClr>
                <a:srgbClr val="CC3300"/>
              </a:buClr>
              <a:buFont typeface="Wingdings" panose="05000000000000000000" pitchFamily="2" charset="2"/>
              <a:buChar char="n"/>
              <a:defRPr/>
            </a:pPr>
            <a:r>
              <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问题2：信道上发生了差错</a:t>
            </a:r>
            <a:endParaRPr lang="zh-CN" altLang="en-US" sz="2800" kern="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8" name="Rectangle 3"/>
          <p:cNvSpPr txBox="1">
            <a:spLocks noChangeArrowheads="1"/>
          </p:cNvSpPr>
          <p:nvPr/>
        </p:nvSpPr>
        <p:spPr>
          <a:xfrm>
            <a:off x="2423950" y="4659659"/>
            <a:ext cx="1494366" cy="528649"/>
          </a:xfrm>
          <a:prstGeom prst="rect">
            <a:avLst/>
          </a:prstGeom>
          <a:no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流量控制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9" name="Rectangle 3"/>
          <p:cNvSpPr txBox="1">
            <a:spLocks noChangeArrowheads="1"/>
          </p:cNvSpPr>
          <p:nvPr/>
        </p:nvSpPr>
        <p:spPr>
          <a:xfrm>
            <a:off x="8576549" y="4646325"/>
            <a:ext cx="1494366" cy="528648"/>
          </a:xfrm>
          <a:prstGeom prst="rect">
            <a:avLst/>
          </a:prstGeom>
          <a:no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b="1" dirty="0">
                <a:solidFill>
                  <a:srgbClr val="C00000"/>
                </a:solidFill>
                <a:latin typeface="+mn-lt"/>
                <a:ea typeface="+mn-ea"/>
                <a:cs typeface="+mn-ea"/>
                <a:sym typeface="+mn-lt"/>
              </a:rPr>
              <a:t>差错控制</a:t>
            </a:r>
            <a:endParaRPr kumimoji="0" lang="en-US" altLang="zh-CN" sz="3200" b="1" i="0" u="none" strike="noStrike" kern="1200" cap="none" spc="0" normalizeH="0" baseline="0" noProof="0" dirty="0">
              <a:ln>
                <a:noFill/>
              </a:ln>
              <a:solidFill>
                <a:srgbClr val="C00000"/>
              </a:solidFill>
              <a:effectLst/>
              <a:uLnTx/>
              <a:uFillTx/>
              <a:latin typeface="+mn-lt"/>
              <a:ea typeface="+mn-ea"/>
              <a:cs typeface="+mn-ea"/>
              <a:sym typeface="+mn-lt"/>
            </a:endParaRPr>
          </a:p>
        </p:txBody>
      </p:sp>
      <p:sp>
        <p:nvSpPr>
          <p:cNvPr id="10" name="Rectangle 3"/>
          <p:cNvSpPr txBox="1">
            <a:spLocks noChangeArrowheads="1"/>
          </p:cNvSpPr>
          <p:nvPr/>
        </p:nvSpPr>
        <p:spPr>
          <a:xfrm>
            <a:off x="4825414" y="5532749"/>
            <a:ext cx="3295869" cy="497317"/>
          </a:xfrm>
          <a:prstGeom prst="rect">
            <a:avLst/>
          </a:prstGeom>
          <a:no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zh-CN" altLang="en-US" sz="2400" dirty="0">
                <a:solidFill>
                  <a:prstClr val="black"/>
                </a:solidFill>
                <a:latin typeface="+mn-lt"/>
                <a:ea typeface="+mn-ea"/>
                <a:cs typeface="+mn-ea"/>
                <a:sym typeface="+mn-lt"/>
              </a:rPr>
              <a:t>确保数据帧被正确接收</a:t>
            </a:r>
            <a:endParaRPr kumimoji="0" lang="en-US" altLang="zh-CN" sz="3200" b="0" i="0" u="none" strike="noStrike" kern="1200" cap="none" spc="0" normalizeH="0" baseline="0" noProof="0" dirty="0">
              <a:ln>
                <a:noFill/>
              </a:ln>
              <a:solidFill>
                <a:prstClr val="black"/>
              </a:solidFill>
              <a:effectLst/>
              <a:uLnTx/>
              <a:uFillTx/>
              <a:latin typeface="+mn-lt"/>
              <a:ea typeface="+mn-ea"/>
              <a:cs typeface="+mn-ea"/>
              <a:sym typeface="+mn-lt"/>
            </a:endParaRPr>
          </a:p>
        </p:txBody>
      </p:sp>
      <p:sp>
        <p:nvSpPr>
          <p:cNvPr id="11" name="箭头: 圆角右 10"/>
          <p:cNvSpPr/>
          <p:nvPr/>
        </p:nvSpPr>
        <p:spPr>
          <a:xfrm rot="10800000">
            <a:off x="8040280" y="5281097"/>
            <a:ext cx="1504054" cy="728735"/>
          </a:xfrm>
          <a:prstGeom prst="bentArrow">
            <a:avLst>
              <a:gd name="adj1" fmla="val 30933"/>
              <a:gd name="adj2" fmla="val 25000"/>
              <a:gd name="adj3" fmla="val 25000"/>
              <a:gd name="adj4" fmla="val 43750"/>
            </a:avLst>
          </a:prstGeom>
          <a:solidFill>
            <a:srgbClr val="6697F0">
              <a:alpha val="34000"/>
            </a:srgbClr>
          </a:solidFill>
          <a:ln>
            <a:solidFill>
              <a:srgbClr val="6697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2" name="箭头: 圆角右 11"/>
          <p:cNvSpPr/>
          <p:nvPr/>
        </p:nvSpPr>
        <p:spPr>
          <a:xfrm flipV="1">
            <a:off x="3071605" y="5281396"/>
            <a:ext cx="1629826" cy="688431"/>
          </a:xfrm>
          <a:prstGeom prst="bentArrow">
            <a:avLst>
              <a:gd name="adj1" fmla="val 31166"/>
              <a:gd name="adj2" fmla="val 25000"/>
              <a:gd name="adj3" fmla="val 25000"/>
              <a:gd name="adj4" fmla="val 43750"/>
            </a:avLst>
          </a:prstGeom>
          <a:solidFill>
            <a:srgbClr val="6697F0">
              <a:alpha val="34000"/>
            </a:srgbClr>
          </a:solidFill>
          <a:ln>
            <a:solidFill>
              <a:srgbClr val="6697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tx1"/>
              </a:solidFill>
              <a:cs typeface="+mn-ea"/>
              <a:sym typeface="+mn-lt"/>
            </a:endParaRPr>
          </a:p>
        </p:txBody>
      </p:sp>
      <p:sp>
        <p:nvSpPr>
          <p:cNvPr id="13" name="下箭头 63"/>
          <p:cNvSpPr/>
          <p:nvPr/>
        </p:nvSpPr>
        <p:spPr>
          <a:xfrm rot="10800000" flipV="1">
            <a:off x="682625" y="3624580"/>
            <a:ext cx="4756150" cy="976630"/>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1" fmla="*/ 258884 w 1035535"/>
              <a:gd name="connsiteY0-2" fmla="*/ 0 h 794114"/>
              <a:gd name="connsiteX1-3" fmla="*/ 776651 w 1035535"/>
              <a:gd name="connsiteY1-4" fmla="*/ 0 h 794114"/>
              <a:gd name="connsiteX2-5" fmla="*/ 776651 w 1035535"/>
              <a:gd name="connsiteY2-6" fmla="*/ 468495 h 794114"/>
              <a:gd name="connsiteX3-7" fmla="*/ 1035535 w 1035535"/>
              <a:gd name="connsiteY3-8" fmla="*/ 468495 h 794114"/>
              <a:gd name="connsiteX4-9" fmla="*/ 517768 w 1035535"/>
              <a:gd name="connsiteY4-10" fmla="*/ 794114 h 794114"/>
              <a:gd name="connsiteX5-11" fmla="*/ 0 w 1035535"/>
              <a:gd name="connsiteY5-12" fmla="*/ 468495 h 794114"/>
              <a:gd name="connsiteX6-13" fmla="*/ 258884 w 1035535"/>
              <a:gd name="connsiteY6-14" fmla="*/ 468495 h 794114"/>
              <a:gd name="connsiteX7-15" fmla="*/ 350324 w 1035535"/>
              <a:gd name="connsiteY7-16" fmla="*/ 91440 h 794114"/>
              <a:gd name="connsiteX0-17" fmla="*/ 258884 w 1035535"/>
              <a:gd name="connsiteY0-18" fmla="*/ 0 h 794114"/>
              <a:gd name="connsiteX1-19" fmla="*/ 776651 w 1035535"/>
              <a:gd name="connsiteY1-20" fmla="*/ 468495 h 794114"/>
              <a:gd name="connsiteX2-21" fmla="*/ 1035535 w 1035535"/>
              <a:gd name="connsiteY2-22" fmla="*/ 468495 h 794114"/>
              <a:gd name="connsiteX3-23" fmla="*/ 517768 w 1035535"/>
              <a:gd name="connsiteY3-24" fmla="*/ 794114 h 794114"/>
              <a:gd name="connsiteX4-25" fmla="*/ 0 w 1035535"/>
              <a:gd name="connsiteY4-26" fmla="*/ 468495 h 794114"/>
              <a:gd name="connsiteX5-27" fmla="*/ 258884 w 1035535"/>
              <a:gd name="connsiteY5-28" fmla="*/ 468495 h 794114"/>
              <a:gd name="connsiteX6-29" fmla="*/ 350324 w 1035535"/>
              <a:gd name="connsiteY6-30" fmla="*/ 91440 h 794114"/>
              <a:gd name="connsiteX0-31" fmla="*/ 1016121 w 1035535"/>
              <a:gd name="connsiteY0-32" fmla="*/ 0 h 794114"/>
              <a:gd name="connsiteX1-33" fmla="*/ 776651 w 1035535"/>
              <a:gd name="connsiteY1-34" fmla="*/ 468495 h 794114"/>
              <a:gd name="connsiteX2-35" fmla="*/ 1035535 w 1035535"/>
              <a:gd name="connsiteY2-36" fmla="*/ 468495 h 794114"/>
              <a:gd name="connsiteX3-37" fmla="*/ 517768 w 1035535"/>
              <a:gd name="connsiteY3-38" fmla="*/ 794114 h 794114"/>
              <a:gd name="connsiteX4-39" fmla="*/ 0 w 1035535"/>
              <a:gd name="connsiteY4-40" fmla="*/ 468495 h 794114"/>
              <a:gd name="connsiteX5-41" fmla="*/ 258884 w 1035535"/>
              <a:gd name="connsiteY5-42" fmla="*/ 468495 h 794114"/>
              <a:gd name="connsiteX6-43" fmla="*/ 350324 w 1035535"/>
              <a:gd name="connsiteY6-44" fmla="*/ 91440 h 794114"/>
              <a:gd name="connsiteX0-45" fmla="*/ 1018222 w 1037636"/>
              <a:gd name="connsiteY0-46" fmla="*/ 0 h 794114"/>
              <a:gd name="connsiteX1-47" fmla="*/ 778752 w 1037636"/>
              <a:gd name="connsiteY1-48" fmla="*/ 468495 h 794114"/>
              <a:gd name="connsiteX2-49" fmla="*/ 1037636 w 1037636"/>
              <a:gd name="connsiteY2-50" fmla="*/ 468495 h 794114"/>
              <a:gd name="connsiteX3-51" fmla="*/ 519869 w 1037636"/>
              <a:gd name="connsiteY3-52" fmla="*/ 794114 h 794114"/>
              <a:gd name="connsiteX4-53" fmla="*/ 2101 w 1037636"/>
              <a:gd name="connsiteY4-54" fmla="*/ 468495 h 794114"/>
              <a:gd name="connsiteX5-55" fmla="*/ 260985 w 1037636"/>
              <a:gd name="connsiteY5-56" fmla="*/ 468495 h 794114"/>
              <a:gd name="connsiteX6-57" fmla="*/ 0 w 1037636"/>
              <a:gd name="connsiteY6-58" fmla="*/ 86678 h 794114"/>
              <a:gd name="connsiteX0-59" fmla="*/ 1027747 w 1047161"/>
              <a:gd name="connsiteY0-60" fmla="*/ 0 h 794114"/>
              <a:gd name="connsiteX1-61" fmla="*/ 788277 w 1047161"/>
              <a:gd name="connsiteY1-62" fmla="*/ 468495 h 794114"/>
              <a:gd name="connsiteX2-63" fmla="*/ 1047161 w 1047161"/>
              <a:gd name="connsiteY2-64" fmla="*/ 468495 h 794114"/>
              <a:gd name="connsiteX3-65" fmla="*/ 529394 w 1047161"/>
              <a:gd name="connsiteY3-66" fmla="*/ 794114 h 794114"/>
              <a:gd name="connsiteX4-67" fmla="*/ 11626 w 1047161"/>
              <a:gd name="connsiteY4-68" fmla="*/ 468495 h 794114"/>
              <a:gd name="connsiteX5-69" fmla="*/ 270510 w 1047161"/>
              <a:gd name="connsiteY5-70" fmla="*/ 468495 h 794114"/>
              <a:gd name="connsiteX6-71" fmla="*/ 0 w 1047161"/>
              <a:gd name="connsiteY6-72" fmla="*/ 10478 h 794114"/>
              <a:gd name="connsiteX0-73" fmla="*/ 1016121 w 1035535"/>
              <a:gd name="connsiteY0-74" fmla="*/ 13335 h 807449"/>
              <a:gd name="connsiteX1-75" fmla="*/ 776651 w 1035535"/>
              <a:gd name="connsiteY1-76" fmla="*/ 481830 h 807449"/>
              <a:gd name="connsiteX2-77" fmla="*/ 1035535 w 1035535"/>
              <a:gd name="connsiteY2-78" fmla="*/ 481830 h 807449"/>
              <a:gd name="connsiteX3-79" fmla="*/ 517768 w 1035535"/>
              <a:gd name="connsiteY3-80" fmla="*/ 807449 h 807449"/>
              <a:gd name="connsiteX4-81" fmla="*/ 0 w 1035535"/>
              <a:gd name="connsiteY4-82" fmla="*/ 481830 h 807449"/>
              <a:gd name="connsiteX5-83" fmla="*/ 258884 w 1035535"/>
              <a:gd name="connsiteY5-84" fmla="*/ 481830 h 807449"/>
              <a:gd name="connsiteX6-85" fmla="*/ 12187 w 1035535"/>
              <a:gd name="connsiteY6-86" fmla="*/ 0 h 807449"/>
              <a:gd name="connsiteX0-87" fmla="*/ 1016121 w 1035535"/>
              <a:gd name="connsiteY0-88" fmla="*/ 13335 h 807449"/>
              <a:gd name="connsiteX1-89" fmla="*/ 776651 w 1035535"/>
              <a:gd name="connsiteY1-90" fmla="*/ 481830 h 807449"/>
              <a:gd name="connsiteX2-91" fmla="*/ 1035535 w 1035535"/>
              <a:gd name="connsiteY2-92" fmla="*/ 481830 h 807449"/>
              <a:gd name="connsiteX3-93" fmla="*/ 517768 w 1035535"/>
              <a:gd name="connsiteY3-94" fmla="*/ 807449 h 807449"/>
              <a:gd name="connsiteX4-95" fmla="*/ 0 w 1035535"/>
              <a:gd name="connsiteY4-96" fmla="*/ 481830 h 807449"/>
              <a:gd name="connsiteX5-97" fmla="*/ 392234 w 1035535"/>
              <a:gd name="connsiteY5-98" fmla="*/ 486592 h 807449"/>
              <a:gd name="connsiteX6-99" fmla="*/ 12187 w 1035535"/>
              <a:gd name="connsiteY6-100" fmla="*/ 0 h 807449"/>
              <a:gd name="connsiteX0-101" fmla="*/ 1016121 w 1035535"/>
              <a:gd name="connsiteY0-102" fmla="*/ 13335 h 807449"/>
              <a:gd name="connsiteX1-103" fmla="*/ 619488 w 1035535"/>
              <a:gd name="connsiteY1-104" fmla="*/ 481830 h 807449"/>
              <a:gd name="connsiteX2-105" fmla="*/ 1035535 w 1035535"/>
              <a:gd name="connsiteY2-106" fmla="*/ 481830 h 807449"/>
              <a:gd name="connsiteX3-107" fmla="*/ 517768 w 1035535"/>
              <a:gd name="connsiteY3-108" fmla="*/ 807449 h 807449"/>
              <a:gd name="connsiteX4-109" fmla="*/ 0 w 1035535"/>
              <a:gd name="connsiteY4-110" fmla="*/ 481830 h 807449"/>
              <a:gd name="connsiteX5-111" fmla="*/ 392234 w 1035535"/>
              <a:gd name="connsiteY5-112" fmla="*/ 486592 h 807449"/>
              <a:gd name="connsiteX6-113" fmla="*/ 12187 w 1035535"/>
              <a:gd name="connsiteY6-114" fmla="*/ 0 h 807449"/>
              <a:gd name="connsiteX0-115" fmla="*/ 1016121 w 1035535"/>
              <a:gd name="connsiteY0-116" fmla="*/ 13335 h 807449"/>
              <a:gd name="connsiteX1-117" fmla="*/ 619488 w 1035535"/>
              <a:gd name="connsiteY1-118" fmla="*/ 481830 h 807449"/>
              <a:gd name="connsiteX2-119" fmla="*/ 1035535 w 1035535"/>
              <a:gd name="connsiteY2-120" fmla="*/ 481830 h 807449"/>
              <a:gd name="connsiteX3-121" fmla="*/ 517768 w 1035535"/>
              <a:gd name="connsiteY3-122" fmla="*/ 807449 h 807449"/>
              <a:gd name="connsiteX4-123" fmla="*/ 0 w 1035535"/>
              <a:gd name="connsiteY4-124" fmla="*/ 481830 h 807449"/>
              <a:gd name="connsiteX5-125" fmla="*/ 392234 w 1035535"/>
              <a:gd name="connsiteY5-126" fmla="*/ 486592 h 807449"/>
              <a:gd name="connsiteX6-127" fmla="*/ 12187 w 1035535"/>
              <a:gd name="connsiteY6-128" fmla="*/ 0 h 807449"/>
              <a:gd name="connsiteX0-129" fmla="*/ 1016121 w 1035535"/>
              <a:gd name="connsiteY0-130" fmla="*/ 13335 h 807449"/>
              <a:gd name="connsiteX1-131" fmla="*/ 619488 w 1035535"/>
              <a:gd name="connsiteY1-132" fmla="*/ 481830 h 807449"/>
              <a:gd name="connsiteX2-133" fmla="*/ 1035535 w 1035535"/>
              <a:gd name="connsiteY2-134" fmla="*/ 481830 h 807449"/>
              <a:gd name="connsiteX3-135" fmla="*/ 517768 w 1035535"/>
              <a:gd name="connsiteY3-136" fmla="*/ 807449 h 807449"/>
              <a:gd name="connsiteX4-137" fmla="*/ 0 w 1035535"/>
              <a:gd name="connsiteY4-138" fmla="*/ 481830 h 807449"/>
              <a:gd name="connsiteX5-139" fmla="*/ 392234 w 1035535"/>
              <a:gd name="connsiteY5-140" fmla="*/ 486592 h 807449"/>
              <a:gd name="connsiteX6-141" fmla="*/ 12187 w 1035535"/>
              <a:gd name="connsiteY6-142" fmla="*/ 0 h 807449"/>
              <a:gd name="connsiteX0-143" fmla="*/ 1044696 w 1044696"/>
              <a:gd name="connsiteY0-144" fmla="*/ 0 h 832214"/>
              <a:gd name="connsiteX1-145" fmla="*/ 619488 w 1044696"/>
              <a:gd name="connsiteY1-146" fmla="*/ 506595 h 832214"/>
              <a:gd name="connsiteX2-147" fmla="*/ 1035535 w 1044696"/>
              <a:gd name="connsiteY2-148" fmla="*/ 506595 h 832214"/>
              <a:gd name="connsiteX3-149" fmla="*/ 517768 w 1044696"/>
              <a:gd name="connsiteY3-150" fmla="*/ 832214 h 832214"/>
              <a:gd name="connsiteX4-151" fmla="*/ 0 w 1044696"/>
              <a:gd name="connsiteY4-152" fmla="*/ 506595 h 832214"/>
              <a:gd name="connsiteX5-153" fmla="*/ 392234 w 1044696"/>
              <a:gd name="connsiteY5-154" fmla="*/ 511357 h 832214"/>
              <a:gd name="connsiteX6-155" fmla="*/ 12187 w 1044696"/>
              <a:gd name="connsiteY6-156" fmla="*/ 24765 h 832214"/>
              <a:gd name="connsiteX0-157" fmla="*/ 1032509 w 1032509"/>
              <a:gd name="connsiteY0-158" fmla="*/ 0 h 832214"/>
              <a:gd name="connsiteX1-159" fmla="*/ 607301 w 1032509"/>
              <a:gd name="connsiteY1-160" fmla="*/ 506595 h 832214"/>
              <a:gd name="connsiteX2-161" fmla="*/ 1023348 w 1032509"/>
              <a:gd name="connsiteY2-162" fmla="*/ 506595 h 832214"/>
              <a:gd name="connsiteX3-163" fmla="*/ 505581 w 1032509"/>
              <a:gd name="connsiteY3-164" fmla="*/ 832214 h 832214"/>
              <a:gd name="connsiteX4-165" fmla="*/ 237844 w 1032509"/>
              <a:gd name="connsiteY4-166" fmla="*/ 508976 h 832214"/>
              <a:gd name="connsiteX5-167" fmla="*/ 380047 w 1032509"/>
              <a:gd name="connsiteY5-168" fmla="*/ 511357 h 832214"/>
              <a:gd name="connsiteX6-169" fmla="*/ 0 w 1032509"/>
              <a:gd name="connsiteY6-170" fmla="*/ 24765 h 832214"/>
              <a:gd name="connsiteX0-171" fmla="*/ 1032509 w 1032509"/>
              <a:gd name="connsiteY0-172" fmla="*/ 0 h 832214"/>
              <a:gd name="connsiteX1-173" fmla="*/ 607301 w 1032509"/>
              <a:gd name="connsiteY1-174" fmla="*/ 506595 h 832214"/>
              <a:gd name="connsiteX2-175" fmla="*/ 804276 w 1032509"/>
              <a:gd name="connsiteY2-176" fmla="*/ 513741 h 832214"/>
              <a:gd name="connsiteX3-177" fmla="*/ 505581 w 1032509"/>
              <a:gd name="connsiteY3-178" fmla="*/ 832214 h 832214"/>
              <a:gd name="connsiteX4-179" fmla="*/ 237844 w 1032509"/>
              <a:gd name="connsiteY4-180" fmla="*/ 508976 h 832214"/>
              <a:gd name="connsiteX5-181" fmla="*/ 380047 w 1032509"/>
              <a:gd name="connsiteY5-182" fmla="*/ 511357 h 832214"/>
              <a:gd name="connsiteX6-183" fmla="*/ 0 w 1032509"/>
              <a:gd name="connsiteY6-184" fmla="*/ 24765 h 832214"/>
              <a:gd name="connsiteX0-185" fmla="*/ 1032509 w 1032509"/>
              <a:gd name="connsiteY0-186" fmla="*/ 0 h 722679"/>
              <a:gd name="connsiteX1-187" fmla="*/ 607301 w 1032509"/>
              <a:gd name="connsiteY1-188" fmla="*/ 506595 h 722679"/>
              <a:gd name="connsiteX2-189" fmla="*/ 804276 w 1032509"/>
              <a:gd name="connsiteY2-190" fmla="*/ 513741 h 722679"/>
              <a:gd name="connsiteX3-191" fmla="*/ 507965 w 1032509"/>
              <a:gd name="connsiteY3-192" fmla="*/ 722679 h 722679"/>
              <a:gd name="connsiteX4-193" fmla="*/ 237844 w 1032509"/>
              <a:gd name="connsiteY4-194" fmla="*/ 508976 h 722679"/>
              <a:gd name="connsiteX5-195" fmla="*/ 380047 w 1032509"/>
              <a:gd name="connsiteY5-196" fmla="*/ 511357 h 722679"/>
              <a:gd name="connsiteX6-197" fmla="*/ 0 w 1032509"/>
              <a:gd name="connsiteY6-198" fmla="*/ 24765 h 722679"/>
              <a:gd name="connsiteX0-199" fmla="*/ 1032509 w 1032509"/>
              <a:gd name="connsiteY0-200" fmla="*/ 0 h 722679"/>
              <a:gd name="connsiteX1-201" fmla="*/ 607301 w 1032509"/>
              <a:gd name="connsiteY1-202" fmla="*/ 506595 h 722679"/>
              <a:gd name="connsiteX2-203" fmla="*/ 804276 w 1032509"/>
              <a:gd name="connsiteY2-204" fmla="*/ 513741 h 722679"/>
              <a:gd name="connsiteX3-205" fmla="*/ 498440 w 1032509"/>
              <a:gd name="connsiteY3-206" fmla="*/ 722679 h 722679"/>
              <a:gd name="connsiteX4-207" fmla="*/ 237844 w 1032509"/>
              <a:gd name="connsiteY4-208" fmla="*/ 508976 h 722679"/>
              <a:gd name="connsiteX5-209" fmla="*/ 380047 w 1032509"/>
              <a:gd name="connsiteY5-210" fmla="*/ 511357 h 722679"/>
              <a:gd name="connsiteX6-211" fmla="*/ 0 w 1032509"/>
              <a:gd name="connsiteY6-212" fmla="*/ 24765 h 722679"/>
              <a:gd name="connsiteX0-213" fmla="*/ 1032509 w 1032509"/>
              <a:gd name="connsiteY0-214" fmla="*/ 0 h 722679"/>
              <a:gd name="connsiteX1-215" fmla="*/ 607301 w 1032509"/>
              <a:gd name="connsiteY1-216" fmla="*/ 506595 h 722679"/>
              <a:gd name="connsiteX2-217" fmla="*/ 792369 w 1032509"/>
              <a:gd name="connsiteY2-218" fmla="*/ 515732 h 722679"/>
              <a:gd name="connsiteX3-219" fmla="*/ 498440 w 1032509"/>
              <a:gd name="connsiteY3-220" fmla="*/ 722679 h 722679"/>
              <a:gd name="connsiteX4-221" fmla="*/ 237844 w 1032509"/>
              <a:gd name="connsiteY4-222" fmla="*/ 508976 h 722679"/>
              <a:gd name="connsiteX5-223" fmla="*/ 380047 w 1032509"/>
              <a:gd name="connsiteY5-224" fmla="*/ 511357 h 722679"/>
              <a:gd name="connsiteX6-225" fmla="*/ 0 w 1032509"/>
              <a:gd name="connsiteY6-226" fmla="*/ 24765 h 722679"/>
              <a:gd name="connsiteX0-227" fmla="*/ 1032509 w 1032509"/>
              <a:gd name="connsiteY0-228" fmla="*/ 0 h 720688"/>
              <a:gd name="connsiteX1-229" fmla="*/ 607301 w 1032509"/>
              <a:gd name="connsiteY1-230" fmla="*/ 506595 h 720688"/>
              <a:gd name="connsiteX2-231" fmla="*/ 792369 w 1032509"/>
              <a:gd name="connsiteY2-232" fmla="*/ 515732 h 720688"/>
              <a:gd name="connsiteX3-233" fmla="*/ 503202 w 1032509"/>
              <a:gd name="connsiteY3-234" fmla="*/ 720688 h 720688"/>
              <a:gd name="connsiteX4-235" fmla="*/ 237844 w 1032509"/>
              <a:gd name="connsiteY4-236" fmla="*/ 508976 h 720688"/>
              <a:gd name="connsiteX5-237" fmla="*/ 380047 w 1032509"/>
              <a:gd name="connsiteY5-238" fmla="*/ 511357 h 720688"/>
              <a:gd name="connsiteX6-239" fmla="*/ 0 w 1032509"/>
              <a:gd name="connsiteY6-240" fmla="*/ 24765 h 720688"/>
              <a:gd name="connsiteX0-241" fmla="*/ 1044414 w 1044414"/>
              <a:gd name="connsiteY0-242" fmla="*/ 0 h 720688"/>
              <a:gd name="connsiteX1-243" fmla="*/ 619206 w 1044414"/>
              <a:gd name="connsiteY1-244" fmla="*/ 506595 h 720688"/>
              <a:gd name="connsiteX2-245" fmla="*/ 804274 w 1044414"/>
              <a:gd name="connsiteY2-246" fmla="*/ 515732 h 720688"/>
              <a:gd name="connsiteX3-247" fmla="*/ 515107 w 1044414"/>
              <a:gd name="connsiteY3-248" fmla="*/ 720688 h 720688"/>
              <a:gd name="connsiteX4-249" fmla="*/ 249749 w 1044414"/>
              <a:gd name="connsiteY4-250" fmla="*/ 508976 h 720688"/>
              <a:gd name="connsiteX5-251" fmla="*/ 391952 w 1044414"/>
              <a:gd name="connsiteY5-252" fmla="*/ 511357 h 720688"/>
              <a:gd name="connsiteX6-253" fmla="*/ 0 w 1044414"/>
              <a:gd name="connsiteY6-254" fmla="*/ 4852 h 720688"/>
              <a:gd name="connsiteX0-255" fmla="*/ 1082514 w 1082514"/>
              <a:gd name="connsiteY0-256" fmla="*/ 0 h 722679"/>
              <a:gd name="connsiteX1-257" fmla="*/ 619206 w 1082514"/>
              <a:gd name="connsiteY1-258" fmla="*/ 508586 h 722679"/>
              <a:gd name="connsiteX2-259" fmla="*/ 804274 w 1082514"/>
              <a:gd name="connsiteY2-260" fmla="*/ 517723 h 722679"/>
              <a:gd name="connsiteX3-261" fmla="*/ 515107 w 1082514"/>
              <a:gd name="connsiteY3-262" fmla="*/ 722679 h 722679"/>
              <a:gd name="connsiteX4-263" fmla="*/ 249749 w 1082514"/>
              <a:gd name="connsiteY4-264" fmla="*/ 510967 h 722679"/>
              <a:gd name="connsiteX5-265" fmla="*/ 391952 w 1082514"/>
              <a:gd name="connsiteY5-266" fmla="*/ 513348 h 722679"/>
              <a:gd name="connsiteX6-267" fmla="*/ 0 w 1082514"/>
              <a:gd name="connsiteY6-268" fmla="*/ 6843 h 722679"/>
              <a:gd name="connsiteX0-269" fmla="*/ 1082514 w 1082514"/>
              <a:gd name="connsiteY0-270" fmla="*/ 0 h 724672"/>
              <a:gd name="connsiteX1-271" fmla="*/ 619206 w 1082514"/>
              <a:gd name="connsiteY1-272" fmla="*/ 508586 h 724672"/>
              <a:gd name="connsiteX2-273" fmla="*/ 804274 w 1082514"/>
              <a:gd name="connsiteY2-274" fmla="*/ 517723 h 724672"/>
              <a:gd name="connsiteX3-275" fmla="*/ 534160 w 1082514"/>
              <a:gd name="connsiteY3-276" fmla="*/ 724672 h 724672"/>
              <a:gd name="connsiteX4-277" fmla="*/ 249749 w 1082514"/>
              <a:gd name="connsiteY4-278" fmla="*/ 510967 h 724672"/>
              <a:gd name="connsiteX5-279" fmla="*/ 391952 w 1082514"/>
              <a:gd name="connsiteY5-280" fmla="*/ 513348 h 724672"/>
              <a:gd name="connsiteX6-281" fmla="*/ 0 w 1082514"/>
              <a:gd name="connsiteY6-282" fmla="*/ 6843 h 724672"/>
              <a:gd name="connsiteX0-283" fmla="*/ 1082514 w 1082514"/>
              <a:gd name="connsiteY0-284" fmla="*/ 0 h 724672"/>
              <a:gd name="connsiteX1-285" fmla="*/ 619206 w 1082514"/>
              <a:gd name="connsiteY1-286" fmla="*/ 508586 h 724672"/>
              <a:gd name="connsiteX2-287" fmla="*/ 804274 w 1082514"/>
              <a:gd name="connsiteY2-288" fmla="*/ 517723 h 724672"/>
              <a:gd name="connsiteX3-289" fmla="*/ 534160 w 1082514"/>
              <a:gd name="connsiteY3-290" fmla="*/ 724672 h 724672"/>
              <a:gd name="connsiteX4-291" fmla="*/ 249749 w 1082514"/>
              <a:gd name="connsiteY4-292" fmla="*/ 510967 h 724672"/>
              <a:gd name="connsiteX5-293" fmla="*/ 380046 w 1082514"/>
              <a:gd name="connsiteY5-294" fmla="*/ 533263 h 724672"/>
              <a:gd name="connsiteX6-295" fmla="*/ 0 w 1082514"/>
              <a:gd name="connsiteY6-296" fmla="*/ 6843 h 724672"/>
              <a:gd name="connsiteX0-297" fmla="*/ 1082514 w 1082514"/>
              <a:gd name="connsiteY0-298" fmla="*/ 0 h 724672"/>
              <a:gd name="connsiteX1-299" fmla="*/ 619206 w 1082514"/>
              <a:gd name="connsiteY1-300" fmla="*/ 508586 h 724672"/>
              <a:gd name="connsiteX2-301" fmla="*/ 804274 w 1082514"/>
              <a:gd name="connsiteY2-302" fmla="*/ 517723 h 724672"/>
              <a:gd name="connsiteX3-303" fmla="*/ 534160 w 1082514"/>
              <a:gd name="connsiteY3-304" fmla="*/ 724672 h 724672"/>
              <a:gd name="connsiteX4-305" fmla="*/ 249749 w 1082514"/>
              <a:gd name="connsiteY4-306" fmla="*/ 510967 h 724672"/>
              <a:gd name="connsiteX5-307" fmla="*/ 380046 w 1082514"/>
              <a:gd name="connsiteY5-308" fmla="*/ 533263 h 724672"/>
              <a:gd name="connsiteX6-309" fmla="*/ 0 w 1082514"/>
              <a:gd name="connsiteY6-310" fmla="*/ 6843 h 724672"/>
              <a:gd name="connsiteX0-311" fmla="*/ 1082514 w 1082514"/>
              <a:gd name="connsiteY0-312" fmla="*/ 0 h 724672"/>
              <a:gd name="connsiteX1-313" fmla="*/ 619206 w 1082514"/>
              <a:gd name="connsiteY1-314" fmla="*/ 508586 h 724672"/>
              <a:gd name="connsiteX2-315" fmla="*/ 804274 w 1082514"/>
              <a:gd name="connsiteY2-316" fmla="*/ 517723 h 724672"/>
              <a:gd name="connsiteX3-317" fmla="*/ 534160 w 1082514"/>
              <a:gd name="connsiteY3-318" fmla="*/ 724672 h 724672"/>
              <a:gd name="connsiteX4-319" fmla="*/ 249749 w 1082514"/>
              <a:gd name="connsiteY4-320" fmla="*/ 510967 h 724672"/>
              <a:gd name="connsiteX5-321" fmla="*/ 380046 w 1082514"/>
              <a:gd name="connsiteY5-322" fmla="*/ 533263 h 724672"/>
              <a:gd name="connsiteX6-323" fmla="*/ 0 w 1082514"/>
              <a:gd name="connsiteY6-324" fmla="*/ 6843 h 724672"/>
              <a:gd name="connsiteX0-325" fmla="*/ 1082514 w 1082514"/>
              <a:gd name="connsiteY0-326" fmla="*/ 0 h 724672"/>
              <a:gd name="connsiteX1-327" fmla="*/ 619206 w 1082514"/>
              <a:gd name="connsiteY1-328" fmla="*/ 508586 h 724672"/>
              <a:gd name="connsiteX2-329" fmla="*/ 804274 w 1082514"/>
              <a:gd name="connsiteY2-330" fmla="*/ 517723 h 724672"/>
              <a:gd name="connsiteX3-331" fmla="*/ 534160 w 1082514"/>
              <a:gd name="connsiteY3-332" fmla="*/ 724672 h 724672"/>
              <a:gd name="connsiteX4-333" fmla="*/ 233080 w 1082514"/>
              <a:gd name="connsiteY4-334" fmla="*/ 526899 h 724672"/>
              <a:gd name="connsiteX5-335" fmla="*/ 380046 w 1082514"/>
              <a:gd name="connsiteY5-336" fmla="*/ 533263 h 724672"/>
              <a:gd name="connsiteX6-337" fmla="*/ 0 w 1082514"/>
              <a:gd name="connsiteY6-338" fmla="*/ 6843 h 724672"/>
              <a:gd name="connsiteX0-339" fmla="*/ 1082514 w 1082514"/>
              <a:gd name="connsiteY0-340" fmla="*/ 0 h 724672"/>
              <a:gd name="connsiteX1-341" fmla="*/ 619206 w 1082514"/>
              <a:gd name="connsiteY1-342" fmla="*/ 508586 h 724672"/>
              <a:gd name="connsiteX2-343" fmla="*/ 804274 w 1082514"/>
              <a:gd name="connsiteY2-344" fmla="*/ 517723 h 724672"/>
              <a:gd name="connsiteX3-345" fmla="*/ 534160 w 1082514"/>
              <a:gd name="connsiteY3-346" fmla="*/ 724672 h 724672"/>
              <a:gd name="connsiteX4-347" fmla="*/ 237842 w 1082514"/>
              <a:gd name="connsiteY4-348" fmla="*/ 532873 h 724672"/>
              <a:gd name="connsiteX5-349" fmla="*/ 380046 w 1082514"/>
              <a:gd name="connsiteY5-350" fmla="*/ 533263 h 724672"/>
              <a:gd name="connsiteX6-351" fmla="*/ 0 w 1082514"/>
              <a:gd name="connsiteY6-352" fmla="*/ 6843 h 724672"/>
              <a:gd name="connsiteX0-353" fmla="*/ 1082514 w 1082514"/>
              <a:gd name="connsiteY0-354" fmla="*/ 0 h 724672"/>
              <a:gd name="connsiteX1-355" fmla="*/ 690644 w 1082514"/>
              <a:gd name="connsiteY1-356" fmla="*/ 532484 h 724672"/>
              <a:gd name="connsiteX2-357" fmla="*/ 804274 w 1082514"/>
              <a:gd name="connsiteY2-358" fmla="*/ 517723 h 724672"/>
              <a:gd name="connsiteX3-359" fmla="*/ 534160 w 1082514"/>
              <a:gd name="connsiteY3-360" fmla="*/ 724672 h 724672"/>
              <a:gd name="connsiteX4-361" fmla="*/ 237842 w 1082514"/>
              <a:gd name="connsiteY4-362" fmla="*/ 532873 h 724672"/>
              <a:gd name="connsiteX5-363" fmla="*/ 380046 w 1082514"/>
              <a:gd name="connsiteY5-364" fmla="*/ 533263 h 724672"/>
              <a:gd name="connsiteX6-365" fmla="*/ 0 w 1082514"/>
              <a:gd name="connsiteY6-366" fmla="*/ 6843 h 724672"/>
              <a:gd name="connsiteX0-367" fmla="*/ 1082514 w 1082514"/>
              <a:gd name="connsiteY0-368" fmla="*/ 0 h 724672"/>
              <a:gd name="connsiteX1-369" fmla="*/ 690644 w 1082514"/>
              <a:gd name="connsiteY1-370" fmla="*/ 532484 h 724672"/>
              <a:gd name="connsiteX2-371" fmla="*/ 804274 w 1082514"/>
              <a:gd name="connsiteY2-372" fmla="*/ 517723 h 724672"/>
              <a:gd name="connsiteX3-373" fmla="*/ 534160 w 1082514"/>
              <a:gd name="connsiteY3-374" fmla="*/ 724672 h 724672"/>
              <a:gd name="connsiteX4-375" fmla="*/ 237842 w 1082514"/>
              <a:gd name="connsiteY4-376" fmla="*/ 532873 h 724672"/>
              <a:gd name="connsiteX5-377" fmla="*/ 380046 w 1082514"/>
              <a:gd name="connsiteY5-378" fmla="*/ 533263 h 724672"/>
              <a:gd name="connsiteX6-379" fmla="*/ 0 w 1082514"/>
              <a:gd name="connsiteY6-380" fmla="*/ 6843 h 724672"/>
              <a:gd name="connsiteX0-381" fmla="*/ 1082514 w 1082514"/>
              <a:gd name="connsiteY0-382" fmla="*/ 0 h 724672"/>
              <a:gd name="connsiteX1-383" fmla="*/ 690644 w 1082514"/>
              <a:gd name="connsiteY1-384" fmla="*/ 532484 h 724672"/>
              <a:gd name="connsiteX2-385" fmla="*/ 830468 w 1082514"/>
              <a:gd name="connsiteY2-386" fmla="*/ 531664 h 724672"/>
              <a:gd name="connsiteX3-387" fmla="*/ 534160 w 1082514"/>
              <a:gd name="connsiteY3-388" fmla="*/ 724672 h 724672"/>
              <a:gd name="connsiteX4-389" fmla="*/ 237842 w 1082514"/>
              <a:gd name="connsiteY4-390" fmla="*/ 532873 h 724672"/>
              <a:gd name="connsiteX5-391" fmla="*/ 380046 w 1082514"/>
              <a:gd name="connsiteY5-392" fmla="*/ 533263 h 724672"/>
              <a:gd name="connsiteX6-393" fmla="*/ 0 w 1082514"/>
              <a:gd name="connsiteY6-394" fmla="*/ 6843 h 724672"/>
              <a:gd name="connsiteX0-395" fmla="*/ 1082514 w 1082514"/>
              <a:gd name="connsiteY0-396" fmla="*/ 0 h 724672"/>
              <a:gd name="connsiteX1-397" fmla="*/ 690644 w 1082514"/>
              <a:gd name="connsiteY1-398" fmla="*/ 532484 h 724672"/>
              <a:gd name="connsiteX2-399" fmla="*/ 830468 w 1082514"/>
              <a:gd name="connsiteY2-400" fmla="*/ 531664 h 724672"/>
              <a:gd name="connsiteX3-401" fmla="*/ 534160 w 1082514"/>
              <a:gd name="connsiteY3-402" fmla="*/ 724672 h 724672"/>
              <a:gd name="connsiteX4-403" fmla="*/ 237842 w 1082514"/>
              <a:gd name="connsiteY4-404" fmla="*/ 532873 h 724672"/>
              <a:gd name="connsiteX5-405" fmla="*/ 434815 w 1082514"/>
              <a:gd name="connsiteY5-406" fmla="*/ 533263 h 724672"/>
              <a:gd name="connsiteX6-407" fmla="*/ 0 w 1082514"/>
              <a:gd name="connsiteY6-408" fmla="*/ 6843 h 724672"/>
              <a:gd name="connsiteX0-409" fmla="*/ 1082514 w 1082514"/>
              <a:gd name="connsiteY0-410" fmla="*/ 0 h 724672"/>
              <a:gd name="connsiteX1-411" fmla="*/ 690644 w 1082514"/>
              <a:gd name="connsiteY1-412" fmla="*/ 532484 h 724672"/>
              <a:gd name="connsiteX2-413" fmla="*/ 830468 w 1082514"/>
              <a:gd name="connsiteY2-414" fmla="*/ 531664 h 724672"/>
              <a:gd name="connsiteX3-415" fmla="*/ 534160 w 1082514"/>
              <a:gd name="connsiteY3-416" fmla="*/ 724672 h 724672"/>
              <a:gd name="connsiteX4-417" fmla="*/ 297373 w 1082514"/>
              <a:gd name="connsiteY4-418" fmla="*/ 532873 h 724672"/>
              <a:gd name="connsiteX5-419" fmla="*/ 434815 w 1082514"/>
              <a:gd name="connsiteY5-420" fmla="*/ 533263 h 724672"/>
              <a:gd name="connsiteX6-421" fmla="*/ 0 w 1082514"/>
              <a:gd name="connsiteY6-422" fmla="*/ 6843 h 724672"/>
              <a:gd name="connsiteX0-423" fmla="*/ 1082514 w 1082514"/>
              <a:gd name="connsiteY0-424" fmla="*/ 0 h 724672"/>
              <a:gd name="connsiteX1-425" fmla="*/ 690644 w 1082514"/>
              <a:gd name="connsiteY1-426" fmla="*/ 532484 h 724672"/>
              <a:gd name="connsiteX2-427" fmla="*/ 768555 w 1082514"/>
              <a:gd name="connsiteY2-428" fmla="*/ 531664 h 724672"/>
              <a:gd name="connsiteX3-429" fmla="*/ 534160 w 1082514"/>
              <a:gd name="connsiteY3-430" fmla="*/ 724672 h 724672"/>
              <a:gd name="connsiteX4-431" fmla="*/ 297373 w 1082514"/>
              <a:gd name="connsiteY4-432" fmla="*/ 532873 h 724672"/>
              <a:gd name="connsiteX5-433" fmla="*/ 434815 w 1082514"/>
              <a:gd name="connsiteY5-434" fmla="*/ 533263 h 724672"/>
              <a:gd name="connsiteX6-435" fmla="*/ 0 w 1082514"/>
              <a:gd name="connsiteY6-436" fmla="*/ 6843 h 724672"/>
              <a:gd name="connsiteX0-437" fmla="*/ 1082514 w 1082514"/>
              <a:gd name="connsiteY0-438" fmla="*/ 0 h 724672"/>
              <a:gd name="connsiteX1-439" fmla="*/ 638256 w 1082514"/>
              <a:gd name="connsiteY1-440" fmla="*/ 534476 h 724672"/>
              <a:gd name="connsiteX2-441" fmla="*/ 768555 w 1082514"/>
              <a:gd name="connsiteY2-442" fmla="*/ 531664 h 724672"/>
              <a:gd name="connsiteX3-443" fmla="*/ 534160 w 1082514"/>
              <a:gd name="connsiteY3-444" fmla="*/ 724672 h 724672"/>
              <a:gd name="connsiteX4-445" fmla="*/ 297373 w 1082514"/>
              <a:gd name="connsiteY4-446" fmla="*/ 532873 h 724672"/>
              <a:gd name="connsiteX5-447" fmla="*/ 434815 w 1082514"/>
              <a:gd name="connsiteY5-448" fmla="*/ 533263 h 724672"/>
              <a:gd name="connsiteX6-449" fmla="*/ 0 w 1082514"/>
              <a:gd name="connsiteY6-450" fmla="*/ 6843 h 7246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rgbClr val="6697F0">
              <a:alpha val="34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4" name="下箭头 63"/>
          <p:cNvSpPr/>
          <p:nvPr/>
        </p:nvSpPr>
        <p:spPr>
          <a:xfrm rot="10800000" flipV="1">
            <a:off x="6816725" y="3721735"/>
            <a:ext cx="4737100" cy="880745"/>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1" fmla="*/ 258884 w 1035535"/>
              <a:gd name="connsiteY0-2" fmla="*/ 0 h 794114"/>
              <a:gd name="connsiteX1-3" fmla="*/ 776651 w 1035535"/>
              <a:gd name="connsiteY1-4" fmla="*/ 0 h 794114"/>
              <a:gd name="connsiteX2-5" fmla="*/ 776651 w 1035535"/>
              <a:gd name="connsiteY2-6" fmla="*/ 468495 h 794114"/>
              <a:gd name="connsiteX3-7" fmla="*/ 1035535 w 1035535"/>
              <a:gd name="connsiteY3-8" fmla="*/ 468495 h 794114"/>
              <a:gd name="connsiteX4-9" fmla="*/ 517768 w 1035535"/>
              <a:gd name="connsiteY4-10" fmla="*/ 794114 h 794114"/>
              <a:gd name="connsiteX5-11" fmla="*/ 0 w 1035535"/>
              <a:gd name="connsiteY5-12" fmla="*/ 468495 h 794114"/>
              <a:gd name="connsiteX6-13" fmla="*/ 258884 w 1035535"/>
              <a:gd name="connsiteY6-14" fmla="*/ 468495 h 794114"/>
              <a:gd name="connsiteX7-15" fmla="*/ 350324 w 1035535"/>
              <a:gd name="connsiteY7-16" fmla="*/ 91440 h 794114"/>
              <a:gd name="connsiteX0-17" fmla="*/ 258884 w 1035535"/>
              <a:gd name="connsiteY0-18" fmla="*/ 0 h 794114"/>
              <a:gd name="connsiteX1-19" fmla="*/ 776651 w 1035535"/>
              <a:gd name="connsiteY1-20" fmla="*/ 468495 h 794114"/>
              <a:gd name="connsiteX2-21" fmla="*/ 1035535 w 1035535"/>
              <a:gd name="connsiteY2-22" fmla="*/ 468495 h 794114"/>
              <a:gd name="connsiteX3-23" fmla="*/ 517768 w 1035535"/>
              <a:gd name="connsiteY3-24" fmla="*/ 794114 h 794114"/>
              <a:gd name="connsiteX4-25" fmla="*/ 0 w 1035535"/>
              <a:gd name="connsiteY4-26" fmla="*/ 468495 h 794114"/>
              <a:gd name="connsiteX5-27" fmla="*/ 258884 w 1035535"/>
              <a:gd name="connsiteY5-28" fmla="*/ 468495 h 794114"/>
              <a:gd name="connsiteX6-29" fmla="*/ 350324 w 1035535"/>
              <a:gd name="connsiteY6-30" fmla="*/ 91440 h 794114"/>
              <a:gd name="connsiteX0-31" fmla="*/ 1016121 w 1035535"/>
              <a:gd name="connsiteY0-32" fmla="*/ 0 h 794114"/>
              <a:gd name="connsiteX1-33" fmla="*/ 776651 w 1035535"/>
              <a:gd name="connsiteY1-34" fmla="*/ 468495 h 794114"/>
              <a:gd name="connsiteX2-35" fmla="*/ 1035535 w 1035535"/>
              <a:gd name="connsiteY2-36" fmla="*/ 468495 h 794114"/>
              <a:gd name="connsiteX3-37" fmla="*/ 517768 w 1035535"/>
              <a:gd name="connsiteY3-38" fmla="*/ 794114 h 794114"/>
              <a:gd name="connsiteX4-39" fmla="*/ 0 w 1035535"/>
              <a:gd name="connsiteY4-40" fmla="*/ 468495 h 794114"/>
              <a:gd name="connsiteX5-41" fmla="*/ 258884 w 1035535"/>
              <a:gd name="connsiteY5-42" fmla="*/ 468495 h 794114"/>
              <a:gd name="connsiteX6-43" fmla="*/ 350324 w 1035535"/>
              <a:gd name="connsiteY6-44" fmla="*/ 91440 h 794114"/>
              <a:gd name="connsiteX0-45" fmla="*/ 1018222 w 1037636"/>
              <a:gd name="connsiteY0-46" fmla="*/ 0 h 794114"/>
              <a:gd name="connsiteX1-47" fmla="*/ 778752 w 1037636"/>
              <a:gd name="connsiteY1-48" fmla="*/ 468495 h 794114"/>
              <a:gd name="connsiteX2-49" fmla="*/ 1037636 w 1037636"/>
              <a:gd name="connsiteY2-50" fmla="*/ 468495 h 794114"/>
              <a:gd name="connsiteX3-51" fmla="*/ 519869 w 1037636"/>
              <a:gd name="connsiteY3-52" fmla="*/ 794114 h 794114"/>
              <a:gd name="connsiteX4-53" fmla="*/ 2101 w 1037636"/>
              <a:gd name="connsiteY4-54" fmla="*/ 468495 h 794114"/>
              <a:gd name="connsiteX5-55" fmla="*/ 260985 w 1037636"/>
              <a:gd name="connsiteY5-56" fmla="*/ 468495 h 794114"/>
              <a:gd name="connsiteX6-57" fmla="*/ 0 w 1037636"/>
              <a:gd name="connsiteY6-58" fmla="*/ 86678 h 794114"/>
              <a:gd name="connsiteX0-59" fmla="*/ 1027747 w 1047161"/>
              <a:gd name="connsiteY0-60" fmla="*/ 0 h 794114"/>
              <a:gd name="connsiteX1-61" fmla="*/ 788277 w 1047161"/>
              <a:gd name="connsiteY1-62" fmla="*/ 468495 h 794114"/>
              <a:gd name="connsiteX2-63" fmla="*/ 1047161 w 1047161"/>
              <a:gd name="connsiteY2-64" fmla="*/ 468495 h 794114"/>
              <a:gd name="connsiteX3-65" fmla="*/ 529394 w 1047161"/>
              <a:gd name="connsiteY3-66" fmla="*/ 794114 h 794114"/>
              <a:gd name="connsiteX4-67" fmla="*/ 11626 w 1047161"/>
              <a:gd name="connsiteY4-68" fmla="*/ 468495 h 794114"/>
              <a:gd name="connsiteX5-69" fmla="*/ 270510 w 1047161"/>
              <a:gd name="connsiteY5-70" fmla="*/ 468495 h 794114"/>
              <a:gd name="connsiteX6-71" fmla="*/ 0 w 1047161"/>
              <a:gd name="connsiteY6-72" fmla="*/ 10478 h 794114"/>
              <a:gd name="connsiteX0-73" fmla="*/ 1016121 w 1035535"/>
              <a:gd name="connsiteY0-74" fmla="*/ 13335 h 807449"/>
              <a:gd name="connsiteX1-75" fmla="*/ 776651 w 1035535"/>
              <a:gd name="connsiteY1-76" fmla="*/ 481830 h 807449"/>
              <a:gd name="connsiteX2-77" fmla="*/ 1035535 w 1035535"/>
              <a:gd name="connsiteY2-78" fmla="*/ 481830 h 807449"/>
              <a:gd name="connsiteX3-79" fmla="*/ 517768 w 1035535"/>
              <a:gd name="connsiteY3-80" fmla="*/ 807449 h 807449"/>
              <a:gd name="connsiteX4-81" fmla="*/ 0 w 1035535"/>
              <a:gd name="connsiteY4-82" fmla="*/ 481830 h 807449"/>
              <a:gd name="connsiteX5-83" fmla="*/ 258884 w 1035535"/>
              <a:gd name="connsiteY5-84" fmla="*/ 481830 h 807449"/>
              <a:gd name="connsiteX6-85" fmla="*/ 12187 w 1035535"/>
              <a:gd name="connsiteY6-86" fmla="*/ 0 h 807449"/>
              <a:gd name="connsiteX0-87" fmla="*/ 1016121 w 1035535"/>
              <a:gd name="connsiteY0-88" fmla="*/ 13335 h 807449"/>
              <a:gd name="connsiteX1-89" fmla="*/ 776651 w 1035535"/>
              <a:gd name="connsiteY1-90" fmla="*/ 481830 h 807449"/>
              <a:gd name="connsiteX2-91" fmla="*/ 1035535 w 1035535"/>
              <a:gd name="connsiteY2-92" fmla="*/ 481830 h 807449"/>
              <a:gd name="connsiteX3-93" fmla="*/ 517768 w 1035535"/>
              <a:gd name="connsiteY3-94" fmla="*/ 807449 h 807449"/>
              <a:gd name="connsiteX4-95" fmla="*/ 0 w 1035535"/>
              <a:gd name="connsiteY4-96" fmla="*/ 481830 h 807449"/>
              <a:gd name="connsiteX5-97" fmla="*/ 392234 w 1035535"/>
              <a:gd name="connsiteY5-98" fmla="*/ 486592 h 807449"/>
              <a:gd name="connsiteX6-99" fmla="*/ 12187 w 1035535"/>
              <a:gd name="connsiteY6-100" fmla="*/ 0 h 807449"/>
              <a:gd name="connsiteX0-101" fmla="*/ 1016121 w 1035535"/>
              <a:gd name="connsiteY0-102" fmla="*/ 13335 h 807449"/>
              <a:gd name="connsiteX1-103" fmla="*/ 619488 w 1035535"/>
              <a:gd name="connsiteY1-104" fmla="*/ 481830 h 807449"/>
              <a:gd name="connsiteX2-105" fmla="*/ 1035535 w 1035535"/>
              <a:gd name="connsiteY2-106" fmla="*/ 481830 h 807449"/>
              <a:gd name="connsiteX3-107" fmla="*/ 517768 w 1035535"/>
              <a:gd name="connsiteY3-108" fmla="*/ 807449 h 807449"/>
              <a:gd name="connsiteX4-109" fmla="*/ 0 w 1035535"/>
              <a:gd name="connsiteY4-110" fmla="*/ 481830 h 807449"/>
              <a:gd name="connsiteX5-111" fmla="*/ 392234 w 1035535"/>
              <a:gd name="connsiteY5-112" fmla="*/ 486592 h 807449"/>
              <a:gd name="connsiteX6-113" fmla="*/ 12187 w 1035535"/>
              <a:gd name="connsiteY6-114" fmla="*/ 0 h 807449"/>
              <a:gd name="connsiteX0-115" fmla="*/ 1016121 w 1035535"/>
              <a:gd name="connsiteY0-116" fmla="*/ 13335 h 807449"/>
              <a:gd name="connsiteX1-117" fmla="*/ 619488 w 1035535"/>
              <a:gd name="connsiteY1-118" fmla="*/ 481830 h 807449"/>
              <a:gd name="connsiteX2-119" fmla="*/ 1035535 w 1035535"/>
              <a:gd name="connsiteY2-120" fmla="*/ 481830 h 807449"/>
              <a:gd name="connsiteX3-121" fmla="*/ 517768 w 1035535"/>
              <a:gd name="connsiteY3-122" fmla="*/ 807449 h 807449"/>
              <a:gd name="connsiteX4-123" fmla="*/ 0 w 1035535"/>
              <a:gd name="connsiteY4-124" fmla="*/ 481830 h 807449"/>
              <a:gd name="connsiteX5-125" fmla="*/ 392234 w 1035535"/>
              <a:gd name="connsiteY5-126" fmla="*/ 486592 h 807449"/>
              <a:gd name="connsiteX6-127" fmla="*/ 12187 w 1035535"/>
              <a:gd name="connsiteY6-128" fmla="*/ 0 h 807449"/>
              <a:gd name="connsiteX0-129" fmla="*/ 1016121 w 1035535"/>
              <a:gd name="connsiteY0-130" fmla="*/ 13335 h 807449"/>
              <a:gd name="connsiteX1-131" fmla="*/ 619488 w 1035535"/>
              <a:gd name="connsiteY1-132" fmla="*/ 481830 h 807449"/>
              <a:gd name="connsiteX2-133" fmla="*/ 1035535 w 1035535"/>
              <a:gd name="connsiteY2-134" fmla="*/ 481830 h 807449"/>
              <a:gd name="connsiteX3-135" fmla="*/ 517768 w 1035535"/>
              <a:gd name="connsiteY3-136" fmla="*/ 807449 h 807449"/>
              <a:gd name="connsiteX4-137" fmla="*/ 0 w 1035535"/>
              <a:gd name="connsiteY4-138" fmla="*/ 481830 h 807449"/>
              <a:gd name="connsiteX5-139" fmla="*/ 392234 w 1035535"/>
              <a:gd name="connsiteY5-140" fmla="*/ 486592 h 807449"/>
              <a:gd name="connsiteX6-141" fmla="*/ 12187 w 1035535"/>
              <a:gd name="connsiteY6-142" fmla="*/ 0 h 807449"/>
              <a:gd name="connsiteX0-143" fmla="*/ 1044696 w 1044696"/>
              <a:gd name="connsiteY0-144" fmla="*/ 0 h 832214"/>
              <a:gd name="connsiteX1-145" fmla="*/ 619488 w 1044696"/>
              <a:gd name="connsiteY1-146" fmla="*/ 506595 h 832214"/>
              <a:gd name="connsiteX2-147" fmla="*/ 1035535 w 1044696"/>
              <a:gd name="connsiteY2-148" fmla="*/ 506595 h 832214"/>
              <a:gd name="connsiteX3-149" fmla="*/ 517768 w 1044696"/>
              <a:gd name="connsiteY3-150" fmla="*/ 832214 h 832214"/>
              <a:gd name="connsiteX4-151" fmla="*/ 0 w 1044696"/>
              <a:gd name="connsiteY4-152" fmla="*/ 506595 h 832214"/>
              <a:gd name="connsiteX5-153" fmla="*/ 392234 w 1044696"/>
              <a:gd name="connsiteY5-154" fmla="*/ 511357 h 832214"/>
              <a:gd name="connsiteX6-155" fmla="*/ 12187 w 1044696"/>
              <a:gd name="connsiteY6-156" fmla="*/ 24765 h 832214"/>
              <a:gd name="connsiteX0-157" fmla="*/ 1032509 w 1032509"/>
              <a:gd name="connsiteY0-158" fmla="*/ 0 h 832214"/>
              <a:gd name="connsiteX1-159" fmla="*/ 607301 w 1032509"/>
              <a:gd name="connsiteY1-160" fmla="*/ 506595 h 832214"/>
              <a:gd name="connsiteX2-161" fmla="*/ 1023348 w 1032509"/>
              <a:gd name="connsiteY2-162" fmla="*/ 506595 h 832214"/>
              <a:gd name="connsiteX3-163" fmla="*/ 505581 w 1032509"/>
              <a:gd name="connsiteY3-164" fmla="*/ 832214 h 832214"/>
              <a:gd name="connsiteX4-165" fmla="*/ 237844 w 1032509"/>
              <a:gd name="connsiteY4-166" fmla="*/ 508976 h 832214"/>
              <a:gd name="connsiteX5-167" fmla="*/ 380047 w 1032509"/>
              <a:gd name="connsiteY5-168" fmla="*/ 511357 h 832214"/>
              <a:gd name="connsiteX6-169" fmla="*/ 0 w 1032509"/>
              <a:gd name="connsiteY6-170" fmla="*/ 24765 h 832214"/>
              <a:gd name="connsiteX0-171" fmla="*/ 1032509 w 1032509"/>
              <a:gd name="connsiteY0-172" fmla="*/ 0 h 832214"/>
              <a:gd name="connsiteX1-173" fmla="*/ 607301 w 1032509"/>
              <a:gd name="connsiteY1-174" fmla="*/ 506595 h 832214"/>
              <a:gd name="connsiteX2-175" fmla="*/ 804276 w 1032509"/>
              <a:gd name="connsiteY2-176" fmla="*/ 513741 h 832214"/>
              <a:gd name="connsiteX3-177" fmla="*/ 505581 w 1032509"/>
              <a:gd name="connsiteY3-178" fmla="*/ 832214 h 832214"/>
              <a:gd name="connsiteX4-179" fmla="*/ 237844 w 1032509"/>
              <a:gd name="connsiteY4-180" fmla="*/ 508976 h 832214"/>
              <a:gd name="connsiteX5-181" fmla="*/ 380047 w 1032509"/>
              <a:gd name="connsiteY5-182" fmla="*/ 511357 h 832214"/>
              <a:gd name="connsiteX6-183" fmla="*/ 0 w 1032509"/>
              <a:gd name="connsiteY6-184" fmla="*/ 24765 h 832214"/>
              <a:gd name="connsiteX0-185" fmla="*/ 1032509 w 1032509"/>
              <a:gd name="connsiteY0-186" fmla="*/ 0 h 722679"/>
              <a:gd name="connsiteX1-187" fmla="*/ 607301 w 1032509"/>
              <a:gd name="connsiteY1-188" fmla="*/ 506595 h 722679"/>
              <a:gd name="connsiteX2-189" fmla="*/ 804276 w 1032509"/>
              <a:gd name="connsiteY2-190" fmla="*/ 513741 h 722679"/>
              <a:gd name="connsiteX3-191" fmla="*/ 507965 w 1032509"/>
              <a:gd name="connsiteY3-192" fmla="*/ 722679 h 722679"/>
              <a:gd name="connsiteX4-193" fmla="*/ 237844 w 1032509"/>
              <a:gd name="connsiteY4-194" fmla="*/ 508976 h 722679"/>
              <a:gd name="connsiteX5-195" fmla="*/ 380047 w 1032509"/>
              <a:gd name="connsiteY5-196" fmla="*/ 511357 h 722679"/>
              <a:gd name="connsiteX6-197" fmla="*/ 0 w 1032509"/>
              <a:gd name="connsiteY6-198" fmla="*/ 24765 h 722679"/>
              <a:gd name="connsiteX0-199" fmla="*/ 1032509 w 1032509"/>
              <a:gd name="connsiteY0-200" fmla="*/ 0 h 722679"/>
              <a:gd name="connsiteX1-201" fmla="*/ 607301 w 1032509"/>
              <a:gd name="connsiteY1-202" fmla="*/ 506595 h 722679"/>
              <a:gd name="connsiteX2-203" fmla="*/ 804276 w 1032509"/>
              <a:gd name="connsiteY2-204" fmla="*/ 513741 h 722679"/>
              <a:gd name="connsiteX3-205" fmla="*/ 498440 w 1032509"/>
              <a:gd name="connsiteY3-206" fmla="*/ 722679 h 722679"/>
              <a:gd name="connsiteX4-207" fmla="*/ 237844 w 1032509"/>
              <a:gd name="connsiteY4-208" fmla="*/ 508976 h 722679"/>
              <a:gd name="connsiteX5-209" fmla="*/ 380047 w 1032509"/>
              <a:gd name="connsiteY5-210" fmla="*/ 511357 h 722679"/>
              <a:gd name="connsiteX6-211" fmla="*/ 0 w 1032509"/>
              <a:gd name="connsiteY6-212" fmla="*/ 24765 h 722679"/>
              <a:gd name="connsiteX0-213" fmla="*/ 1032509 w 1032509"/>
              <a:gd name="connsiteY0-214" fmla="*/ 0 h 722679"/>
              <a:gd name="connsiteX1-215" fmla="*/ 607301 w 1032509"/>
              <a:gd name="connsiteY1-216" fmla="*/ 506595 h 722679"/>
              <a:gd name="connsiteX2-217" fmla="*/ 792369 w 1032509"/>
              <a:gd name="connsiteY2-218" fmla="*/ 515732 h 722679"/>
              <a:gd name="connsiteX3-219" fmla="*/ 498440 w 1032509"/>
              <a:gd name="connsiteY3-220" fmla="*/ 722679 h 722679"/>
              <a:gd name="connsiteX4-221" fmla="*/ 237844 w 1032509"/>
              <a:gd name="connsiteY4-222" fmla="*/ 508976 h 722679"/>
              <a:gd name="connsiteX5-223" fmla="*/ 380047 w 1032509"/>
              <a:gd name="connsiteY5-224" fmla="*/ 511357 h 722679"/>
              <a:gd name="connsiteX6-225" fmla="*/ 0 w 1032509"/>
              <a:gd name="connsiteY6-226" fmla="*/ 24765 h 722679"/>
              <a:gd name="connsiteX0-227" fmla="*/ 1032509 w 1032509"/>
              <a:gd name="connsiteY0-228" fmla="*/ 0 h 720688"/>
              <a:gd name="connsiteX1-229" fmla="*/ 607301 w 1032509"/>
              <a:gd name="connsiteY1-230" fmla="*/ 506595 h 720688"/>
              <a:gd name="connsiteX2-231" fmla="*/ 792369 w 1032509"/>
              <a:gd name="connsiteY2-232" fmla="*/ 515732 h 720688"/>
              <a:gd name="connsiteX3-233" fmla="*/ 503202 w 1032509"/>
              <a:gd name="connsiteY3-234" fmla="*/ 720688 h 720688"/>
              <a:gd name="connsiteX4-235" fmla="*/ 237844 w 1032509"/>
              <a:gd name="connsiteY4-236" fmla="*/ 508976 h 720688"/>
              <a:gd name="connsiteX5-237" fmla="*/ 380047 w 1032509"/>
              <a:gd name="connsiteY5-238" fmla="*/ 511357 h 720688"/>
              <a:gd name="connsiteX6-239" fmla="*/ 0 w 1032509"/>
              <a:gd name="connsiteY6-240" fmla="*/ 24765 h 720688"/>
              <a:gd name="connsiteX0-241" fmla="*/ 1044414 w 1044414"/>
              <a:gd name="connsiteY0-242" fmla="*/ 0 h 720688"/>
              <a:gd name="connsiteX1-243" fmla="*/ 619206 w 1044414"/>
              <a:gd name="connsiteY1-244" fmla="*/ 506595 h 720688"/>
              <a:gd name="connsiteX2-245" fmla="*/ 804274 w 1044414"/>
              <a:gd name="connsiteY2-246" fmla="*/ 515732 h 720688"/>
              <a:gd name="connsiteX3-247" fmla="*/ 515107 w 1044414"/>
              <a:gd name="connsiteY3-248" fmla="*/ 720688 h 720688"/>
              <a:gd name="connsiteX4-249" fmla="*/ 249749 w 1044414"/>
              <a:gd name="connsiteY4-250" fmla="*/ 508976 h 720688"/>
              <a:gd name="connsiteX5-251" fmla="*/ 391952 w 1044414"/>
              <a:gd name="connsiteY5-252" fmla="*/ 511357 h 720688"/>
              <a:gd name="connsiteX6-253" fmla="*/ 0 w 1044414"/>
              <a:gd name="connsiteY6-254" fmla="*/ 4852 h 720688"/>
              <a:gd name="connsiteX0-255" fmla="*/ 1082514 w 1082514"/>
              <a:gd name="connsiteY0-256" fmla="*/ 0 h 722679"/>
              <a:gd name="connsiteX1-257" fmla="*/ 619206 w 1082514"/>
              <a:gd name="connsiteY1-258" fmla="*/ 508586 h 722679"/>
              <a:gd name="connsiteX2-259" fmla="*/ 804274 w 1082514"/>
              <a:gd name="connsiteY2-260" fmla="*/ 517723 h 722679"/>
              <a:gd name="connsiteX3-261" fmla="*/ 515107 w 1082514"/>
              <a:gd name="connsiteY3-262" fmla="*/ 722679 h 722679"/>
              <a:gd name="connsiteX4-263" fmla="*/ 249749 w 1082514"/>
              <a:gd name="connsiteY4-264" fmla="*/ 510967 h 722679"/>
              <a:gd name="connsiteX5-265" fmla="*/ 391952 w 1082514"/>
              <a:gd name="connsiteY5-266" fmla="*/ 513348 h 722679"/>
              <a:gd name="connsiteX6-267" fmla="*/ 0 w 1082514"/>
              <a:gd name="connsiteY6-268" fmla="*/ 6843 h 722679"/>
              <a:gd name="connsiteX0-269" fmla="*/ 1082514 w 1082514"/>
              <a:gd name="connsiteY0-270" fmla="*/ 0 h 724672"/>
              <a:gd name="connsiteX1-271" fmla="*/ 619206 w 1082514"/>
              <a:gd name="connsiteY1-272" fmla="*/ 508586 h 724672"/>
              <a:gd name="connsiteX2-273" fmla="*/ 804274 w 1082514"/>
              <a:gd name="connsiteY2-274" fmla="*/ 517723 h 724672"/>
              <a:gd name="connsiteX3-275" fmla="*/ 534160 w 1082514"/>
              <a:gd name="connsiteY3-276" fmla="*/ 724672 h 724672"/>
              <a:gd name="connsiteX4-277" fmla="*/ 249749 w 1082514"/>
              <a:gd name="connsiteY4-278" fmla="*/ 510967 h 724672"/>
              <a:gd name="connsiteX5-279" fmla="*/ 391952 w 1082514"/>
              <a:gd name="connsiteY5-280" fmla="*/ 513348 h 724672"/>
              <a:gd name="connsiteX6-281" fmla="*/ 0 w 1082514"/>
              <a:gd name="connsiteY6-282" fmla="*/ 6843 h 724672"/>
              <a:gd name="connsiteX0-283" fmla="*/ 1082514 w 1082514"/>
              <a:gd name="connsiteY0-284" fmla="*/ 0 h 724672"/>
              <a:gd name="connsiteX1-285" fmla="*/ 619206 w 1082514"/>
              <a:gd name="connsiteY1-286" fmla="*/ 508586 h 724672"/>
              <a:gd name="connsiteX2-287" fmla="*/ 804274 w 1082514"/>
              <a:gd name="connsiteY2-288" fmla="*/ 517723 h 724672"/>
              <a:gd name="connsiteX3-289" fmla="*/ 534160 w 1082514"/>
              <a:gd name="connsiteY3-290" fmla="*/ 724672 h 724672"/>
              <a:gd name="connsiteX4-291" fmla="*/ 249749 w 1082514"/>
              <a:gd name="connsiteY4-292" fmla="*/ 510967 h 724672"/>
              <a:gd name="connsiteX5-293" fmla="*/ 380046 w 1082514"/>
              <a:gd name="connsiteY5-294" fmla="*/ 533263 h 724672"/>
              <a:gd name="connsiteX6-295" fmla="*/ 0 w 1082514"/>
              <a:gd name="connsiteY6-296" fmla="*/ 6843 h 724672"/>
              <a:gd name="connsiteX0-297" fmla="*/ 1082514 w 1082514"/>
              <a:gd name="connsiteY0-298" fmla="*/ 0 h 724672"/>
              <a:gd name="connsiteX1-299" fmla="*/ 619206 w 1082514"/>
              <a:gd name="connsiteY1-300" fmla="*/ 508586 h 724672"/>
              <a:gd name="connsiteX2-301" fmla="*/ 804274 w 1082514"/>
              <a:gd name="connsiteY2-302" fmla="*/ 517723 h 724672"/>
              <a:gd name="connsiteX3-303" fmla="*/ 534160 w 1082514"/>
              <a:gd name="connsiteY3-304" fmla="*/ 724672 h 724672"/>
              <a:gd name="connsiteX4-305" fmla="*/ 249749 w 1082514"/>
              <a:gd name="connsiteY4-306" fmla="*/ 510967 h 724672"/>
              <a:gd name="connsiteX5-307" fmla="*/ 380046 w 1082514"/>
              <a:gd name="connsiteY5-308" fmla="*/ 533263 h 724672"/>
              <a:gd name="connsiteX6-309" fmla="*/ 0 w 1082514"/>
              <a:gd name="connsiteY6-310" fmla="*/ 6843 h 724672"/>
              <a:gd name="connsiteX0-311" fmla="*/ 1082514 w 1082514"/>
              <a:gd name="connsiteY0-312" fmla="*/ 0 h 724672"/>
              <a:gd name="connsiteX1-313" fmla="*/ 619206 w 1082514"/>
              <a:gd name="connsiteY1-314" fmla="*/ 508586 h 724672"/>
              <a:gd name="connsiteX2-315" fmla="*/ 804274 w 1082514"/>
              <a:gd name="connsiteY2-316" fmla="*/ 517723 h 724672"/>
              <a:gd name="connsiteX3-317" fmla="*/ 534160 w 1082514"/>
              <a:gd name="connsiteY3-318" fmla="*/ 724672 h 724672"/>
              <a:gd name="connsiteX4-319" fmla="*/ 249749 w 1082514"/>
              <a:gd name="connsiteY4-320" fmla="*/ 510967 h 724672"/>
              <a:gd name="connsiteX5-321" fmla="*/ 380046 w 1082514"/>
              <a:gd name="connsiteY5-322" fmla="*/ 533263 h 724672"/>
              <a:gd name="connsiteX6-323" fmla="*/ 0 w 1082514"/>
              <a:gd name="connsiteY6-324" fmla="*/ 6843 h 724672"/>
              <a:gd name="connsiteX0-325" fmla="*/ 1082514 w 1082514"/>
              <a:gd name="connsiteY0-326" fmla="*/ 0 h 724672"/>
              <a:gd name="connsiteX1-327" fmla="*/ 619206 w 1082514"/>
              <a:gd name="connsiteY1-328" fmla="*/ 508586 h 724672"/>
              <a:gd name="connsiteX2-329" fmla="*/ 804274 w 1082514"/>
              <a:gd name="connsiteY2-330" fmla="*/ 517723 h 724672"/>
              <a:gd name="connsiteX3-331" fmla="*/ 534160 w 1082514"/>
              <a:gd name="connsiteY3-332" fmla="*/ 724672 h 724672"/>
              <a:gd name="connsiteX4-333" fmla="*/ 233080 w 1082514"/>
              <a:gd name="connsiteY4-334" fmla="*/ 526899 h 724672"/>
              <a:gd name="connsiteX5-335" fmla="*/ 380046 w 1082514"/>
              <a:gd name="connsiteY5-336" fmla="*/ 533263 h 724672"/>
              <a:gd name="connsiteX6-337" fmla="*/ 0 w 1082514"/>
              <a:gd name="connsiteY6-338" fmla="*/ 6843 h 724672"/>
              <a:gd name="connsiteX0-339" fmla="*/ 1082514 w 1082514"/>
              <a:gd name="connsiteY0-340" fmla="*/ 0 h 724672"/>
              <a:gd name="connsiteX1-341" fmla="*/ 619206 w 1082514"/>
              <a:gd name="connsiteY1-342" fmla="*/ 508586 h 724672"/>
              <a:gd name="connsiteX2-343" fmla="*/ 804274 w 1082514"/>
              <a:gd name="connsiteY2-344" fmla="*/ 517723 h 724672"/>
              <a:gd name="connsiteX3-345" fmla="*/ 534160 w 1082514"/>
              <a:gd name="connsiteY3-346" fmla="*/ 724672 h 724672"/>
              <a:gd name="connsiteX4-347" fmla="*/ 237842 w 1082514"/>
              <a:gd name="connsiteY4-348" fmla="*/ 532873 h 724672"/>
              <a:gd name="connsiteX5-349" fmla="*/ 380046 w 1082514"/>
              <a:gd name="connsiteY5-350" fmla="*/ 533263 h 724672"/>
              <a:gd name="connsiteX6-351" fmla="*/ 0 w 1082514"/>
              <a:gd name="connsiteY6-352" fmla="*/ 6843 h 724672"/>
              <a:gd name="connsiteX0-353" fmla="*/ 1082514 w 1082514"/>
              <a:gd name="connsiteY0-354" fmla="*/ 0 h 724672"/>
              <a:gd name="connsiteX1-355" fmla="*/ 690644 w 1082514"/>
              <a:gd name="connsiteY1-356" fmla="*/ 532484 h 724672"/>
              <a:gd name="connsiteX2-357" fmla="*/ 804274 w 1082514"/>
              <a:gd name="connsiteY2-358" fmla="*/ 517723 h 724672"/>
              <a:gd name="connsiteX3-359" fmla="*/ 534160 w 1082514"/>
              <a:gd name="connsiteY3-360" fmla="*/ 724672 h 724672"/>
              <a:gd name="connsiteX4-361" fmla="*/ 237842 w 1082514"/>
              <a:gd name="connsiteY4-362" fmla="*/ 532873 h 724672"/>
              <a:gd name="connsiteX5-363" fmla="*/ 380046 w 1082514"/>
              <a:gd name="connsiteY5-364" fmla="*/ 533263 h 724672"/>
              <a:gd name="connsiteX6-365" fmla="*/ 0 w 1082514"/>
              <a:gd name="connsiteY6-366" fmla="*/ 6843 h 724672"/>
              <a:gd name="connsiteX0-367" fmla="*/ 1082514 w 1082514"/>
              <a:gd name="connsiteY0-368" fmla="*/ 0 h 724672"/>
              <a:gd name="connsiteX1-369" fmla="*/ 690644 w 1082514"/>
              <a:gd name="connsiteY1-370" fmla="*/ 532484 h 724672"/>
              <a:gd name="connsiteX2-371" fmla="*/ 804274 w 1082514"/>
              <a:gd name="connsiteY2-372" fmla="*/ 517723 h 724672"/>
              <a:gd name="connsiteX3-373" fmla="*/ 534160 w 1082514"/>
              <a:gd name="connsiteY3-374" fmla="*/ 724672 h 724672"/>
              <a:gd name="connsiteX4-375" fmla="*/ 237842 w 1082514"/>
              <a:gd name="connsiteY4-376" fmla="*/ 532873 h 724672"/>
              <a:gd name="connsiteX5-377" fmla="*/ 380046 w 1082514"/>
              <a:gd name="connsiteY5-378" fmla="*/ 533263 h 724672"/>
              <a:gd name="connsiteX6-379" fmla="*/ 0 w 1082514"/>
              <a:gd name="connsiteY6-380" fmla="*/ 6843 h 724672"/>
              <a:gd name="connsiteX0-381" fmla="*/ 1082514 w 1082514"/>
              <a:gd name="connsiteY0-382" fmla="*/ 0 h 724672"/>
              <a:gd name="connsiteX1-383" fmla="*/ 690644 w 1082514"/>
              <a:gd name="connsiteY1-384" fmla="*/ 532484 h 724672"/>
              <a:gd name="connsiteX2-385" fmla="*/ 830468 w 1082514"/>
              <a:gd name="connsiteY2-386" fmla="*/ 531664 h 724672"/>
              <a:gd name="connsiteX3-387" fmla="*/ 534160 w 1082514"/>
              <a:gd name="connsiteY3-388" fmla="*/ 724672 h 724672"/>
              <a:gd name="connsiteX4-389" fmla="*/ 237842 w 1082514"/>
              <a:gd name="connsiteY4-390" fmla="*/ 532873 h 724672"/>
              <a:gd name="connsiteX5-391" fmla="*/ 380046 w 1082514"/>
              <a:gd name="connsiteY5-392" fmla="*/ 533263 h 724672"/>
              <a:gd name="connsiteX6-393" fmla="*/ 0 w 1082514"/>
              <a:gd name="connsiteY6-394" fmla="*/ 6843 h 724672"/>
              <a:gd name="connsiteX0-395" fmla="*/ 1082514 w 1082514"/>
              <a:gd name="connsiteY0-396" fmla="*/ 0 h 724672"/>
              <a:gd name="connsiteX1-397" fmla="*/ 690644 w 1082514"/>
              <a:gd name="connsiteY1-398" fmla="*/ 532484 h 724672"/>
              <a:gd name="connsiteX2-399" fmla="*/ 830468 w 1082514"/>
              <a:gd name="connsiteY2-400" fmla="*/ 531664 h 724672"/>
              <a:gd name="connsiteX3-401" fmla="*/ 534160 w 1082514"/>
              <a:gd name="connsiteY3-402" fmla="*/ 724672 h 724672"/>
              <a:gd name="connsiteX4-403" fmla="*/ 237842 w 1082514"/>
              <a:gd name="connsiteY4-404" fmla="*/ 532873 h 724672"/>
              <a:gd name="connsiteX5-405" fmla="*/ 434815 w 1082514"/>
              <a:gd name="connsiteY5-406" fmla="*/ 533263 h 724672"/>
              <a:gd name="connsiteX6-407" fmla="*/ 0 w 1082514"/>
              <a:gd name="connsiteY6-408" fmla="*/ 6843 h 724672"/>
              <a:gd name="connsiteX0-409" fmla="*/ 1082514 w 1082514"/>
              <a:gd name="connsiteY0-410" fmla="*/ 0 h 724672"/>
              <a:gd name="connsiteX1-411" fmla="*/ 690644 w 1082514"/>
              <a:gd name="connsiteY1-412" fmla="*/ 532484 h 724672"/>
              <a:gd name="connsiteX2-413" fmla="*/ 830468 w 1082514"/>
              <a:gd name="connsiteY2-414" fmla="*/ 531664 h 724672"/>
              <a:gd name="connsiteX3-415" fmla="*/ 534160 w 1082514"/>
              <a:gd name="connsiteY3-416" fmla="*/ 724672 h 724672"/>
              <a:gd name="connsiteX4-417" fmla="*/ 297373 w 1082514"/>
              <a:gd name="connsiteY4-418" fmla="*/ 532873 h 724672"/>
              <a:gd name="connsiteX5-419" fmla="*/ 434815 w 1082514"/>
              <a:gd name="connsiteY5-420" fmla="*/ 533263 h 724672"/>
              <a:gd name="connsiteX6-421" fmla="*/ 0 w 1082514"/>
              <a:gd name="connsiteY6-422" fmla="*/ 6843 h 724672"/>
              <a:gd name="connsiteX0-423" fmla="*/ 1082514 w 1082514"/>
              <a:gd name="connsiteY0-424" fmla="*/ 0 h 724672"/>
              <a:gd name="connsiteX1-425" fmla="*/ 690644 w 1082514"/>
              <a:gd name="connsiteY1-426" fmla="*/ 532484 h 724672"/>
              <a:gd name="connsiteX2-427" fmla="*/ 768555 w 1082514"/>
              <a:gd name="connsiteY2-428" fmla="*/ 531664 h 724672"/>
              <a:gd name="connsiteX3-429" fmla="*/ 534160 w 1082514"/>
              <a:gd name="connsiteY3-430" fmla="*/ 724672 h 724672"/>
              <a:gd name="connsiteX4-431" fmla="*/ 297373 w 1082514"/>
              <a:gd name="connsiteY4-432" fmla="*/ 532873 h 724672"/>
              <a:gd name="connsiteX5-433" fmla="*/ 434815 w 1082514"/>
              <a:gd name="connsiteY5-434" fmla="*/ 533263 h 724672"/>
              <a:gd name="connsiteX6-435" fmla="*/ 0 w 1082514"/>
              <a:gd name="connsiteY6-436" fmla="*/ 6843 h 724672"/>
              <a:gd name="connsiteX0-437" fmla="*/ 1082514 w 1082514"/>
              <a:gd name="connsiteY0-438" fmla="*/ 0 h 724672"/>
              <a:gd name="connsiteX1-439" fmla="*/ 638256 w 1082514"/>
              <a:gd name="connsiteY1-440" fmla="*/ 534476 h 724672"/>
              <a:gd name="connsiteX2-441" fmla="*/ 768555 w 1082514"/>
              <a:gd name="connsiteY2-442" fmla="*/ 531664 h 724672"/>
              <a:gd name="connsiteX3-443" fmla="*/ 534160 w 1082514"/>
              <a:gd name="connsiteY3-444" fmla="*/ 724672 h 724672"/>
              <a:gd name="connsiteX4-445" fmla="*/ 297373 w 1082514"/>
              <a:gd name="connsiteY4-446" fmla="*/ 532873 h 724672"/>
              <a:gd name="connsiteX5-447" fmla="*/ 434815 w 1082514"/>
              <a:gd name="connsiteY5-448" fmla="*/ 533263 h 724672"/>
              <a:gd name="connsiteX6-449" fmla="*/ 0 w 1082514"/>
              <a:gd name="connsiteY6-450" fmla="*/ 6843 h 7246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rgbClr val="6697F0">
              <a:alpha val="34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5" name="矩形 14"/>
          <p:cNvSpPr/>
          <p:nvPr/>
        </p:nvSpPr>
        <p:spPr>
          <a:xfrm>
            <a:off x="2477341" y="3717273"/>
            <a:ext cx="1418964" cy="429861"/>
          </a:xfrm>
          <a:prstGeom prst="rect">
            <a:avLst/>
          </a:prstGeom>
          <a:noFill/>
        </p:spPr>
        <p:txBody>
          <a:bodyPr wrap="square">
            <a:spAutoFit/>
          </a:bodyPr>
          <a:lstStyle/>
          <a:p>
            <a:pPr marL="0" lvl="1">
              <a:lnSpc>
                <a:spcPct val="120000"/>
              </a:lnSpc>
            </a:pPr>
            <a:r>
              <a:rPr kumimoji="1" lang="zh-CN" altLang="en-US" sz="2000" b="1" dirty="0">
                <a:cs typeface="+mn-ea"/>
                <a:sym typeface="+mn-lt"/>
              </a:rPr>
              <a:t>解决方法</a:t>
            </a:r>
            <a:endParaRPr kumimoji="1" lang="en-US" altLang="zh-CN" sz="2000" b="1" dirty="0">
              <a:cs typeface="+mn-ea"/>
              <a:sym typeface="+mn-lt"/>
            </a:endParaRPr>
          </a:p>
        </p:txBody>
      </p:sp>
      <p:sp>
        <p:nvSpPr>
          <p:cNvPr id="16" name="矩形 15"/>
          <p:cNvSpPr/>
          <p:nvPr/>
        </p:nvSpPr>
        <p:spPr>
          <a:xfrm>
            <a:off x="8475800" y="3788875"/>
            <a:ext cx="1418964" cy="429861"/>
          </a:xfrm>
          <a:prstGeom prst="rect">
            <a:avLst/>
          </a:prstGeom>
          <a:noFill/>
        </p:spPr>
        <p:txBody>
          <a:bodyPr wrap="square">
            <a:spAutoFit/>
          </a:bodyPr>
          <a:lstStyle/>
          <a:p>
            <a:pPr marL="0" lvl="1" algn="ctr">
              <a:lnSpc>
                <a:spcPct val="120000"/>
              </a:lnSpc>
            </a:pPr>
            <a:r>
              <a:rPr kumimoji="1" lang="zh-CN" altLang="en-US" sz="2000" b="1" dirty="0">
                <a:cs typeface="+mn-ea"/>
                <a:sym typeface="+mn-lt"/>
              </a:rPr>
              <a:t>解决方法</a:t>
            </a:r>
            <a:endParaRPr kumimoji="1" lang="en-US" altLang="zh-CN" sz="2000" b="1" dirty="0">
              <a:cs typeface="+mn-ea"/>
              <a:sym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差错控制</a:t>
            </a:r>
            <a:endParaRPr lang="zh-CN" altLang="en-US" dirty="0"/>
          </a:p>
        </p:txBody>
      </p:sp>
      <p:sp>
        <p:nvSpPr>
          <p:cNvPr id="3" name="内容占位符 2"/>
          <p:cNvSpPr>
            <a:spLocks noGrp="1"/>
          </p:cNvSpPr>
          <p:nvPr>
            <p:ph idx="1"/>
          </p:nvPr>
        </p:nvSpPr>
        <p:spPr/>
        <p:txBody>
          <a:bodyPr>
            <a:normAutofit/>
          </a:bodyPr>
          <a:lstStyle/>
          <a:p>
            <a:r>
              <a:rPr lang="zh-CN" altLang="en-US" dirty="0"/>
              <a:t>差错控制主要指错误检测和重传方法</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错误检测：接收方能检测出数据帧出错，不将错误的数据交给网络层</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确</a:t>
            </a:r>
            <a:r>
              <a:rPr lang="en-US" altLang="zh-CN" dirty="0"/>
              <a:t>       </a:t>
            </a:r>
            <a:r>
              <a:rPr lang="zh-CN" altLang="en-US" dirty="0"/>
              <a:t>认：接收方收到正确的数据帧后给发送方一个肯定应答</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自动重复请求</a:t>
            </a:r>
            <a:r>
              <a:rPr lang="en-US" altLang="zh-CN" dirty="0"/>
              <a:t>(ARQ)</a:t>
            </a:r>
            <a:r>
              <a:rPr lang="zh-CN" altLang="en-US" dirty="0"/>
              <a:t>：数据帧出现错误，接收方返回一个否定应答帧</a:t>
            </a:r>
            <a:r>
              <a:rPr lang="en-US" altLang="zh-CN" dirty="0"/>
              <a:t>(NAK)</a:t>
            </a:r>
            <a:r>
              <a:rPr lang="zh-CN" altLang="en-US" dirty="0"/>
              <a:t>，发送方重传</a:t>
            </a:r>
            <a:r>
              <a:rPr lang="zh-CN" altLang="en-US" dirty="0">
                <a:sym typeface="+mn-ea"/>
              </a:rPr>
              <a:t>出错的帧，</a:t>
            </a:r>
            <a:r>
              <a:rPr lang="zh-CN" altLang="en-US" dirty="0"/>
              <a:t>这个过程叫</a:t>
            </a:r>
            <a:r>
              <a:rPr lang="en-US" altLang="zh-CN" dirty="0"/>
              <a:t>ARQ</a:t>
            </a:r>
            <a:endParaRPr lang="en-US" altLang="zh-CN" dirty="0"/>
          </a:p>
          <a:p>
            <a:pPr marL="742950" lvl="1" indent="-285750" latinLnBrk="0">
              <a:lnSpc>
                <a:spcPct val="130000"/>
              </a:lnSpc>
              <a:spcBef>
                <a:spcPts val="0"/>
              </a:spcBef>
              <a:buFont typeface="Wingdings" panose="05000000000000000000" pitchFamily="2" charset="2"/>
              <a:buChar char="n"/>
            </a:pPr>
            <a:r>
              <a:rPr lang="zh-CN" altLang="en-US" dirty="0"/>
              <a:t>超时重传：发送方对发送出去的数据帧启动一个定时器，超时未收到接收方的确认，将数据帧重发，防止丢失</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差错控制</a:t>
            </a:r>
            <a:endParaRPr lang="zh-CN" altLang="en-US" dirty="0"/>
          </a:p>
        </p:txBody>
      </p:sp>
      <p:sp>
        <p:nvSpPr>
          <p:cNvPr id="3" name="内容占位符 2"/>
          <p:cNvSpPr>
            <a:spLocks noGrp="1"/>
          </p:cNvSpPr>
          <p:nvPr>
            <p:ph idx="1"/>
          </p:nvPr>
        </p:nvSpPr>
        <p:spPr/>
        <p:txBody>
          <a:bodyPr>
            <a:normAutofit/>
          </a:bodyPr>
          <a:lstStyle/>
          <a:p>
            <a:r>
              <a:rPr lang="zh-CN" altLang="en-US" dirty="0"/>
              <a:t>技术要点</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dirty="0"/>
              <a:t>接收方利用数据帧携带的信息能检错与纠错</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dirty="0"/>
              <a:t>发送方进行接收确认和超时重传</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dirty="0"/>
              <a:t>接收方按序接收，防帧丢失、帧乱序、帧重复</a:t>
            </a:r>
            <a:endParaRPr lang="zh-CN" altLang="en-US" dirty="0"/>
          </a:p>
          <a:p>
            <a:r>
              <a:rPr lang="zh-CN" altLang="en-US" dirty="0"/>
              <a:t>重传的</a:t>
            </a:r>
            <a:r>
              <a:rPr lang="zh-CN" altLang="en-US" dirty="0">
                <a:sym typeface="+mn-ea"/>
              </a:rPr>
              <a:t>三种</a:t>
            </a:r>
            <a:r>
              <a:rPr lang="zh-CN" altLang="en-US" dirty="0"/>
              <a:t>情况：</a:t>
            </a:r>
            <a:endParaRPr lang="zh-CN" altLang="en-US" dirty="0"/>
          </a:p>
          <a:p>
            <a:pPr lvl="1" algn="l">
              <a:lnSpc>
                <a:spcPct val="120000"/>
              </a:lnSpc>
              <a:spcBef>
                <a:spcPts val="0"/>
              </a:spcBef>
            </a:pPr>
            <a:r>
              <a:rPr lang="zh-CN" altLang="en-US" dirty="0"/>
              <a:t>帧破坏</a:t>
            </a:r>
            <a:endParaRPr lang="zh-CN" altLang="en-US" dirty="0"/>
          </a:p>
          <a:p>
            <a:pPr lvl="1" algn="l">
              <a:lnSpc>
                <a:spcPct val="120000"/>
              </a:lnSpc>
              <a:spcBef>
                <a:spcPts val="0"/>
              </a:spcBef>
            </a:pPr>
            <a:r>
              <a:rPr lang="zh-CN" altLang="en-US" dirty="0"/>
              <a:t>帧丢失</a:t>
            </a:r>
            <a:endParaRPr lang="zh-CN" altLang="en-US" dirty="0"/>
          </a:p>
          <a:p>
            <a:pPr lvl="1" algn="l">
              <a:lnSpc>
                <a:spcPct val="120000"/>
              </a:lnSpc>
              <a:spcBef>
                <a:spcPts val="0"/>
              </a:spcBef>
            </a:pPr>
            <a:r>
              <a:rPr lang="zh-CN" altLang="en-US" dirty="0"/>
              <a:t>应答帧丢失</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流量控制</a:t>
            </a:r>
            <a:endParaRPr lang="zh-CN" altLang="en-US" dirty="0"/>
          </a:p>
        </p:txBody>
      </p:sp>
      <p:sp>
        <p:nvSpPr>
          <p:cNvPr id="3" name="内容占位符 2"/>
          <p:cNvSpPr>
            <a:spLocks noGrp="1"/>
          </p:cNvSpPr>
          <p:nvPr>
            <p:ph idx="1"/>
          </p:nvPr>
        </p:nvSpPr>
        <p:spPr/>
        <p:txBody>
          <a:bodyPr>
            <a:normAutofit/>
          </a:bodyPr>
          <a:lstStyle/>
          <a:p>
            <a:r>
              <a:rPr lang="zh-CN" altLang="en-US" dirty="0"/>
              <a:t>流量控制是一组过程，这组过程告诉发送方在收到接收方的应答之前，最多可以传送多少数据</a:t>
            </a:r>
            <a:endParaRPr lang="zh-CN" altLang="en-US" dirty="0"/>
          </a:p>
          <a:p>
            <a:r>
              <a:rPr lang="zh-CN" altLang="en-US" dirty="0"/>
              <a:t>流量控制的技术要点</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数据流不能使接收方过载</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接收方对数据进行确认</a:t>
            </a:r>
            <a:endParaRPr lang="zh-CN" altLang="en-US" dirty="0"/>
          </a:p>
          <a:p>
            <a:r>
              <a:rPr lang="zh-CN" altLang="en-US" dirty="0"/>
              <a:t>流量控制的解决方法：</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基于反馈 </a:t>
            </a:r>
            <a:r>
              <a:rPr lang="en-US" altLang="zh-CN" dirty="0"/>
              <a:t>(feedback-based) </a:t>
            </a:r>
            <a:r>
              <a:rPr lang="zh-CN" altLang="en-US" dirty="0"/>
              <a:t>的流量控制</a:t>
            </a:r>
            <a:endParaRPr lang="en-US" altLang="zh-CN" dirty="0"/>
          </a:p>
          <a:p>
            <a:pPr marL="742950" lvl="1" indent="-285750" latinLnBrk="0">
              <a:lnSpc>
                <a:spcPct val="130000"/>
              </a:lnSpc>
              <a:spcBef>
                <a:spcPts val="0"/>
              </a:spcBef>
              <a:buFont typeface="Wingdings" panose="05000000000000000000" pitchFamily="2" charset="2"/>
              <a:buChar char="n"/>
            </a:pPr>
            <a:r>
              <a:rPr lang="zh-CN" altLang="en-US" dirty="0"/>
              <a:t>接收方反馈，发送方来调整发送速率</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流量控制和差错控制的</a:t>
            </a:r>
            <a:r>
              <a:rPr lang="zh-CN" altLang="en-US" dirty="0"/>
              <a:t>实现技术</a:t>
            </a:r>
            <a:endParaRPr lang="zh-CN" altLang="en-US" dirty="0"/>
          </a:p>
        </p:txBody>
      </p:sp>
      <p:sp>
        <p:nvSpPr>
          <p:cNvPr id="3" name="内容占位符 2"/>
          <p:cNvSpPr>
            <a:spLocks noGrp="1"/>
          </p:cNvSpPr>
          <p:nvPr>
            <p:ph idx="1"/>
          </p:nvPr>
        </p:nvSpPr>
        <p:spPr/>
        <p:txBody>
          <a:bodyPr>
            <a:normAutofit/>
          </a:bodyPr>
          <a:lstStyle/>
          <a:p>
            <a:r>
              <a:rPr lang="zh-CN" altLang="en-US" dirty="0"/>
              <a:t>流量控制和差错控制是结合在一起实现的</a:t>
            </a:r>
            <a:endParaRPr lang="zh-CN" altLang="en-US" dirty="0"/>
          </a:p>
          <a:p>
            <a:r>
              <a:rPr lang="zh-CN" altLang="en-US" dirty="0"/>
              <a:t>流量控制和差错控制在技术实现上，既有关联，也有区别：</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共同点：</a:t>
            </a:r>
            <a:endParaRPr lang="zh-CN" altLang="en-US" dirty="0"/>
          </a:p>
          <a:p>
            <a:pPr marL="1143000" lvl="2" indent="-228600" latinLnBrk="0">
              <a:lnSpc>
                <a:spcPct val="130000"/>
              </a:lnSpc>
              <a:spcBef>
                <a:spcPts val="0"/>
              </a:spcBef>
              <a:buFont typeface="Wingdings" panose="05000000000000000000" pitchFamily="2" charset="2"/>
              <a:buChar char="n"/>
            </a:pPr>
            <a:r>
              <a:rPr lang="zh-CN" altLang="en-US" dirty="0"/>
              <a:t>都需要用到“接收确认，超时重传”的控制技术</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区别：</a:t>
            </a:r>
            <a:endParaRPr lang="zh-CN" altLang="en-US" dirty="0"/>
          </a:p>
          <a:p>
            <a:pPr marL="1143000" lvl="2" indent="-228600" latinLnBrk="0">
              <a:lnSpc>
                <a:spcPct val="130000"/>
              </a:lnSpc>
              <a:spcBef>
                <a:spcPts val="0"/>
              </a:spcBef>
              <a:buFont typeface="Wingdings" panose="05000000000000000000" pitchFamily="2" charset="2"/>
              <a:buChar char="n"/>
            </a:pPr>
            <a:r>
              <a:rPr lang="zh-CN" altLang="en-US" dirty="0"/>
              <a:t>差错控制多了一个“差错检测与纠错”环节，对接收到的数据帧先要做差错检测与纠错，是差错控制的先导环节</a:t>
            </a:r>
            <a:endParaRPr lang="zh-CN" altLang="en-US" dirty="0"/>
          </a:p>
          <a:p>
            <a:r>
              <a:rPr lang="zh-CN" altLang="en-US" dirty="0"/>
              <a:t>流量控制和差错控制的技术有两种：</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停止等待协议</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滑动窗口协议</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停止等待协议（无错信道）</a:t>
            </a:r>
            <a:endParaRPr lang="zh-CN" altLang="en-US" dirty="0"/>
          </a:p>
        </p:txBody>
      </p:sp>
      <p:sp>
        <p:nvSpPr>
          <p:cNvPr id="3" name="内容占位符 2"/>
          <p:cNvSpPr>
            <a:spLocks noGrp="1"/>
          </p:cNvSpPr>
          <p:nvPr>
            <p:ph idx="1"/>
          </p:nvPr>
        </p:nvSpPr>
        <p:spPr>
          <a:xfrm>
            <a:off x="335280" y="1125855"/>
            <a:ext cx="6240780" cy="5008245"/>
          </a:xfrm>
        </p:spPr>
        <p:txBody>
          <a:bodyPr/>
          <a:lstStyle/>
          <a:p>
            <a:r>
              <a:rPr lang="zh-CN" altLang="en-US" dirty="0"/>
              <a:t>假设</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dirty="0"/>
              <a:t>通信信道不会出错：既不出错也不丢失</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dirty="0"/>
              <a:t>发送方以高于接收方能处理到达帧的速度发送帧，会导致接收方来不及接收</a:t>
            </a:r>
            <a:endParaRPr lang="zh-CN" altLang="en-US" dirty="0"/>
          </a:p>
          <a:p>
            <a:r>
              <a:rPr lang="zh-CN" altLang="en-US" dirty="0">
                <a:sym typeface="+mn-ea"/>
              </a:rPr>
              <a:t>停止等待</a:t>
            </a:r>
            <a:r>
              <a:rPr lang="zh-CN" altLang="en-US" dirty="0"/>
              <a:t>协议（</a:t>
            </a:r>
            <a:r>
              <a:rPr lang="en-US" altLang="zh-CN" dirty="0"/>
              <a:t>stop-and-wait</a:t>
            </a:r>
            <a:r>
              <a:rPr lang="zh-CN" altLang="en-US" dirty="0"/>
              <a:t>）</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dirty="0"/>
              <a:t>发送方发送一帧后暂停，等待确认到达后发送下一帧</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dirty="0"/>
              <a:t>接收方完成接收后，回复确认</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dirty="0"/>
              <a:t>应答帧的内容是不重要的：哑帧</a:t>
            </a:r>
            <a:endParaRPr lang="zh-CN" altLang="en-US" dirty="0"/>
          </a:p>
        </p:txBody>
      </p:sp>
      <p:sp>
        <p:nvSpPr>
          <p:cNvPr id="4" name="灯片编号占位符 3"/>
          <p:cNvSpPr>
            <a:spLocks noGrp="1"/>
          </p:cNvSpPr>
          <p:nvPr>
            <p:ph type="sldNum" sz="quarter" idx="12"/>
          </p:nvPr>
        </p:nvSpPr>
        <p:spPr>
          <a:xfrm>
            <a:off x="10848528" y="6453336"/>
            <a:ext cx="1188956" cy="252266"/>
          </a:xfrm>
        </p:spPr>
        <p:txBody>
          <a:bodyPr/>
          <a:lstStyle/>
          <a:p>
            <a:fld id="{C8BB1146-E542-4D4E-B8E9-6919A11DDD48}" type="slidenum">
              <a:rPr lang="en-US" smtClean="0"/>
            </a:fld>
            <a:endParaRPr lang="en-US"/>
          </a:p>
        </p:txBody>
      </p:sp>
      <p:cxnSp>
        <p:nvCxnSpPr>
          <p:cNvPr id="5" name="直接连接符 4"/>
          <p:cNvCxnSpPr/>
          <p:nvPr/>
        </p:nvCxnSpPr>
        <p:spPr>
          <a:xfrm>
            <a:off x="8532506" y="1412647"/>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205731" y="1412647"/>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p:cNvSpPr>
            <a:spLocks noGrp="1"/>
          </p:cNvSpPr>
          <p:nvPr/>
        </p:nvSpPr>
        <p:spPr>
          <a:xfrm>
            <a:off x="7824452" y="997757"/>
            <a:ext cx="1271029"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spcBef>
                <a:spcPts val="0"/>
              </a:spcBef>
              <a:buNone/>
            </a:pPr>
            <a:r>
              <a:rPr kumimoji="1" lang="zh-CN" altLang="en-US" sz="2000" dirty="0">
                <a:solidFill>
                  <a:schemeClr val="tx1"/>
                </a:solidFill>
                <a:cs typeface="+mn-ea"/>
                <a:sym typeface="+mn-lt"/>
              </a:rPr>
              <a:t>发送方</a:t>
            </a:r>
            <a:endParaRPr kumimoji="1" lang="zh-CN" altLang="en-US" sz="2000" dirty="0">
              <a:solidFill>
                <a:schemeClr val="tx1"/>
              </a:solidFill>
              <a:cs typeface="+mn-ea"/>
              <a:sym typeface="+mn-lt"/>
            </a:endParaRPr>
          </a:p>
        </p:txBody>
      </p:sp>
      <p:sp>
        <p:nvSpPr>
          <p:cNvPr id="8" name="内容占位符 2"/>
          <p:cNvSpPr>
            <a:spLocks noGrp="1"/>
          </p:cNvSpPr>
          <p:nvPr/>
        </p:nvSpPr>
        <p:spPr>
          <a:xfrm>
            <a:off x="9705350" y="980439"/>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cs typeface="+mn-ea"/>
                <a:sym typeface="+mn-lt"/>
              </a:rPr>
              <a:t>接收方</a:t>
            </a:r>
            <a:endParaRPr kumimoji="1" lang="zh-CN" altLang="en-US" sz="2000" dirty="0">
              <a:solidFill>
                <a:schemeClr val="accent1"/>
              </a:solidFill>
              <a:latin typeface="+mn-lt"/>
              <a:ea typeface="+mn-ea"/>
              <a:cs typeface="+mn-ea"/>
              <a:sym typeface="+mn-lt"/>
            </a:endParaRPr>
          </a:p>
        </p:txBody>
      </p:sp>
      <p:cxnSp>
        <p:nvCxnSpPr>
          <p:cNvPr id="9" name="直接箭头连接符 8"/>
          <p:cNvCxnSpPr/>
          <p:nvPr/>
        </p:nvCxnSpPr>
        <p:spPr>
          <a:xfrm>
            <a:off x="8549016" y="1772692"/>
            <a:ext cx="1656715" cy="3619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8549016" y="2282597"/>
            <a:ext cx="1645285" cy="361950"/>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8549016" y="2756942"/>
            <a:ext cx="1656715" cy="3619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564891" y="3709442"/>
            <a:ext cx="1656715" cy="3619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8549016" y="3203347"/>
            <a:ext cx="1645285" cy="361950"/>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205481" y="4171722"/>
            <a:ext cx="0" cy="8185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内容占位符 2"/>
          <p:cNvSpPr>
            <a:spLocks noGrp="1"/>
          </p:cNvSpPr>
          <p:nvPr/>
        </p:nvSpPr>
        <p:spPr>
          <a:xfrm>
            <a:off x="8010344" y="3521710"/>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latin typeface="+mn-lt"/>
                <a:ea typeface="+mn-ea"/>
                <a:cs typeface="+mn-ea"/>
                <a:sym typeface="+mn-lt"/>
              </a:rPr>
              <a:t>时间</a:t>
            </a:r>
            <a:endParaRPr kumimoji="1" lang="zh-CN" altLang="en-US" sz="1600" dirty="0">
              <a:latin typeface="+mn-lt"/>
              <a:ea typeface="+mn-ea"/>
              <a:cs typeface="+mn-ea"/>
              <a:sym typeface="+mn-lt"/>
            </a:endParaRPr>
          </a:p>
        </p:txBody>
      </p:sp>
      <p:sp>
        <p:nvSpPr>
          <p:cNvPr id="16" name="文本框 15"/>
          <p:cNvSpPr txBox="1"/>
          <p:nvPr/>
        </p:nvSpPr>
        <p:spPr>
          <a:xfrm>
            <a:off x="9173519" y="4630192"/>
            <a:ext cx="701731" cy="509905"/>
          </a:xfrm>
          <a:prstGeom prst="rect">
            <a:avLst/>
          </a:prstGeom>
          <a:noFill/>
        </p:spPr>
        <p:txBody>
          <a:bodyPr vert="eaVert" wrap="square" rtlCol="0">
            <a:spAutoFit/>
          </a:bodyPr>
          <a:lstStyle/>
          <a:p>
            <a:pPr>
              <a:lnSpc>
                <a:spcPct val="120000"/>
              </a:lnSpc>
            </a:pPr>
            <a:r>
              <a:rPr lang="en-US" altLang="zh-CN" sz="2800" b="1" dirty="0">
                <a:cs typeface="+mn-ea"/>
                <a:sym typeface="+mn-lt"/>
              </a:rPr>
              <a:t>...</a:t>
            </a:r>
            <a:endParaRPr lang="en-US" altLang="zh-CN" sz="2800" b="1" dirty="0">
              <a:cs typeface="+mn-ea"/>
              <a:sym typeface="+mn-lt"/>
            </a:endParaRPr>
          </a:p>
        </p:txBody>
      </p:sp>
      <p:cxnSp>
        <p:nvCxnSpPr>
          <p:cNvPr id="17" name="直接箭头连接符 16"/>
          <p:cNvCxnSpPr/>
          <p:nvPr/>
        </p:nvCxnSpPr>
        <p:spPr>
          <a:xfrm flipH="1">
            <a:off x="8549016" y="4171722"/>
            <a:ext cx="1645285" cy="361950"/>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 name="内容占位符 2"/>
          <p:cNvSpPr>
            <a:spLocks noGrp="1"/>
          </p:cNvSpPr>
          <p:nvPr/>
        </p:nvSpPr>
        <p:spPr>
          <a:xfrm rot="795916">
            <a:off x="8895091" y="1498372"/>
            <a:ext cx="94805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rgbClr val="FF0000"/>
                </a:solidFill>
                <a:latin typeface="+mn-lt"/>
                <a:ea typeface="+mn-ea"/>
                <a:cs typeface="+mn-ea"/>
                <a:sym typeface="+mn-lt"/>
              </a:rPr>
              <a:t>数据帧</a:t>
            </a:r>
            <a:endParaRPr kumimoji="1" lang="zh-CN" altLang="en-US" sz="1800" dirty="0">
              <a:solidFill>
                <a:srgbClr val="FF0000"/>
              </a:solidFill>
              <a:latin typeface="+mn-lt"/>
              <a:ea typeface="+mn-ea"/>
              <a:cs typeface="+mn-ea"/>
              <a:sym typeface="+mn-lt"/>
            </a:endParaRPr>
          </a:p>
        </p:txBody>
      </p:sp>
      <p:sp>
        <p:nvSpPr>
          <p:cNvPr id="19" name="内容占位符 2"/>
          <p:cNvSpPr>
            <a:spLocks noGrp="1"/>
          </p:cNvSpPr>
          <p:nvPr/>
        </p:nvSpPr>
        <p:spPr>
          <a:xfrm rot="20783472">
            <a:off x="8913426" y="2389912"/>
            <a:ext cx="134683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rgbClr val="FF0000"/>
                </a:solidFill>
                <a:latin typeface="+mn-lt"/>
                <a:ea typeface="+mn-ea"/>
                <a:cs typeface="+mn-ea"/>
                <a:sym typeface="+mn-lt"/>
              </a:rPr>
              <a:t>哑帧确认</a:t>
            </a:r>
            <a:endParaRPr kumimoji="1" lang="zh-CN" altLang="en-US" sz="1800" dirty="0">
              <a:solidFill>
                <a:srgbClr val="FF0000"/>
              </a:solidFill>
              <a:latin typeface="+mn-lt"/>
              <a:ea typeface="+mn-ea"/>
              <a:cs typeface="+mn-ea"/>
              <a:sym typeface="+mn-lt"/>
            </a:endParaRPr>
          </a:p>
        </p:txBody>
      </p:sp>
      <p:sp>
        <p:nvSpPr>
          <p:cNvPr id="20" name="左大括号 19"/>
          <p:cNvSpPr/>
          <p:nvPr/>
        </p:nvSpPr>
        <p:spPr>
          <a:xfrm>
            <a:off x="8205481" y="1772692"/>
            <a:ext cx="278765" cy="871855"/>
          </a:xfrm>
          <a:prstGeom prst="leftBrace">
            <a:avLst>
              <a:gd name="adj1" fmla="val 8333"/>
              <a:gd name="adj2" fmla="val 519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1" name="内容占位符 2"/>
          <p:cNvSpPr>
            <a:spLocks noGrp="1"/>
          </p:cNvSpPr>
          <p:nvPr/>
        </p:nvSpPr>
        <p:spPr>
          <a:xfrm>
            <a:off x="7811135" y="1527175"/>
            <a:ext cx="440055" cy="13900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rgbClr val="0070C0"/>
                </a:solidFill>
                <a:latin typeface="+mn-lt"/>
                <a:ea typeface="+mn-ea"/>
                <a:cs typeface="+mn-ea"/>
                <a:sym typeface="+mn-lt"/>
              </a:rPr>
              <a:t>等待确认</a:t>
            </a:r>
            <a:endParaRPr kumimoji="1" lang="zh-CN" altLang="en-US" sz="1800" dirty="0">
              <a:solidFill>
                <a:srgbClr val="0070C0"/>
              </a:solidFill>
              <a:latin typeface="+mn-lt"/>
              <a:ea typeface="+mn-ea"/>
              <a:cs typeface="+mn-ea"/>
              <a:sym typeface="+mn-lt"/>
            </a:endParaRPr>
          </a:p>
        </p:txBody>
      </p:sp>
      <p:sp>
        <p:nvSpPr>
          <p:cNvPr id="22" name="矩形 21"/>
          <p:cNvSpPr/>
          <p:nvPr/>
        </p:nvSpPr>
        <p:spPr>
          <a:xfrm>
            <a:off x="7547610" y="5231765"/>
            <a:ext cx="1647825" cy="1301750"/>
          </a:xfrm>
          <a:prstGeom prst="rect">
            <a:avLst/>
          </a:prstGeom>
          <a:solidFill>
            <a:schemeClr val="tx2">
              <a:lumMod val="20000"/>
              <a:lumOff val="80000"/>
            </a:schemeClr>
          </a:solidFill>
        </p:spPr>
        <p:txBody>
          <a:bodyPr wrap="square" rtlCol="0">
            <a:noAutofit/>
          </a:bodyPr>
          <a:lstStyle/>
          <a:p>
            <a:pPr marL="285750" indent="-285750" algn="l" eaLnBrk="1" hangingPunct="1">
              <a:lnSpc>
                <a:spcPct val="100000"/>
              </a:lnSpc>
              <a:spcBef>
                <a:spcPts val="0"/>
              </a:spcBef>
              <a:buClr>
                <a:srgbClr val="00C800"/>
              </a:buClr>
              <a:buSzPct val="80000"/>
              <a:buFont typeface="Wingdings" panose="05000000000000000000" pitchFamily="2" charset="2"/>
              <a:buChar char="n"/>
            </a:pPr>
            <a:r>
              <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完成一帧发送后，等待确认到达</a:t>
            </a:r>
            <a:endPar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a:p>
            <a:pPr marL="285750" indent="-285750" algn="l" eaLnBrk="1" hangingPunct="1">
              <a:lnSpc>
                <a:spcPct val="100000"/>
              </a:lnSpc>
              <a:spcBef>
                <a:spcPts val="0"/>
              </a:spcBef>
              <a:buClr>
                <a:srgbClr val="00C800"/>
              </a:buClr>
              <a:buSzPct val="80000"/>
              <a:buFont typeface="Wingdings" panose="05000000000000000000" pitchFamily="2" charset="2"/>
              <a:buChar char="n"/>
            </a:pPr>
            <a:r>
              <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确认到达后，发送下一帧</a:t>
            </a:r>
            <a:endPar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24" name="文本框 23"/>
          <p:cNvSpPr txBox="1"/>
          <p:nvPr/>
        </p:nvSpPr>
        <p:spPr>
          <a:xfrm>
            <a:off x="9544050" y="5231765"/>
            <a:ext cx="1798955" cy="1322070"/>
          </a:xfrm>
          <a:prstGeom prst="rect">
            <a:avLst/>
          </a:prstGeom>
          <a:solidFill>
            <a:schemeClr val="tx2">
              <a:lumMod val="20000"/>
              <a:lumOff val="80000"/>
            </a:schemeClr>
          </a:solidFill>
        </p:spPr>
        <p:txBody>
          <a:bodyPr wrap="square" rtlCol="0">
            <a:spAutoFit/>
          </a:bodyPr>
          <a:lstStyle/>
          <a:p>
            <a:pPr marL="285750" indent="-285750" eaLnBrk="1" latinLnBrk="0" hangingPunct="1">
              <a:lnSpc>
                <a:spcPct val="100000"/>
              </a:lnSpc>
              <a:spcBef>
                <a:spcPts val="0"/>
              </a:spcBef>
              <a:buClr>
                <a:srgbClr val="00C800"/>
              </a:buClr>
              <a:buSzPct val="80000"/>
              <a:buFont typeface="Wingdings" panose="05000000000000000000" pitchFamily="2" charset="2"/>
              <a:buChar char="n"/>
            </a:pPr>
            <a:r>
              <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rPr>
              <a:t>完成一帧接收后，交给物理层一个哑帧</a:t>
            </a:r>
            <a:endPar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endParaRPr>
          </a:p>
          <a:p>
            <a:pPr marL="285750" indent="-285750" eaLnBrk="1" latinLnBrk="0" hangingPunct="1">
              <a:lnSpc>
                <a:spcPct val="100000"/>
              </a:lnSpc>
              <a:spcBef>
                <a:spcPts val="0"/>
              </a:spcBef>
              <a:buClr>
                <a:srgbClr val="00C800"/>
              </a:buClr>
              <a:buSzPct val="80000"/>
              <a:buFont typeface="Wingdings" panose="05000000000000000000" pitchFamily="2" charset="2"/>
              <a:buChar char="n"/>
            </a:pPr>
            <a:r>
              <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rPr>
              <a:t>作为成功接收上一帧的确认</a:t>
            </a:r>
            <a:endParaRPr lang="zh-CN" altLang="en-US" sz="16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停止等待</a:t>
            </a:r>
            <a:r>
              <a:rPr lang="zh-CN" altLang="en-US" dirty="0"/>
              <a:t>协议（有错信道）</a:t>
            </a:r>
            <a:endParaRPr lang="zh-CN" altLang="en-US" dirty="0"/>
          </a:p>
        </p:txBody>
      </p:sp>
      <p:sp>
        <p:nvSpPr>
          <p:cNvPr id="3" name="内容占位符 2"/>
          <p:cNvSpPr>
            <a:spLocks noGrp="1"/>
          </p:cNvSpPr>
          <p:nvPr>
            <p:ph idx="1"/>
          </p:nvPr>
        </p:nvSpPr>
        <p:spPr>
          <a:xfrm>
            <a:off x="335280" y="1156654"/>
            <a:ext cx="7321347" cy="5008562"/>
          </a:xfrm>
        </p:spPr>
        <p:txBody>
          <a:bodyPr/>
          <a:lstStyle/>
          <a:p>
            <a:r>
              <a:rPr lang="zh-CN" altLang="en-US" dirty="0"/>
              <a:t>假设</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kern="1200" dirty="0"/>
              <a:t>接收方接收能力有限</a:t>
            </a:r>
            <a:endParaRPr lang="zh-CN" altLang="en-US" kern="1200" dirty="0"/>
          </a:p>
          <a:p>
            <a:pPr marL="742950" lvl="1" indent="-285750" latinLnBrk="0">
              <a:lnSpc>
                <a:spcPct val="120000"/>
              </a:lnSpc>
              <a:spcBef>
                <a:spcPts val="0"/>
              </a:spcBef>
              <a:buFont typeface="Wingdings" panose="05000000000000000000" pitchFamily="2" charset="2"/>
              <a:buChar char="n"/>
            </a:pPr>
            <a:r>
              <a:rPr lang="zh-CN" altLang="en-US" kern="1200" dirty="0"/>
              <a:t>通信信道可能会出错，导致帧损坏或丢失</a:t>
            </a:r>
            <a:endParaRPr lang="zh-CN" altLang="en-US" kern="1200" dirty="0"/>
          </a:p>
          <a:p>
            <a:r>
              <a:rPr lang="zh-CN" altLang="en-US" dirty="0"/>
              <a:t>一个简单的解决方案</a:t>
            </a:r>
            <a:endParaRPr lang="zh-CN" altLang="en-US" dirty="0"/>
          </a:p>
          <a:p>
            <a:pPr marL="742950" lvl="1" indent="-285750" algn="l" eaLnBrk="1" hangingPunct="1">
              <a:lnSpc>
                <a:spcPct val="120000"/>
              </a:lnSpc>
              <a:spcBef>
                <a:spcPts val="0"/>
              </a:spcBef>
              <a:buFont typeface="Wingdings" panose="05000000000000000000" pitchFamily="2" charset="2"/>
              <a:buChar char="n"/>
            </a:pPr>
            <a:r>
              <a:rPr lang="zh-CN" altLang="en-US" sz="2400" kern="1200" dirty="0"/>
              <a:t>发送方使用计时器对发出去的数据帧计时</a:t>
            </a:r>
            <a:endParaRPr lang="zh-CN" altLang="en-US" sz="2400" kern="1200" dirty="0"/>
          </a:p>
          <a:p>
            <a:pPr marL="742950" lvl="1" indent="-285750" algn="l" eaLnBrk="1" hangingPunct="1">
              <a:lnSpc>
                <a:spcPct val="120000"/>
              </a:lnSpc>
              <a:spcBef>
                <a:spcPts val="0"/>
              </a:spcBef>
              <a:buFont typeface="Wingdings" panose="05000000000000000000" pitchFamily="2" charset="2"/>
              <a:buChar char="n"/>
            </a:pPr>
            <a:r>
              <a:rPr lang="zh-CN" altLang="en-US" sz="2400" kern="1200" dirty="0"/>
              <a:t>如果超时，认为接收方没有收到或帧出错</a:t>
            </a:r>
            <a:endParaRPr lang="zh-CN" altLang="en-US" sz="2400" kern="1200" dirty="0"/>
          </a:p>
          <a:p>
            <a:pPr marL="742950" lvl="1" indent="-285750" algn="l" eaLnBrk="1" hangingPunct="1">
              <a:lnSpc>
                <a:spcPct val="120000"/>
              </a:lnSpc>
              <a:spcBef>
                <a:spcPts val="0"/>
              </a:spcBef>
              <a:buFont typeface="Wingdings" panose="05000000000000000000" pitchFamily="2" charset="2"/>
              <a:buChar char="n"/>
            </a:pPr>
            <a:r>
              <a:rPr lang="zh-CN" altLang="en-US" sz="2400" kern="1200" dirty="0"/>
              <a:t>发送方超时重传该帧</a:t>
            </a:r>
            <a:endParaRPr lang="zh-CN" altLang="en-US" sz="2400" kern="1200"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cxnSp>
        <p:nvCxnSpPr>
          <p:cNvPr id="5" name="直接连接符 4"/>
          <p:cNvCxnSpPr/>
          <p:nvPr/>
        </p:nvCxnSpPr>
        <p:spPr>
          <a:xfrm>
            <a:off x="9665773" y="1689451"/>
            <a:ext cx="1651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1135798" y="1726281"/>
            <a:ext cx="0" cy="33662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内容占位符 2"/>
          <p:cNvSpPr>
            <a:spLocks noGrp="1"/>
          </p:cNvSpPr>
          <p:nvPr/>
        </p:nvSpPr>
        <p:spPr>
          <a:xfrm>
            <a:off x="9144651" y="1193863"/>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latin typeface="+mn-lt"/>
                <a:ea typeface="+mn-ea"/>
                <a:cs typeface="+mn-ea"/>
                <a:sym typeface="+mn-lt"/>
              </a:rPr>
              <a:t>发送方</a:t>
            </a:r>
            <a:endParaRPr kumimoji="1" lang="zh-CN" altLang="en-US" sz="2000" dirty="0">
              <a:latin typeface="+mn-lt"/>
              <a:ea typeface="+mn-ea"/>
              <a:cs typeface="+mn-ea"/>
              <a:sym typeface="+mn-lt"/>
            </a:endParaRPr>
          </a:p>
        </p:txBody>
      </p:sp>
      <p:sp>
        <p:nvSpPr>
          <p:cNvPr id="8" name="内容占位符 2"/>
          <p:cNvSpPr>
            <a:spLocks noGrp="1"/>
          </p:cNvSpPr>
          <p:nvPr/>
        </p:nvSpPr>
        <p:spPr>
          <a:xfrm>
            <a:off x="10704315" y="1172908"/>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2000" dirty="0">
                <a:latin typeface="+mn-lt"/>
                <a:ea typeface="+mn-ea"/>
                <a:cs typeface="+mn-ea"/>
                <a:sym typeface="+mn-lt"/>
              </a:rPr>
              <a:t>接收方</a:t>
            </a:r>
            <a:endParaRPr kumimoji="1" lang="zh-CN" altLang="en-US" sz="2000" dirty="0">
              <a:latin typeface="+mn-lt"/>
              <a:ea typeface="+mn-ea"/>
              <a:cs typeface="+mn-ea"/>
              <a:sym typeface="+mn-lt"/>
            </a:endParaRPr>
          </a:p>
        </p:txBody>
      </p:sp>
      <p:cxnSp>
        <p:nvCxnSpPr>
          <p:cNvPr id="9" name="直接箭头连接符 7"/>
          <p:cNvCxnSpPr/>
          <p:nvPr/>
        </p:nvCxnSpPr>
        <p:spPr>
          <a:xfrm>
            <a:off x="9682283" y="2049496"/>
            <a:ext cx="1453515" cy="3708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9648628" y="3500471"/>
            <a:ext cx="1453515" cy="3092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2"/>
          <p:cNvCxnSpPr/>
          <p:nvPr/>
        </p:nvCxnSpPr>
        <p:spPr>
          <a:xfrm>
            <a:off x="9442555" y="4496859"/>
            <a:ext cx="0" cy="4690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内容占位符 2"/>
          <p:cNvSpPr>
            <a:spLocks noGrp="1"/>
          </p:cNvSpPr>
          <p:nvPr/>
        </p:nvSpPr>
        <p:spPr>
          <a:xfrm>
            <a:off x="9257593" y="3892702"/>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400" dirty="0">
                <a:latin typeface="+mn-lt"/>
                <a:ea typeface="+mn-ea"/>
                <a:cs typeface="+mn-ea"/>
                <a:sym typeface="+mn-lt"/>
              </a:rPr>
              <a:t>时间</a:t>
            </a:r>
            <a:endParaRPr kumimoji="1" lang="zh-CN" altLang="en-US" sz="1400" dirty="0">
              <a:latin typeface="+mn-lt"/>
              <a:ea typeface="+mn-ea"/>
              <a:cs typeface="+mn-ea"/>
              <a:sym typeface="+mn-lt"/>
            </a:endParaRPr>
          </a:p>
        </p:txBody>
      </p:sp>
      <p:sp>
        <p:nvSpPr>
          <p:cNvPr id="13" name="内容占位符 2"/>
          <p:cNvSpPr>
            <a:spLocks noGrp="1"/>
          </p:cNvSpPr>
          <p:nvPr/>
        </p:nvSpPr>
        <p:spPr>
          <a:xfrm rot="636618">
            <a:off x="9861550" y="1872615"/>
            <a:ext cx="1120140"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FF0000"/>
                </a:solidFill>
                <a:latin typeface="+mn-lt"/>
                <a:ea typeface="+mn-ea"/>
                <a:cs typeface="+mn-ea"/>
                <a:sym typeface="+mn-lt"/>
              </a:rPr>
              <a:t>丢失</a:t>
            </a:r>
            <a:r>
              <a:rPr kumimoji="1" lang="en-US" altLang="zh-CN" sz="1600" dirty="0">
                <a:solidFill>
                  <a:srgbClr val="FF0000"/>
                </a:solidFill>
                <a:latin typeface="+mn-lt"/>
                <a:ea typeface="+mn-ea"/>
                <a:cs typeface="+mn-ea"/>
                <a:sym typeface="+mn-lt"/>
              </a:rPr>
              <a:t>/</a:t>
            </a:r>
            <a:r>
              <a:rPr kumimoji="1" lang="zh-CN" altLang="en-US" sz="1600" dirty="0">
                <a:solidFill>
                  <a:srgbClr val="FF0000"/>
                </a:solidFill>
                <a:latin typeface="+mn-lt"/>
                <a:ea typeface="+mn-ea"/>
                <a:cs typeface="+mn-ea"/>
                <a:sym typeface="+mn-lt"/>
              </a:rPr>
              <a:t>出错</a:t>
            </a:r>
            <a:endParaRPr kumimoji="1" lang="zh-CN" altLang="en-US" sz="1600" dirty="0">
              <a:solidFill>
                <a:srgbClr val="FF0000"/>
              </a:solidFill>
              <a:latin typeface="+mn-lt"/>
              <a:ea typeface="+mn-ea"/>
              <a:cs typeface="+mn-ea"/>
              <a:sym typeface="+mn-lt"/>
            </a:endParaRPr>
          </a:p>
        </p:txBody>
      </p:sp>
      <p:sp>
        <p:nvSpPr>
          <p:cNvPr id="14" name="左大括号 19"/>
          <p:cNvSpPr/>
          <p:nvPr/>
        </p:nvSpPr>
        <p:spPr>
          <a:xfrm>
            <a:off x="9338945" y="2072640"/>
            <a:ext cx="278765" cy="1417955"/>
          </a:xfrm>
          <a:prstGeom prst="leftBrace">
            <a:avLst>
              <a:gd name="adj1" fmla="val 8333"/>
              <a:gd name="adj2" fmla="val 51930"/>
            </a:avLst>
          </a:prstGeom>
          <a:ln>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15" name="内容占位符 2"/>
          <p:cNvSpPr>
            <a:spLocks noGrp="1"/>
          </p:cNvSpPr>
          <p:nvPr/>
        </p:nvSpPr>
        <p:spPr>
          <a:xfrm>
            <a:off x="8988228" y="2177766"/>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0070C0"/>
                </a:solidFill>
                <a:latin typeface="+mn-lt"/>
                <a:ea typeface="+mn-ea"/>
                <a:cs typeface="+mn-ea"/>
                <a:sym typeface="+mn-lt"/>
              </a:rPr>
              <a:t>超时重传</a:t>
            </a:r>
            <a:endParaRPr kumimoji="1" lang="zh-CN" altLang="en-US" sz="1600" dirty="0">
              <a:solidFill>
                <a:srgbClr val="0070C0"/>
              </a:solidFill>
              <a:latin typeface="+mn-lt"/>
              <a:ea typeface="+mn-ea"/>
              <a:cs typeface="+mn-ea"/>
              <a:sym typeface="+mn-lt"/>
            </a:endParaRPr>
          </a:p>
        </p:txBody>
      </p:sp>
      <p:sp>
        <p:nvSpPr>
          <p:cNvPr id="16" name="内容占位符 2"/>
          <p:cNvSpPr>
            <a:spLocks noGrp="1"/>
          </p:cNvSpPr>
          <p:nvPr/>
        </p:nvSpPr>
        <p:spPr>
          <a:xfrm>
            <a:off x="8518963" y="1893468"/>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endParaRPr kumimoji="1" lang="zh-CN" altLang="en-US" sz="1200" dirty="0">
              <a:solidFill>
                <a:srgbClr val="FF0000"/>
              </a:solidFill>
              <a:latin typeface="+mn-lt"/>
              <a:ea typeface="+mn-ea"/>
              <a:cs typeface="+mn-ea"/>
              <a:sym typeface="+mn-lt"/>
            </a:endParaRPr>
          </a:p>
        </p:txBody>
      </p:sp>
      <p:sp>
        <p:nvSpPr>
          <p:cNvPr id="17" name="内容占位符 2"/>
          <p:cNvSpPr>
            <a:spLocks noGrp="1"/>
          </p:cNvSpPr>
          <p:nvPr/>
        </p:nvSpPr>
        <p:spPr>
          <a:xfrm>
            <a:off x="8521865" y="3297089"/>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endParaRPr kumimoji="1" lang="zh-CN" altLang="en-US" sz="1200" dirty="0">
              <a:solidFill>
                <a:srgbClr val="FF0000"/>
              </a:solidFill>
              <a:latin typeface="+mn-lt"/>
              <a:ea typeface="+mn-ea"/>
              <a:cs typeface="+mn-ea"/>
              <a:sym typeface="+mn-lt"/>
            </a:endParaRPr>
          </a:p>
        </p:txBody>
      </p:sp>
      <p:sp>
        <p:nvSpPr>
          <p:cNvPr id="18" name="内容占位符 2"/>
          <p:cNvSpPr>
            <a:spLocks noGrp="1"/>
          </p:cNvSpPr>
          <p:nvPr/>
        </p:nvSpPr>
        <p:spPr>
          <a:xfrm>
            <a:off x="11208385" y="3479165"/>
            <a:ext cx="332740" cy="76009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0070C0"/>
                </a:solidFill>
                <a:latin typeface="+mn-lt"/>
                <a:ea typeface="+mn-ea"/>
                <a:cs typeface="+mn-ea"/>
                <a:sym typeface="+mn-lt"/>
              </a:rPr>
              <a:t>接收</a:t>
            </a:r>
            <a:endParaRPr kumimoji="1" lang="zh-CN" altLang="en-US" sz="1600" dirty="0">
              <a:solidFill>
                <a:srgbClr val="0070C0"/>
              </a:solidFill>
              <a:latin typeface="+mn-lt"/>
              <a:ea typeface="+mn-ea"/>
              <a:cs typeface="+mn-ea"/>
              <a:sym typeface="+mn-lt"/>
            </a:endParaRPr>
          </a:p>
        </p:txBody>
      </p:sp>
      <p:sp>
        <p:nvSpPr>
          <p:cNvPr id="19" name="矩形 18"/>
          <p:cNvSpPr/>
          <p:nvPr/>
        </p:nvSpPr>
        <p:spPr>
          <a:xfrm>
            <a:off x="551815" y="5661660"/>
            <a:ext cx="11026775" cy="460375"/>
          </a:xfrm>
          <a:prstGeom prst="rect">
            <a:avLst/>
          </a:prstGeom>
          <a:noFill/>
        </p:spPr>
        <p:txBody>
          <a:bodyPr wrap="square">
            <a:spAutoFit/>
          </a:bodyPr>
          <a:lstStyle/>
          <a:p>
            <a:pPr marL="473710" indent="-283210">
              <a:lnSpc>
                <a:spcPct val="120000"/>
              </a:lnSpc>
              <a:buFont typeface="Wingdings" panose="05000000000000000000" charset="0"/>
              <a:buChar char="Ø"/>
            </a:pPr>
            <a:r>
              <a:rPr kumimoji="1" lang="zh-CN" altLang="en-US" sz="2000" dirty="0">
                <a:solidFill>
                  <a:schemeClr val="tx1"/>
                </a:solidFill>
                <a:cs typeface="+mn-ea"/>
                <a:sym typeface="+mn-lt"/>
              </a:rPr>
              <a:t>问题：</a:t>
            </a:r>
            <a:r>
              <a:rPr kumimoji="1" lang="zh-CN" altLang="en-US" sz="2000" dirty="0">
                <a:cs typeface="+mn-ea"/>
                <a:sym typeface="+mn-lt"/>
              </a:rPr>
              <a:t>会不会接收方已经正确接收，发送方误认为没有收到，超时重传，导致帧数据重复？</a:t>
            </a:r>
            <a:endParaRPr kumimoji="1" lang="zh-CN" altLang="en-US" sz="2000" dirty="0">
              <a:cs typeface="+mn-ea"/>
              <a:sym typeface="+mn-l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2"/>
          <p:cNvSpPr>
            <a:spLocks noGrp="1"/>
          </p:cNvSpPr>
          <p:nvPr/>
        </p:nvSpPr>
        <p:spPr>
          <a:xfrm rot="20788795">
            <a:off x="9441486" y="2424644"/>
            <a:ext cx="134747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600" dirty="0">
                <a:solidFill>
                  <a:srgbClr val="FF0000"/>
                </a:solidFill>
                <a:latin typeface="+mn-lt"/>
                <a:ea typeface="+mn-ea"/>
                <a:cs typeface="+mn-ea"/>
                <a:sym typeface="+mn-lt"/>
              </a:rPr>
              <a:t>ACK</a:t>
            </a:r>
            <a:r>
              <a:rPr kumimoji="1" lang="zh-CN" altLang="en-US" sz="1600" dirty="0">
                <a:solidFill>
                  <a:srgbClr val="FF0000"/>
                </a:solidFill>
                <a:latin typeface="+mn-lt"/>
                <a:ea typeface="+mn-ea"/>
                <a:cs typeface="+mn-ea"/>
                <a:sym typeface="+mn-lt"/>
              </a:rPr>
              <a:t>丢失</a:t>
            </a:r>
            <a:endParaRPr kumimoji="1" lang="zh-CN" altLang="en-US" sz="1600" dirty="0">
              <a:solidFill>
                <a:srgbClr val="FF0000"/>
              </a:solidFill>
              <a:latin typeface="+mn-lt"/>
              <a:ea typeface="+mn-ea"/>
              <a:cs typeface="+mn-ea"/>
              <a:sym typeface="+mn-lt"/>
            </a:endParaRPr>
          </a:p>
        </p:txBody>
      </p:sp>
      <p:sp>
        <p:nvSpPr>
          <p:cNvPr id="21" name="TextBox 8"/>
          <p:cNvSpPr txBox="1"/>
          <p:nvPr/>
        </p:nvSpPr>
        <p:spPr>
          <a:xfrm>
            <a:off x="9601283" y="1660478"/>
            <a:ext cx="466794" cy="726609"/>
          </a:xfrm>
          <a:prstGeom prst="rect">
            <a:avLst/>
          </a:prstGeom>
          <a:noFill/>
        </p:spPr>
        <p:txBody>
          <a:bodyPr wrap="none" rtlCol="0">
            <a:spAutoFit/>
          </a:bodyPr>
          <a:lstStyle/>
          <a:p>
            <a:pPr>
              <a:lnSpc>
                <a:spcPct val="120000"/>
              </a:lnSpc>
            </a:pPr>
            <a:r>
              <a:rPr kumimoji="1" lang="en-US" altLang="zh-CN" dirty="0">
                <a:cs typeface="+mn-ea"/>
                <a:sym typeface="+mn-lt"/>
              </a:rPr>
              <a:t>A1</a:t>
            </a:r>
            <a:endParaRPr kumimoji="1" lang="en-US" altLang="zh-CN" dirty="0">
              <a:cs typeface="+mn-ea"/>
              <a:sym typeface="+mn-lt"/>
            </a:endParaRPr>
          </a:p>
          <a:p>
            <a:pPr>
              <a:lnSpc>
                <a:spcPct val="120000"/>
              </a:lnSpc>
            </a:pPr>
            <a:endParaRPr lang="en-US" dirty="0">
              <a:cs typeface="+mn-ea"/>
              <a:sym typeface="+mn-lt"/>
            </a:endParaRPr>
          </a:p>
        </p:txBody>
      </p:sp>
      <p:sp>
        <p:nvSpPr>
          <p:cNvPr id="2" name="标题 1"/>
          <p:cNvSpPr>
            <a:spLocks noGrp="1"/>
          </p:cNvSpPr>
          <p:nvPr>
            <p:ph type="title"/>
          </p:nvPr>
        </p:nvSpPr>
        <p:spPr/>
        <p:txBody>
          <a:bodyPr/>
          <a:lstStyle/>
          <a:p>
            <a:r>
              <a:rPr lang="zh-CN" altLang="en-US">
                <a:sym typeface="+mn-ea"/>
              </a:rPr>
              <a:t>停止等待</a:t>
            </a:r>
            <a:r>
              <a:rPr lang="zh-CN" altLang="en-US" dirty="0"/>
              <a:t>协议（有错信道）</a:t>
            </a:r>
            <a:endParaRPr lang="zh-CN" altLang="en-US" dirty="0"/>
          </a:p>
        </p:txBody>
      </p:sp>
      <p:sp>
        <p:nvSpPr>
          <p:cNvPr id="3" name="内容占位符 2"/>
          <p:cNvSpPr>
            <a:spLocks noGrp="1"/>
          </p:cNvSpPr>
          <p:nvPr>
            <p:ph idx="1"/>
          </p:nvPr>
        </p:nvSpPr>
        <p:spPr>
          <a:xfrm>
            <a:off x="335280" y="1052830"/>
            <a:ext cx="7186295" cy="4987290"/>
          </a:xfrm>
        </p:spPr>
        <p:txBody>
          <a:bodyPr>
            <a:normAutofit/>
          </a:bodyPr>
          <a:lstStyle/>
          <a:p>
            <a:r>
              <a:rPr lang="zh-CN" altLang="en-US" dirty="0"/>
              <a:t>接收方重复收到同一</a:t>
            </a:r>
            <a:r>
              <a:rPr lang="zh-CN" altLang="en-US" dirty="0">
                <a:sym typeface="+mn-ea"/>
              </a:rPr>
              <a:t>数据</a:t>
            </a:r>
            <a:r>
              <a:rPr lang="zh-CN" altLang="en-US" dirty="0"/>
              <a:t>帧的两种场景：</a:t>
            </a:r>
            <a:endParaRPr lang="zh-CN" altLang="en-US" dirty="0"/>
          </a:p>
          <a:p>
            <a:r>
              <a:rPr lang="zh-CN" altLang="en-US" dirty="0"/>
              <a:t>场景一：</a:t>
            </a:r>
            <a:r>
              <a:rPr lang="en-US" altLang="zh-CN" dirty="0"/>
              <a:t>ACK</a:t>
            </a:r>
            <a:r>
              <a:rPr lang="zh-CN" altLang="en-US" dirty="0"/>
              <a:t>丢失</a:t>
            </a:r>
            <a:endParaRPr lang="zh-CN" altLang="en-US" dirty="0"/>
          </a:p>
          <a:p>
            <a:pPr marL="742950" lvl="1" indent="-285750" latinLnBrk="0">
              <a:lnSpc>
                <a:spcPct val="120000"/>
              </a:lnSpc>
              <a:spcBef>
                <a:spcPts val="0"/>
              </a:spcBef>
              <a:buFont typeface="Wingdings" panose="05000000000000000000" pitchFamily="2" charset="2"/>
              <a:buChar char="n"/>
            </a:pPr>
            <a:r>
              <a:rPr lang="en-US" altLang="zh-CN" sz="2000" kern="1200" dirty="0"/>
              <a:t>A</a:t>
            </a:r>
            <a:r>
              <a:rPr lang="zh-CN" altLang="en-US" sz="2000" kern="1200" dirty="0"/>
              <a:t>发送帧</a:t>
            </a:r>
            <a:r>
              <a:rPr lang="en-US" altLang="zh-CN" sz="2000" kern="1200" dirty="0"/>
              <a:t>A1</a:t>
            </a:r>
            <a:endParaRPr lang="en-US" altLang="zh-CN" sz="2000" kern="1200" dirty="0"/>
          </a:p>
          <a:p>
            <a:pPr marL="742950" lvl="1" indent="-285750" latinLnBrk="0">
              <a:lnSpc>
                <a:spcPct val="120000"/>
              </a:lnSpc>
              <a:spcBef>
                <a:spcPts val="0"/>
              </a:spcBef>
              <a:buFont typeface="Wingdings" panose="05000000000000000000" pitchFamily="2" charset="2"/>
              <a:buChar char="n"/>
            </a:pPr>
            <a:r>
              <a:rPr lang="en-US" altLang="zh-CN" sz="2000" kern="1200" dirty="0"/>
              <a:t>B</a:t>
            </a:r>
            <a:r>
              <a:rPr lang="zh-CN" altLang="en-US" sz="2000" kern="1200" dirty="0"/>
              <a:t>收到了</a:t>
            </a:r>
            <a:r>
              <a:rPr lang="en-US" altLang="zh-CN" sz="2000" kern="1200" dirty="0"/>
              <a:t>A1</a:t>
            </a:r>
            <a:endParaRPr lang="en-US" altLang="zh-CN" sz="2000" kern="1200" dirty="0"/>
          </a:p>
          <a:p>
            <a:pPr marL="742950" lvl="1" indent="-285750" latinLnBrk="0">
              <a:lnSpc>
                <a:spcPct val="120000"/>
              </a:lnSpc>
              <a:spcBef>
                <a:spcPts val="0"/>
              </a:spcBef>
              <a:buFont typeface="Wingdings" panose="05000000000000000000" pitchFamily="2" charset="2"/>
              <a:buChar char="n"/>
            </a:pPr>
            <a:r>
              <a:rPr lang="en-US" altLang="zh-CN" sz="2000" kern="1200" dirty="0"/>
              <a:t>B</a:t>
            </a:r>
            <a:r>
              <a:rPr lang="zh-CN" altLang="en-US" sz="2000" kern="1200" dirty="0"/>
              <a:t>生成确认</a:t>
            </a:r>
            <a:r>
              <a:rPr lang="en-US" altLang="zh-CN" sz="2000" kern="1200" dirty="0"/>
              <a:t>ACK</a:t>
            </a:r>
            <a:endParaRPr lang="en-US" altLang="zh-CN" sz="2000" kern="1200" dirty="0"/>
          </a:p>
          <a:p>
            <a:pPr marL="742950" lvl="1" indent="-285750" latinLnBrk="0">
              <a:lnSpc>
                <a:spcPct val="120000"/>
              </a:lnSpc>
              <a:spcBef>
                <a:spcPts val="0"/>
              </a:spcBef>
              <a:buFont typeface="Wingdings" panose="05000000000000000000" pitchFamily="2" charset="2"/>
              <a:buChar char="n"/>
            </a:pPr>
            <a:r>
              <a:rPr lang="en-US" altLang="zh-CN" sz="2000" kern="1200" dirty="0"/>
              <a:t>ACK</a:t>
            </a:r>
            <a:r>
              <a:rPr lang="zh-CN" altLang="en-US" sz="2000" kern="1200" dirty="0"/>
              <a:t>在传输中丢失</a:t>
            </a:r>
            <a:endParaRPr lang="zh-CN" altLang="en-US" sz="2000" kern="1200" dirty="0"/>
          </a:p>
          <a:p>
            <a:pPr marL="742950" lvl="1" indent="-285750" latinLnBrk="0">
              <a:lnSpc>
                <a:spcPct val="120000"/>
              </a:lnSpc>
              <a:spcBef>
                <a:spcPts val="0"/>
              </a:spcBef>
              <a:buFont typeface="Wingdings" panose="05000000000000000000" pitchFamily="2" charset="2"/>
              <a:buChar char="n"/>
            </a:pPr>
            <a:r>
              <a:rPr lang="en-US" altLang="zh-CN" sz="2000" kern="1200" dirty="0"/>
              <a:t>A</a:t>
            </a:r>
            <a:r>
              <a:rPr lang="zh-CN" altLang="en-US" sz="2000" kern="1200" dirty="0"/>
              <a:t>超时，重传</a:t>
            </a:r>
            <a:r>
              <a:rPr lang="en-US" altLang="zh-CN" sz="2000" kern="1200" dirty="0"/>
              <a:t>A1</a:t>
            </a:r>
            <a:endParaRPr lang="en-US" altLang="zh-CN" sz="2000" kern="1200" dirty="0"/>
          </a:p>
          <a:p>
            <a:pPr marL="742950" lvl="1" indent="-285750" latinLnBrk="0">
              <a:lnSpc>
                <a:spcPct val="120000"/>
              </a:lnSpc>
              <a:spcBef>
                <a:spcPts val="0"/>
              </a:spcBef>
              <a:buFont typeface="Wingdings" panose="05000000000000000000" pitchFamily="2" charset="2"/>
              <a:buChar char="n"/>
            </a:pPr>
            <a:r>
              <a:rPr lang="en-US" altLang="zh-CN" sz="2000" kern="1200" dirty="0"/>
              <a:t>B</a:t>
            </a:r>
            <a:r>
              <a:rPr lang="zh-CN" altLang="en-US" sz="2000" kern="1200" dirty="0"/>
              <a:t>收到</a:t>
            </a:r>
            <a:r>
              <a:rPr lang="en-US" altLang="zh-CN" sz="2000" kern="1200" dirty="0"/>
              <a:t>A1</a:t>
            </a:r>
            <a:r>
              <a:rPr lang="zh-CN" altLang="en-US" sz="2000" kern="1200" dirty="0"/>
              <a:t>的另一个副本（并把它交给网络层）</a:t>
            </a:r>
            <a:endParaRPr lang="zh-CN" altLang="en-US" sz="2000" kern="1200" dirty="0"/>
          </a:p>
          <a:p>
            <a:r>
              <a:rPr lang="zh-CN" altLang="en-US" dirty="0"/>
              <a:t>场景二：超时后，接收方才收到数据帧</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sz="2000" kern="1200" dirty="0"/>
              <a:t>超时时间定义过小，或者数据帧传输时间过长</a:t>
            </a:r>
            <a:endParaRPr lang="zh-CN" altLang="en-US" sz="2000" kern="1200" dirty="0"/>
          </a:p>
          <a:p>
            <a:pPr marL="742950" lvl="1" indent="-285750" latinLnBrk="0">
              <a:lnSpc>
                <a:spcPct val="120000"/>
              </a:lnSpc>
              <a:spcBef>
                <a:spcPts val="0"/>
              </a:spcBef>
              <a:buFont typeface="Wingdings" panose="05000000000000000000" pitchFamily="2" charset="2"/>
              <a:buChar char="n"/>
            </a:pPr>
            <a:r>
              <a:rPr lang="zh-CN" altLang="en-US" sz="2000" kern="1200" dirty="0"/>
              <a:t>发送方超时重传后，接收方收到了第一次发的数据帧</a:t>
            </a:r>
            <a:endParaRPr lang="zh-CN" altLang="en-US" sz="2000" kern="1200" dirty="0"/>
          </a:p>
          <a:p>
            <a:pPr marL="742950" lvl="1" indent="-285750" latinLnBrk="0">
              <a:lnSpc>
                <a:spcPct val="120000"/>
              </a:lnSpc>
              <a:spcBef>
                <a:spcPts val="0"/>
              </a:spcBef>
              <a:buFont typeface="Wingdings" panose="05000000000000000000" pitchFamily="2" charset="2"/>
              <a:buChar char="n"/>
            </a:pPr>
            <a:r>
              <a:rPr lang="zh-CN" altLang="en-US" sz="2000" kern="1200" dirty="0"/>
              <a:t>发送方超时重传，接收方会收到该数据帧的一个副本</a:t>
            </a:r>
            <a:endParaRPr lang="zh-CN" altLang="en-US" sz="2000" kern="1200" dirty="0"/>
          </a:p>
          <a:p>
            <a:endParaRPr lang="zh-CN" altLang="en-US" sz="2000" kern="12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pic>
        <p:nvPicPr>
          <p:cNvPr id="5" name="图片 4"/>
          <p:cNvPicPr>
            <a:picLocks noChangeAspect="1"/>
          </p:cNvPicPr>
          <p:nvPr/>
        </p:nvPicPr>
        <p:blipFill>
          <a:blip r:embed="rId1"/>
          <a:stretch>
            <a:fillRect/>
          </a:stretch>
        </p:blipFill>
        <p:spPr>
          <a:xfrm>
            <a:off x="10455310" y="3872806"/>
            <a:ext cx="396875" cy="281305"/>
          </a:xfrm>
          <a:prstGeom prst="rect">
            <a:avLst/>
          </a:prstGeom>
        </p:spPr>
      </p:pic>
      <p:cxnSp>
        <p:nvCxnSpPr>
          <p:cNvPr id="6" name="直接连接符 5"/>
          <p:cNvCxnSpPr/>
          <p:nvPr/>
        </p:nvCxnSpPr>
        <p:spPr>
          <a:xfrm>
            <a:off x="9290085" y="1614746"/>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0447690" y="1614746"/>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内容占位符 2"/>
          <p:cNvSpPr>
            <a:spLocks noGrp="1"/>
          </p:cNvSpPr>
          <p:nvPr/>
        </p:nvSpPr>
        <p:spPr>
          <a:xfrm>
            <a:off x="8433886" y="1207892"/>
            <a:ext cx="1141094"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发送方</a:t>
            </a:r>
            <a:r>
              <a:rPr kumimoji="1" lang="en-US" altLang="zh-CN" sz="1800" dirty="0">
                <a:latin typeface="+mn-lt"/>
                <a:ea typeface="+mn-ea"/>
                <a:cs typeface="+mn-ea"/>
                <a:sym typeface="+mn-lt"/>
              </a:rPr>
              <a:t>A</a:t>
            </a:r>
            <a:endParaRPr kumimoji="1" lang="zh-CN" altLang="en-US" sz="1800" dirty="0">
              <a:latin typeface="+mn-lt"/>
              <a:ea typeface="+mn-ea"/>
              <a:cs typeface="+mn-ea"/>
              <a:sym typeface="+mn-lt"/>
            </a:endParaRPr>
          </a:p>
        </p:txBody>
      </p:sp>
      <p:sp>
        <p:nvSpPr>
          <p:cNvPr id="9" name="内容占位符 2"/>
          <p:cNvSpPr>
            <a:spLocks noGrp="1"/>
          </p:cNvSpPr>
          <p:nvPr/>
        </p:nvSpPr>
        <p:spPr>
          <a:xfrm>
            <a:off x="10216647" y="1212156"/>
            <a:ext cx="1123950"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r>
              <a:rPr kumimoji="1" lang="en-US" altLang="zh-CN" sz="1800" dirty="0">
                <a:latin typeface="+mn-lt"/>
                <a:ea typeface="+mn-ea"/>
                <a:cs typeface="+mn-ea"/>
                <a:sym typeface="+mn-lt"/>
              </a:rPr>
              <a:t>B</a:t>
            </a:r>
            <a:endParaRPr kumimoji="1" lang="zh-CN" altLang="en-US" sz="1800" dirty="0">
              <a:latin typeface="+mn-lt"/>
              <a:ea typeface="+mn-ea"/>
              <a:cs typeface="+mn-ea"/>
              <a:sym typeface="+mn-lt"/>
            </a:endParaRPr>
          </a:p>
        </p:txBody>
      </p:sp>
      <p:cxnSp>
        <p:nvCxnSpPr>
          <p:cNvPr id="10" name="直接箭头连接符 9"/>
          <p:cNvCxnSpPr/>
          <p:nvPr/>
        </p:nvCxnSpPr>
        <p:spPr>
          <a:xfrm>
            <a:off x="9306595" y="1974791"/>
            <a:ext cx="1141095" cy="1949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306595" y="3332421"/>
            <a:ext cx="1141095" cy="2171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内容占位符 2"/>
          <p:cNvSpPr>
            <a:spLocks noGrp="1"/>
          </p:cNvSpPr>
          <p:nvPr/>
        </p:nvSpPr>
        <p:spPr>
          <a:xfrm>
            <a:off x="10510555" y="1904941"/>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0070C0"/>
                </a:solidFill>
                <a:latin typeface="+mn-lt"/>
                <a:ea typeface="+mn-ea"/>
                <a:cs typeface="+mn-ea"/>
                <a:sym typeface="+mn-lt"/>
              </a:rPr>
              <a:t>接收</a:t>
            </a:r>
            <a:endParaRPr kumimoji="1" lang="zh-CN" altLang="en-US" sz="1600" dirty="0">
              <a:solidFill>
                <a:srgbClr val="0070C0"/>
              </a:solidFill>
              <a:latin typeface="+mn-lt"/>
              <a:ea typeface="+mn-ea"/>
              <a:cs typeface="+mn-ea"/>
              <a:sym typeface="+mn-lt"/>
            </a:endParaRPr>
          </a:p>
        </p:txBody>
      </p:sp>
      <p:sp>
        <p:nvSpPr>
          <p:cNvPr id="13" name="左大括号 12"/>
          <p:cNvSpPr/>
          <p:nvPr/>
        </p:nvSpPr>
        <p:spPr>
          <a:xfrm>
            <a:off x="8963060" y="1974791"/>
            <a:ext cx="278765" cy="1357630"/>
          </a:xfrm>
          <a:prstGeom prst="leftBrace">
            <a:avLst>
              <a:gd name="adj1" fmla="val 8333"/>
              <a:gd name="adj2" fmla="val 519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14" name="内容占位符 2"/>
          <p:cNvSpPr>
            <a:spLocks noGrp="1"/>
          </p:cNvSpPr>
          <p:nvPr/>
        </p:nvSpPr>
        <p:spPr>
          <a:xfrm>
            <a:off x="8598570" y="2077026"/>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0070C0"/>
                </a:solidFill>
                <a:latin typeface="+mn-lt"/>
                <a:ea typeface="+mn-ea"/>
                <a:cs typeface="+mn-ea"/>
                <a:sym typeface="+mn-lt"/>
              </a:rPr>
              <a:t>超时重传</a:t>
            </a:r>
            <a:endParaRPr kumimoji="1" lang="zh-CN" altLang="en-US" sz="1600" dirty="0">
              <a:solidFill>
                <a:srgbClr val="0070C0"/>
              </a:solidFill>
              <a:latin typeface="+mn-lt"/>
              <a:ea typeface="+mn-ea"/>
              <a:cs typeface="+mn-ea"/>
              <a:sym typeface="+mn-lt"/>
            </a:endParaRPr>
          </a:p>
        </p:txBody>
      </p:sp>
      <p:sp>
        <p:nvSpPr>
          <p:cNvPr id="15" name="内容占位符 2"/>
          <p:cNvSpPr>
            <a:spLocks noGrp="1"/>
          </p:cNvSpPr>
          <p:nvPr/>
        </p:nvSpPr>
        <p:spPr>
          <a:xfrm>
            <a:off x="8161055" y="1748731"/>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endParaRPr kumimoji="1" lang="zh-CN" altLang="en-US" sz="1200" dirty="0">
              <a:solidFill>
                <a:srgbClr val="FF0000"/>
              </a:solidFill>
              <a:latin typeface="+mn-lt"/>
              <a:ea typeface="+mn-ea"/>
              <a:cs typeface="+mn-ea"/>
              <a:sym typeface="+mn-lt"/>
            </a:endParaRPr>
          </a:p>
        </p:txBody>
      </p:sp>
      <p:sp>
        <p:nvSpPr>
          <p:cNvPr id="16" name="内容占位符 2"/>
          <p:cNvSpPr>
            <a:spLocks noGrp="1"/>
          </p:cNvSpPr>
          <p:nvPr/>
        </p:nvSpPr>
        <p:spPr>
          <a:xfrm>
            <a:off x="8227730" y="3265111"/>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启动计时器</a:t>
            </a:r>
            <a:endParaRPr kumimoji="1" lang="zh-CN" altLang="en-US" sz="1200" dirty="0">
              <a:solidFill>
                <a:srgbClr val="FF0000"/>
              </a:solidFill>
              <a:latin typeface="+mn-lt"/>
              <a:ea typeface="+mn-ea"/>
              <a:cs typeface="+mn-ea"/>
              <a:sym typeface="+mn-lt"/>
            </a:endParaRPr>
          </a:p>
        </p:txBody>
      </p:sp>
      <p:sp>
        <p:nvSpPr>
          <p:cNvPr id="17" name="内容占位符 2"/>
          <p:cNvSpPr>
            <a:spLocks noGrp="1"/>
          </p:cNvSpPr>
          <p:nvPr/>
        </p:nvSpPr>
        <p:spPr>
          <a:xfrm>
            <a:off x="10506745" y="3193991"/>
            <a:ext cx="306070" cy="68834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0070C0"/>
                </a:solidFill>
                <a:latin typeface="+mn-lt"/>
                <a:ea typeface="+mn-ea"/>
                <a:cs typeface="+mn-ea"/>
                <a:sym typeface="+mn-lt"/>
              </a:rPr>
              <a:t>接收</a:t>
            </a:r>
            <a:endParaRPr kumimoji="1" lang="zh-CN" altLang="en-US" sz="1600" dirty="0">
              <a:solidFill>
                <a:srgbClr val="0070C0"/>
              </a:solidFill>
              <a:latin typeface="+mn-lt"/>
              <a:ea typeface="+mn-ea"/>
              <a:cs typeface="+mn-ea"/>
              <a:sym typeface="+mn-lt"/>
            </a:endParaRPr>
          </a:p>
        </p:txBody>
      </p:sp>
      <p:cxnSp>
        <p:nvCxnSpPr>
          <p:cNvPr id="18" name="直接箭头连接符 17"/>
          <p:cNvCxnSpPr/>
          <p:nvPr/>
        </p:nvCxnSpPr>
        <p:spPr>
          <a:xfrm flipH="1">
            <a:off x="9791100" y="2296101"/>
            <a:ext cx="643890" cy="155575"/>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0305450" y="3119696"/>
            <a:ext cx="609600" cy="906145"/>
          </a:xfrm>
          <a:prstGeom prst="ellipse">
            <a:avLst/>
          </a:prstGeom>
          <a:noFill/>
          <a:ln w="12700" cmpd="sng">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2" name="Rectangle 10"/>
          <p:cNvSpPr/>
          <p:nvPr/>
        </p:nvSpPr>
        <p:spPr>
          <a:xfrm>
            <a:off x="9168642" y="3007153"/>
            <a:ext cx="960519" cy="427746"/>
          </a:xfrm>
          <a:prstGeom prst="rect">
            <a:avLst/>
          </a:prstGeom>
        </p:spPr>
        <p:txBody>
          <a:bodyPr wrap="none">
            <a:spAutoFit/>
          </a:bodyPr>
          <a:lstStyle/>
          <a:p>
            <a:pPr lvl="1">
              <a:lnSpc>
                <a:spcPct val="120000"/>
              </a:lnSpc>
            </a:pPr>
            <a:r>
              <a:rPr kumimoji="1" lang="en-US" altLang="zh-CN" sz="2000" dirty="0">
                <a:cs typeface="+mn-ea"/>
                <a:sym typeface="+mn-lt"/>
              </a:rPr>
              <a:t>A1</a:t>
            </a:r>
            <a:endParaRPr kumimoji="1" lang="en-US" altLang="zh-CN" sz="2000" dirty="0">
              <a:cs typeface="+mn-ea"/>
              <a:sym typeface="+mn-lt"/>
            </a:endParaRPr>
          </a:p>
        </p:txBody>
      </p:sp>
      <p:sp>
        <p:nvSpPr>
          <p:cNvPr id="23" name="Rectangle 11"/>
          <p:cNvSpPr/>
          <p:nvPr/>
        </p:nvSpPr>
        <p:spPr>
          <a:xfrm>
            <a:off x="10288402" y="2027858"/>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endParaRPr kumimoji="1" lang="en-US" altLang="zh-CN" sz="1600" dirty="0">
              <a:cs typeface="+mn-ea"/>
              <a:sym typeface="+mn-lt"/>
            </a:endParaRPr>
          </a:p>
        </p:txBody>
      </p:sp>
      <p:sp>
        <p:nvSpPr>
          <p:cNvPr id="24" name="Rectangle 38"/>
          <p:cNvSpPr/>
          <p:nvPr/>
        </p:nvSpPr>
        <p:spPr>
          <a:xfrm>
            <a:off x="10376570" y="3352761"/>
            <a:ext cx="896399" cy="360612"/>
          </a:xfrm>
          <a:prstGeom prst="rect">
            <a:avLst/>
          </a:prstGeom>
        </p:spPr>
        <p:txBody>
          <a:bodyPr wrap="none">
            <a:spAutoFit/>
          </a:bodyPr>
          <a:lstStyle/>
          <a:p>
            <a:pPr lvl="1">
              <a:lnSpc>
                <a:spcPct val="120000"/>
              </a:lnSpc>
            </a:pPr>
            <a:r>
              <a:rPr kumimoji="1" lang="en-US" altLang="zh-CN" sz="1600" dirty="0">
                <a:cs typeface="+mn-ea"/>
                <a:sym typeface="+mn-lt"/>
              </a:rPr>
              <a:t>A1</a:t>
            </a:r>
            <a:endParaRPr kumimoji="1" lang="en-US" altLang="zh-CN" sz="1600" dirty="0">
              <a:cs typeface="+mn-ea"/>
              <a:sym typeface="+mn-lt"/>
            </a:endParaRPr>
          </a:p>
        </p:txBody>
      </p:sp>
      <p:sp>
        <p:nvSpPr>
          <p:cNvPr id="25" name="矩形 24"/>
          <p:cNvSpPr/>
          <p:nvPr/>
        </p:nvSpPr>
        <p:spPr>
          <a:xfrm>
            <a:off x="551180" y="6021557"/>
            <a:ext cx="10858498" cy="460375"/>
          </a:xfrm>
          <a:prstGeom prst="rect">
            <a:avLst/>
          </a:prstGeom>
          <a:noFill/>
        </p:spPr>
        <p:txBody>
          <a:bodyPr wrap="square">
            <a:spAutoFit/>
          </a:bodyPr>
          <a:lstStyle/>
          <a:p>
            <a:pPr marL="473710" indent="-283210" algn="l">
              <a:lnSpc>
                <a:spcPct val="120000"/>
              </a:lnSpc>
              <a:buClrTx/>
              <a:buSzTx/>
              <a:buFont typeface="Wingdings" panose="05000000000000000000" charset="0"/>
              <a:buChar char="Ø"/>
            </a:pPr>
            <a:r>
              <a:rPr kumimoji="1" lang="zh-CN" altLang="en-US" sz="2000" dirty="0">
                <a:cs typeface="+mn-ea"/>
                <a:sym typeface="+mn-lt"/>
              </a:rPr>
              <a:t>问题：如何解决接收方重复接收同一帧数据？</a:t>
            </a:r>
            <a:endParaRPr kumimoji="1" lang="zh-CN" altLang="en-US" sz="2000" dirty="0">
              <a:cs typeface="+mn-ea"/>
              <a:sym typeface="+mn-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停止等待</a:t>
            </a:r>
            <a:r>
              <a:rPr lang="zh-CN" altLang="en-US" dirty="0"/>
              <a:t>协议（有错信道）</a:t>
            </a:r>
            <a:endParaRPr lang="zh-CN" altLang="en-US" dirty="0"/>
          </a:p>
        </p:txBody>
      </p:sp>
      <p:sp>
        <p:nvSpPr>
          <p:cNvPr id="3" name="内容占位符 2"/>
          <p:cNvSpPr>
            <a:spLocks noGrp="1"/>
          </p:cNvSpPr>
          <p:nvPr>
            <p:ph idx="1"/>
          </p:nvPr>
        </p:nvSpPr>
        <p:spPr>
          <a:xfrm>
            <a:off x="335280" y="1125855"/>
            <a:ext cx="5554345" cy="5008245"/>
          </a:xfrm>
        </p:spPr>
        <p:txBody>
          <a:bodyPr>
            <a:normAutofit/>
          </a:bodyPr>
          <a:lstStyle/>
          <a:p>
            <a:pPr algn="l"/>
            <a:r>
              <a:rPr lang="zh-CN" altLang="en-US" dirty="0"/>
              <a:t>解决数据帧重复接收的方法</a:t>
            </a:r>
            <a:endParaRPr lang="zh-CN" altLang="en-US" dirty="0"/>
          </a:p>
          <a:p>
            <a:pPr lvl="1"/>
            <a:r>
              <a:rPr lang="zh-CN" altLang="en-US" dirty="0"/>
              <a:t>序号（</a:t>
            </a:r>
            <a:r>
              <a:rPr lang="en-US" altLang="zh-CN" sz="1710" dirty="0"/>
              <a:t>SEQ</a:t>
            </a:r>
            <a:r>
              <a:rPr lang="zh-CN" altLang="en-US" sz="1710" dirty="0"/>
              <a:t>：</a:t>
            </a:r>
            <a:r>
              <a:rPr lang="en-US" altLang="zh-CN" sz="1710" dirty="0"/>
              <a:t>sequence number</a:t>
            </a:r>
            <a:r>
              <a:rPr lang="zh-CN" altLang="en-US" dirty="0"/>
              <a:t>）</a:t>
            </a:r>
            <a:endParaRPr lang="zh-CN" altLang="en-US" dirty="0"/>
          </a:p>
          <a:p>
            <a:pPr marL="1200150" lvl="2" indent="-285750" latinLnBrk="0">
              <a:lnSpc>
                <a:spcPct val="120000"/>
              </a:lnSpc>
              <a:spcBef>
                <a:spcPts val="0"/>
              </a:spcBef>
              <a:buFont typeface="Wingdings" panose="05000000000000000000" pitchFamily="2" charset="2"/>
              <a:buChar char="n"/>
            </a:pPr>
            <a:r>
              <a:rPr lang="zh-CN" altLang="en-US" kern="1200" dirty="0">
                <a:sym typeface="+mn-ea"/>
              </a:rPr>
              <a:t>发送方在帧中携带序号</a:t>
            </a:r>
            <a:endParaRPr lang="zh-CN" altLang="en-US" kern="1200" dirty="0">
              <a:sym typeface="+mn-ea"/>
            </a:endParaRPr>
          </a:p>
          <a:p>
            <a:pPr marL="1200150" lvl="2" indent="-285750" latinLnBrk="0">
              <a:lnSpc>
                <a:spcPct val="120000"/>
              </a:lnSpc>
              <a:spcBef>
                <a:spcPts val="0"/>
              </a:spcBef>
              <a:buFont typeface="Wingdings" panose="05000000000000000000" pitchFamily="2" charset="2"/>
              <a:buChar char="n"/>
            </a:pPr>
            <a:r>
              <a:rPr lang="zh-CN" altLang="en-US" kern="1200" dirty="0">
                <a:sym typeface="+mn-ea"/>
              </a:rPr>
              <a:t>接收方检查帧序号，确认是否是新帧</a:t>
            </a:r>
            <a:endParaRPr lang="zh-CN" altLang="en-US" kern="1200" dirty="0">
              <a:sym typeface="+mn-ea"/>
            </a:endParaRPr>
          </a:p>
          <a:p>
            <a:pPr marL="1200150" lvl="2" indent="-285750" latinLnBrk="0">
              <a:lnSpc>
                <a:spcPct val="120000"/>
              </a:lnSpc>
              <a:spcBef>
                <a:spcPts val="0"/>
              </a:spcBef>
              <a:buFont typeface="Wingdings" panose="05000000000000000000" pitchFamily="2" charset="2"/>
              <a:buChar char="n"/>
            </a:pPr>
            <a:r>
              <a:rPr lang="zh-CN" altLang="en-US" dirty="0">
                <a:sym typeface="+mn-ea"/>
              </a:rPr>
              <a:t>序号</a:t>
            </a:r>
            <a:r>
              <a:rPr lang="zh-CN" altLang="en-US" kern="1200" dirty="0"/>
              <a:t>需要明确的当前帧和它的直接后续帧</a:t>
            </a:r>
            <a:endParaRPr lang="zh-CN" altLang="en-US" kern="1200" dirty="0"/>
          </a:p>
          <a:p>
            <a:pPr marL="1200150" lvl="2" indent="-285750" eaLnBrk="1" hangingPunct="1">
              <a:lnSpc>
                <a:spcPct val="90000"/>
              </a:lnSpc>
              <a:spcBef>
                <a:spcPct val="20000"/>
              </a:spcBef>
              <a:buFont typeface="Wingdings" panose="05000000000000000000" pitchFamily="2" charset="2"/>
              <a:buChar char="n"/>
            </a:pPr>
            <a:r>
              <a:rPr lang="en-US" altLang="zh-CN" kern="1200" dirty="0"/>
              <a:t>1 bit</a:t>
            </a:r>
            <a:r>
              <a:rPr lang="zh-CN" altLang="en-US" kern="1200" dirty="0"/>
              <a:t>序号</a:t>
            </a:r>
            <a:r>
              <a:rPr lang="en-US" altLang="zh-CN" kern="1200" dirty="0"/>
              <a:t>(0</a:t>
            </a:r>
            <a:r>
              <a:rPr lang="zh-CN" altLang="en-US" kern="1200" dirty="0"/>
              <a:t>或</a:t>
            </a:r>
            <a:r>
              <a:rPr lang="en-US" altLang="zh-CN" kern="1200" dirty="0"/>
              <a:t>1)</a:t>
            </a:r>
            <a:r>
              <a:rPr lang="zh-CN" altLang="en-US" kern="1200" dirty="0"/>
              <a:t>就足以满足要求</a:t>
            </a:r>
            <a:endParaRPr lang="zh-CN" altLang="en-US" dirty="0"/>
          </a:p>
          <a:p>
            <a:pPr lvl="1"/>
            <a:r>
              <a:rPr lang="zh-CN" altLang="en-US" dirty="0"/>
              <a:t>自动重复请求，或带有重传的肯定确认</a:t>
            </a:r>
            <a:endParaRPr lang="zh-CN" altLang="en-US" dirty="0"/>
          </a:p>
          <a:p>
            <a:pPr marL="1200150" lvl="2" indent="-285750" algn="l" eaLnBrk="1" hangingPunct="1">
              <a:lnSpc>
                <a:spcPct val="120000"/>
              </a:lnSpc>
              <a:spcBef>
                <a:spcPts val="0"/>
              </a:spcBef>
              <a:buFont typeface="Wingdings" panose="05000000000000000000" pitchFamily="2" charset="2"/>
              <a:buChar char="n"/>
            </a:pPr>
            <a:r>
              <a:rPr lang="zh-CN" altLang="en-US" sz="2000" kern="1200" dirty="0"/>
              <a:t>ARQ(</a:t>
            </a:r>
            <a:r>
              <a:rPr lang="zh-CN" altLang="en-US" sz="1800" kern="1200" dirty="0"/>
              <a:t>Automatic Repeat reQuest</a:t>
            </a:r>
            <a:r>
              <a:rPr lang="zh-CN" altLang="en-US" sz="2000" kern="1200" dirty="0"/>
              <a:t>)</a:t>
            </a:r>
            <a:endParaRPr lang="zh-CN" altLang="en-US" sz="2000" kern="1200" dirty="0"/>
          </a:p>
          <a:p>
            <a:pPr marL="1200150" lvl="2" indent="-285750" algn="l" eaLnBrk="1" hangingPunct="1">
              <a:lnSpc>
                <a:spcPct val="120000"/>
              </a:lnSpc>
              <a:spcBef>
                <a:spcPts val="0"/>
              </a:spcBef>
              <a:buFont typeface="Wingdings" panose="05000000000000000000" pitchFamily="2" charset="2"/>
              <a:buChar char="n"/>
            </a:pPr>
            <a:r>
              <a:rPr lang="zh-CN" altLang="en-US" sz="2000" kern="1200" dirty="0"/>
              <a:t>PAR(</a:t>
            </a:r>
            <a:r>
              <a:rPr lang="zh-CN" altLang="en-US" sz="1800" kern="1200" dirty="0"/>
              <a:t>Positive Acknowledgement with Retransmission</a:t>
            </a:r>
            <a:r>
              <a:rPr lang="zh-CN" altLang="en-US" sz="2000" kern="1200" dirty="0"/>
              <a:t>)</a:t>
            </a:r>
            <a:endParaRPr lang="zh-CN" altLang="en-US" sz="2000" kern="1200"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pic>
        <p:nvPicPr>
          <p:cNvPr id="5" name="图片 4"/>
          <p:cNvPicPr>
            <a:picLocks noChangeAspect="1"/>
          </p:cNvPicPr>
          <p:nvPr/>
        </p:nvPicPr>
        <p:blipFill>
          <a:blip r:embed="rId1"/>
          <a:stretch>
            <a:fillRect/>
          </a:stretch>
        </p:blipFill>
        <p:spPr>
          <a:xfrm>
            <a:off x="11046461" y="1901494"/>
            <a:ext cx="308610" cy="293370"/>
          </a:xfrm>
          <a:prstGeom prst="rect">
            <a:avLst/>
          </a:prstGeom>
        </p:spPr>
      </p:pic>
      <p:pic>
        <p:nvPicPr>
          <p:cNvPr id="6" name="图片 5"/>
          <p:cNvPicPr>
            <a:picLocks noChangeAspect="1"/>
          </p:cNvPicPr>
          <p:nvPr/>
        </p:nvPicPr>
        <p:blipFill>
          <a:blip r:embed="rId1"/>
          <a:stretch>
            <a:fillRect/>
          </a:stretch>
        </p:blipFill>
        <p:spPr>
          <a:xfrm>
            <a:off x="8172451" y="3304209"/>
            <a:ext cx="308610" cy="293370"/>
          </a:xfrm>
          <a:prstGeom prst="rect">
            <a:avLst/>
          </a:prstGeom>
        </p:spPr>
      </p:pic>
      <p:pic>
        <p:nvPicPr>
          <p:cNvPr id="7" name="图片 6"/>
          <p:cNvPicPr>
            <a:picLocks noChangeAspect="1"/>
          </p:cNvPicPr>
          <p:nvPr/>
        </p:nvPicPr>
        <p:blipFill>
          <a:blip r:embed="rId1"/>
          <a:stretch>
            <a:fillRect/>
          </a:stretch>
        </p:blipFill>
        <p:spPr>
          <a:xfrm>
            <a:off x="8180706" y="2526334"/>
            <a:ext cx="308610" cy="293370"/>
          </a:xfrm>
          <a:prstGeom prst="rect">
            <a:avLst/>
          </a:prstGeom>
        </p:spPr>
      </p:pic>
      <p:pic>
        <p:nvPicPr>
          <p:cNvPr id="8" name="图片 7"/>
          <p:cNvPicPr>
            <a:picLocks noChangeAspect="1"/>
          </p:cNvPicPr>
          <p:nvPr/>
        </p:nvPicPr>
        <p:blipFill>
          <a:blip r:embed="rId1"/>
          <a:stretch>
            <a:fillRect/>
          </a:stretch>
        </p:blipFill>
        <p:spPr>
          <a:xfrm>
            <a:off x="8176261" y="1901494"/>
            <a:ext cx="308610" cy="293370"/>
          </a:xfrm>
          <a:prstGeom prst="rect">
            <a:avLst/>
          </a:prstGeom>
        </p:spPr>
      </p:pic>
      <p:cxnSp>
        <p:nvCxnSpPr>
          <p:cNvPr id="9" name="直接连接符 8"/>
          <p:cNvCxnSpPr/>
          <p:nvPr/>
        </p:nvCxnSpPr>
        <p:spPr>
          <a:xfrm>
            <a:off x="7014846" y="149763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172451" y="149763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内容占位符 2"/>
          <p:cNvSpPr>
            <a:spLocks noGrp="1"/>
          </p:cNvSpPr>
          <p:nvPr/>
        </p:nvSpPr>
        <p:spPr>
          <a:xfrm>
            <a:off x="6434455" y="1146651"/>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tx1"/>
                </a:solidFill>
                <a:latin typeface="+mn-lt"/>
                <a:ea typeface="+mn-ea"/>
                <a:cs typeface="+mn-ea"/>
                <a:sym typeface="+mn-lt"/>
              </a:rPr>
              <a:t>发送方</a:t>
            </a:r>
            <a:endParaRPr kumimoji="1" lang="zh-CN" altLang="en-US" sz="1800" dirty="0">
              <a:solidFill>
                <a:schemeClr val="tx1"/>
              </a:solidFill>
              <a:latin typeface="+mn-lt"/>
              <a:ea typeface="+mn-ea"/>
              <a:cs typeface="+mn-ea"/>
              <a:sym typeface="+mn-lt"/>
            </a:endParaRPr>
          </a:p>
        </p:txBody>
      </p:sp>
      <p:sp>
        <p:nvSpPr>
          <p:cNvPr id="12" name="内容占位符 2"/>
          <p:cNvSpPr>
            <a:spLocks noGrp="1"/>
          </p:cNvSpPr>
          <p:nvPr/>
        </p:nvSpPr>
        <p:spPr>
          <a:xfrm>
            <a:off x="7742649" y="1160902"/>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latin typeface="+mn-lt"/>
                <a:ea typeface="+mn-ea"/>
                <a:cs typeface="+mn-ea"/>
                <a:sym typeface="+mn-lt"/>
              </a:rPr>
              <a:t>接收方</a:t>
            </a:r>
            <a:endParaRPr kumimoji="1" lang="zh-CN" altLang="en-US" sz="1800" dirty="0">
              <a:latin typeface="+mn-lt"/>
              <a:ea typeface="+mn-ea"/>
              <a:cs typeface="+mn-ea"/>
              <a:sym typeface="+mn-lt"/>
            </a:endParaRPr>
          </a:p>
        </p:txBody>
      </p:sp>
      <p:cxnSp>
        <p:nvCxnSpPr>
          <p:cNvPr id="13" name="直接箭头连接符 12"/>
          <p:cNvCxnSpPr/>
          <p:nvPr/>
        </p:nvCxnSpPr>
        <p:spPr>
          <a:xfrm>
            <a:off x="7031356" y="1857679"/>
            <a:ext cx="1141095" cy="1949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7031356" y="2526334"/>
            <a:ext cx="1141095" cy="2171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6" idx="2"/>
          </p:cNvCxnSpPr>
          <p:nvPr/>
        </p:nvCxnSpPr>
        <p:spPr>
          <a:xfrm>
            <a:off x="6729505" y="4296244"/>
            <a:ext cx="0" cy="5362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内容占位符 2"/>
          <p:cNvSpPr>
            <a:spLocks noGrp="1"/>
          </p:cNvSpPr>
          <p:nvPr/>
        </p:nvSpPr>
        <p:spPr>
          <a:xfrm>
            <a:off x="6566945" y="3536784"/>
            <a:ext cx="325120" cy="75946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latin typeface="+mn-lt"/>
                <a:ea typeface="+mn-ea"/>
                <a:cs typeface="+mn-ea"/>
                <a:sym typeface="+mn-lt"/>
              </a:rPr>
              <a:t>时间</a:t>
            </a:r>
            <a:endParaRPr kumimoji="1" lang="zh-CN" altLang="en-US" sz="1600" dirty="0">
              <a:latin typeface="+mn-lt"/>
              <a:ea typeface="+mn-ea"/>
              <a:cs typeface="+mn-ea"/>
              <a:sym typeface="+mn-lt"/>
            </a:endParaRPr>
          </a:p>
        </p:txBody>
      </p:sp>
      <p:sp>
        <p:nvSpPr>
          <p:cNvPr id="17" name="内容占位符 2"/>
          <p:cNvSpPr>
            <a:spLocks noGrp="1"/>
          </p:cNvSpPr>
          <p:nvPr/>
        </p:nvSpPr>
        <p:spPr>
          <a:xfrm>
            <a:off x="6386195" y="1626539"/>
            <a:ext cx="871856"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endParaRPr kumimoji="1" lang="en-US" altLang="zh-CN" sz="1200" dirty="0">
              <a:solidFill>
                <a:srgbClr val="FF0000"/>
              </a:solidFill>
              <a:latin typeface="+mn-lt"/>
              <a:ea typeface="+mn-ea"/>
              <a:cs typeface="+mn-ea"/>
              <a:sym typeface="+mn-lt"/>
            </a:endParaRPr>
          </a:p>
        </p:txBody>
      </p:sp>
      <p:cxnSp>
        <p:nvCxnSpPr>
          <p:cNvPr id="18" name="直接连接符 17"/>
          <p:cNvCxnSpPr/>
          <p:nvPr/>
        </p:nvCxnSpPr>
        <p:spPr>
          <a:xfrm>
            <a:off x="9880601" y="149255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038206" y="1492554"/>
            <a:ext cx="0" cy="358457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内容占位符 2"/>
          <p:cNvSpPr>
            <a:spLocks noGrp="1"/>
          </p:cNvSpPr>
          <p:nvPr/>
        </p:nvSpPr>
        <p:spPr>
          <a:xfrm>
            <a:off x="9377456" y="1134852"/>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tx1"/>
                </a:solidFill>
                <a:latin typeface="+mn-lt"/>
                <a:ea typeface="+mn-ea"/>
                <a:cs typeface="+mn-ea"/>
                <a:sym typeface="+mn-lt"/>
              </a:rPr>
              <a:t>发送方</a:t>
            </a:r>
            <a:endParaRPr kumimoji="1" lang="zh-CN" altLang="en-US" sz="1800" dirty="0">
              <a:solidFill>
                <a:schemeClr val="tx1"/>
              </a:solidFill>
              <a:latin typeface="+mn-lt"/>
              <a:ea typeface="+mn-ea"/>
              <a:cs typeface="+mn-ea"/>
              <a:sym typeface="+mn-lt"/>
            </a:endParaRPr>
          </a:p>
        </p:txBody>
      </p:sp>
      <p:sp>
        <p:nvSpPr>
          <p:cNvPr id="21" name="内容占位符 2"/>
          <p:cNvSpPr>
            <a:spLocks noGrp="1"/>
          </p:cNvSpPr>
          <p:nvPr/>
        </p:nvSpPr>
        <p:spPr>
          <a:xfrm>
            <a:off x="10522043" y="1125539"/>
            <a:ext cx="100139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800" dirty="0">
                <a:solidFill>
                  <a:schemeClr val="tx1"/>
                </a:solidFill>
                <a:latin typeface="+mn-lt"/>
                <a:ea typeface="+mn-ea"/>
                <a:cs typeface="+mn-ea"/>
                <a:sym typeface="+mn-lt"/>
              </a:rPr>
              <a:t>接收方</a:t>
            </a:r>
            <a:endParaRPr kumimoji="1" lang="zh-CN" altLang="en-US" sz="1800" dirty="0">
              <a:solidFill>
                <a:schemeClr val="tx1"/>
              </a:solidFill>
              <a:latin typeface="+mn-lt"/>
              <a:ea typeface="+mn-ea"/>
              <a:cs typeface="+mn-ea"/>
              <a:sym typeface="+mn-lt"/>
            </a:endParaRPr>
          </a:p>
        </p:txBody>
      </p:sp>
      <p:cxnSp>
        <p:nvCxnSpPr>
          <p:cNvPr id="22" name="直接箭头连接符 21"/>
          <p:cNvCxnSpPr/>
          <p:nvPr/>
        </p:nvCxnSpPr>
        <p:spPr>
          <a:xfrm>
            <a:off x="9897111" y="1852599"/>
            <a:ext cx="1141095" cy="19494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9897111" y="3210229"/>
            <a:ext cx="1141095" cy="2171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左大括号 23"/>
          <p:cNvSpPr/>
          <p:nvPr/>
        </p:nvSpPr>
        <p:spPr>
          <a:xfrm>
            <a:off x="9553576" y="1852599"/>
            <a:ext cx="278765" cy="1357630"/>
          </a:xfrm>
          <a:prstGeom prst="leftBrace">
            <a:avLst>
              <a:gd name="adj1" fmla="val 8333"/>
              <a:gd name="adj2" fmla="val 5193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
        <p:nvSpPr>
          <p:cNvPr id="25" name="内容占位符 2"/>
          <p:cNvSpPr>
            <a:spLocks noGrp="1"/>
          </p:cNvSpPr>
          <p:nvPr/>
        </p:nvSpPr>
        <p:spPr>
          <a:xfrm>
            <a:off x="9189086" y="1954834"/>
            <a:ext cx="440055" cy="118872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600" dirty="0">
                <a:solidFill>
                  <a:srgbClr val="0070C0"/>
                </a:solidFill>
                <a:latin typeface="+mn-lt"/>
                <a:ea typeface="+mn-ea"/>
                <a:cs typeface="+mn-ea"/>
                <a:sym typeface="+mn-lt"/>
              </a:rPr>
              <a:t>超时重传</a:t>
            </a:r>
            <a:endParaRPr kumimoji="1" lang="zh-CN" altLang="en-US" sz="1600" dirty="0">
              <a:solidFill>
                <a:srgbClr val="0070C0"/>
              </a:solidFill>
              <a:latin typeface="+mn-lt"/>
              <a:ea typeface="+mn-ea"/>
              <a:cs typeface="+mn-ea"/>
              <a:sym typeface="+mn-lt"/>
            </a:endParaRPr>
          </a:p>
        </p:txBody>
      </p:sp>
      <p:sp>
        <p:nvSpPr>
          <p:cNvPr id="26" name="内容占位符 2"/>
          <p:cNvSpPr>
            <a:spLocks noGrp="1"/>
          </p:cNvSpPr>
          <p:nvPr/>
        </p:nvSpPr>
        <p:spPr>
          <a:xfrm>
            <a:off x="9236711" y="1626539"/>
            <a:ext cx="91313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endParaRPr kumimoji="1" lang="en-US" altLang="zh-CN" sz="1200" dirty="0">
              <a:solidFill>
                <a:srgbClr val="FF0000"/>
              </a:solidFill>
              <a:latin typeface="+mn-lt"/>
              <a:ea typeface="+mn-ea"/>
              <a:cs typeface="+mn-ea"/>
              <a:sym typeface="+mn-lt"/>
            </a:endParaRPr>
          </a:p>
        </p:txBody>
      </p:sp>
      <p:sp>
        <p:nvSpPr>
          <p:cNvPr id="27" name="内容占位符 2"/>
          <p:cNvSpPr>
            <a:spLocks noGrp="1"/>
          </p:cNvSpPr>
          <p:nvPr/>
        </p:nvSpPr>
        <p:spPr>
          <a:xfrm>
            <a:off x="9254491" y="3142284"/>
            <a:ext cx="948055"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endParaRPr kumimoji="1" lang="en-US" altLang="zh-CN" sz="1200" dirty="0">
              <a:solidFill>
                <a:srgbClr val="FF0000"/>
              </a:solidFill>
              <a:latin typeface="+mn-lt"/>
              <a:ea typeface="+mn-ea"/>
              <a:cs typeface="+mn-ea"/>
              <a:sym typeface="+mn-lt"/>
            </a:endParaRPr>
          </a:p>
        </p:txBody>
      </p:sp>
      <p:sp>
        <p:nvSpPr>
          <p:cNvPr id="28" name="内容占位符 2"/>
          <p:cNvSpPr>
            <a:spLocks noGrp="1"/>
          </p:cNvSpPr>
          <p:nvPr/>
        </p:nvSpPr>
        <p:spPr>
          <a:xfrm>
            <a:off x="11028046" y="3047034"/>
            <a:ext cx="598805" cy="5010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0"/>
              </a:spcBef>
              <a:buNone/>
            </a:pPr>
            <a:r>
              <a:rPr kumimoji="1" lang="zh-CN" altLang="en-US" sz="1400" dirty="0">
                <a:solidFill>
                  <a:srgbClr val="0070C0"/>
                </a:solidFill>
                <a:latin typeface="+mn-lt"/>
                <a:ea typeface="+mn-ea"/>
                <a:cs typeface="+mn-ea"/>
                <a:sym typeface="+mn-lt"/>
              </a:rPr>
              <a:t>丢弃重复帧</a:t>
            </a:r>
            <a:endParaRPr kumimoji="1" lang="zh-CN" altLang="en-US" sz="1400" dirty="0">
              <a:solidFill>
                <a:srgbClr val="0070C0"/>
              </a:solidFill>
              <a:latin typeface="+mn-lt"/>
              <a:ea typeface="+mn-ea"/>
              <a:cs typeface="+mn-ea"/>
              <a:sym typeface="+mn-lt"/>
            </a:endParaRPr>
          </a:p>
        </p:txBody>
      </p:sp>
      <p:cxnSp>
        <p:nvCxnSpPr>
          <p:cNvPr id="29" name="直接箭头连接符 28"/>
          <p:cNvCxnSpPr/>
          <p:nvPr/>
        </p:nvCxnSpPr>
        <p:spPr>
          <a:xfrm flipH="1">
            <a:off x="10381616" y="2173909"/>
            <a:ext cx="643890" cy="155575"/>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0" name="内容占位符 2"/>
          <p:cNvSpPr>
            <a:spLocks noGrp="1"/>
          </p:cNvSpPr>
          <p:nvPr/>
        </p:nvSpPr>
        <p:spPr>
          <a:xfrm>
            <a:off x="10014586" y="2332659"/>
            <a:ext cx="974725" cy="39751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r>
              <a:rPr kumimoji="1" lang="zh-CN" altLang="en-US" sz="1200" dirty="0">
                <a:solidFill>
                  <a:srgbClr val="FF0000"/>
                </a:solidFill>
                <a:latin typeface="+mn-lt"/>
                <a:ea typeface="+mn-ea"/>
                <a:cs typeface="+mn-ea"/>
                <a:sym typeface="+mn-lt"/>
              </a:rPr>
              <a:t>丢失</a:t>
            </a:r>
            <a:endParaRPr kumimoji="1" lang="zh-CN" altLang="en-US" sz="1200" dirty="0">
              <a:solidFill>
                <a:srgbClr val="FF0000"/>
              </a:solidFill>
              <a:latin typeface="+mn-lt"/>
              <a:ea typeface="+mn-ea"/>
              <a:cs typeface="+mn-ea"/>
              <a:sym typeface="+mn-lt"/>
            </a:endParaRPr>
          </a:p>
        </p:txBody>
      </p:sp>
      <p:cxnSp>
        <p:nvCxnSpPr>
          <p:cNvPr id="31" name="直接箭头连接符 30"/>
          <p:cNvCxnSpPr/>
          <p:nvPr/>
        </p:nvCxnSpPr>
        <p:spPr>
          <a:xfrm flipH="1">
            <a:off x="7031356" y="2145969"/>
            <a:ext cx="1083945" cy="297180"/>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7014846" y="2850819"/>
            <a:ext cx="1083945" cy="297180"/>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3" name="内容占位符 2"/>
          <p:cNvSpPr>
            <a:spLocks noGrp="1"/>
          </p:cNvSpPr>
          <p:nvPr/>
        </p:nvSpPr>
        <p:spPr>
          <a:xfrm>
            <a:off x="6407150" y="2347263"/>
            <a:ext cx="690881" cy="33591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endParaRPr kumimoji="1" lang="en-US" altLang="zh-CN" sz="1200" dirty="0">
              <a:solidFill>
                <a:srgbClr val="FF0000"/>
              </a:solidFill>
              <a:latin typeface="+mn-lt"/>
              <a:ea typeface="+mn-ea"/>
              <a:cs typeface="+mn-ea"/>
              <a:sym typeface="+mn-lt"/>
            </a:endParaRPr>
          </a:p>
        </p:txBody>
      </p:sp>
      <p:cxnSp>
        <p:nvCxnSpPr>
          <p:cNvPr id="34" name="直接箭头连接符 33"/>
          <p:cNvCxnSpPr/>
          <p:nvPr/>
        </p:nvCxnSpPr>
        <p:spPr>
          <a:xfrm>
            <a:off x="7018656" y="3261029"/>
            <a:ext cx="1141095" cy="2171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7002146" y="3585514"/>
            <a:ext cx="1083945" cy="297180"/>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6" name="内容占位符 2"/>
          <p:cNvSpPr>
            <a:spLocks noGrp="1"/>
          </p:cNvSpPr>
          <p:nvPr/>
        </p:nvSpPr>
        <p:spPr>
          <a:xfrm>
            <a:off x="6406515" y="3048304"/>
            <a:ext cx="916307" cy="255905"/>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endParaRPr kumimoji="1" lang="en-US" altLang="zh-CN" sz="1200" dirty="0">
              <a:solidFill>
                <a:srgbClr val="FF0000"/>
              </a:solidFill>
              <a:latin typeface="+mn-lt"/>
              <a:ea typeface="+mn-ea"/>
              <a:cs typeface="+mn-ea"/>
              <a:sym typeface="+mn-lt"/>
            </a:endParaRPr>
          </a:p>
        </p:txBody>
      </p:sp>
      <p:sp>
        <p:nvSpPr>
          <p:cNvPr id="37" name="内容占位符 2"/>
          <p:cNvSpPr>
            <a:spLocks noGrp="1"/>
          </p:cNvSpPr>
          <p:nvPr/>
        </p:nvSpPr>
        <p:spPr>
          <a:xfrm>
            <a:off x="7367271" y="226979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endParaRPr kumimoji="1" lang="en-US" altLang="zh-CN" sz="1200" dirty="0">
              <a:solidFill>
                <a:srgbClr val="FF0000"/>
              </a:solidFill>
              <a:latin typeface="+mn-lt"/>
              <a:ea typeface="+mn-ea"/>
              <a:cs typeface="+mn-ea"/>
              <a:sym typeface="+mn-lt"/>
            </a:endParaRPr>
          </a:p>
        </p:txBody>
      </p:sp>
      <p:sp>
        <p:nvSpPr>
          <p:cNvPr id="38" name="内容占位符 2"/>
          <p:cNvSpPr>
            <a:spLocks noGrp="1"/>
          </p:cNvSpPr>
          <p:nvPr/>
        </p:nvSpPr>
        <p:spPr>
          <a:xfrm>
            <a:off x="7367271" y="296829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endParaRPr kumimoji="1" lang="en-US" altLang="zh-CN" sz="1200" dirty="0">
              <a:solidFill>
                <a:srgbClr val="FF0000"/>
              </a:solidFill>
              <a:latin typeface="+mn-lt"/>
              <a:ea typeface="+mn-ea"/>
              <a:cs typeface="+mn-ea"/>
              <a:sym typeface="+mn-lt"/>
            </a:endParaRPr>
          </a:p>
        </p:txBody>
      </p:sp>
      <p:sp>
        <p:nvSpPr>
          <p:cNvPr id="39" name="内容占位符 2"/>
          <p:cNvSpPr>
            <a:spLocks noGrp="1"/>
          </p:cNvSpPr>
          <p:nvPr/>
        </p:nvSpPr>
        <p:spPr>
          <a:xfrm>
            <a:off x="7367271" y="371124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endParaRPr kumimoji="1" lang="en-US" altLang="zh-CN" sz="1200" dirty="0">
              <a:solidFill>
                <a:srgbClr val="FF0000"/>
              </a:solidFill>
              <a:latin typeface="+mn-lt"/>
              <a:ea typeface="+mn-ea"/>
              <a:cs typeface="+mn-ea"/>
              <a:sym typeface="+mn-lt"/>
            </a:endParaRPr>
          </a:p>
        </p:txBody>
      </p:sp>
      <p:cxnSp>
        <p:nvCxnSpPr>
          <p:cNvPr id="40" name="直接箭头连接符 39"/>
          <p:cNvCxnSpPr/>
          <p:nvPr/>
        </p:nvCxnSpPr>
        <p:spPr>
          <a:xfrm flipH="1">
            <a:off x="9884411" y="3518839"/>
            <a:ext cx="1125855" cy="387350"/>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1" name="内容占位符 2"/>
          <p:cNvSpPr>
            <a:spLocks noGrp="1"/>
          </p:cNvSpPr>
          <p:nvPr/>
        </p:nvSpPr>
        <p:spPr>
          <a:xfrm>
            <a:off x="10291446" y="366552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0</a:t>
            </a:r>
            <a:endParaRPr kumimoji="1" lang="en-US" altLang="zh-CN" sz="1200" dirty="0">
              <a:solidFill>
                <a:srgbClr val="FF0000"/>
              </a:solidFill>
              <a:latin typeface="+mn-lt"/>
              <a:ea typeface="+mn-ea"/>
              <a:cs typeface="+mn-ea"/>
              <a:sym typeface="+mn-lt"/>
            </a:endParaRPr>
          </a:p>
        </p:txBody>
      </p:sp>
      <p:pic>
        <p:nvPicPr>
          <p:cNvPr id="42" name="图片 41"/>
          <p:cNvPicPr>
            <a:picLocks noChangeAspect="1"/>
          </p:cNvPicPr>
          <p:nvPr/>
        </p:nvPicPr>
        <p:blipFill>
          <a:blip r:embed="rId1"/>
          <a:stretch>
            <a:fillRect/>
          </a:stretch>
        </p:blipFill>
        <p:spPr>
          <a:xfrm>
            <a:off x="11053446" y="4026839"/>
            <a:ext cx="308610" cy="293370"/>
          </a:xfrm>
          <a:prstGeom prst="rect">
            <a:avLst/>
          </a:prstGeom>
        </p:spPr>
      </p:pic>
      <p:cxnSp>
        <p:nvCxnSpPr>
          <p:cNvPr id="43" name="直接箭头连接符 42"/>
          <p:cNvCxnSpPr/>
          <p:nvPr/>
        </p:nvCxnSpPr>
        <p:spPr>
          <a:xfrm>
            <a:off x="9904096" y="3963974"/>
            <a:ext cx="1141095" cy="21717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a:off x="9887586" y="4288459"/>
            <a:ext cx="1083945" cy="297180"/>
          </a:xfrm>
          <a:prstGeom prst="straightConnector1">
            <a:avLst/>
          </a:prstGeom>
          <a:ln w="12700" cmpd="sng">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 name="内容占位符 2"/>
          <p:cNvSpPr>
            <a:spLocks noGrp="1"/>
          </p:cNvSpPr>
          <p:nvPr/>
        </p:nvSpPr>
        <p:spPr>
          <a:xfrm>
            <a:off x="9279890" y="3784904"/>
            <a:ext cx="734691"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SEQ=1</a:t>
            </a:r>
            <a:endParaRPr kumimoji="1" lang="en-US" altLang="zh-CN" sz="1200" dirty="0">
              <a:solidFill>
                <a:srgbClr val="FF0000"/>
              </a:solidFill>
              <a:latin typeface="+mn-lt"/>
              <a:ea typeface="+mn-ea"/>
              <a:cs typeface="+mn-ea"/>
              <a:sym typeface="+mn-lt"/>
            </a:endParaRPr>
          </a:p>
        </p:txBody>
      </p:sp>
      <p:sp>
        <p:nvSpPr>
          <p:cNvPr id="46" name="内容占位符 2"/>
          <p:cNvSpPr>
            <a:spLocks noGrp="1"/>
          </p:cNvSpPr>
          <p:nvPr/>
        </p:nvSpPr>
        <p:spPr>
          <a:xfrm>
            <a:off x="9279255" y="4485944"/>
            <a:ext cx="699769"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en-US" altLang="zh-CN" sz="1200" dirty="0">
                <a:solidFill>
                  <a:srgbClr val="FF0000"/>
                </a:solidFill>
                <a:latin typeface="+mn-lt"/>
                <a:ea typeface="+mn-ea"/>
                <a:cs typeface="+mn-ea"/>
                <a:sym typeface="+mn-lt"/>
              </a:rPr>
              <a:t>SEQ=0</a:t>
            </a:r>
            <a:endParaRPr kumimoji="1" lang="en-US" altLang="zh-CN" sz="1200" dirty="0">
              <a:solidFill>
                <a:srgbClr val="FF0000"/>
              </a:solidFill>
              <a:latin typeface="+mn-lt"/>
              <a:ea typeface="+mn-ea"/>
              <a:cs typeface="+mn-ea"/>
              <a:sym typeface="+mn-lt"/>
            </a:endParaRPr>
          </a:p>
        </p:txBody>
      </p:sp>
      <p:sp>
        <p:nvSpPr>
          <p:cNvPr id="47" name="内容占位符 2"/>
          <p:cNvSpPr>
            <a:spLocks noGrp="1"/>
          </p:cNvSpPr>
          <p:nvPr/>
        </p:nvSpPr>
        <p:spPr>
          <a:xfrm>
            <a:off x="10240011" y="4405934"/>
            <a:ext cx="604520" cy="284480"/>
          </a:xfrm>
          <a:prstGeom prst="rect">
            <a:avLst/>
          </a:prstGeom>
        </p:spPr>
        <p:txBody>
          <a:bodyPr vert="horz" lIns="91440" tIns="45720" rIns="91440" bIns="45720" rtlCol="0"/>
          <a:lstStyle>
            <a:lvl1pPr marL="228600" indent="-228600" algn="l" defTabSz="914400" rtl="0" eaLnBrk="1" latinLnBrk="0" hangingPunct="1">
              <a:lnSpc>
                <a:spcPct val="100000"/>
              </a:lnSpc>
              <a:spcBef>
                <a:spcPts val="600"/>
              </a:spcBef>
              <a:buFont typeface="Wingdings" panose="05000000000000000000" pitchFamily="2" charset="2"/>
              <a:buChar char="Ø"/>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kumimoji="1" lang="zh-CN" altLang="en-US" sz="1200" dirty="0">
                <a:solidFill>
                  <a:srgbClr val="FF0000"/>
                </a:solidFill>
                <a:latin typeface="+mn-lt"/>
                <a:ea typeface="+mn-ea"/>
                <a:cs typeface="+mn-ea"/>
                <a:sym typeface="+mn-lt"/>
              </a:rPr>
              <a:t>确认</a:t>
            </a:r>
            <a:r>
              <a:rPr kumimoji="1" lang="en-US" altLang="zh-CN" sz="1200" dirty="0">
                <a:solidFill>
                  <a:srgbClr val="FF0000"/>
                </a:solidFill>
                <a:latin typeface="+mn-lt"/>
                <a:ea typeface="+mn-ea"/>
                <a:cs typeface="+mn-ea"/>
                <a:sym typeface="+mn-lt"/>
              </a:rPr>
              <a:t>1</a:t>
            </a:r>
            <a:endParaRPr kumimoji="1" lang="en-US" altLang="zh-CN" sz="1200" dirty="0">
              <a:solidFill>
                <a:srgbClr val="FF0000"/>
              </a:solidFill>
              <a:latin typeface="+mn-lt"/>
              <a:ea typeface="+mn-ea"/>
              <a:cs typeface="+mn-ea"/>
              <a:sym typeface="+mn-lt"/>
            </a:endParaRPr>
          </a:p>
        </p:txBody>
      </p:sp>
      <p:sp>
        <p:nvSpPr>
          <p:cNvPr id="48" name="椭圆 47"/>
          <p:cNvSpPr/>
          <p:nvPr/>
        </p:nvSpPr>
        <p:spPr>
          <a:xfrm>
            <a:off x="11053446" y="3000044"/>
            <a:ext cx="609600" cy="906145"/>
          </a:xfrm>
          <a:prstGeom prst="ellipse">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9" name="文本框 48"/>
          <p:cNvSpPr txBox="1"/>
          <p:nvPr/>
        </p:nvSpPr>
        <p:spPr>
          <a:xfrm>
            <a:off x="5936845" y="5116335"/>
            <a:ext cx="2860851" cy="1014730"/>
          </a:xfrm>
          <a:prstGeom prst="rect">
            <a:avLst/>
          </a:prstGeom>
          <a:solidFill>
            <a:schemeClr val="bg1">
              <a:lumMod val="95000"/>
            </a:schemeClr>
          </a:solidFill>
        </p:spPr>
        <p:txBody>
          <a:bodyPr wrap="square" rtlCol="0">
            <a:spAutoFit/>
          </a:bodyPr>
          <a:lstStyle/>
          <a:p>
            <a:r>
              <a:rPr lang="zh-CN" altLang="en-US" sz="1200" b="1" dirty="0">
                <a:solidFill>
                  <a:srgbClr val="C00000"/>
                </a:solidFill>
              </a:rPr>
              <a:t>发送方</a:t>
            </a:r>
            <a:r>
              <a:rPr lang="zh-CN" altLang="en-US" sz="1200" dirty="0"/>
              <a:t>：帧带序号并检查确认序号</a:t>
            </a:r>
            <a:endParaRPr lang="zh-CN" altLang="en-US" sz="1200" dirty="0"/>
          </a:p>
          <a:p>
            <a:pPr marL="180975" indent="-180975" algn="l">
              <a:buClrTx/>
              <a:buSzTx/>
              <a:buFont typeface="Wingdings" panose="05000000000000000000" pitchFamily="2" charset="2"/>
              <a:buChar char="Ø"/>
            </a:pPr>
            <a:r>
              <a:rPr lang="zh-CN" altLang="en-US" sz="1200" dirty="0"/>
              <a:t>初始化帧序号0，发送帧</a:t>
            </a:r>
            <a:endParaRPr lang="zh-CN" altLang="en-US" sz="1200" dirty="0"/>
          </a:p>
          <a:p>
            <a:pPr marL="180975" indent="-180975">
              <a:buFont typeface="Wingdings" panose="05000000000000000000" pitchFamily="2" charset="2"/>
              <a:buChar char="Ø"/>
            </a:pPr>
            <a:r>
              <a:rPr lang="zh-CN" altLang="en-US" sz="1200" dirty="0"/>
              <a:t>等待：肯定确认</a:t>
            </a:r>
            <a:r>
              <a:rPr lang="en-US" altLang="zh-CN" sz="1200" dirty="0"/>
              <a:t>/</a:t>
            </a:r>
            <a:r>
              <a:rPr lang="zh-CN" altLang="en-US" sz="1200" dirty="0"/>
              <a:t>否定确认</a:t>
            </a:r>
            <a:r>
              <a:rPr lang="en-US" altLang="zh-CN" sz="1200" dirty="0"/>
              <a:t>/</a:t>
            </a:r>
            <a:r>
              <a:rPr lang="zh-CN" altLang="en-US" sz="1200" dirty="0"/>
              <a:t>超时</a:t>
            </a:r>
            <a:endParaRPr lang="zh-CN" altLang="en-US" sz="1200" dirty="0"/>
          </a:p>
          <a:p>
            <a:pPr marL="180975" indent="-180975">
              <a:buFont typeface="Wingdings" panose="05000000000000000000" pitchFamily="2" charset="2"/>
              <a:buChar char="Ø"/>
            </a:pPr>
            <a:r>
              <a:rPr lang="zh-CN" altLang="en-US" sz="1200" dirty="0"/>
              <a:t>肯定确认：发送下一帧</a:t>
            </a:r>
            <a:endParaRPr lang="zh-CN" altLang="en-US" sz="1200" dirty="0"/>
          </a:p>
          <a:p>
            <a:pPr marL="180975" indent="-180975">
              <a:buFont typeface="Wingdings" panose="05000000000000000000" pitchFamily="2" charset="2"/>
              <a:buChar char="Ø"/>
            </a:pPr>
            <a:r>
              <a:rPr lang="zh-CN" altLang="en-US" sz="1200" dirty="0"/>
              <a:t>超时</a:t>
            </a:r>
            <a:r>
              <a:rPr lang="en-US" altLang="zh-CN" sz="1200" dirty="0"/>
              <a:t>/</a:t>
            </a:r>
            <a:r>
              <a:rPr lang="zh-CN" altLang="en-US" sz="1200" dirty="0"/>
              <a:t>否定确认：重传</a:t>
            </a:r>
            <a:endParaRPr lang="zh-CN" altLang="en-US" sz="1200" dirty="0"/>
          </a:p>
        </p:txBody>
      </p:sp>
      <p:sp>
        <p:nvSpPr>
          <p:cNvPr id="50" name="文本框 49"/>
          <p:cNvSpPr txBox="1"/>
          <p:nvPr/>
        </p:nvSpPr>
        <p:spPr>
          <a:xfrm>
            <a:off x="8891233" y="5118544"/>
            <a:ext cx="2975236" cy="1014730"/>
          </a:xfrm>
          <a:prstGeom prst="rect">
            <a:avLst/>
          </a:prstGeom>
          <a:solidFill>
            <a:schemeClr val="bg1">
              <a:lumMod val="95000"/>
            </a:schemeClr>
          </a:solidFill>
        </p:spPr>
        <p:txBody>
          <a:bodyPr wrap="square" rtlCol="0">
            <a:spAutoFit/>
          </a:bodyPr>
          <a:lstStyle/>
          <a:p>
            <a:r>
              <a:rPr lang="zh-CN" altLang="en-US" sz="1200" b="1" dirty="0">
                <a:solidFill>
                  <a:srgbClr val="C00000"/>
                </a:solidFill>
              </a:rPr>
              <a:t>接收方</a:t>
            </a:r>
            <a:r>
              <a:rPr lang="zh-CN" altLang="en-US" sz="1200" dirty="0"/>
              <a:t>：检查帧序号，防止重复帧</a:t>
            </a:r>
            <a:endParaRPr lang="zh-CN" altLang="en-US" sz="1200" dirty="0"/>
          </a:p>
          <a:p>
            <a:pPr marL="180975" indent="-180975">
              <a:buFont typeface="Wingdings" panose="05000000000000000000" pitchFamily="2" charset="2"/>
              <a:buChar char="Ø"/>
            </a:pPr>
            <a:r>
              <a:rPr lang="zh-CN" altLang="en-US" sz="1200" dirty="0"/>
              <a:t>初始化期待</a:t>
            </a:r>
            <a:r>
              <a:rPr lang="en-US" altLang="zh-CN" sz="1200" dirty="0"/>
              <a:t>0</a:t>
            </a:r>
            <a:r>
              <a:rPr lang="zh-CN" altLang="en-US" sz="1200" dirty="0"/>
              <a:t>号帧，等待帧达到</a:t>
            </a:r>
            <a:endParaRPr lang="zh-CN" altLang="en-US" sz="1200" dirty="0"/>
          </a:p>
          <a:p>
            <a:pPr marL="180975" indent="-180975">
              <a:buFont typeface="Wingdings" panose="05000000000000000000" pitchFamily="2" charset="2"/>
              <a:buChar char="Ø"/>
            </a:pPr>
            <a:r>
              <a:rPr lang="zh-CN" altLang="en-US" sz="1200" dirty="0"/>
              <a:t>正确帧（序号和内容都正确）：交给网络层，并发送该帧确认</a:t>
            </a:r>
            <a:endParaRPr lang="zh-CN" altLang="en-US" sz="1200" dirty="0"/>
          </a:p>
          <a:p>
            <a:pPr marL="180975" indent="-180975">
              <a:buFont typeface="Wingdings" panose="05000000000000000000" pitchFamily="2" charset="2"/>
              <a:buChar char="Ø"/>
            </a:pPr>
            <a:r>
              <a:rPr lang="zh-CN" altLang="en-US" sz="1200" dirty="0"/>
              <a:t>错误帧：发送上一个成功接收帧的确认</a:t>
            </a:r>
            <a:endParaRPr lang="zh-CN" alt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基于</a:t>
            </a:r>
            <a:r>
              <a:rPr lang="zh-CN" altLang="en-US">
                <a:sym typeface="+mn-ea"/>
              </a:rPr>
              <a:t>停止等待</a:t>
            </a:r>
            <a:r>
              <a:rPr lang="zh-CN" altLang="en-US" dirty="0"/>
              <a:t>协议实现流量控制</a:t>
            </a:r>
            <a:endParaRPr lang="zh-CN" altLang="en-US" dirty="0"/>
          </a:p>
        </p:txBody>
      </p:sp>
      <p:sp>
        <p:nvSpPr>
          <p:cNvPr id="3" name="内容占位符 2"/>
          <p:cNvSpPr>
            <a:spLocks noGrp="1"/>
          </p:cNvSpPr>
          <p:nvPr>
            <p:ph idx="1"/>
          </p:nvPr>
        </p:nvSpPr>
        <p:spPr>
          <a:xfrm>
            <a:off x="334645" y="1125855"/>
            <a:ext cx="5516880" cy="5008245"/>
          </a:xfrm>
        </p:spPr>
        <p:txBody>
          <a:bodyPr/>
          <a:lstStyle/>
          <a:p>
            <a:r>
              <a:rPr lang="zh-CN" altLang="en-US" dirty="0">
                <a:sym typeface="+mn-ea"/>
              </a:rPr>
              <a:t>停止等待</a:t>
            </a:r>
            <a:r>
              <a:rPr lang="zh-CN" altLang="en-US" dirty="0"/>
              <a:t>协议</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kern="1200" dirty="0"/>
              <a:t>发送方每发送一帧后就等待应答，只有收到一个应答后，才发送下一个帧，直到发送方发送一个传输结束帧</a:t>
            </a:r>
            <a:endParaRPr lang="zh-CN" altLang="en-US" kern="1200" dirty="0"/>
          </a:p>
          <a:p>
            <a:pPr marL="742950" lvl="1" indent="-285750" latinLnBrk="0">
              <a:lnSpc>
                <a:spcPct val="120000"/>
              </a:lnSpc>
              <a:spcBef>
                <a:spcPts val="0"/>
              </a:spcBef>
              <a:buFont typeface="Wingdings" panose="05000000000000000000" pitchFamily="2" charset="2"/>
              <a:buChar char="n"/>
            </a:pPr>
            <a:r>
              <a:rPr lang="zh-CN" altLang="en-US" kern="1200" dirty="0"/>
              <a:t>流量控制：只有收到应答后才发送下一帧，发送速率得到控制</a:t>
            </a:r>
            <a:endParaRPr lang="zh-CN" altLang="en-US" kern="1200" dirty="0"/>
          </a:p>
          <a:p>
            <a:pPr lvl="1"/>
            <a:r>
              <a:rPr lang="zh-CN" altLang="en-US" dirty="0"/>
              <a:t>协议的优缺点</a:t>
            </a:r>
            <a:endParaRPr lang="zh-CN" altLang="en-US" dirty="0"/>
          </a:p>
          <a:p>
            <a:pPr marL="1200150" lvl="2" indent="-285750" algn="l" eaLnBrk="1" hangingPunct="1">
              <a:lnSpc>
                <a:spcPct val="120000"/>
              </a:lnSpc>
              <a:spcBef>
                <a:spcPts val="0"/>
              </a:spcBef>
              <a:buFont typeface="Wingdings" panose="05000000000000000000" pitchFamily="2" charset="2"/>
              <a:buChar char="n"/>
            </a:pPr>
            <a:r>
              <a:rPr lang="zh-CN" altLang="en-US" sz="2000" kern="1200" dirty="0"/>
              <a:t>优点：协议简单</a:t>
            </a:r>
            <a:endParaRPr lang="zh-CN" altLang="en-US" sz="2000" kern="1200" dirty="0"/>
          </a:p>
          <a:p>
            <a:pPr marL="1200150" lvl="2" indent="-285750" algn="l" eaLnBrk="1" hangingPunct="1">
              <a:lnSpc>
                <a:spcPct val="120000"/>
              </a:lnSpc>
              <a:spcBef>
                <a:spcPts val="0"/>
              </a:spcBef>
              <a:buFont typeface="Wingdings" panose="05000000000000000000" pitchFamily="2" charset="2"/>
              <a:buChar char="n"/>
            </a:pPr>
            <a:r>
              <a:rPr lang="zh-CN" altLang="en-US" sz="2000" kern="1200" dirty="0"/>
              <a:t>缺点：传输效率低，线路带宽利用率也很低</a:t>
            </a:r>
            <a:endParaRPr lang="zh-CN" altLang="en-US" sz="2000" kern="1200" dirty="0"/>
          </a:p>
          <a:p>
            <a:pPr lvl="2" algn="l">
              <a:lnSpc>
                <a:spcPct val="120000"/>
              </a:lnSpc>
              <a:spcBef>
                <a:spcPts val="0"/>
              </a:spcBef>
            </a:pPr>
            <a:endParaRPr lang="zh-CN" altLang="en-US" kern="12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5"/>
          <p:cNvSpPr>
            <a:spLocks noChangeShapeType="1"/>
          </p:cNvSpPr>
          <p:nvPr/>
        </p:nvSpPr>
        <p:spPr bwMode="auto">
          <a:xfrm>
            <a:off x="6819975" y="1819099"/>
            <a:ext cx="399103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6"/>
          <p:cNvSpPr>
            <a:spLocks noChangeShapeType="1"/>
          </p:cNvSpPr>
          <p:nvPr/>
        </p:nvSpPr>
        <p:spPr bwMode="auto">
          <a:xfrm>
            <a:off x="6532638" y="2035999"/>
            <a:ext cx="0" cy="41052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7"/>
          <p:cNvSpPr>
            <a:spLocks noChangeShapeType="1"/>
          </p:cNvSpPr>
          <p:nvPr/>
        </p:nvSpPr>
        <p:spPr bwMode="auto">
          <a:xfrm>
            <a:off x="11141150" y="2035999"/>
            <a:ext cx="0" cy="41052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8"/>
          <p:cNvSpPr>
            <a:spLocks noChangeShapeType="1"/>
          </p:cNvSpPr>
          <p:nvPr/>
        </p:nvSpPr>
        <p:spPr bwMode="auto">
          <a:xfrm>
            <a:off x="6532638" y="2396361"/>
            <a:ext cx="4608512" cy="31591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9"/>
          <p:cNvSpPr>
            <a:spLocks noChangeShapeType="1"/>
          </p:cNvSpPr>
          <p:nvPr/>
        </p:nvSpPr>
        <p:spPr bwMode="auto">
          <a:xfrm flipH="1">
            <a:off x="6532638" y="2828161"/>
            <a:ext cx="4608512" cy="31591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10"/>
          <p:cNvSpPr>
            <a:spLocks noChangeShapeType="1"/>
          </p:cNvSpPr>
          <p:nvPr/>
        </p:nvSpPr>
        <p:spPr bwMode="auto">
          <a:xfrm>
            <a:off x="6532638" y="3332986"/>
            <a:ext cx="4608512" cy="31591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Line 11"/>
          <p:cNvSpPr>
            <a:spLocks noChangeShapeType="1"/>
          </p:cNvSpPr>
          <p:nvPr/>
        </p:nvSpPr>
        <p:spPr bwMode="auto">
          <a:xfrm flipH="1">
            <a:off x="6532638" y="3764786"/>
            <a:ext cx="4608512" cy="31591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2" name="Line 12"/>
          <p:cNvSpPr>
            <a:spLocks noChangeShapeType="1"/>
          </p:cNvSpPr>
          <p:nvPr/>
        </p:nvSpPr>
        <p:spPr bwMode="auto">
          <a:xfrm>
            <a:off x="6532638" y="4268023"/>
            <a:ext cx="4608512" cy="3175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3" name="Line 13"/>
          <p:cNvSpPr>
            <a:spLocks noChangeShapeType="1"/>
          </p:cNvSpPr>
          <p:nvPr/>
        </p:nvSpPr>
        <p:spPr bwMode="auto">
          <a:xfrm flipH="1">
            <a:off x="6532638" y="4699823"/>
            <a:ext cx="4608512" cy="3175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 name="Line 14"/>
          <p:cNvSpPr>
            <a:spLocks noChangeShapeType="1"/>
          </p:cNvSpPr>
          <p:nvPr/>
        </p:nvSpPr>
        <p:spPr bwMode="auto">
          <a:xfrm>
            <a:off x="6532638" y="5204648"/>
            <a:ext cx="4608512" cy="3159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5" name="Text Box 15"/>
          <p:cNvSpPr txBox="1">
            <a:spLocks noChangeArrowheads="1"/>
          </p:cNvSpPr>
          <p:nvPr/>
        </p:nvSpPr>
        <p:spPr bwMode="auto">
          <a:xfrm>
            <a:off x="9125810" y="2404299"/>
            <a:ext cx="954107" cy="429861"/>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endParaRPr lang="zh-CN" altLang="en-US" sz="2000">
              <a:solidFill>
                <a:srgbClr val="000000"/>
              </a:solidFill>
              <a:cs typeface="+mn-ea"/>
              <a:sym typeface="+mn-lt"/>
            </a:endParaRPr>
          </a:p>
        </p:txBody>
      </p:sp>
      <p:sp>
        <p:nvSpPr>
          <p:cNvPr id="16" name="Text Box 16"/>
          <p:cNvSpPr txBox="1">
            <a:spLocks noChangeArrowheads="1"/>
          </p:cNvSpPr>
          <p:nvPr/>
        </p:nvSpPr>
        <p:spPr bwMode="auto">
          <a:xfrm>
            <a:off x="7011035" y="2780665"/>
            <a:ext cx="954405" cy="435610"/>
          </a:xfrm>
          <a:prstGeom prst="rect">
            <a:avLst/>
          </a:prstGeom>
          <a:solidFill>
            <a:srgbClr val="6697F0"/>
          </a:solidFill>
          <a:ln>
            <a:noFill/>
          </a:ln>
          <a:effectLst/>
        </p:spPr>
        <p:txBody>
          <a:bodyPr wrap="none" tIns="0">
            <a:noAutofit/>
          </a:bodyPr>
          <a:lstStyle/>
          <a:p>
            <a:pPr algn="ctr" fontAlgn="base">
              <a:lnSpc>
                <a:spcPct val="120000"/>
              </a:lnSpc>
              <a:spcBef>
                <a:spcPct val="0"/>
              </a:spcBef>
              <a:spcAft>
                <a:spcPct val="0"/>
              </a:spcAft>
            </a:pPr>
            <a:r>
              <a:rPr lang="zh-CN" altLang="en-US" sz="2000">
                <a:solidFill>
                  <a:schemeClr val="tx1"/>
                </a:solidFill>
                <a:cs typeface="+mn-ea"/>
                <a:sym typeface="+mn-lt"/>
              </a:rPr>
              <a:t>应答帧</a:t>
            </a:r>
            <a:endParaRPr lang="zh-CN" altLang="en-US" sz="2000">
              <a:solidFill>
                <a:schemeClr val="tx1"/>
              </a:solidFill>
              <a:cs typeface="+mn-ea"/>
              <a:sym typeface="+mn-lt"/>
            </a:endParaRPr>
          </a:p>
        </p:txBody>
      </p:sp>
      <p:sp>
        <p:nvSpPr>
          <p:cNvPr id="19" name="Text Box 19"/>
          <p:cNvSpPr txBox="1">
            <a:spLocks noChangeArrowheads="1"/>
          </p:cNvSpPr>
          <p:nvPr/>
        </p:nvSpPr>
        <p:spPr bwMode="auto">
          <a:xfrm>
            <a:off x="9125810" y="3340924"/>
            <a:ext cx="954107" cy="429861"/>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endParaRPr lang="zh-CN" altLang="en-US" sz="2000">
              <a:solidFill>
                <a:srgbClr val="000000"/>
              </a:solidFill>
              <a:cs typeface="+mn-ea"/>
              <a:sym typeface="+mn-lt"/>
            </a:endParaRPr>
          </a:p>
        </p:txBody>
      </p:sp>
      <p:sp>
        <p:nvSpPr>
          <p:cNvPr id="20" name="Text Box 20"/>
          <p:cNvSpPr txBox="1">
            <a:spLocks noChangeArrowheads="1"/>
          </p:cNvSpPr>
          <p:nvPr/>
        </p:nvSpPr>
        <p:spPr bwMode="auto">
          <a:xfrm>
            <a:off x="9125810" y="4204524"/>
            <a:ext cx="954107" cy="429861"/>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数据帧</a:t>
            </a:r>
            <a:endParaRPr lang="zh-CN" altLang="en-US" sz="2000">
              <a:solidFill>
                <a:srgbClr val="000000"/>
              </a:solidFill>
              <a:cs typeface="+mn-ea"/>
              <a:sym typeface="+mn-lt"/>
            </a:endParaRPr>
          </a:p>
        </p:txBody>
      </p:sp>
      <p:sp>
        <p:nvSpPr>
          <p:cNvPr id="21" name="Text Box 21"/>
          <p:cNvSpPr txBox="1">
            <a:spLocks noChangeArrowheads="1"/>
          </p:cNvSpPr>
          <p:nvPr/>
        </p:nvSpPr>
        <p:spPr bwMode="auto">
          <a:xfrm>
            <a:off x="9119390" y="5226874"/>
            <a:ext cx="968535" cy="429861"/>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000">
                <a:solidFill>
                  <a:srgbClr val="000000"/>
                </a:solidFill>
                <a:cs typeface="+mn-ea"/>
                <a:sym typeface="+mn-lt"/>
              </a:rPr>
              <a:t>EOT</a:t>
            </a:r>
            <a:r>
              <a:rPr lang="zh-CN" altLang="en-US" sz="2000">
                <a:solidFill>
                  <a:srgbClr val="000000"/>
                </a:solidFill>
                <a:cs typeface="+mn-ea"/>
                <a:sym typeface="+mn-lt"/>
              </a:rPr>
              <a:t>帧</a:t>
            </a:r>
            <a:endParaRPr lang="zh-CN" altLang="en-US" sz="2000">
              <a:solidFill>
                <a:srgbClr val="000000"/>
              </a:solidFill>
              <a:cs typeface="+mn-ea"/>
              <a:sym typeface="+mn-lt"/>
            </a:endParaRPr>
          </a:p>
        </p:txBody>
      </p:sp>
      <p:sp>
        <p:nvSpPr>
          <p:cNvPr id="22" name="Text Box 25"/>
          <p:cNvSpPr txBox="1">
            <a:spLocks noChangeArrowheads="1"/>
          </p:cNvSpPr>
          <p:nvPr/>
        </p:nvSpPr>
        <p:spPr bwMode="auto">
          <a:xfrm>
            <a:off x="6211394" y="117609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endParaRPr lang="en-US" altLang="zh-CN" sz="2000" dirty="0">
              <a:solidFill>
                <a:srgbClr val="000000"/>
              </a:solidFill>
              <a:cs typeface="+mn-ea"/>
              <a:sym typeface="+mn-lt"/>
            </a:endParaRPr>
          </a:p>
        </p:txBody>
      </p:sp>
      <p:sp>
        <p:nvSpPr>
          <p:cNvPr id="23" name="Text Box 26"/>
          <p:cNvSpPr txBox="1">
            <a:spLocks noChangeArrowheads="1"/>
          </p:cNvSpPr>
          <p:nvPr/>
        </p:nvSpPr>
        <p:spPr bwMode="auto">
          <a:xfrm>
            <a:off x="10683849" y="1147666"/>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endParaRPr lang="en-US" altLang="zh-CN" sz="2000" dirty="0">
              <a:solidFill>
                <a:srgbClr val="000000"/>
              </a:solidFill>
              <a:cs typeface="+mn-ea"/>
              <a:sym typeface="+mn-lt"/>
            </a:endParaRPr>
          </a:p>
        </p:txBody>
      </p:sp>
      <p:pic>
        <p:nvPicPr>
          <p:cNvPr id="26" name="图形 25"/>
          <p:cNvPicPr>
            <a:picLocks noChangeAspect="1"/>
          </p:cNvPicPr>
          <p:nvPr/>
        </p:nvPicPr>
        <p:blipFill>
          <a:blip r:embed="rId1"/>
          <a:stretch>
            <a:fillRect/>
          </a:stretch>
        </p:blipFill>
        <p:spPr>
          <a:xfrm>
            <a:off x="10811014" y="1563844"/>
            <a:ext cx="588835" cy="445833"/>
          </a:xfrm>
          <a:prstGeom prst="rect">
            <a:avLst/>
          </a:prstGeom>
        </p:spPr>
      </p:pic>
      <p:pic>
        <p:nvPicPr>
          <p:cNvPr id="27" name="图形 26"/>
          <p:cNvPicPr>
            <a:picLocks noChangeAspect="1"/>
          </p:cNvPicPr>
          <p:nvPr/>
        </p:nvPicPr>
        <p:blipFill>
          <a:blip r:embed="rId1"/>
          <a:stretch>
            <a:fillRect/>
          </a:stretch>
        </p:blipFill>
        <p:spPr>
          <a:xfrm>
            <a:off x="6238220" y="1596183"/>
            <a:ext cx="588835" cy="445833"/>
          </a:xfrm>
          <a:prstGeom prst="rect">
            <a:avLst/>
          </a:prstGeom>
        </p:spPr>
      </p:pic>
      <p:sp>
        <p:nvSpPr>
          <p:cNvPr id="24" name="Text Box 16"/>
          <p:cNvSpPr txBox="1">
            <a:spLocks noChangeArrowheads="1"/>
          </p:cNvSpPr>
          <p:nvPr/>
        </p:nvSpPr>
        <p:spPr bwMode="auto">
          <a:xfrm>
            <a:off x="7031990" y="3764915"/>
            <a:ext cx="954405" cy="435610"/>
          </a:xfrm>
          <a:prstGeom prst="rect">
            <a:avLst/>
          </a:prstGeom>
          <a:solidFill>
            <a:srgbClr val="6697F0"/>
          </a:solidFill>
          <a:ln>
            <a:noFill/>
          </a:ln>
          <a:effectLst/>
        </p:spPr>
        <p:txBody>
          <a:bodyPr wrap="none" tIns="0">
            <a:noAutofit/>
          </a:bodyPr>
          <a:lstStyle/>
          <a:p>
            <a:pPr algn="ctr" fontAlgn="base">
              <a:lnSpc>
                <a:spcPct val="120000"/>
              </a:lnSpc>
              <a:spcBef>
                <a:spcPct val="0"/>
              </a:spcBef>
              <a:spcAft>
                <a:spcPct val="0"/>
              </a:spcAft>
            </a:pPr>
            <a:r>
              <a:rPr lang="zh-CN" altLang="en-US" sz="2000">
                <a:solidFill>
                  <a:schemeClr val="tx1"/>
                </a:solidFill>
                <a:cs typeface="+mn-ea"/>
                <a:sym typeface="+mn-lt"/>
              </a:rPr>
              <a:t>应答帧</a:t>
            </a:r>
            <a:endParaRPr lang="zh-CN" altLang="en-US" sz="2000">
              <a:solidFill>
                <a:schemeClr val="tx1"/>
              </a:solidFill>
              <a:cs typeface="+mn-ea"/>
              <a:sym typeface="+mn-lt"/>
            </a:endParaRPr>
          </a:p>
        </p:txBody>
      </p:sp>
      <p:sp>
        <p:nvSpPr>
          <p:cNvPr id="25" name="Text Box 16"/>
          <p:cNvSpPr txBox="1">
            <a:spLocks noChangeArrowheads="1"/>
          </p:cNvSpPr>
          <p:nvPr/>
        </p:nvSpPr>
        <p:spPr bwMode="auto">
          <a:xfrm>
            <a:off x="7080250" y="4676775"/>
            <a:ext cx="954405" cy="435610"/>
          </a:xfrm>
          <a:prstGeom prst="rect">
            <a:avLst/>
          </a:prstGeom>
          <a:solidFill>
            <a:srgbClr val="6697F0"/>
          </a:solidFill>
          <a:ln>
            <a:noFill/>
          </a:ln>
          <a:effectLst/>
        </p:spPr>
        <p:txBody>
          <a:bodyPr wrap="none" tIns="0">
            <a:noAutofit/>
          </a:bodyPr>
          <a:lstStyle/>
          <a:p>
            <a:pPr algn="ctr" fontAlgn="base">
              <a:lnSpc>
                <a:spcPct val="120000"/>
              </a:lnSpc>
              <a:spcBef>
                <a:spcPct val="0"/>
              </a:spcBef>
              <a:spcAft>
                <a:spcPct val="0"/>
              </a:spcAft>
            </a:pPr>
            <a:r>
              <a:rPr lang="zh-CN" altLang="en-US" sz="2000">
                <a:solidFill>
                  <a:schemeClr val="tx1"/>
                </a:solidFill>
                <a:cs typeface="+mn-ea"/>
                <a:sym typeface="+mn-lt"/>
              </a:rPr>
              <a:t>应答帧</a:t>
            </a:r>
            <a:endParaRPr lang="zh-CN" altLang="en-US" sz="2000">
              <a:solidFill>
                <a:schemeClr val="tx1"/>
              </a:solidFill>
              <a:cs typeface="+mn-ea"/>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kern="1200">
                <a:latin typeface="微软雅黑" panose="020B0503020204020204" pitchFamily="34" charset="-122"/>
                <a:ea typeface="微软雅黑" panose="020B0503020204020204" pitchFamily="34" charset="-122"/>
                <a:sym typeface="+mn-ea"/>
              </a:rPr>
              <a:t>对互连的网络思考一个问题</a:t>
            </a:r>
            <a:endParaRPr kern="120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5133340" y="1196975"/>
            <a:ext cx="6626860" cy="5008245"/>
          </a:xfrm>
        </p:spPr>
        <p:txBody>
          <a:bodyPr>
            <a:normAutofit/>
          </a:bodyPr>
          <a:lstStyle/>
          <a:p>
            <a:r>
              <a:rPr lang="zh-CN" altLang="en-US" sz="2800" dirty="0">
                <a:ea typeface="微软雅黑 Light" panose="020B0502040204020203" pitchFamily="34" charset="-122"/>
                <a:cs typeface="微软雅黑 Light" panose="020B0502040204020203" pitchFamily="34" charset="-122"/>
                <a:sym typeface="+mn-ea"/>
              </a:rPr>
              <a:t>网络中任意两个结点，不管是否直连，从网络层层面看，都能够相互通信：</a:t>
            </a:r>
            <a:endParaRPr lang="zh-CN" altLang="en-US" dirty="0"/>
          </a:p>
          <a:p>
            <a:pPr marL="645795" lvl="1" indent="-255270" algn="l" eaLnBrk="1" hangingPunct="1">
              <a:spcBef>
                <a:spcPct val="20000"/>
              </a:spcBef>
              <a:buChar char="n"/>
            </a:pPr>
            <a:r>
              <a:rPr lang="zh-CN" altLang="en-US" dirty="0">
                <a:ea typeface="微软雅黑 Light" panose="020B0502040204020203" pitchFamily="34" charset="-122"/>
                <a:cs typeface="微软雅黑 Light" panose="020B0502040204020203" pitchFamily="34" charset="-122"/>
                <a:sym typeface="+mn-ea"/>
              </a:rPr>
              <a:t>不直连的两个结点，通过中间结点转发</a:t>
            </a:r>
            <a:endParaRPr lang="zh-CN" altLang="en-US" dirty="0">
              <a:ea typeface="微软雅黑 Light" panose="020B0502040204020203" pitchFamily="34" charset="-122"/>
              <a:cs typeface="微软雅黑 Light" panose="020B0502040204020203" pitchFamily="34" charset="-122"/>
              <a:sym typeface="+mn-ea"/>
            </a:endParaRPr>
          </a:p>
          <a:p>
            <a:pPr marL="645795" lvl="1" indent="-255270" algn="l" eaLnBrk="1" hangingPunct="1">
              <a:spcBef>
                <a:spcPct val="20000"/>
              </a:spcBef>
              <a:buChar char="n"/>
            </a:pPr>
            <a:r>
              <a:rPr lang="zh-CN" altLang="en-US" dirty="0">
                <a:ea typeface="微软雅黑 Light" panose="020B0502040204020203" pitchFamily="34" charset="-122"/>
                <a:cs typeface="微软雅黑 Light" panose="020B0502040204020203" pitchFamily="34" charset="-122"/>
                <a:sym typeface="+mn-ea"/>
              </a:rPr>
              <a:t>直连的两个结点，直接发送到对方</a:t>
            </a:r>
            <a:endParaRPr lang="zh-CN" altLang="en-US" dirty="0">
              <a:ea typeface="微软雅黑 Light" panose="020B0502040204020203" pitchFamily="34" charset="-122"/>
              <a:cs typeface="微软雅黑 Light" panose="020B0502040204020203" pitchFamily="34" charset="-122"/>
            </a:endParaRPr>
          </a:p>
          <a:p>
            <a:r>
              <a:rPr lang="zh-CN" altLang="en-US" sz="2800" dirty="0">
                <a:ea typeface="微软雅黑 Light" panose="020B0502040204020203" pitchFamily="34" charset="-122"/>
                <a:cs typeface="微软雅黑 Light" panose="020B0502040204020203" pitchFamily="34" charset="-122"/>
                <a:sym typeface="+mn-ea"/>
              </a:rPr>
              <a:t>不管结点间是直接发送，还是通过中间结点转发，最终都要通过两个直接相连的结点发送数据、接收数据</a:t>
            </a:r>
            <a:endParaRPr lang="zh-CN" altLang="en-US" sz="2800" dirty="0">
              <a:ea typeface="微软雅黑 Light" panose="020B0502040204020203" pitchFamily="34" charset="-122"/>
              <a:cs typeface="微软雅黑 Light" panose="020B0502040204020203" pitchFamily="34" charset="-122"/>
            </a:endParaRPr>
          </a:p>
          <a:p>
            <a:r>
              <a:rPr lang="zh-CN" altLang="en-US" sz="2800" dirty="0">
                <a:ea typeface="微软雅黑 Light" panose="020B0502040204020203" pitchFamily="34" charset="-122"/>
                <a:cs typeface="微软雅黑 Light" panose="020B0502040204020203" pitchFamily="34" charset="-122"/>
                <a:sym typeface="+mn-ea"/>
              </a:rPr>
              <a:t>从物理层看，在相连接口和线路上，是在以比特流方式传输数据</a:t>
            </a:r>
            <a:endParaRPr lang="zh-CN" altLang="en-US" sz="2800" dirty="0">
              <a:ea typeface="微软雅黑 Light" panose="020B0502040204020203" pitchFamily="34" charset="-122"/>
              <a:cs typeface="微软雅黑 Light" panose="020B0502040204020203" pitchFamily="34" charset="-122"/>
            </a:endParaRPr>
          </a:p>
          <a:p>
            <a:endParaRPr lang="zh-CN" altLang="en-US"/>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pic>
        <p:nvPicPr>
          <p:cNvPr id="7" name="图形 6"/>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537298" y="1505154"/>
            <a:ext cx="502240" cy="439979"/>
          </a:xfrm>
          <a:prstGeom prst="rect">
            <a:avLst/>
          </a:prstGeom>
        </p:spPr>
      </p:pic>
      <p:sp>
        <p:nvSpPr>
          <p:cNvPr id="8" name="Freeform 9"/>
          <p:cNvSpPr/>
          <p:nvPr>
            <p:custDataLst>
              <p:tags r:id="rId4"/>
            </p:custDataLst>
          </p:nvPr>
        </p:nvSpPr>
        <p:spPr bwMode="auto">
          <a:xfrm rot="20235030">
            <a:off x="4017128" y="4241061"/>
            <a:ext cx="205644" cy="852443"/>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pic>
        <p:nvPicPr>
          <p:cNvPr id="9" name="图形 8"/>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560758" y="1491448"/>
            <a:ext cx="623733" cy="562931"/>
          </a:xfrm>
          <a:prstGeom prst="rect">
            <a:avLst/>
          </a:prstGeom>
        </p:spPr>
      </p:pic>
      <p:pic>
        <p:nvPicPr>
          <p:cNvPr id="10" name="图形 9"/>
          <p:cNvPicPr>
            <a:picLocks noChangeAspect="1"/>
          </p:cNvPicPr>
          <p:nvPr>
            <p:custDataLst>
              <p:tags r:id="rId8"/>
            </p:custDataLst>
          </p:nvPr>
        </p:nvPicPr>
        <p:blipFill>
          <a:blip r:embed="rId6">
            <a:extLst>
              <a:ext uri="{96DAC541-7B7A-43D3-8B79-37D633B846F1}">
                <asvg:svgBlip xmlns:asvg="http://schemas.microsoft.com/office/drawing/2016/SVG/main" r:embed="rId7"/>
              </a:ext>
            </a:extLst>
          </a:blip>
          <a:stretch>
            <a:fillRect/>
          </a:stretch>
        </p:blipFill>
        <p:spPr>
          <a:xfrm>
            <a:off x="1599591" y="2727008"/>
            <a:ext cx="623733" cy="562931"/>
          </a:xfrm>
          <a:prstGeom prst="rect">
            <a:avLst/>
          </a:prstGeom>
        </p:spPr>
      </p:pic>
      <p:pic>
        <p:nvPicPr>
          <p:cNvPr id="11" name="图形 10"/>
          <p:cNvPicPr>
            <a:picLocks noChangeAspect="1"/>
          </p:cNvPicPr>
          <p:nvPr>
            <p:custDataLst>
              <p:tags r:id="rId9"/>
            </p:custDataLst>
          </p:nvPr>
        </p:nvPicPr>
        <p:blipFill>
          <a:blip r:embed="rId6">
            <a:extLst>
              <a:ext uri="{96DAC541-7B7A-43D3-8B79-37D633B846F1}">
                <asvg:svgBlip xmlns:asvg="http://schemas.microsoft.com/office/drawing/2016/SVG/main" r:embed="rId7"/>
              </a:ext>
            </a:extLst>
          </a:blip>
          <a:stretch>
            <a:fillRect/>
          </a:stretch>
        </p:blipFill>
        <p:spPr>
          <a:xfrm>
            <a:off x="3459223" y="2755346"/>
            <a:ext cx="623733" cy="562931"/>
          </a:xfrm>
          <a:prstGeom prst="rect">
            <a:avLst/>
          </a:prstGeom>
        </p:spPr>
      </p:pic>
      <p:sp>
        <p:nvSpPr>
          <p:cNvPr id="12" name="Freeform 9"/>
          <p:cNvSpPr/>
          <p:nvPr>
            <p:custDataLst>
              <p:tags r:id="rId10"/>
            </p:custDataLst>
          </p:nvPr>
        </p:nvSpPr>
        <p:spPr bwMode="auto">
          <a:xfrm rot="1988854">
            <a:off x="3443397" y="4278692"/>
            <a:ext cx="163645" cy="832039"/>
          </a:xfrm>
          <a:custGeom>
            <a:avLst/>
            <a:gdLst>
              <a:gd name="T0" fmla="*/ 287338 w 404"/>
              <a:gd name="T1" fmla="*/ 1072622 h 1294"/>
              <a:gd name="T2" fmla="*/ 61877 w 404"/>
              <a:gd name="T3" fmla="*/ 0 h 1294"/>
              <a:gd name="T4" fmla="*/ 159316 w 404"/>
              <a:gd name="T5" fmla="*/ 798554 h 1294"/>
              <a:gd name="T6" fmla="*/ 0 w 404"/>
              <a:gd name="T7" fmla="*/ 648304 h 1294"/>
              <a:gd name="T8" fmla="*/ 214081 w 404"/>
              <a:gd name="T9" fmla="*/ 1800225 h 1294"/>
              <a:gd name="T10" fmla="*/ 110241 w 404"/>
              <a:gd name="T11" fmla="*/ 954370 h 1294"/>
              <a:gd name="T12" fmla="*/ 287338 w 404"/>
              <a:gd name="T13" fmla="*/ 1072622 h 12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4" h="1294">
                <a:moveTo>
                  <a:pt x="404" y="771"/>
                </a:moveTo>
                <a:lnTo>
                  <a:pt x="87" y="0"/>
                </a:lnTo>
                <a:lnTo>
                  <a:pt x="224" y="574"/>
                </a:lnTo>
                <a:lnTo>
                  <a:pt x="0" y="466"/>
                </a:lnTo>
                <a:lnTo>
                  <a:pt x="301" y="1294"/>
                </a:lnTo>
                <a:lnTo>
                  <a:pt x="155" y="686"/>
                </a:lnTo>
                <a:lnTo>
                  <a:pt x="404" y="771"/>
                </a:lnTo>
                <a:close/>
              </a:path>
            </a:pathLst>
          </a:custGeom>
          <a:solidFill>
            <a:srgbClr val="FFCC66"/>
          </a:solidFill>
          <a:ln w="9525">
            <a:solidFill>
              <a:srgbClr val="ECF6A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3" name="Line 233"/>
          <p:cNvSpPr>
            <a:spLocks noChangeShapeType="1"/>
          </p:cNvSpPr>
          <p:nvPr>
            <p:custDataLst>
              <p:tags r:id="rId11"/>
            </p:custDataLst>
          </p:nvPr>
        </p:nvSpPr>
        <p:spPr bwMode="auto">
          <a:xfrm flipV="1">
            <a:off x="706936" y="5008975"/>
            <a:ext cx="368249" cy="375880"/>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4" name="Line 233"/>
          <p:cNvSpPr>
            <a:spLocks noChangeShapeType="1"/>
          </p:cNvSpPr>
          <p:nvPr>
            <p:custDataLst>
              <p:tags r:id="rId12"/>
            </p:custDataLst>
          </p:nvPr>
        </p:nvSpPr>
        <p:spPr bwMode="auto">
          <a:xfrm flipH="1" flipV="1">
            <a:off x="1732228" y="5005140"/>
            <a:ext cx="398142" cy="358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5" name="Line 233"/>
          <p:cNvSpPr>
            <a:spLocks noChangeShapeType="1"/>
          </p:cNvSpPr>
          <p:nvPr>
            <p:custDataLst>
              <p:tags r:id="rId13"/>
            </p:custDataLst>
          </p:nvPr>
        </p:nvSpPr>
        <p:spPr bwMode="auto">
          <a:xfrm flipV="1">
            <a:off x="1911458" y="3278695"/>
            <a:ext cx="1074" cy="635246"/>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16" name="Line 99"/>
          <p:cNvSpPr>
            <a:spLocks noChangeShapeType="1"/>
          </p:cNvSpPr>
          <p:nvPr>
            <p:custDataLst>
              <p:tags r:id="rId14"/>
            </p:custDataLst>
          </p:nvPr>
        </p:nvSpPr>
        <p:spPr bwMode="auto">
          <a:xfrm rot="5400000" flipH="1" flipV="1">
            <a:off x="2015631" y="2048021"/>
            <a:ext cx="685354" cy="669257"/>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7" name="Line 99"/>
          <p:cNvSpPr>
            <a:spLocks noChangeShapeType="1"/>
          </p:cNvSpPr>
          <p:nvPr>
            <p:custDataLst>
              <p:tags r:id="rId15"/>
            </p:custDataLst>
          </p:nvPr>
        </p:nvSpPr>
        <p:spPr bwMode="auto">
          <a:xfrm rot="5400000" flipH="1">
            <a:off x="2928081" y="2080356"/>
            <a:ext cx="706707" cy="623734"/>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8" name="Line 99"/>
          <p:cNvSpPr>
            <a:spLocks noChangeShapeType="1"/>
          </p:cNvSpPr>
          <p:nvPr>
            <p:custDataLst>
              <p:tags r:id="rId16"/>
            </p:custDataLst>
          </p:nvPr>
        </p:nvSpPr>
        <p:spPr bwMode="auto">
          <a:xfrm rot="5400000" flipH="1" flipV="1">
            <a:off x="2846925" y="2420110"/>
            <a:ext cx="0" cy="1248664"/>
          </a:xfrm>
          <a:prstGeom prst="line">
            <a:avLst/>
          </a:prstGeom>
          <a:noFill/>
          <a:ln w="349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19" name="Line 99"/>
          <p:cNvSpPr>
            <a:spLocks noChangeShapeType="1"/>
          </p:cNvSpPr>
          <p:nvPr>
            <p:custDataLst>
              <p:tags r:id="rId17"/>
            </p:custDataLst>
          </p:nvPr>
        </p:nvSpPr>
        <p:spPr bwMode="auto">
          <a:xfrm rot="5400000" flipH="1">
            <a:off x="3471761" y="3564668"/>
            <a:ext cx="728940" cy="156994"/>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0" name="Line 99"/>
          <p:cNvSpPr>
            <a:spLocks noChangeShapeType="1"/>
          </p:cNvSpPr>
          <p:nvPr>
            <p:custDataLst>
              <p:tags r:id="rId18"/>
            </p:custDataLst>
          </p:nvPr>
        </p:nvSpPr>
        <p:spPr bwMode="auto">
          <a:xfrm rot="5400000" flipH="1">
            <a:off x="1789529" y="1036790"/>
            <a:ext cx="8794" cy="1533662"/>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a:cs typeface="+mn-ea"/>
              <a:sym typeface="+mn-lt"/>
            </a:endParaRPr>
          </a:p>
        </p:txBody>
      </p:sp>
      <p:sp>
        <p:nvSpPr>
          <p:cNvPr id="21" name="文本框 20"/>
          <p:cNvSpPr txBox="1"/>
          <p:nvPr>
            <p:custDataLst>
              <p:tags r:id="rId19"/>
            </p:custDataLst>
          </p:nvPr>
        </p:nvSpPr>
        <p:spPr>
          <a:xfrm>
            <a:off x="250736" y="1278362"/>
            <a:ext cx="1069524" cy="277961"/>
          </a:xfrm>
          <a:prstGeom prst="rect">
            <a:avLst/>
          </a:prstGeom>
          <a:noFill/>
        </p:spPr>
        <p:txBody>
          <a:bodyPr wrap="none" rtlCol="0">
            <a:spAutoFit/>
          </a:bodyPr>
          <a:lstStyle/>
          <a:p>
            <a:pPr>
              <a:lnSpc>
                <a:spcPct val="120000"/>
              </a:lnSpc>
            </a:pPr>
            <a:r>
              <a:rPr lang="zh-CN" altLang="en-US" sz="1100" dirty="0">
                <a:cs typeface="+mn-ea"/>
                <a:sym typeface="+mn-lt"/>
              </a:rPr>
              <a:t>数据库</a:t>
            </a:r>
            <a:r>
              <a:rPr lang="en-US" altLang="zh-CN" sz="1100" dirty="0">
                <a:cs typeface="+mn-ea"/>
                <a:sym typeface="+mn-lt"/>
              </a:rPr>
              <a:t>/</a:t>
            </a:r>
            <a:r>
              <a:rPr lang="zh-CN" altLang="en-US" sz="1100" dirty="0">
                <a:cs typeface="+mn-ea"/>
                <a:sym typeface="+mn-lt"/>
              </a:rPr>
              <a:t>服务器</a:t>
            </a:r>
            <a:endParaRPr lang="zh-CN" altLang="en-US" sz="1100" dirty="0">
              <a:cs typeface="+mn-ea"/>
              <a:sym typeface="+mn-lt"/>
            </a:endParaRPr>
          </a:p>
        </p:txBody>
      </p:sp>
      <p:sp>
        <p:nvSpPr>
          <p:cNvPr id="22" name="文本框 21"/>
          <p:cNvSpPr txBox="1"/>
          <p:nvPr>
            <p:custDataLst>
              <p:tags r:id="rId20"/>
            </p:custDataLst>
          </p:nvPr>
        </p:nvSpPr>
        <p:spPr>
          <a:xfrm>
            <a:off x="2529421" y="1231967"/>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3</a:t>
            </a:r>
            <a:endParaRPr lang="zh-CN" altLang="en-US" sz="1050" dirty="0">
              <a:cs typeface="+mn-ea"/>
              <a:sym typeface="+mn-lt"/>
            </a:endParaRPr>
          </a:p>
        </p:txBody>
      </p:sp>
      <p:sp>
        <p:nvSpPr>
          <p:cNvPr id="23" name="文本框 22"/>
          <p:cNvSpPr txBox="1"/>
          <p:nvPr>
            <p:custDataLst>
              <p:tags r:id="rId21"/>
            </p:custDataLst>
          </p:nvPr>
        </p:nvSpPr>
        <p:spPr>
          <a:xfrm>
            <a:off x="4009343" y="2882922"/>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2</a:t>
            </a:r>
            <a:endParaRPr lang="zh-CN" altLang="en-US" sz="1050" dirty="0">
              <a:cs typeface="+mn-ea"/>
              <a:sym typeface="+mn-lt"/>
            </a:endParaRPr>
          </a:p>
        </p:txBody>
      </p:sp>
      <p:sp>
        <p:nvSpPr>
          <p:cNvPr id="24" name="文本框 23"/>
          <p:cNvSpPr txBox="1"/>
          <p:nvPr>
            <p:custDataLst>
              <p:tags r:id="rId22"/>
            </p:custDataLst>
          </p:nvPr>
        </p:nvSpPr>
        <p:spPr>
          <a:xfrm>
            <a:off x="978014" y="2913528"/>
            <a:ext cx="663964" cy="269561"/>
          </a:xfrm>
          <a:prstGeom prst="rect">
            <a:avLst/>
          </a:prstGeom>
          <a:noFill/>
        </p:spPr>
        <p:txBody>
          <a:bodyPr wrap="none" rtlCol="0">
            <a:spAutoFit/>
          </a:bodyPr>
          <a:lstStyle/>
          <a:p>
            <a:pPr>
              <a:lnSpc>
                <a:spcPct val="120000"/>
              </a:lnSpc>
            </a:pPr>
            <a:r>
              <a:rPr lang="zh-CN" altLang="en-US" sz="1050" dirty="0">
                <a:cs typeface="+mn-ea"/>
                <a:sym typeface="+mn-lt"/>
              </a:rPr>
              <a:t>路由器</a:t>
            </a:r>
            <a:r>
              <a:rPr lang="en-US" altLang="zh-CN" sz="1050" dirty="0">
                <a:cs typeface="+mn-ea"/>
                <a:sym typeface="+mn-lt"/>
              </a:rPr>
              <a:t>1</a:t>
            </a:r>
            <a:endParaRPr lang="zh-CN" altLang="en-US" sz="1050" dirty="0">
              <a:cs typeface="+mn-ea"/>
              <a:sym typeface="+mn-lt"/>
            </a:endParaRPr>
          </a:p>
        </p:txBody>
      </p:sp>
      <p:sp>
        <p:nvSpPr>
          <p:cNvPr id="25" name="文本框 24"/>
          <p:cNvSpPr txBox="1"/>
          <p:nvPr>
            <p:custDataLst>
              <p:tags r:id="rId23"/>
            </p:custDataLst>
          </p:nvPr>
        </p:nvSpPr>
        <p:spPr>
          <a:xfrm>
            <a:off x="3964428" y="4150282"/>
            <a:ext cx="633507" cy="269561"/>
          </a:xfrm>
          <a:prstGeom prst="rect">
            <a:avLst/>
          </a:prstGeom>
          <a:noFill/>
        </p:spPr>
        <p:txBody>
          <a:bodyPr wrap="none" rtlCol="0">
            <a:spAutoFit/>
          </a:bodyPr>
          <a:lstStyle/>
          <a:p>
            <a:pPr>
              <a:lnSpc>
                <a:spcPct val="120000"/>
              </a:lnSpc>
            </a:pPr>
            <a:r>
              <a:rPr lang="zh-CN" altLang="en-US" sz="1050" dirty="0">
                <a:cs typeface="+mn-ea"/>
                <a:sym typeface="+mn-lt"/>
              </a:rPr>
              <a:t>无线</a:t>
            </a:r>
            <a:r>
              <a:rPr lang="en-US" altLang="zh-CN" sz="1050" dirty="0">
                <a:cs typeface="+mn-ea"/>
                <a:sym typeface="+mn-lt"/>
              </a:rPr>
              <a:t>AP</a:t>
            </a:r>
            <a:endParaRPr lang="zh-CN" altLang="en-US" sz="1050" dirty="0">
              <a:cs typeface="+mn-ea"/>
              <a:sym typeface="+mn-lt"/>
            </a:endParaRPr>
          </a:p>
        </p:txBody>
      </p:sp>
      <p:sp>
        <p:nvSpPr>
          <p:cNvPr id="26" name="文本框 25"/>
          <p:cNvSpPr txBox="1"/>
          <p:nvPr>
            <p:custDataLst>
              <p:tags r:id="rId24"/>
            </p:custDataLst>
          </p:nvPr>
        </p:nvSpPr>
        <p:spPr>
          <a:xfrm>
            <a:off x="1344636" y="5709755"/>
            <a:ext cx="588623" cy="269561"/>
          </a:xfrm>
          <a:prstGeom prst="rect">
            <a:avLst/>
          </a:prstGeom>
          <a:noFill/>
        </p:spPr>
        <p:txBody>
          <a:bodyPr wrap="none" rtlCol="0">
            <a:spAutoFit/>
          </a:bodyPr>
          <a:lstStyle/>
          <a:p>
            <a:pPr>
              <a:lnSpc>
                <a:spcPct val="120000"/>
              </a:lnSpc>
            </a:pPr>
            <a:r>
              <a:rPr lang="zh-CN" altLang="en-US" sz="1050" dirty="0">
                <a:cs typeface="+mn-ea"/>
                <a:sym typeface="+mn-lt"/>
              </a:rPr>
              <a:t>计算机</a:t>
            </a:r>
            <a:endParaRPr lang="zh-CN" altLang="en-US" sz="1050" dirty="0">
              <a:cs typeface="+mn-ea"/>
              <a:sym typeface="+mn-lt"/>
            </a:endParaRPr>
          </a:p>
        </p:txBody>
      </p:sp>
      <p:sp>
        <p:nvSpPr>
          <p:cNvPr id="27" name="文本框 26"/>
          <p:cNvSpPr txBox="1"/>
          <p:nvPr>
            <p:custDataLst>
              <p:tags r:id="rId25"/>
            </p:custDataLst>
          </p:nvPr>
        </p:nvSpPr>
        <p:spPr>
          <a:xfrm>
            <a:off x="3168854" y="5709691"/>
            <a:ext cx="453970" cy="269561"/>
          </a:xfrm>
          <a:prstGeom prst="rect">
            <a:avLst/>
          </a:prstGeom>
          <a:noFill/>
        </p:spPr>
        <p:txBody>
          <a:bodyPr wrap="none" rtlCol="0">
            <a:spAutoFit/>
          </a:bodyPr>
          <a:lstStyle/>
          <a:p>
            <a:pPr>
              <a:lnSpc>
                <a:spcPct val="120000"/>
              </a:lnSpc>
            </a:pPr>
            <a:r>
              <a:rPr lang="zh-CN" altLang="en-US" sz="1050" dirty="0">
                <a:cs typeface="+mn-ea"/>
                <a:sym typeface="+mn-lt"/>
              </a:rPr>
              <a:t>手机</a:t>
            </a:r>
            <a:endParaRPr lang="zh-CN" altLang="en-US" sz="1050" dirty="0">
              <a:cs typeface="+mn-ea"/>
              <a:sym typeface="+mn-lt"/>
            </a:endParaRPr>
          </a:p>
        </p:txBody>
      </p:sp>
      <p:sp>
        <p:nvSpPr>
          <p:cNvPr id="28" name="文本框 27"/>
          <p:cNvSpPr txBox="1"/>
          <p:nvPr>
            <p:custDataLst>
              <p:tags r:id="rId26"/>
            </p:custDataLst>
          </p:nvPr>
        </p:nvSpPr>
        <p:spPr>
          <a:xfrm>
            <a:off x="3964428" y="5669054"/>
            <a:ext cx="588623" cy="269561"/>
          </a:xfrm>
          <a:prstGeom prst="rect">
            <a:avLst/>
          </a:prstGeom>
          <a:noFill/>
        </p:spPr>
        <p:txBody>
          <a:bodyPr wrap="none" rtlCol="0">
            <a:spAutoFit/>
          </a:bodyPr>
          <a:lstStyle/>
          <a:p>
            <a:pPr>
              <a:lnSpc>
                <a:spcPct val="120000"/>
              </a:lnSpc>
            </a:pPr>
            <a:r>
              <a:rPr lang="zh-CN" altLang="en-US" sz="1050" dirty="0">
                <a:cs typeface="+mn-ea"/>
                <a:sym typeface="+mn-lt"/>
              </a:rPr>
              <a:t>笔记本</a:t>
            </a:r>
            <a:endParaRPr lang="zh-CN" altLang="en-US" sz="1050" dirty="0">
              <a:cs typeface="+mn-ea"/>
              <a:sym typeface="+mn-lt"/>
            </a:endParaRPr>
          </a:p>
        </p:txBody>
      </p:sp>
      <p:sp>
        <p:nvSpPr>
          <p:cNvPr id="29" name="矩形 28"/>
          <p:cNvSpPr/>
          <p:nvPr>
            <p:custDataLst>
              <p:tags r:id="rId27"/>
            </p:custDataLst>
          </p:nvPr>
        </p:nvSpPr>
        <p:spPr>
          <a:xfrm>
            <a:off x="3225658" y="2064512"/>
            <a:ext cx="872355" cy="463460"/>
          </a:xfrm>
          <a:prstGeom prst="rect">
            <a:avLst/>
          </a:prstGeom>
        </p:spPr>
        <p:txBody>
          <a:bodyPr wrap="none">
            <a:spAutoFit/>
          </a:bodyPr>
          <a:lstStyle/>
          <a:p>
            <a:pPr>
              <a:lnSpc>
                <a:spcPct val="120000"/>
              </a:lnSpc>
            </a:pPr>
            <a:r>
              <a:rPr lang="en-US" altLang="zh-CN" sz="1050" dirty="0">
                <a:solidFill>
                  <a:srgbClr val="3333FF"/>
                </a:solidFill>
                <a:cs typeface="+mn-ea"/>
                <a:sym typeface="+mn-lt"/>
              </a:rPr>
              <a:t>POS</a:t>
            </a:r>
            <a:r>
              <a:rPr lang="zh-CN" altLang="en-US" sz="1050" dirty="0">
                <a:solidFill>
                  <a:srgbClr val="3333FF"/>
                </a:solidFill>
                <a:cs typeface="+mn-ea"/>
                <a:sym typeface="+mn-lt"/>
              </a:rPr>
              <a:t>光接口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（光纤）</a:t>
            </a:r>
            <a:endParaRPr lang="zh-CN" altLang="en-US" sz="1050" dirty="0">
              <a:solidFill>
                <a:srgbClr val="3333FF"/>
              </a:solidFill>
              <a:cs typeface="+mn-ea"/>
              <a:sym typeface="+mn-lt"/>
            </a:endParaRPr>
          </a:p>
        </p:txBody>
      </p:sp>
      <p:sp>
        <p:nvSpPr>
          <p:cNvPr id="30" name="矩形 29"/>
          <p:cNvSpPr/>
          <p:nvPr>
            <p:custDataLst>
              <p:tags r:id="rId28"/>
            </p:custDataLst>
          </p:nvPr>
        </p:nvSpPr>
        <p:spPr>
          <a:xfrm>
            <a:off x="3778308" y="3386203"/>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endParaRPr lang="zh-CN" altLang="en-US" sz="1050" dirty="0">
              <a:solidFill>
                <a:srgbClr val="3333FF"/>
              </a:solidFill>
              <a:cs typeface="+mn-ea"/>
              <a:sym typeface="+mn-lt"/>
            </a:endParaRPr>
          </a:p>
        </p:txBody>
      </p:sp>
      <p:grpSp>
        <p:nvGrpSpPr>
          <p:cNvPr id="32" name="组合 31"/>
          <p:cNvGrpSpPr/>
          <p:nvPr/>
        </p:nvGrpSpPr>
        <p:grpSpPr>
          <a:xfrm>
            <a:off x="955537" y="4791737"/>
            <a:ext cx="843917" cy="213405"/>
            <a:chOff x="6596063" y="4965700"/>
            <a:chExt cx="839787" cy="282575"/>
          </a:xfrm>
        </p:grpSpPr>
        <p:sp>
          <p:nvSpPr>
            <p:cNvPr id="33" name="Freeform 5"/>
            <p:cNvSpPr>
              <a:spLocks noEditPoints="1"/>
            </p:cNvSpPr>
            <p:nvPr>
              <p:custDataLst>
                <p:tags r:id="rId29"/>
              </p:custDataLst>
            </p:nvPr>
          </p:nvSpPr>
          <p:spPr bwMode="auto">
            <a:xfrm>
              <a:off x="6596063" y="4965700"/>
              <a:ext cx="839787" cy="282575"/>
            </a:xfrm>
            <a:custGeom>
              <a:avLst/>
              <a:gdLst>
                <a:gd name="T0" fmla="*/ 2554 w 2800"/>
                <a:gd name="T1" fmla="*/ 936 h 936"/>
                <a:gd name="T2" fmla="*/ 247 w 2800"/>
                <a:gd name="T3" fmla="*/ 936 h 936"/>
                <a:gd name="T4" fmla="*/ 0 w 2800"/>
                <a:gd name="T5" fmla="*/ 689 h 936"/>
                <a:gd name="T6" fmla="*/ 0 w 2800"/>
                <a:gd name="T7" fmla="*/ 247 h 936"/>
                <a:gd name="T8" fmla="*/ 247 w 2800"/>
                <a:gd name="T9" fmla="*/ 0 h 936"/>
                <a:gd name="T10" fmla="*/ 2554 w 2800"/>
                <a:gd name="T11" fmla="*/ 0 h 936"/>
                <a:gd name="T12" fmla="*/ 2800 w 2800"/>
                <a:gd name="T13" fmla="*/ 247 h 936"/>
                <a:gd name="T14" fmla="*/ 2800 w 2800"/>
                <a:gd name="T15" fmla="*/ 689 h 936"/>
                <a:gd name="T16" fmla="*/ 2554 w 2800"/>
                <a:gd name="T17" fmla="*/ 936 h 936"/>
                <a:gd name="T18" fmla="*/ 247 w 2800"/>
                <a:gd name="T19" fmla="*/ 120 h 936"/>
                <a:gd name="T20" fmla="*/ 120 w 2800"/>
                <a:gd name="T21" fmla="*/ 247 h 936"/>
                <a:gd name="T22" fmla="*/ 120 w 2800"/>
                <a:gd name="T23" fmla="*/ 689 h 936"/>
                <a:gd name="T24" fmla="*/ 247 w 2800"/>
                <a:gd name="T25" fmla="*/ 816 h 936"/>
                <a:gd name="T26" fmla="*/ 2554 w 2800"/>
                <a:gd name="T27" fmla="*/ 816 h 936"/>
                <a:gd name="T28" fmla="*/ 2680 w 2800"/>
                <a:gd name="T29" fmla="*/ 689 h 936"/>
                <a:gd name="T30" fmla="*/ 2680 w 2800"/>
                <a:gd name="T31" fmla="*/ 247 h 936"/>
                <a:gd name="T32" fmla="*/ 2554 w 2800"/>
                <a:gd name="T33" fmla="*/ 120 h 936"/>
                <a:gd name="T34" fmla="*/ 247 w 2800"/>
                <a:gd name="T35" fmla="*/ 12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0" h="936">
                  <a:moveTo>
                    <a:pt x="2554" y="936"/>
                  </a:moveTo>
                  <a:cubicBezTo>
                    <a:pt x="247" y="936"/>
                    <a:pt x="247" y="936"/>
                    <a:pt x="247" y="936"/>
                  </a:cubicBezTo>
                  <a:cubicBezTo>
                    <a:pt x="111" y="936"/>
                    <a:pt x="0" y="825"/>
                    <a:pt x="0" y="689"/>
                  </a:cubicBezTo>
                  <a:cubicBezTo>
                    <a:pt x="0" y="247"/>
                    <a:pt x="0" y="247"/>
                    <a:pt x="0" y="247"/>
                  </a:cubicBezTo>
                  <a:cubicBezTo>
                    <a:pt x="0" y="111"/>
                    <a:pt x="111" y="0"/>
                    <a:pt x="247" y="0"/>
                  </a:cubicBezTo>
                  <a:cubicBezTo>
                    <a:pt x="2554" y="0"/>
                    <a:pt x="2554" y="0"/>
                    <a:pt x="2554" y="0"/>
                  </a:cubicBezTo>
                  <a:cubicBezTo>
                    <a:pt x="2690" y="0"/>
                    <a:pt x="2800" y="111"/>
                    <a:pt x="2800" y="247"/>
                  </a:cubicBezTo>
                  <a:cubicBezTo>
                    <a:pt x="2800" y="689"/>
                    <a:pt x="2800" y="689"/>
                    <a:pt x="2800" y="689"/>
                  </a:cubicBezTo>
                  <a:cubicBezTo>
                    <a:pt x="2800" y="825"/>
                    <a:pt x="2690" y="936"/>
                    <a:pt x="2554" y="936"/>
                  </a:cubicBezTo>
                  <a:close/>
                  <a:moveTo>
                    <a:pt x="247" y="120"/>
                  </a:moveTo>
                  <a:cubicBezTo>
                    <a:pt x="177" y="120"/>
                    <a:pt x="120" y="177"/>
                    <a:pt x="120" y="247"/>
                  </a:cubicBezTo>
                  <a:cubicBezTo>
                    <a:pt x="120" y="689"/>
                    <a:pt x="120" y="689"/>
                    <a:pt x="120" y="689"/>
                  </a:cubicBezTo>
                  <a:cubicBezTo>
                    <a:pt x="120" y="759"/>
                    <a:pt x="177" y="816"/>
                    <a:pt x="247" y="816"/>
                  </a:cubicBezTo>
                  <a:cubicBezTo>
                    <a:pt x="2554" y="816"/>
                    <a:pt x="2554" y="816"/>
                    <a:pt x="2554" y="816"/>
                  </a:cubicBezTo>
                  <a:cubicBezTo>
                    <a:pt x="2624" y="816"/>
                    <a:pt x="2680" y="759"/>
                    <a:pt x="2680" y="689"/>
                  </a:cubicBezTo>
                  <a:cubicBezTo>
                    <a:pt x="2680" y="247"/>
                    <a:pt x="2680" y="247"/>
                    <a:pt x="2680" y="247"/>
                  </a:cubicBezTo>
                  <a:cubicBezTo>
                    <a:pt x="2680" y="177"/>
                    <a:pt x="2624" y="120"/>
                    <a:pt x="2554" y="120"/>
                  </a:cubicBezTo>
                  <a:lnTo>
                    <a:pt x="247" y="120"/>
                  </a:ln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4" name="Freeform 6"/>
            <p:cNvSpPr>
              <a:spLocks noEditPoints="1"/>
            </p:cNvSpPr>
            <p:nvPr>
              <p:custDataLst>
                <p:tags r:id="rId30"/>
              </p:custDataLst>
            </p:nvPr>
          </p:nvSpPr>
          <p:spPr bwMode="auto">
            <a:xfrm>
              <a:off x="6784975" y="5032375"/>
              <a:ext cx="130175"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6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6"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79"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5" name="Freeform 7"/>
            <p:cNvSpPr>
              <a:spLocks noEditPoints="1"/>
            </p:cNvSpPr>
            <p:nvPr>
              <p:custDataLst>
                <p:tags r:id="rId31"/>
              </p:custDataLst>
            </p:nvPr>
          </p:nvSpPr>
          <p:spPr bwMode="auto">
            <a:xfrm>
              <a:off x="6997700" y="5032375"/>
              <a:ext cx="130175" cy="149225"/>
            </a:xfrm>
            <a:custGeom>
              <a:avLst/>
              <a:gdLst>
                <a:gd name="T0" fmla="*/ 279 w 436"/>
                <a:gd name="T1" fmla="*/ 496 h 496"/>
                <a:gd name="T2" fmla="*/ 157 w 436"/>
                <a:gd name="T3" fmla="*/ 496 h 496"/>
                <a:gd name="T4" fmla="*/ 113 w 436"/>
                <a:gd name="T5" fmla="*/ 452 h 496"/>
                <a:gd name="T6" fmla="*/ 113 w 436"/>
                <a:gd name="T7" fmla="*/ 392 h 496"/>
                <a:gd name="T8" fmla="*/ 90 w 436"/>
                <a:gd name="T9" fmla="*/ 392 h 496"/>
                <a:gd name="T10" fmla="*/ 0 w 436"/>
                <a:gd name="T11" fmla="*/ 308 h 496"/>
                <a:gd name="T12" fmla="*/ 0 w 436"/>
                <a:gd name="T13" fmla="*/ 84 h 496"/>
                <a:gd name="T14" fmla="*/ 90 w 436"/>
                <a:gd name="T15" fmla="*/ 0 h 496"/>
                <a:gd name="T16" fmla="*/ 345 w 436"/>
                <a:gd name="T17" fmla="*/ 0 h 496"/>
                <a:gd name="T18" fmla="*/ 436 w 436"/>
                <a:gd name="T19" fmla="*/ 84 h 496"/>
                <a:gd name="T20" fmla="*/ 436 w 436"/>
                <a:gd name="T21" fmla="*/ 308 h 496"/>
                <a:gd name="T22" fmla="*/ 345 w 436"/>
                <a:gd name="T23" fmla="*/ 392 h 496"/>
                <a:gd name="T24" fmla="*/ 323 w 436"/>
                <a:gd name="T25" fmla="*/ 392 h 496"/>
                <a:gd name="T26" fmla="*/ 323 w 436"/>
                <a:gd name="T27" fmla="*/ 452 h 496"/>
                <a:gd name="T28" fmla="*/ 279 w 436"/>
                <a:gd name="T29" fmla="*/ 496 h 496"/>
                <a:gd name="T30" fmla="*/ 185 w 436"/>
                <a:gd name="T31" fmla="*/ 424 h 496"/>
                <a:gd name="T32" fmla="*/ 251 w 436"/>
                <a:gd name="T33" fmla="*/ 424 h 496"/>
                <a:gd name="T34" fmla="*/ 251 w 436"/>
                <a:gd name="T35" fmla="*/ 365 h 496"/>
                <a:gd name="T36" fmla="*/ 257 w 436"/>
                <a:gd name="T37" fmla="*/ 335 h 496"/>
                <a:gd name="T38" fmla="*/ 286 w 436"/>
                <a:gd name="T39" fmla="*/ 320 h 496"/>
                <a:gd name="T40" fmla="*/ 345 w 436"/>
                <a:gd name="T41" fmla="*/ 320 h 496"/>
                <a:gd name="T42" fmla="*/ 364 w 436"/>
                <a:gd name="T43" fmla="*/ 308 h 496"/>
                <a:gd name="T44" fmla="*/ 364 w 436"/>
                <a:gd name="T45" fmla="*/ 84 h 496"/>
                <a:gd name="T46" fmla="*/ 345 w 436"/>
                <a:gd name="T47" fmla="*/ 72 h 496"/>
                <a:gd name="T48" fmla="*/ 90 w 436"/>
                <a:gd name="T49" fmla="*/ 72 h 496"/>
                <a:gd name="T50" fmla="*/ 72 w 436"/>
                <a:gd name="T51" fmla="*/ 84 h 496"/>
                <a:gd name="T52" fmla="*/ 72 w 436"/>
                <a:gd name="T53" fmla="*/ 308 h 496"/>
                <a:gd name="T54" fmla="*/ 90 w 436"/>
                <a:gd name="T55" fmla="*/ 320 h 496"/>
                <a:gd name="T56" fmla="*/ 150 w 436"/>
                <a:gd name="T57" fmla="*/ 320 h 496"/>
                <a:gd name="T58" fmla="*/ 179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7" y="496"/>
                    <a:pt x="157" y="496"/>
                    <a:pt x="157" y="496"/>
                  </a:cubicBezTo>
                  <a:cubicBezTo>
                    <a:pt x="133" y="496"/>
                    <a:pt x="113" y="476"/>
                    <a:pt x="113" y="452"/>
                  </a:cubicBezTo>
                  <a:cubicBezTo>
                    <a:pt x="113" y="392"/>
                    <a:pt x="113" y="392"/>
                    <a:pt x="113" y="392"/>
                  </a:cubicBezTo>
                  <a:cubicBezTo>
                    <a:pt x="90" y="392"/>
                    <a:pt x="90" y="392"/>
                    <a:pt x="90" y="392"/>
                  </a:cubicBezTo>
                  <a:cubicBezTo>
                    <a:pt x="41" y="392"/>
                    <a:pt x="0" y="354"/>
                    <a:pt x="0" y="308"/>
                  </a:cubicBezTo>
                  <a:cubicBezTo>
                    <a:pt x="0" y="84"/>
                    <a:pt x="0" y="84"/>
                    <a:pt x="0" y="84"/>
                  </a:cubicBezTo>
                  <a:cubicBezTo>
                    <a:pt x="0" y="38"/>
                    <a:pt x="41" y="0"/>
                    <a:pt x="90" y="0"/>
                  </a:cubicBezTo>
                  <a:cubicBezTo>
                    <a:pt x="345" y="0"/>
                    <a:pt x="345" y="0"/>
                    <a:pt x="345" y="0"/>
                  </a:cubicBezTo>
                  <a:cubicBezTo>
                    <a:pt x="395" y="0"/>
                    <a:pt x="436" y="38"/>
                    <a:pt x="436" y="84"/>
                  </a:cubicBezTo>
                  <a:cubicBezTo>
                    <a:pt x="436" y="308"/>
                    <a:pt x="436" y="308"/>
                    <a:pt x="436" y="308"/>
                  </a:cubicBezTo>
                  <a:cubicBezTo>
                    <a:pt x="436" y="354"/>
                    <a:pt x="395" y="392"/>
                    <a:pt x="345" y="392"/>
                  </a:cubicBezTo>
                  <a:cubicBezTo>
                    <a:pt x="323" y="392"/>
                    <a:pt x="323" y="392"/>
                    <a:pt x="323" y="392"/>
                  </a:cubicBezTo>
                  <a:cubicBezTo>
                    <a:pt x="323" y="452"/>
                    <a:pt x="323" y="452"/>
                    <a:pt x="323" y="452"/>
                  </a:cubicBezTo>
                  <a:cubicBezTo>
                    <a:pt x="323" y="476"/>
                    <a:pt x="303" y="496"/>
                    <a:pt x="279" y="496"/>
                  </a:cubicBezTo>
                  <a:close/>
                  <a:moveTo>
                    <a:pt x="185" y="424"/>
                  </a:moveTo>
                  <a:cubicBezTo>
                    <a:pt x="251" y="424"/>
                    <a:pt x="251" y="424"/>
                    <a:pt x="251" y="424"/>
                  </a:cubicBezTo>
                  <a:cubicBezTo>
                    <a:pt x="251" y="365"/>
                    <a:pt x="251" y="365"/>
                    <a:pt x="251" y="365"/>
                  </a:cubicBezTo>
                  <a:cubicBezTo>
                    <a:pt x="248" y="355"/>
                    <a:pt x="250" y="344"/>
                    <a:pt x="257" y="335"/>
                  </a:cubicBezTo>
                  <a:cubicBezTo>
                    <a:pt x="264" y="325"/>
                    <a:pt x="274" y="320"/>
                    <a:pt x="286" y="320"/>
                  </a:cubicBezTo>
                  <a:cubicBezTo>
                    <a:pt x="345" y="320"/>
                    <a:pt x="345" y="320"/>
                    <a:pt x="345" y="320"/>
                  </a:cubicBezTo>
                  <a:cubicBezTo>
                    <a:pt x="356" y="320"/>
                    <a:pt x="364" y="314"/>
                    <a:pt x="364" y="308"/>
                  </a:cubicBezTo>
                  <a:cubicBezTo>
                    <a:pt x="364" y="84"/>
                    <a:pt x="364" y="84"/>
                    <a:pt x="364" y="84"/>
                  </a:cubicBezTo>
                  <a:cubicBezTo>
                    <a:pt x="364" y="79"/>
                    <a:pt x="356" y="72"/>
                    <a:pt x="345" y="72"/>
                  </a:cubicBezTo>
                  <a:cubicBezTo>
                    <a:pt x="90" y="72"/>
                    <a:pt x="90" y="72"/>
                    <a:pt x="90" y="72"/>
                  </a:cubicBezTo>
                  <a:cubicBezTo>
                    <a:pt x="80" y="72"/>
                    <a:pt x="72" y="79"/>
                    <a:pt x="72" y="84"/>
                  </a:cubicBezTo>
                  <a:cubicBezTo>
                    <a:pt x="72" y="308"/>
                    <a:pt x="72" y="308"/>
                    <a:pt x="72" y="308"/>
                  </a:cubicBezTo>
                  <a:cubicBezTo>
                    <a:pt x="72" y="314"/>
                    <a:pt x="80" y="320"/>
                    <a:pt x="90" y="320"/>
                  </a:cubicBezTo>
                  <a:cubicBezTo>
                    <a:pt x="150" y="320"/>
                    <a:pt x="150" y="320"/>
                    <a:pt x="150" y="320"/>
                  </a:cubicBezTo>
                  <a:cubicBezTo>
                    <a:pt x="161" y="320"/>
                    <a:pt x="172" y="325"/>
                    <a:pt x="179" y="335"/>
                  </a:cubicBezTo>
                  <a:cubicBezTo>
                    <a:pt x="185" y="344"/>
                    <a:pt x="187"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6" name="Freeform 8"/>
            <p:cNvSpPr>
              <a:spLocks noEditPoints="1"/>
            </p:cNvSpPr>
            <p:nvPr>
              <p:custDataLst>
                <p:tags r:id="rId32"/>
              </p:custDataLst>
            </p:nvPr>
          </p:nvSpPr>
          <p:spPr bwMode="auto">
            <a:xfrm>
              <a:off x="7208838" y="5032375"/>
              <a:ext cx="131762" cy="149225"/>
            </a:xfrm>
            <a:custGeom>
              <a:avLst/>
              <a:gdLst>
                <a:gd name="T0" fmla="*/ 279 w 436"/>
                <a:gd name="T1" fmla="*/ 496 h 496"/>
                <a:gd name="T2" fmla="*/ 158 w 436"/>
                <a:gd name="T3" fmla="*/ 496 h 496"/>
                <a:gd name="T4" fmla="*/ 113 w 436"/>
                <a:gd name="T5" fmla="*/ 452 h 496"/>
                <a:gd name="T6" fmla="*/ 113 w 436"/>
                <a:gd name="T7" fmla="*/ 392 h 496"/>
                <a:gd name="T8" fmla="*/ 91 w 436"/>
                <a:gd name="T9" fmla="*/ 392 h 496"/>
                <a:gd name="T10" fmla="*/ 0 w 436"/>
                <a:gd name="T11" fmla="*/ 308 h 496"/>
                <a:gd name="T12" fmla="*/ 0 w 436"/>
                <a:gd name="T13" fmla="*/ 84 h 496"/>
                <a:gd name="T14" fmla="*/ 91 w 436"/>
                <a:gd name="T15" fmla="*/ 0 h 496"/>
                <a:gd name="T16" fmla="*/ 346 w 436"/>
                <a:gd name="T17" fmla="*/ 0 h 496"/>
                <a:gd name="T18" fmla="*/ 436 w 436"/>
                <a:gd name="T19" fmla="*/ 84 h 496"/>
                <a:gd name="T20" fmla="*/ 436 w 436"/>
                <a:gd name="T21" fmla="*/ 308 h 496"/>
                <a:gd name="T22" fmla="*/ 346 w 436"/>
                <a:gd name="T23" fmla="*/ 392 h 496"/>
                <a:gd name="T24" fmla="*/ 324 w 436"/>
                <a:gd name="T25" fmla="*/ 392 h 496"/>
                <a:gd name="T26" fmla="*/ 324 w 436"/>
                <a:gd name="T27" fmla="*/ 452 h 496"/>
                <a:gd name="T28" fmla="*/ 279 w 436"/>
                <a:gd name="T29" fmla="*/ 496 h 496"/>
                <a:gd name="T30" fmla="*/ 185 w 436"/>
                <a:gd name="T31" fmla="*/ 424 h 496"/>
                <a:gd name="T32" fmla="*/ 252 w 436"/>
                <a:gd name="T33" fmla="*/ 424 h 496"/>
                <a:gd name="T34" fmla="*/ 252 w 436"/>
                <a:gd name="T35" fmla="*/ 365 h 496"/>
                <a:gd name="T36" fmla="*/ 257 w 436"/>
                <a:gd name="T37" fmla="*/ 335 h 496"/>
                <a:gd name="T38" fmla="*/ 287 w 436"/>
                <a:gd name="T39" fmla="*/ 320 h 496"/>
                <a:gd name="T40" fmla="*/ 346 w 436"/>
                <a:gd name="T41" fmla="*/ 320 h 496"/>
                <a:gd name="T42" fmla="*/ 364 w 436"/>
                <a:gd name="T43" fmla="*/ 308 h 496"/>
                <a:gd name="T44" fmla="*/ 364 w 436"/>
                <a:gd name="T45" fmla="*/ 84 h 496"/>
                <a:gd name="T46" fmla="*/ 346 w 436"/>
                <a:gd name="T47" fmla="*/ 72 h 496"/>
                <a:gd name="T48" fmla="*/ 91 w 436"/>
                <a:gd name="T49" fmla="*/ 72 h 496"/>
                <a:gd name="T50" fmla="*/ 72 w 436"/>
                <a:gd name="T51" fmla="*/ 84 h 496"/>
                <a:gd name="T52" fmla="*/ 72 w 436"/>
                <a:gd name="T53" fmla="*/ 308 h 496"/>
                <a:gd name="T54" fmla="*/ 91 w 436"/>
                <a:gd name="T55" fmla="*/ 320 h 496"/>
                <a:gd name="T56" fmla="*/ 150 w 436"/>
                <a:gd name="T57" fmla="*/ 320 h 496"/>
                <a:gd name="T58" fmla="*/ 180 w 436"/>
                <a:gd name="T59" fmla="*/ 335 h 496"/>
                <a:gd name="T60" fmla="*/ 185 w 436"/>
                <a:gd name="T61" fmla="*/ 365 h 496"/>
                <a:gd name="T62" fmla="*/ 185 w 436"/>
                <a:gd name="T63" fmla="*/ 424 h 496"/>
                <a:gd name="T64" fmla="*/ 252 w 436"/>
                <a:gd name="T65" fmla="*/ 367 h 496"/>
                <a:gd name="T66" fmla="*/ 252 w 436"/>
                <a:gd name="T67" fmla="*/ 367 h 496"/>
                <a:gd name="T68" fmla="*/ 252 w 436"/>
                <a:gd name="T69" fmla="*/ 367 h 496"/>
                <a:gd name="T70" fmla="*/ 184 w 436"/>
                <a:gd name="T71" fmla="*/ 367 h 496"/>
                <a:gd name="T72" fmla="*/ 184 w 436"/>
                <a:gd name="T73" fmla="*/ 367 h 496"/>
                <a:gd name="T74" fmla="*/ 184 w 436"/>
                <a:gd name="T75" fmla="*/ 36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6" h="496">
                  <a:moveTo>
                    <a:pt x="279" y="496"/>
                  </a:moveTo>
                  <a:cubicBezTo>
                    <a:pt x="158" y="496"/>
                    <a:pt x="158" y="496"/>
                    <a:pt x="158" y="496"/>
                  </a:cubicBezTo>
                  <a:cubicBezTo>
                    <a:pt x="133" y="496"/>
                    <a:pt x="113" y="476"/>
                    <a:pt x="113" y="452"/>
                  </a:cubicBezTo>
                  <a:cubicBezTo>
                    <a:pt x="113" y="392"/>
                    <a:pt x="113" y="392"/>
                    <a:pt x="113" y="392"/>
                  </a:cubicBezTo>
                  <a:cubicBezTo>
                    <a:pt x="91" y="392"/>
                    <a:pt x="91" y="392"/>
                    <a:pt x="91" y="392"/>
                  </a:cubicBezTo>
                  <a:cubicBezTo>
                    <a:pt x="41" y="392"/>
                    <a:pt x="0" y="354"/>
                    <a:pt x="0" y="308"/>
                  </a:cubicBezTo>
                  <a:cubicBezTo>
                    <a:pt x="0" y="84"/>
                    <a:pt x="0" y="84"/>
                    <a:pt x="0" y="84"/>
                  </a:cubicBezTo>
                  <a:cubicBezTo>
                    <a:pt x="0" y="38"/>
                    <a:pt x="41" y="0"/>
                    <a:pt x="91" y="0"/>
                  </a:cubicBezTo>
                  <a:cubicBezTo>
                    <a:pt x="346" y="0"/>
                    <a:pt x="346" y="0"/>
                    <a:pt x="346" y="0"/>
                  </a:cubicBezTo>
                  <a:cubicBezTo>
                    <a:pt x="396" y="0"/>
                    <a:pt x="436" y="38"/>
                    <a:pt x="436" y="84"/>
                  </a:cubicBezTo>
                  <a:cubicBezTo>
                    <a:pt x="436" y="308"/>
                    <a:pt x="436" y="308"/>
                    <a:pt x="436" y="308"/>
                  </a:cubicBezTo>
                  <a:cubicBezTo>
                    <a:pt x="436" y="354"/>
                    <a:pt x="396" y="392"/>
                    <a:pt x="346" y="392"/>
                  </a:cubicBezTo>
                  <a:cubicBezTo>
                    <a:pt x="324" y="392"/>
                    <a:pt x="324" y="392"/>
                    <a:pt x="324" y="392"/>
                  </a:cubicBezTo>
                  <a:cubicBezTo>
                    <a:pt x="324" y="452"/>
                    <a:pt x="324" y="452"/>
                    <a:pt x="324" y="452"/>
                  </a:cubicBezTo>
                  <a:cubicBezTo>
                    <a:pt x="324" y="476"/>
                    <a:pt x="304" y="496"/>
                    <a:pt x="279" y="496"/>
                  </a:cubicBezTo>
                  <a:close/>
                  <a:moveTo>
                    <a:pt x="185" y="424"/>
                  </a:moveTo>
                  <a:cubicBezTo>
                    <a:pt x="252" y="424"/>
                    <a:pt x="252" y="424"/>
                    <a:pt x="252" y="424"/>
                  </a:cubicBezTo>
                  <a:cubicBezTo>
                    <a:pt x="252" y="365"/>
                    <a:pt x="252" y="365"/>
                    <a:pt x="252" y="365"/>
                  </a:cubicBezTo>
                  <a:cubicBezTo>
                    <a:pt x="249" y="355"/>
                    <a:pt x="251" y="344"/>
                    <a:pt x="257" y="335"/>
                  </a:cubicBezTo>
                  <a:cubicBezTo>
                    <a:pt x="264" y="325"/>
                    <a:pt x="275" y="320"/>
                    <a:pt x="287" y="320"/>
                  </a:cubicBezTo>
                  <a:cubicBezTo>
                    <a:pt x="346" y="320"/>
                    <a:pt x="346" y="320"/>
                    <a:pt x="346" y="320"/>
                  </a:cubicBezTo>
                  <a:cubicBezTo>
                    <a:pt x="356" y="320"/>
                    <a:pt x="364" y="314"/>
                    <a:pt x="364" y="308"/>
                  </a:cubicBezTo>
                  <a:cubicBezTo>
                    <a:pt x="364" y="84"/>
                    <a:pt x="364" y="84"/>
                    <a:pt x="364" y="84"/>
                  </a:cubicBezTo>
                  <a:cubicBezTo>
                    <a:pt x="364" y="79"/>
                    <a:pt x="356" y="72"/>
                    <a:pt x="346" y="72"/>
                  </a:cubicBezTo>
                  <a:cubicBezTo>
                    <a:pt x="91" y="72"/>
                    <a:pt x="91" y="72"/>
                    <a:pt x="91" y="72"/>
                  </a:cubicBezTo>
                  <a:cubicBezTo>
                    <a:pt x="80" y="72"/>
                    <a:pt x="72" y="79"/>
                    <a:pt x="72" y="84"/>
                  </a:cubicBezTo>
                  <a:cubicBezTo>
                    <a:pt x="72" y="308"/>
                    <a:pt x="72" y="308"/>
                    <a:pt x="72" y="308"/>
                  </a:cubicBezTo>
                  <a:cubicBezTo>
                    <a:pt x="72" y="314"/>
                    <a:pt x="80" y="320"/>
                    <a:pt x="91" y="320"/>
                  </a:cubicBezTo>
                  <a:cubicBezTo>
                    <a:pt x="150" y="320"/>
                    <a:pt x="150" y="320"/>
                    <a:pt x="150" y="320"/>
                  </a:cubicBezTo>
                  <a:cubicBezTo>
                    <a:pt x="162" y="320"/>
                    <a:pt x="173" y="325"/>
                    <a:pt x="180" y="335"/>
                  </a:cubicBezTo>
                  <a:cubicBezTo>
                    <a:pt x="186" y="344"/>
                    <a:pt x="188" y="355"/>
                    <a:pt x="185" y="365"/>
                  </a:cubicBezTo>
                  <a:lnTo>
                    <a:pt x="185" y="424"/>
                  </a:lnTo>
                  <a:close/>
                  <a:moveTo>
                    <a:pt x="252" y="367"/>
                  </a:moveTo>
                  <a:cubicBezTo>
                    <a:pt x="252" y="367"/>
                    <a:pt x="252" y="367"/>
                    <a:pt x="252" y="367"/>
                  </a:cubicBezTo>
                  <a:cubicBezTo>
                    <a:pt x="252" y="367"/>
                    <a:pt x="252" y="367"/>
                    <a:pt x="252" y="367"/>
                  </a:cubicBezTo>
                  <a:close/>
                  <a:moveTo>
                    <a:pt x="184" y="367"/>
                  </a:moveTo>
                  <a:cubicBezTo>
                    <a:pt x="184" y="367"/>
                    <a:pt x="184" y="367"/>
                    <a:pt x="184" y="367"/>
                  </a:cubicBezTo>
                  <a:cubicBezTo>
                    <a:pt x="184" y="367"/>
                    <a:pt x="184" y="367"/>
                    <a:pt x="184" y="367"/>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7" name="Freeform 9"/>
            <p:cNvSpPr/>
            <p:nvPr>
              <p:custDataLst>
                <p:tags r:id="rId33"/>
              </p:custDataLst>
            </p:nvPr>
          </p:nvSpPr>
          <p:spPr bwMode="auto">
            <a:xfrm>
              <a:off x="6681788" y="50339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8" name="Freeform 10"/>
            <p:cNvSpPr/>
            <p:nvPr>
              <p:custDataLst>
                <p:tags r:id="rId34"/>
              </p:custDataLst>
            </p:nvPr>
          </p:nvSpPr>
          <p:spPr bwMode="auto">
            <a:xfrm>
              <a:off x="6681788" y="5091113"/>
              <a:ext cx="33337" cy="31750"/>
            </a:xfrm>
            <a:custGeom>
              <a:avLst/>
              <a:gdLst>
                <a:gd name="T0" fmla="*/ 83 w 107"/>
                <a:gd name="T1" fmla="*/ 107 h 107"/>
                <a:gd name="T2" fmla="*/ 24 w 107"/>
                <a:gd name="T3" fmla="*/ 107 h 107"/>
                <a:gd name="T4" fmla="*/ 0 w 107"/>
                <a:gd name="T5" fmla="*/ 83 h 107"/>
                <a:gd name="T6" fmla="*/ 0 w 107"/>
                <a:gd name="T7" fmla="*/ 24 h 107"/>
                <a:gd name="T8" fmla="*/ 24 w 107"/>
                <a:gd name="T9" fmla="*/ 0 h 107"/>
                <a:gd name="T10" fmla="*/ 83 w 107"/>
                <a:gd name="T11" fmla="*/ 0 h 107"/>
                <a:gd name="T12" fmla="*/ 107 w 107"/>
                <a:gd name="T13" fmla="*/ 24 h 107"/>
                <a:gd name="T14" fmla="*/ 107 w 107"/>
                <a:gd name="T15" fmla="*/ 83 h 107"/>
                <a:gd name="T16" fmla="*/ 83 w 107"/>
                <a:gd name="T1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7">
                  <a:moveTo>
                    <a:pt x="83" y="107"/>
                  </a:moveTo>
                  <a:cubicBezTo>
                    <a:pt x="24" y="107"/>
                    <a:pt x="24" y="107"/>
                    <a:pt x="24" y="107"/>
                  </a:cubicBezTo>
                  <a:cubicBezTo>
                    <a:pt x="10" y="107"/>
                    <a:pt x="0" y="97"/>
                    <a:pt x="0" y="83"/>
                  </a:cubicBezTo>
                  <a:cubicBezTo>
                    <a:pt x="0" y="24"/>
                    <a:pt x="0" y="24"/>
                    <a:pt x="0" y="24"/>
                  </a:cubicBezTo>
                  <a:cubicBezTo>
                    <a:pt x="0" y="11"/>
                    <a:pt x="10" y="0"/>
                    <a:pt x="24" y="0"/>
                  </a:cubicBezTo>
                  <a:cubicBezTo>
                    <a:pt x="83" y="0"/>
                    <a:pt x="83" y="0"/>
                    <a:pt x="83" y="0"/>
                  </a:cubicBezTo>
                  <a:cubicBezTo>
                    <a:pt x="97" y="0"/>
                    <a:pt x="107" y="11"/>
                    <a:pt x="107" y="24"/>
                  </a:cubicBezTo>
                  <a:cubicBezTo>
                    <a:pt x="107" y="83"/>
                    <a:pt x="107" y="83"/>
                    <a:pt x="107" y="83"/>
                  </a:cubicBezTo>
                  <a:cubicBezTo>
                    <a:pt x="107" y="97"/>
                    <a:pt x="97" y="107"/>
                    <a:pt x="83" y="107"/>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sp>
          <p:nvSpPr>
            <p:cNvPr id="39" name="Freeform 11"/>
            <p:cNvSpPr/>
            <p:nvPr>
              <p:custDataLst>
                <p:tags r:id="rId35"/>
              </p:custDataLst>
            </p:nvPr>
          </p:nvSpPr>
          <p:spPr bwMode="auto">
            <a:xfrm>
              <a:off x="6681788" y="5148263"/>
              <a:ext cx="33337" cy="31750"/>
            </a:xfrm>
            <a:custGeom>
              <a:avLst/>
              <a:gdLst>
                <a:gd name="T0" fmla="*/ 83 w 107"/>
                <a:gd name="T1" fmla="*/ 108 h 108"/>
                <a:gd name="T2" fmla="*/ 24 w 107"/>
                <a:gd name="T3" fmla="*/ 108 h 108"/>
                <a:gd name="T4" fmla="*/ 0 w 107"/>
                <a:gd name="T5" fmla="*/ 84 h 108"/>
                <a:gd name="T6" fmla="*/ 0 w 107"/>
                <a:gd name="T7" fmla="*/ 24 h 108"/>
                <a:gd name="T8" fmla="*/ 24 w 107"/>
                <a:gd name="T9" fmla="*/ 0 h 108"/>
                <a:gd name="T10" fmla="*/ 83 w 107"/>
                <a:gd name="T11" fmla="*/ 0 h 108"/>
                <a:gd name="T12" fmla="*/ 107 w 107"/>
                <a:gd name="T13" fmla="*/ 24 h 108"/>
                <a:gd name="T14" fmla="*/ 107 w 107"/>
                <a:gd name="T15" fmla="*/ 84 h 108"/>
                <a:gd name="T16" fmla="*/ 83 w 107"/>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8">
                  <a:moveTo>
                    <a:pt x="83" y="108"/>
                  </a:moveTo>
                  <a:cubicBezTo>
                    <a:pt x="24" y="108"/>
                    <a:pt x="24" y="108"/>
                    <a:pt x="24" y="108"/>
                  </a:cubicBezTo>
                  <a:cubicBezTo>
                    <a:pt x="10" y="108"/>
                    <a:pt x="0" y="97"/>
                    <a:pt x="0" y="84"/>
                  </a:cubicBezTo>
                  <a:cubicBezTo>
                    <a:pt x="0" y="24"/>
                    <a:pt x="0" y="24"/>
                    <a:pt x="0" y="24"/>
                  </a:cubicBezTo>
                  <a:cubicBezTo>
                    <a:pt x="0" y="11"/>
                    <a:pt x="10" y="0"/>
                    <a:pt x="24" y="0"/>
                  </a:cubicBezTo>
                  <a:cubicBezTo>
                    <a:pt x="83" y="0"/>
                    <a:pt x="83" y="0"/>
                    <a:pt x="83" y="0"/>
                  </a:cubicBezTo>
                  <a:cubicBezTo>
                    <a:pt x="97" y="0"/>
                    <a:pt x="107" y="11"/>
                    <a:pt x="107" y="24"/>
                  </a:cubicBezTo>
                  <a:cubicBezTo>
                    <a:pt x="107" y="84"/>
                    <a:pt x="107" y="84"/>
                    <a:pt x="107" y="84"/>
                  </a:cubicBezTo>
                  <a:cubicBezTo>
                    <a:pt x="107" y="97"/>
                    <a:pt x="97" y="108"/>
                    <a:pt x="83" y="108"/>
                  </a:cubicBezTo>
                  <a:close/>
                </a:path>
              </a:pathLst>
            </a:custGeom>
            <a:solidFill>
              <a:srgbClr val="0836B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20000"/>
                </a:lnSpc>
              </a:pPr>
              <a:endParaRPr lang="zh-CN" altLang="en-US" sz="1050">
                <a:cs typeface="+mn-ea"/>
                <a:sym typeface="+mn-lt"/>
              </a:endParaRPr>
            </a:p>
          </p:txBody>
        </p:sp>
      </p:grpSp>
      <p:pic>
        <p:nvPicPr>
          <p:cNvPr id="41" name="图形 40"/>
          <p:cNvPicPr>
            <a:picLocks noChangeAspect="1"/>
          </p:cNvPicPr>
          <p:nvPr>
            <p:custDataLst>
              <p:tags r:id="rId36"/>
            </p:custDataLst>
          </p:nvPr>
        </p:nvPicPr>
        <p:blipFill>
          <a:blip r:embed="rId37">
            <a:extLst>
              <a:ext uri="{96DAC541-7B7A-43D3-8B79-37D633B846F1}">
                <asvg:svgBlip xmlns:asvg="http://schemas.microsoft.com/office/drawing/2016/SVG/main" r:embed="rId38"/>
              </a:ext>
            </a:extLst>
          </a:blip>
          <a:stretch>
            <a:fillRect/>
          </a:stretch>
        </p:blipFill>
        <p:spPr>
          <a:xfrm>
            <a:off x="483550" y="5389226"/>
            <a:ext cx="356718" cy="270087"/>
          </a:xfrm>
          <a:prstGeom prst="rect">
            <a:avLst/>
          </a:prstGeom>
        </p:spPr>
      </p:pic>
      <p:sp>
        <p:nvSpPr>
          <p:cNvPr id="42" name="矩形 41"/>
          <p:cNvSpPr/>
          <p:nvPr>
            <p:custDataLst>
              <p:tags r:id="rId39"/>
            </p:custDataLst>
          </p:nvPr>
        </p:nvSpPr>
        <p:spPr>
          <a:xfrm>
            <a:off x="3491380" y="4791489"/>
            <a:ext cx="760730" cy="28448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无线</a:t>
            </a:r>
            <a:r>
              <a:rPr lang="en-US" altLang="zh-CN" sz="1050" dirty="0" err="1">
                <a:solidFill>
                  <a:srgbClr val="3333FF"/>
                </a:solidFill>
                <a:cs typeface="+mn-ea"/>
                <a:sym typeface="+mn-lt"/>
              </a:rPr>
              <a:t>Wi-Fi</a:t>
            </a:r>
            <a:endParaRPr lang="zh-CN" altLang="en-US" sz="1050" dirty="0">
              <a:solidFill>
                <a:srgbClr val="3333FF"/>
              </a:solidFill>
              <a:cs typeface="+mn-ea"/>
              <a:sym typeface="+mn-lt"/>
            </a:endParaRPr>
          </a:p>
        </p:txBody>
      </p:sp>
      <p:pic>
        <p:nvPicPr>
          <p:cNvPr id="45" name="图形 44"/>
          <p:cNvPicPr>
            <a:picLocks noChangeAspect="1"/>
          </p:cNvPicPr>
          <p:nvPr>
            <p:custDataLst>
              <p:tags r:id="rId40"/>
            </p:custDataLst>
          </p:nvPr>
        </p:nvPicPr>
        <p:blipFill>
          <a:blip r:embed="rId41">
            <a:extLst>
              <a:ext uri="{96DAC541-7B7A-43D3-8B79-37D633B846F1}">
                <asvg:svgBlip xmlns:asvg="http://schemas.microsoft.com/office/drawing/2016/SVG/main" r:embed="rId42"/>
              </a:ext>
            </a:extLst>
          </a:blip>
          <a:stretch>
            <a:fillRect/>
          </a:stretch>
        </p:blipFill>
        <p:spPr>
          <a:xfrm>
            <a:off x="1690533" y="3906023"/>
            <a:ext cx="447238" cy="297273"/>
          </a:xfrm>
          <a:prstGeom prst="rect">
            <a:avLst/>
          </a:prstGeom>
        </p:spPr>
      </p:pic>
      <p:pic>
        <p:nvPicPr>
          <p:cNvPr id="46" name="图形 45"/>
          <p:cNvPicPr>
            <a:picLocks noChangeAspect="1"/>
          </p:cNvPicPr>
          <p:nvPr>
            <p:custDataLst>
              <p:tags r:id="rId43"/>
            </p:custDataLst>
          </p:nvPr>
        </p:nvPicPr>
        <p:blipFill>
          <a:blip r:embed="rId37">
            <a:extLst>
              <a:ext uri="{96DAC541-7B7A-43D3-8B79-37D633B846F1}">
                <asvg:svgBlip xmlns:asvg="http://schemas.microsoft.com/office/drawing/2016/SVG/main" r:embed="rId38"/>
              </a:ext>
            </a:extLst>
          </a:blip>
          <a:stretch>
            <a:fillRect/>
          </a:stretch>
        </p:blipFill>
        <p:spPr>
          <a:xfrm>
            <a:off x="1170519" y="5384857"/>
            <a:ext cx="356718" cy="270087"/>
          </a:xfrm>
          <a:prstGeom prst="rect">
            <a:avLst/>
          </a:prstGeom>
        </p:spPr>
      </p:pic>
      <p:pic>
        <p:nvPicPr>
          <p:cNvPr id="47" name="图形 46"/>
          <p:cNvPicPr>
            <a:picLocks noChangeAspect="1"/>
          </p:cNvPicPr>
          <p:nvPr>
            <p:custDataLst>
              <p:tags r:id="rId44"/>
            </p:custDataLst>
          </p:nvPr>
        </p:nvPicPr>
        <p:blipFill>
          <a:blip r:embed="rId37">
            <a:extLst>
              <a:ext uri="{96DAC541-7B7A-43D3-8B79-37D633B846F1}">
                <asvg:svgBlip xmlns:asvg="http://schemas.microsoft.com/office/drawing/2016/SVG/main" r:embed="rId38"/>
              </a:ext>
            </a:extLst>
          </a:blip>
          <a:stretch>
            <a:fillRect/>
          </a:stretch>
        </p:blipFill>
        <p:spPr>
          <a:xfrm>
            <a:off x="1912532" y="5382914"/>
            <a:ext cx="356718" cy="270087"/>
          </a:xfrm>
          <a:prstGeom prst="rect">
            <a:avLst/>
          </a:prstGeom>
        </p:spPr>
      </p:pic>
      <p:pic>
        <p:nvPicPr>
          <p:cNvPr id="48" name="图形 47"/>
          <p:cNvPicPr>
            <a:picLocks noChangeAspect="1"/>
          </p:cNvPicPr>
          <p:nvPr>
            <p:custDataLst>
              <p:tags r:id="rId45"/>
            </p:custDataLst>
          </p:nvPr>
        </p:nvPicPr>
        <p:blipFill>
          <a:blip r:embed="rId37">
            <a:extLst>
              <a:ext uri="{96DAC541-7B7A-43D3-8B79-37D633B846F1}">
                <asvg:svgBlip xmlns:asvg="http://schemas.microsoft.com/office/drawing/2016/SVG/main" r:embed="rId38"/>
              </a:ext>
            </a:extLst>
          </a:blip>
          <a:stretch>
            <a:fillRect/>
          </a:stretch>
        </p:blipFill>
        <p:spPr>
          <a:xfrm>
            <a:off x="2637614" y="5407220"/>
            <a:ext cx="356718" cy="270087"/>
          </a:xfrm>
          <a:prstGeom prst="rect">
            <a:avLst/>
          </a:prstGeom>
        </p:spPr>
      </p:pic>
      <p:sp>
        <p:nvSpPr>
          <p:cNvPr id="49" name="Line 233"/>
          <p:cNvSpPr>
            <a:spLocks noChangeShapeType="1"/>
          </p:cNvSpPr>
          <p:nvPr>
            <p:custDataLst>
              <p:tags r:id="rId46"/>
            </p:custDataLst>
          </p:nvPr>
        </p:nvSpPr>
        <p:spPr bwMode="auto">
          <a:xfrm flipH="1" flipV="1">
            <a:off x="1396278" y="5005141"/>
            <a:ext cx="3" cy="385879"/>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0" name="Line 233"/>
          <p:cNvSpPr>
            <a:spLocks noChangeShapeType="1"/>
          </p:cNvSpPr>
          <p:nvPr>
            <p:custDataLst>
              <p:tags r:id="rId47"/>
            </p:custDataLst>
          </p:nvPr>
        </p:nvSpPr>
        <p:spPr bwMode="auto">
          <a:xfrm flipV="1">
            <a:off x="1485350" y="4229902"/>
            <a:ext cx="272372" cy="561834"/>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1" name="Line 233"/>
          <p:cNvSpPr>
            <a:spLocks noChangeShapeType="1"/>
          </p:cNvSpPr>
          <p:nvPr>
            <p:custDataLst>
              <p:tags r:id="rId48"/>
            </p:custDataLst>
          </p:nvPr>
        </p:nvSpPr>
        <p:spPr bwMode="auto">
          <a:xfrm flipH="1" flipV="1">
            <a:off x="2083339" y="4224718"/>
            <a:ext cx="712363" cy="1139302"/>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52" name="文本框 51"/>
          <p:cNvSpPr txBox="1"/>
          <p:nvPr>
            <p:custDataLst>
              <p:tags r:id="rId49"/>
            </p:custDataLst>
          </p:nvPr>
        </p:nvSpPr>
        <p:spPr>
          <a:xfrm>
            <a:off x="2097306" y="3941687"/>
            <a:ext cx="588623" cy="269561"/>
          </a:xfrm>
          <a:prstGeom prst="rect">
            <a:avLst/>
          </a:prstGeom>
          <a:noFill/>
        </p:spPr>
        <p:txBody>
          <a:bodyPr wrap="none" rtlCol="0">
            <a:spAutoFit/>
          </a:bodyPr>
          <a:lstStyle/>
          <a:p>
            <a:pPr>
              <a:lnSpc>
                <a:spcPct val="120000"/>
              </a:lnSpc>
            </a:pPr>
            <a:r>
              <a:rPr lang="zh-CN" altLang="en-US" sz="1050" dirty="0">
                <a:cs typeface="+mn-ea"/>
                <a:sym typeface="+mn-lt"/>
              </a:rPr>
              <a:t>交换机</a:t>
            </a:r>
            <a:endParaRPr lang="zh-CN" altLang="en-US" sz="1050" dirty="0">
              <a:cs typeface="+mn-ea"/>
              <a:sym typeface="+mn-lt"/>
            </a:endParaRPr>
          </a:p>
        </p:txBody>
      </p:sp>
      <p:sp>
        <p:nvSpPr>
          <p:cNvPr id="53" name="文本框 52"/>
          <p:cNvSpPr txBox="1"/>
          <p:nvPr>
            <p:custDataLst>
              <p:tags r:id="rId50"/>
            </p:custDataLst>
          </p:nvPr>
        </p:nvSpPr>
        <p:spPr>
          <a:xfrm>
            <a:off x="1733285" y="4772948"/>
            <a:ext cx="588623" cy="269561"/>
          </a:xfrm>
          <a:prstGeom prst="rect">
            <a:avLst/>
          </a:prstGeom>
          <a:noFill/>
          <a:ln w="15875">
            <a:no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nSpc>
                <a:spcPct val="120000"/>
              </a:lnSpc>
              <a:defRPr sz="1050">
                <a:cs typeface="+mn-ea"/>
              </a:defRPr>
            </a:lvl1pPr>
          </a:lstStyle>
          <a:p>
            <a:r>
              <a:rPr lang="zh-CN" altLang="en-US" dirty="0">
                <a:sym typeface="+mn-lt"/>
              </a:rPr>
              <a:t>集线器</a:t>
            </a:r>
            <a:endParaRPr lang="zh-CN" altLang="en-US" dirty="0">
              <a:sym typeface="+mn-lt"/>
            </a:endParaRPr>
          </a:p>
        </p:txBody>
      </p:sp>
      <p:sp>
        <p:nvSpPr>
          <p:cNvPr id="55" name="矩形 54"/>
          <p:cNvSpPr/>
          <p:nvPr>
            <p:custDataLst>
              <p:tags r:id="rId51"/>
            </p:custDataLst>
          </p:nvPr>
        </p:nvSpPr>
        <p:spPr>
          <a:xfrm>
            <a:off x="2378470" y="3044783"/>
            <a:ext cx="857927" cy="463460"/>
          </a:xfrm>
          <a:prstGeom prst="rect">
            <a:avLst/>
          </a:prstGeom>
        </p:spPr>
        <p:txBody>
          <a:bodyPr wrap="none">
            <a:spAutoFit/>
          </a:bodyPr>
          <a:lstStyle/>
          <a:p>
            <a:pPr algn="ct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gn="ctr">
              <a:lnSpc>
                <a:spcPct val="120000"/>
              </a:lnSpc>
            </a:pPr>
            <a:r>
              <a:rPr lang="zh-CN" altLang="en-US" sz="1050" dirty="0">
                <a:solidFill>
                  <a:srgbClr val="3333FF"/>
                </a:solidFill>
                <a:cs typeface="+mn-ea"/>
                <a:sym typeface="+mn-lt"/>
              </a:rPr>
              <a:t>（电缆）</a:t>
            </a:r>
            <a:endParaRPr lang="zh-CN" altLang="en-US" sz="1050" dirty="0">
              <a:solidFill>
                <a:srgbClr val="3333FF"/>
              </a:solidFill>
              <a:cs typeface="+mn-ea"/>
              <a:sym typeface="+mn-lt"/>
            </a:endParaRPr>
          </a:p>
        </p:txBody>
      </p:sp>
      <p:sp>
        <p:nvSpPr>
          <p:cNvPr id="56" name="矩形 55"/>
          <p:cNvSpPr/>
          <p:nvPr>
            <p:custDataLst>
              <p:tags r:id="rId52"/>
            </p:custDataLst>
          </p:nvPr>
        </p:nvSpPr>
        <p:spPr>
          <a:xfrm>
            <a:off x="2297504" y="4290594"/>
            <a:ext cx="857927" cy="463460"/>
          </a:xfrm>
          <a:prstGeom prst="rect">
            <a:avLst/>
          </a:prstGeom>
        </p:spPr>
        <p:txBody>
          <a:bodyPr wrap="none">
            <a:spAutoFit/>
          </a:bodyPr>
          <a:lstStyle/>
          <a:p>
            <a:pPr>
              <a:lnSpc>
                <a:spcPct val="120000"/>
              </a:lnSpc>
            </a:pPr>
            <a:r>
              <a:rPr lang="zh-CN" altLang="en-US" sz="1050" dirty="0">
                <a:solidFill>
                  <a:srgbClr val="3333FF"/>
                </a:solidFill>
                <a:cs typeface="+mn-ea"/>
                <a:sym typeface="+mn-lt"/>
              </a:rPr>
              <a:t>以太电接口</a:t>
            </a:r>
            <a:endParaRPr lang="en-US" altLang="zh-CN" sz="1050" dirty="0">
              <a:solidFill>
                <a:srgbClr val="3333FF"/>
              </a:solidFill>
              <a:cs typeface="+mn-ea"/>
              <a:sym typeface="+mn-lt"/>
            </a:endParaRPr>
          </a:p>
          <a:p>
            <a:pPr>
              <a:lnSpc>
                <a:spcPct val="120000"/>
              </a:lnSpc>
            </a:pPr>
            <a:r>
              <a:rPr lang="zh-CN" altLang="en-US" sz="1050" dirty="0">
                <a:solidFill>
                  <a:srgbClr val="3333FF"/>
                </a:solidFill>
                <a:cs typeface="+mn-ea"/>
                <a:sym typeface="+mn-lt"/>
              </a:rPr>
              <a:t>（电缆）</a:t>
            </a:r>
            <a:endParaRPr lang="zh-CN" altLang="en-US" sz="1050" dirty="0">
              <a:solidFill>
                <a:srgbClr val="3333FF"/>
              </a:solidFill>
              <a:cs typeface="+mn-ea"/>
              <a:sym typeface="+mn-lt"/>
            </a:endParaRPr>
          </a:p>
        </p:txBody>
      </p:sp>
      <p:pic>
        <p:nvPicPr>
          <p:cNvPr id="57" name="图形 56"/>
          <p:cNvPicPr>
            <a:picLocks noChangeAspect="1"/>
          </p:cNvPicPr>
          <p:nvPr>
            <p:custDataLst>
              <p:tags r:id="rId53"/>
            </p:custDataLst>
          </p:nvPr>
        </p:nvPicPr>
        <p:blipFill>
          <a:blip r:embed="rId54">
            <a:extLst>
              <a:ext uri="{96DAC541-7B7A-43D3-8B79-37D633B846F1}">
                <asvg:svgBlip xmlns:asvg="http://schemas.microsoft.com/office/drawing/2016/SVG/main" r:embed="rId55"/>
              </a:ext>
            </a:extLst>
          </a:blip>
          <a:stretch>
            <a:fillRect/>
          </a:stretch>
        </p:blipFill>
        <p:spPr>
          <a:xfrm>
            <a:off x="3689490" y="3849460"/>
            <a:ext cx="520365" cy="367316"/>
          </a:xfrm>
          <a:prstGeom prst="rect">
            <a:avLst/>
          </a:prstGeom>
        </p:spPr>
      </p:pic>
      <p:grpSp>
        <p:nvGrpSpPr>
          <p:cNvPr id="71" name="组合 70"/>
          <p:cNvGrpSpPr/>
          <p:nvPr/>
        </p:nvGrpSpPr>
        <p:grpSpPr>
          <a:xfrm>
            <a:off x="3325053" y="5409479"/>
            <a:ext cx="168187" cy="261472"/>
            <a:chOff x="3755583" y="5581414"/>
            <a:chExt cx="168187" cy="261472"/>
          </a:xfrm>
        </p:grpSpPr>
        <p:sp>
          <p:nvSpPr>
            <p:cNvPr id="72" name="任意多边形: 形状 71"/>
            <p:cNvSpPr/>
            <p:nvPr>
              <p:custDataLst>
                <p:tags r:id="rId56"/>
              </p:custDataLst>
            </p:nvPr>
          </p:nvSpPr>
          <p:spPr>
            <a:xfrm>
              <a:off x="3804213" y="5652872"/>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3" name="任意多边形: 形状 72"/>
            <p:cNvSpPr/>
            <p:nvPr>
              <p:custDataLst>
                <p:tags r:id="rId57"/>
              </p:custDataLst>
            </p:nvPr>
          </p:nvSpPr>
          <p:spPr>
            <a:xfrm>
              <a:off x="3804213" y="5699038"/>
              <a:ext cx="70795" cy="72254"/>
            </a:xfrm>
            <a:custGeom>
              <a:avLst/>
              <a:gdLst>
                <a:gd name="connsiteX0" fmla="*/ 16 w 70794"/>
                <a:gd name="connsiteY0" fmla="*/ 63929 h 72254"/>
                <a:gd name="connsiteX1" fmla="*/ 62638 w 70794"/>
                <a:gd name="connsiteY1" fmla="*/ 17 h 72254"/>
                <a:gd name="connsiteX2" fmla="*/ 70935 w 70794"/>
                <a:gd name="connsiteY2" fmla="*/ 8485 h 72254"/>
                <a:gd name="connsiteX3" fmla="*/ 8314 w 70794"/>
                <a:gd name="connsiteY3" fmla="*/ 72397 h 72254"/>
              </a:gdLst>
              <a:ahLst/>
              <a:cxnLst>
                <a:cxn ang="0">
                  <a:pos x="connsiteX0" y="connsiteY0"/>
                </a:cxn>
                <a:cxn ang="0">
                  <a:pos x="connsiteX1" y="connsiteY1"/>
                </a:cxn>
                <a:cxn ang="0">
                  <a:pos x="connsiteX2" y="connsiteY2"/>
                </a:cxn>
                <a:cxn ang="0">
                  <a:pos x="connsiteX3" y="connsiteY3"/>
                </a:cxn>
              </a:cxnLst>
              <a:rect l="l" t="t" r="r" b="b"/>
              <a:pathLst>
                <a:path w="70794" h="72254">
                  <a:moveTo>
                    <a:pt x="16" y="63929"/>
                  </a:moveTo>
                  <a:lnTo>
                    <a:pt x="62638" y="17"/>
                  </a:lnTo>
                  <a:lnTo>
                    <a:pt x="70935" y="8485"/>
                  </a:lnTo>
                  <a:lnTo>
                    <a:pt x="8314" y="72397"/>
                  </a:lnTo>
                  <a:close/>
                </a:path>
              </a:pathLst>
            </a:custGeom>
            <a:solidFill>
              <a:srgbClr val="0836BF"/>
            </a:solidFill>
            <a:ln w="377" cap="flat">
              <a:noFill/>
              <a:prstDash val="solid"/>
              <a:miter/>
            </a:ln>
          </p:spPr>
          <p:txBody>
            <a:bodyPr rtlCol="0" anchor="ctr"/>
            <a:lstStyle/>
            <a:p>
              <a:endParaRPr lang="zh-CN" altLang="en-US"/>
            </a:p>
          </p:txBody>
        </p:sp>
        <p:sp>
          <p:nvSpPr>
            <p:cNvPr id="74" name="任意多边形: 形状 73"/>
            <p:cNvSpPr/>
            <p:nvPr>
              <p:custDataLst>
                <p:tags r:id="rId58"/>
              </p:custDataLst>
            </p:nvPr>
          </p:nvSpPr>
          <p:spPr>
            <a:xfrm>
              <a:off x="3755583" y="5581414"/>
              <a:ext cx="168187" cy="261472"/>
            </a:xfrm>
            <a:custGeom>
              <a:avLst/>
              <a:gdLst>
                <a:gd name="connsiteX0" fmla="*/ 142775 w 168187"/>
                <a:gd name="connsiteY0" fmla="*/ 12 h 261471"/>
                <a:gd name="connsiteX1" fmla="*/ 25435 w 168187"/>
                <a:gd name="connsiteY1" fmla="*/ 12 h 261471"/>
                <a:gd name="connsiteX2" fmla="*/ 12 w 168187"/>
                <a:gd name="connsiteY2" fmla="*/ 25959 h 261471"/>
                <a:gd name="connsiteX3" fmla="*/ 12 w 168187"/>
                <a:gd name="connsiteY3" fmla="*/ 235536 h 261471"/>
                <a:gd name="connsiteX4" fmla="*/ 25435 w 168187"/>
                <a:gd name="connsiteY4" fmla="*/ 261484 h 261471"/>
                <a:gd name="connsiteX5" fmla="*/ 142775 w 168187"/>
                <a:gd name="connsiteY5" fmla="*/ 261484 h 261471"/>
                <a:gd name="connsiteX6" fmla="*/ 168199 w 168187"/>
                <a:gd name="connsiteY6" fmla="*/ 235536 h 261471"/>
                <a:gd name="connsiteX7" fmla="*/ 168199 w 168187"/>
                <a:gd name="connsiteY7" fmla="*/ 25959 h 261471"/>
                <a:gd name="connsiteX8" fmla="*/ 142775 w 168187"/>
                <a:gd name="connsiteY8" fmla="*/ 12 h 261471"/>
                <a:gd name="connsiteX9" fmla="*/ 156465 w 168187"/>
                <a:gd name="connsiteY9" fmla="*/ 235536 h 261471"/>
                <a:gd name="connsiteX10" fmla="*/ 142775 w 168187"/>
                <a:gd name="connsiteY10" fmla="*/ 249508 h 261471"/>
                <a:gd name="connsiteX11" fmla="*/ 25435 w 168187"/>
                <a:gd name="connsiteY11" fmla="*/ 249508 h 261471"/>
                <a:gd name="connsiteX12" fmla="*/ 11746 w 168187"/>
                <a:gd name="connsiteY12" fmla="*/ 235536 h 261471"/>
                <a:gd name="connsiteX13" fmla="*/ 11746 w 168187"/>
                <a:gd name="connsiteY13" fmla="*/ 25959 h 261471"/>
                <a:gd name="connsiteX14" fmla="*/ 25435 w 168187"/>
                <a:gd name="connsiteY14" fmla="*/ 11988 h 261471"/>
                <a:gd name="connsiteX15" fmla="*/ 142775 w 168187"/>
                <a:gd name="connsiteY15" fmla="*/ 11988 h 261471"/>
                <a:gd name="connsiteX16" fmla="*/ 156465 w 168187"/>
                <a:gd name="connsiteY16" fmla="*/ 25959 h 261471"/>
                <a:gd name="connsiteX17" fmla="*/ 156465 w 168187"/>
                <a:gd name="connsiteY17" fmla="*/ 235536 h 26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187" h="261471">
                  <a:moveTo>
                    <a:pt x="142775" y="12"/>
                  </a:moveTo>
                  <a:lnTo>
                    <a:pt x="25435" y="12"/>
                  </a:lnTo>
                  <a:cubicBezTo>
                    <a:pt x="11417" y="12"/>
                    <a:pt x="12" y="11652"/>
                    <a:pt x="12" y="25959"/>
                  </a:cubicBezTo>
                  <a:lnTo>
                    <a:pt x="12" y="235536"/>
                  </a:lnTo>
                  <a:cubicBezTo>
                    <a:pt x="12" y="249843"/>
                    <a:pt x="11417" y="261484"/>
                    <a:pt x="25435" y="261484"/>
                  </a:cubicBezTo>
                  <a:lnTo>
                    <a:pt x="142775" y="261484"/>
                  </a:lnTo>
                  <a:cubicBezTo>
                    <a:pt x="156793" y="261484"/>
                    <a:pt x="168199" y="249843"/>
                    <a:pt x="168199" y="235536"/>
                  </a:cubicBezTo>
                  <a:lnTo>
                    <a:pt x="168199" y="25959"/>
                  </a:lnTo>
                  <a:cubicBezTo>
                    <a:pt x="168199" y="11652"/>
                    <a:pt x="156793" y="12"/>
                    <a:pt x="142775" y="12"/>
                  </a:cubicBezTo>
                  <a:close/>
                  <a:moveTo>
                    <a:pt x="156465" y="235536"/>
                  </a:moveTo>
                  <a:cubicBezTo>
                    <a:pt x="156465" y="243241"/>
                    <a:pt x="150324" y="249508"/>
                    <a:pt x="142775" y="249508"/>
                  </a:cubicBezTo>
                  <a:lnTo>
                    <a:pt x="25435" y="249508"/>
                  </a:lnTo>
                  <a:cubicBezTo>
                    <a:pt x="17886" y="249508"/>
                    <a:pt x="11746" y="243241"/>
                    <a:pt x="11746" y="235536"/>
                  </a:cubicBezTo>
                  <a:lnTo>
                    <a:pt x="11746" y="25959"/>
                  </a:lnTo>
                  <a:cubicBezTo>
                    <a:pt x="11746" y="18255"/>
                    <a:pt x="17886" y="11988"/>
                    <a:pt x="25435" y="11988"/>
                  </a:cubicBezTo>
                  <a:lnTo>
                    <a:pt x="142775" y="11988"/>
                  </a:lnTo>
                  <a:cubicBezTo>
                    <a:pt x="150324" y="11988"/>
                    <a:pt x="156465" y="18255"/>
                    <a:pt x="156465" y="25959"/>
                  </a:cubicBezTo>
                  <a:lnTo>
                    <a:pt x="156465" y="235536"/>
                  </a:lnTo>
                  <a:close/>
                </a:path>
              </a:pathLst>
            </a:custGeom>
            <a:solidFill>
              <a:srgbClr val="0836BF"/>
            </a:solidFill>
            <a:ln w="377" cap="flat">
              <a:noFill/>
              <a:prstDash val="solid"/>
              <a:miter/>
            </a:ln>
          </p:spPr>
          <p:txBody>
            <a:bodyPr rtlCol="0" anchor="ctr"/>
            <a:lstStyle/>
            <a:p>
              <a:endParaRPr lang="zh-CN" altLang="en-US"/>
            </a:p>
          </p:txBody>
        </p:sp>
        <p:sp>
          <p:nvSpPr>
            <p:cNvPr id="75" name="任意多边形: 形状 74"/>
            <p:cNvSpPr/>
            <p:nvPr>
              <p:custDataLst>
                <p:tags r:id="rId59"/>
              </p:custDataLst>
            </p:nvPr>
          </p:nvSpPr>
          <p:spPr>
            <a:xfrm>
              <a:off x="3833743" y="5595274"/>
              <a:ext cx="11734" cy="11976"/>
            </a:xfrm>
            <a:custGeom>
              <a:avLst/>
              <a:gdLst>
                <a:gd name="connsiteX0" fmla="*/ 5879 w 11733"/>
                <a:gd name="connsiteY0" fmla="*/ 11988 h 11975"/>
                <a:gd name="connsiteX1" fmla="*/ 6008 w 11733"/>
                <a:gd name="connsiteY1" fmla="*/ 11988 h 11975"/>
                <a:gd name="connsiteX2" fmla="*/ 11875 w 11733"/>
                <a:gd name="connsiteY2" fmla="*/ 6000 h 11975"/>
                <a:gd name="connsiteX3" fmla="*/ 6008 w 11733"/>
                <a:gd name="connsiteY3" fmla="*/ 12 h 11975"/>
                <a:gd name="connsiteX4" fmla="*/ 5879 w 11733"/>
                <a:gd name="connsiteY4" fmla="*/ 12 h 11975"/>
                <a:gd name="connsiteX5" fmla="*/ 12 w 11733"/>
                <a:gd name="connsiteY5" fmla="*/ 6000 h 11975"/>
                <a:gd name="connsiteX6" fmla="*/ 5879 w 11733"/>
                <a:gd name="connsiteY6" fmla="*/ 11988 h 1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33" h="11975">
                  <a:moveTo>
                    <a:pt x="5879" y="11988"/>
                  </a:moveTo>
                  <a:lnTo>
                    <a:pt x="6008" y="11988"/>
                  </a:lnTo>
                  <a:cubicBezTo>
                    <a:pt x="9246" y="11988"/>
                    <a:pt x="11875" y="9305"/>
                    <a:pt x="11875" y="6000"/>
                  </a:cubicBezTo>
                  <a:cubicBezTo>
                    <a:pt x="11875" y="2694"/>
                    <a:pt x="9246" y="12"/>
                    <a:pt x="6008" y="12"/>
                  </a:cubicBezTo>
                  <a:lnTo>
                    <a:pt x="5879" y="12"/>
                  </a:lnTo>
                  <a:cubicBezTo>
                    <a:pt x="2640" y="12"/>
                    <a:pt x="12" y="2694"/>
                    <a:pt x="12" y="6000"/>
                  </a:cubicBezTo>
                  <a:cubicBezTo>
                    <a:pt x="12" y="9305"/>
                    <a:pt x="2640" y="11988"/>
                    <a:pt x="5879" y="11988"/>
                  </a:cubicBezTo>
                  <a:close/>
                </a:path>
              </a:pathLst>
            </a:custGeom>
            <a:solidFill>
              <a:srgbClr val="0836BF"/>
            </a:solidFill>
            <a:ln w="377" cap="flat">
              <a:noFill/>
              <a:prstDash val="solid"/>
              <a:miter/>
            </a:ln>
          </p:spPr>
          <p:txBody>
            <a:bodyPr rtlCol="0" anchor="ctr"/>
            <a:lstStyle/>
            <a:p>
              <a:endParaRPr lang="zh-CN" altLang="en-US"/>
            </a:p>
          </p:txBody>
        </p:sp>
        <p:sp>
          <p:nvSpPr>
            <p:cNvPr id="76" name="任意多边形: 形状 75"/>
            <p:cNvSpPr/>
            <p:nvPr>
              <p:custDataLst>
                <p:tags r:id="rId60"/>
              </p:custDataLst>
            </p:nvPr>
          </p:nvSpPr>
          <p:spPr>
            <a:xfrm>
              <a:off x="3775140" y="5601374"/>
              <a:ext cx="129074" cy="221553"/>
            </a:xfrm>
            <a:custGeom>
              <a:avLst/>
              <a:gdLst>
                <a:gd name="connsiteX0" fmla="*/ 119307 w 129073"/>
                <a:gd name="connsiteY0" fmla="*/ 12 h 221552"/>
                <a:gd name="connsiteX1" fmla="*/ 73967 w 129073"/>
                <a:gd name="connsiteY1" fmla="*/ 12 h 221552"/>
                <a:gd name="connsiteX2" fmla="*/ 72575 w 129073"/>
                <a:gd name="connsiteY2" fmla="*/ 3984 h 221552"/>
                <a:gd name="connsiteX3" fmla="*/ 64548 w 129073"/>
                <a:gd name="connsiteY3" fmla="*/ 9121 h 221552"/>
                <a:gd name="connsiteX4" fmla="*/ 56522 w 129073"/>
                <a:gd name="connsiteY4" fmla="*/ 3984 h 221552"/>
                <a:gd name="connsiteX5" fmla="*/ 55130 w 129073"/>
                <a:gd name="connsiteY5" fmla="*/ 12 h 221552"/>
                <a:gd name="connsiteX6" fmla="*/ 9790 w 129073"/>
                <a:gd name="connsiteY6" fmla="*/ 12 h 221552"/>
                <a:gd name="connsiteX7" fmla="*/ 12 w 129073"/>
                <a:gd name="connsiteY7" fmla="*/ 9992 h 221552"/>
                <a:gd name="connsiteX8" fmla="*/ 12 w 129073"/>
                <a:gd name="connsiteY8" fmla="*/ 211585 h 221552"/>
                <a:gd name="connsiteX9" fmla="*/ 9790 w 129073"/>
                <a:gd name="connsiteY9" fmla="*/ 221564 h 221552"/>
                <a:gd name="connsiteX10" fmla="*/ 117801 w 129073"/>
                <a:gd name="connsiteY10" fmla="*/ 221564 h 221552"/>
                <a:gd name="connsiteX11" fmla="*/ 129085 w 129073"/>
                <a:gd name="connsiteY11" fmla="*/ 210108 h 221552"/>
                <a:gd name="connsiteX12" fmla="*/ 129085 w 129073"/>
                <a:gd name="connsiteY12" fmla="*/ 9992 h 221552"/>
                <a:gd name="connsiteX13" fmla="*/ 119307 w 129073"/>
                <a:gd name="connsiteY13" fmla="*/ 12 h 221552"/>
                <a:gd name="connsiteX14" fmla="*/ 117351 w 129073"/>
                <a:gd name="connsiteY14" fmla="*/ 209589 h 221552"/>
                <a:gd name="connsiteX15" fmla="*/ 11746 w 129073"/>
                <a:gd name="connsiteY15" fmla="*/ 209589 h 221552"/>
                <a:gd name="connsiteX16" fmla="*/ 11746 w 129073"/>
                <a:gd name="connsiteY16" fmla="*/ 11988 h 221552"/>
                <a:gd name="connsiteX17" fmla="*/ 47468 w 129073"/>
                <a:gd name="connsiteY17" fmla="*/ 11988 h 221552"/>
                <a:gd name="connsiteX18" fmla="*/ 64548 w 129073"/>
                <a:gd name="connsiteY18" fmla="*/ 21101 h 221552"/>
                <a:gd name="connsiteX19" fmla="*/ 81633 w 129073"/>
                <a:gd name="connsiteY19" fmla="*/ 11988 h 221552"/>
                <a:gd name="connsiteX20" fmla="*/ 117351 w 129073"/>
                <a:gd name="connsiteY20" fmla="*/ 11988 h 221552"/>
                <a:gd name="connsiteX21" fmla="*/ 117351 w 129073"/>
                <a:gd name="connsiteY21" fmla="*/ 209589 h 22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9073" h="221552">
                  <a:moveTo>
                    <a:pt x="119307" y="12"/>
                  </a:moveTo>
                  <a:lnTo>
                    <a:pt x="73967" y="12"/>
                  </a:lnTo>
                  <a:lnTo>
                    <a:pt x="72575" y="3984"/>
                  </a:lnTo>
                  <a:cubicBezTo>
                    <a:pt x="71565" y="6866"/>
                    <a:pt x="68041" y="9121"/>
                    <a:pt x="64548" y="9121"/>
                  </a:cubicBezTo>
                  <a:cubicBezTo>
                    <a:pt x="61056" y="9121"/>
                    <a:pt x="57532" y="6866"/>
                    <a:pt x="56522" y="3984"/>
                  </a:cubicBezTo>
                  <a:lnTo>
                    <a:pt x="55130" y="12"/>
                  </a:lnTo>
                  <a:lnTo>
                    <a:pt x="9790" y="12"/>
                  </a:lnTo>
                  <a:cubicBezTo>
                    <a:pt x="4396" y="12"/>
                    <a:pt x="12" y="4487"/>
                    <a:pt x="12" y="9992"/>
                  </a:cubicBezTo>
                  <a:lnTo>
                    <a:pt x="12" y="211585"/>
                  </a:lnTo>
                  <a:cubicBezTo>
                    <a:pt x="12" y="217089"/>
                    <a:pt x="4396" y="221564"/>
                    <a:pt x="9790" y="221564"/>
                  </a:cubicBezTo>
                  <a:lnTo>
                    <a:pt x="117801" y="221564"/>
                  </a:lnTo>
                  <a:cubicBezTo>
                    <a:pt x="124024" y="221564"/>
                    <a:pt x="129085" y="216427"/>
                    <a:pt x="129085" y="210108"/>
                  </a:cubicBezTo>
                  <a:lnTo>
                    <a:pt x="129085" y="9992"/>
                  </a:lnTo>
                  <a:cubicBezTo>
                    <a:pt x="129085" y="4487"/>
                    <a:pt x="124701" y="12"/>
                    <a:pt x="119307" y="12"/>
                  </a:cubicBezTo>
                  <a:close/>
                  <a:moveTo>
                    <a:pt x="117351" y="209589"/>
                  </a:moveTo>
                  <a:lnTo>
                    <a:pt x="11746" y="209589"/>
                  </a:lnTo>
                  <a:lnTo>
                    <a:pt x="11746" y="11988"/>
                  </a:lnTo>
                  <a:lnTo>
                    <a:pt x="47468" y="11988"/>
                  </a:lnTo>
                  <a:cubicBezTo>
                    <a:pt x="51109" y="17445"/>
                    <a:pt x="57708" y="21101"/>
                    <a:pt x="64548" y="21101"/>
                  </a:cubicBezTo>
                  <a:cubicBezTo>
                    <a:pt x="71389" y="21101"/>
                    <a:pt x="77988" y="17445"/>
                    <a:pt x="81633" y="11988"/>
                  </a:cubicBezTo>
                  <a:lnTo>
                    <a:pt x="117351" y="11988"/>
                  </a:lnTo>
                  <a:lnTo>
                    <a:pt x="117351" y="209589"/>
                  </a:lnTo>
                  <a:close/>
                </a:path>
              </a:pathLst>
            </a:custGeom>
            <a:solidFill>
              <a:srgbClr val="0836BF"/>
            </a:solidFill>
            <a:ln w="377" cap="flat">
              <a:noFill/>
              <a:prstDash val="solid"/>
              <a:miter/>
            </a:ln>
          </p:spPr>
          <p:txBody>
            <a:bodyPr rtlCol="0" anchor="ctr"/>
            <a:lstStyle/>
            <a:p>
              <a:endParaRPr lang="zh-CN" altLang="en-US"/>
            </a:p>
          </p:txBody>
        </p:sp>
      </p:grpSp>
      <p:sp>
        <p:nvSpPr>
          <p:cNvPr id="77" name="Line 233"/>
          <p:cNvSpPr>
            <a:spLocks noChangeShapeType="1"/>
          </p:cNvSpPr>
          <p:nvPr>
            <p:custDataLst>
              <p:tags r:id="rId61"/>
            </p:custDataLst>
          </p:nvPr>
        </p:nvSpPr>
        <p:spPr bwMode="auto">
          <a:xfrm flipH="1">
            <a:off x="1084230" y="1649804"/>
            <a:ext cx="1485044" cy="13755"/>
          </a:xfrm>
          <a:prstGeom prst="line">
            <a:avLst/>
          </a:prstGeom>
          <a:noFill/>
          <a:ln w="31750" cap="sq">
            <a:solidFill>
              <a:srgbClr val="FF0000"/>
            </a:solidFill>
            <a:prstDash val="sysDash"/>
            <a:miter lim="800000"/>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8" name="Line 233"/>
          <p:cNvSpPr>
            <a:spLocks noChangeShapeType="1"/>
          </p:cNvSpPr>
          <p:nvPr>
            <p:custDataLst>
              <p:tags r:id="rId62"/>
            </p:custDataLst>
          </p:nvPr>
        </p:nvSpPr>
        <p:spPr bwMode="auto">
          <a:xfrm flipH="1">
            <a:off x="1911457" y="2048161"/>
            <a:ext cx="597460" cy="605461"/>
          </a:xfrm>
          <a:prstGeom prst="line">
            <a:avLst/>
          </a:prstGeom>
          <a:noFill/>
          <a:ln w="31750" cap="sq">
            <a:solidFill>
              <a:srgbClr val="FF0000"/>
            </a:solidFill>
            <a:prstDash val="sysDash"/>
            <a:miter lim="800000"/>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79" name="Line 233"/>
          <p:cNvSpPr>
            <a:spLocks noChangeShapeType="1"/>
          </p:cNvSpPr>
          <p:nvPr>
            <p:custDataLst>
              <p:tags r:id="rId63"/>
            </p:custDataLst>
          </p:nvPr>
        </p:nvSpPr>
        <p:spPr bwMode="auto">
          <a:xfrm flipH="1">
            <a:off x="1809296" y="3302145"/>
            <a:ext cx="0" cy="609001"/>
          </a:xfrm>
          <a:prstGeom prst="line">
            <a:avLst/>
          </a:prstGeom>
          <a:noFill/>
          <a:ln w="31750" cap="sq">
            <a:solidFill>
              <a:srgbClr val="FF0000"/>
            </a:solidFill>
            <a:prstDash val="sysDash"/>
            <a:miter lim="800000"/>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81" name="文本框 80"/>
          <p:cNvSpPr txBox="1"/>
          <p:nvPr>
            <p:custDataLst>
              <p:tags r:id="rId64"/>
            </p:custDataLst>
          </p:nvPr>
        </p:nvSpPr>
        <p:spPr>
          <a:xfrm>
            <a:off x="1084231" y="4352184"/>
            <a:ext cx="415498" cy="396134"/>
          </a:xfrm>
          <a:prstGeom prst="rect">
            <a:avLst/>
          </a:prstGeom>
          <a:noFill/>
        </p:spPr>
        <p:txBody>
          <a:bodyPr wrap="none" rtlCol="0">
            <a:spAutoFit/>
          </a:bodyPr>
          <a:lstStyle/>
          <a:p>
            <a:pPr>
              <a:lnSpc>
                <a:spcPct val="120000"/>
              </a:lnSpc>
            </a:pPr>
            <a:r>
              <a:rPr lang="zh-CN" altLang="en-US" dirty="0">
                <a:solidFill>
                  <a:srgbClr val="FF0000"/>
                </a:solidFill>
                <a:cs typeface="+mn-ea"/>
                <a:sym typeface="+mn-lt"/>
              </a:rPr>
              <a:t>①</a:t>
            </a:r>
            <a:endParaRPr lang="zh-CN" altLang="en-US" dirty="0">
              <a:solidFill>
                <a:srgbClr val="FF0000"/>
              </a:solidFill>
              <a:cs typeface="+mn-ea"/>
              <a:sym typeface="+mn-lt"/>
            </a:endParaRPr>
          </a:p>
        </p:txBody>
      </p:sp>
      <p:sp>
        <p:nvSpPr>
          <p:cNvPr id="82" name="矩形 81"/>
          <p:cNvSpPr/>
          <p:nvPr>
            <p:custDataLst>
              <p:tags r:id="rId65"/>
            </p:custDataLst>
          </p:nvPr>
        </p:nvSpPr>
        <p:spPr>
          <a:xfrm>
            <a:off x="1386094" y="3386445"/>
            <a:ext cx="415498" cy="396134"/>
          </a:xfrm>
          <a:prstGeom prst="rect">
            <a:avLst/>
          </a:prstGeom>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dirty="0">
                <a:solidFill>
                  <a:srgbClr val="FF0000"/>
                </a:solidFill>
                <a:cs typeface="+mn-ea"/>
                <a:sym typeface="+mn-lt"/>
              </a:rPr>
              <a:t>②</a:t>
            </a:r>
            <a:endParaRPr lang="zh-CN" altLang="en-US" dirty="0">
              <a:solidFill>
                <a:srgbClr val="FF0000"/>
              </a:solidFill>
              <a:cs typeface="+mn-ea"/>
              <a:sym typeface="+mn-lt"/>
            </a:endParaRPr>
          </a:p>
        </p:txBody>
      </p:sp>
      <p:sp>
        <p:nvSpPr>
          <p:cNvPr id="83" name="矩形 82"/>
          <p:cNvSpPr/>
          <p:nvPr>
            <p:custDataLst>
              <p:tags r:id="rId66"/>
            </p:custDataLst>
          </p:nvPr>
        </p:nvSpPr>
        <p:spPr>
          <a:xfrm>
            <a:off x="1828982" y="1980840"/>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③</a:t>
            </a:r>
            <a:endParaRPr lang="zh-CN" altLang="en-US" dirty="0">
              <a:solidFill>
                <a:srgbClr val="FF0000"/>
              </a:solidFill>
              <a:cs typeface="+mn-ea"/>
              <a:sym typeface="+mn-lt"/>
            </a:endParaRPr>
          </a:p>
        </p:txBody>
      </p:sp>
      <p:sp>
        <p:nvSpPr>
          <p:cNvPr id="84" name="矩形 83"/>
          <p:cNvSpPr/>
          <p:nvPr>
            <p:custDataLst>
              <p:tags r:id="rId67"/>
            </p:custDataLst>
          </p:nvPr>
        </p:nvSpPr>
        <p:spPr>
          <a:xfrm>
            <a:off x="1621536" y="1250137"/>
            <a:ext cx="415498" cy="396134"/>
          </a:xfrm>
          <a:prstGeom prst="rect">
            <a:avLst/>
          </a:prstGeom>
        </p:spPr>
        <p:txBody>
          <a:bodyPr wrap="none">
            <a:spAutoFit/>
          </a:bodyPr>
          <a:lstStyle/>
          <a:p>
            <a:pPr>
              <a:lnSpc>
                <a:spcPct val="120000"/>
              </a:lnSpc>
            </a:pPr>
            <a:r>
              <a:rPr lang="zh-CN" altLang="en-US" dirty="0">
                <a:solidFill>
                  <a:srgbClr val="FF0000"/>
                </a:solidFill>
                <a:cs typeface="+mn-ea"/>
                <a:sym typeface="+mn-lt"/>
              </a:rPr>
              <a:t>④</a:t>
            </a:r>
            <a:endParaRPr lang="zh-CN" altLang="en-US" dirty="0">
              <a:solidFill>
                <a:srgbClr val="FF0000"/>
              </a:solidFill>
              <a:cs typeface="+mn-ea"/>
              <a:sym typeface="+mn-lt"/>
            </a:endParaRPr>
          </a:p>
        </p:txBody>
      </p:sp>
      <p:sp>
        <p:nvSpPr>
          <p:cNvPr id="86" name="Line 233"/>
          <p:cNvSpPr>
            <a:spLocks noChangeShapeType="1"/>
          </p:cNvSpPr>
          <p:nvPr>
            <p:custDataLst>
              <p:tags r:id="rId68"/>
            </p:custDataLst>
          </p:nvPr>
        </p:nvSpPr>
        <p:spPr bwMode="auto">
          <a:xfrm flipH="1" flipV="1">
            <a:off x="585469" y="1977296"/>
            <a:ext cx="6835" cy="3325175"/>
          </a:xfrm>
          <a:prstGeom prst="line">
            <a:avLst/>
          </a:prstGeom>
          <a:noFill/>
          <a:ln w="31750">
            <a:solidFill>
              <a:srgbClr val="3333FF"/>
            </a:solidFill>
            <a:prstDash val="dash"/>
            <a:round/>
            <a:headEnd type="arrow"/>
            <a:tailEnd type="arrow"/>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sp>
        <p:nvSpPr>
          <p:cNvPr id="87" name="Line 233"/>
          <p:cNvSpPr>
            <a:spLocks noChangeShapeType="1"/>
          </p:cNvSpPr>
          <p:nvPr>
            <p:custDataLst>
              <p:tags r:id="rId69"/>
            </p:custDataLst>
          </p:nvPr>
        </p:nvSpPr>
        <p:spPr bwMode="auto">
          <a:xfrm flipH="1">
            <a:off x="664676" y="4202312"/>
            <a:ext cx="1043043" cy="1169584"/>
          </a:xfrm>
          <a:custGeom>
            <a:avLst/>
            <a:gdLst>
              <a:gd name="connsiteX0" fmla="*/ 0 w 597460"/>
              <a:gd name="connsiteY0" fmla="*/ 0 h 605461"/>
              <a:gd name="connsiteX1" fmla="*/ 597460 w 597460"/>
              <a:gd name="connsiteY1" fmla="*/ 605461 h 605461"/>
              <a:gd name="connsiteX0-1" fmla="*/ 0 w 597460"/>
              <a:gd name="connsiteY0-2" fmla="*/ 0 h 605461"/>
              <a:gd name="connsiteX1-3" fmla="*/ 461746 w 597460"/>
              <a:gd name="connsiteY1-4" fmla="*/ 458051 h 605461"/>
              <a:gd name="connsiteX2" fmla="*/ 597460 w 597460"/>
              <a:gd name="connsiteY2" fmla="*/ 605461 h 605461"/>
              <a:gd name="connsiteX0-5" fmla="*/ 0 w 597460"/>
              <a:gd name="connsiteY0-6" fmla="*/ 0 h 605461"/>
              <a:gd name="connsiteX1-7" fmla="*/ 461746 w 597460"/>
              <a:gd name="connsiteY1-8" fmla="*/ 458051 h 605461"/>
              <a:gd name="connsiteX2-9" fmla="*/ 597460 w 597460"/>
              <a:gd name="connsiteY2-10" fmla="*/ 605461 h 605461"/>
              <a:gd name="connsiteX0-11" fmla="*/ 0 w 597460"/>
              <a:gd name="connsiteY0-12" fmla="*/ 0 h 623151"/>
              <a:gd name="connsiteX1-13" fmla="*/ 233146 w 597460"/>
              <a:gd name="connsiteY1-14" fmla="*/ 623151 h 623151"/>
              <a:gd name="connsiteX2-15" fmla="*/ 597460 w 597460"/>
              <a:gd name="connsiteY2-16" fmla="*/ 605461 h 623151"/>
              <a:gd name="connsiteX0-17" fmla="*/ 0 w 800660"/>
              <a:gd name="connsiteY0-18" fmla="*/ 0 h 1024561"/>
              <a:gd name="connsiteX1-19" fmla="*/ 233146 w 800660"/>
              <a:gd name="connsiteY1-20" fmla="*/ 623151 h 1024561"/>
              <a:gd name="connsiteX2-21" fmla="*/ 800660 w 800660"/>
              <a:gd name="connsiteY2-22" fmla="*/ 1024561 h 1024561"/>
              <a:gd name="connsiteX0-23" fmla="*/ 0 w 800660"/>
              <a:gd name="connsiteY0-24" fmla="*/ 0 h 1024561"/>
              <a:gd name="connsiteX1-25" fmla="*/ 639546 w 800660"/>
              <a:gd name="connsiteY1-26" fmla="*/ 223101 h 1024561"/>
              <a:gd name="connsiteX2-27" fmla="*/ 800660 w 800660"/>
              <a:gd name="connsiteY2-28" fmla="*/ 1024561 h 1024561"/>
              <a:gd name="connsiteX0-29" fmla="*/ 0 w 800660"/>
              <a:gd name="connsiteY0-30" fmla="*/ 0 h 1024561"/>
              <a:gd name="connsiteX1-31" fmla="*/ 639546 w 800660"/>
              <a:gd name="connsiteY1-32" fmla="*/ 223101 h 1024561"/>
              <a:gd name="connsiteX2-33" fmla="*/ 800660 w 800660"/>
              <a:gd name="connsiteY2-34" fmla="*/ 1024561 h 1024561"/>
              <a:gd name="connsiteX0-35" fmla="*/ 0 w 800660"/>
              <a:gd name="connsiteY0-36" fmla="*/ 0 h 1024561"/>
              <a:gd name="connsiteX1-37" fmla="*/ 639546 w 800660"/>
              <a:gd name="connsiteY1-38" fmla="*/ 223101 h 1024561"/>
              <a:gd name="connsiteX2-39" fmla="*/ 800660 w 800660"/>
              <a:gd name="connsiteY2-40" fmla="*/ 1024561 h 1024561"/>
              <a:gd name="connsiteX0-41" fmla="*/ 0 w 800660"/>
              <a:gd name="connsiteY0-42" fmla="*/ 0 h 1024561"/>
              <a:gd name="connsiteX1-43" fmla="*/ 308088 w 800660"/>
              <a:gd name="connsiteY1-44" fmla="*/ 529568 h 1024561"/>
              <a:gd name="connsiteX2-45" fmla="*/ 800660 w 800660"/>
              <a:gd name="connsiteY2-46" fmla="*/ 1024561 h 1024561"/>
              <a:gd name="connsiteX0-47" fmla="*/ 0 w 800660"/>
              <a:gd name="connsiteY0-48" fmla="*/ 0 h 1024561"/>
              <a:gd name="connsiteX1-49" fmla="*/ 47438 w 800660"/>
              <a:gd name="connsiteY1-50" fmla="*/ 440725 h 1024561"/>
              <a:gd name="connsiteX2-51" fmla="*/ 308088 w 800660"/>
              <a:gd name="connsiteY2-52" fmla="*/ 529568 h 1024561"/>
              <a:gd name="connsiteX3" fmla="*/ 800660 w 800660"/>
              <a:gd name="connsiteY3" fmla="*/ 1024561 h 1024561"/>
              <a:gd name="connsiteX0-53" fmla="*/ 0 w 800660"/>
              <a:gd name="connsiteY0-54" fmla="*/ 0 h 1024561"/>
              <a:gd name="connsiteX1-55" fmla="*/ 154675 w 800660"/>
              <a:gd name="connsiteY1-56" fmla="*/ 359771 h 1024561"/>
              <a:gd name="connsiteX2-57" fmla="*/ 308088 w 800660"/>
              <a:gd name="connsiteY2-58" fmla="*/ 529568 h 1024561"/>
              <a:gd name="connsiteX3-59" fmla="*/ 800660 w 800660"/>
              <a:gd name="connsiteY3-60" fmla="*/ 1024561 h 1024561"/>
              <a:gd name="connsiteX0-61" fmla="*/ 0 w 800660"/>
              <a:gd name="connsiteY0-62" fmla="*/ 0 h 1024561"/>
              <a:gd name="connsiteX1-63" fmla="*/ 154675 w 800660"/>
              <a:gd name="connsiteY1-64" fmla="*/ 359771 h 1024561"/>
              <a:gd name="connsiteX2-65" fmla="*/ 395827 w 800660"/>
              <a:gd name="connsiteY2-66" fmla="*/ 604740 h 1024561"/>
              <a:gd name="connsiteX3-67" fmla="*/ 800660 w 800660"/>
              <a:gd name="connsiteY3-68" fmla="*/ 1024561 h 1024561"/>
              <a:gd name="connsiteX0-69" fmla="*/ 0 w 800660"/>
              <a:gd name="connsiteY0-70" fmla="*/ 0 h 1024561"/>
              <a:gd name="connsiteX1-71" fmla="*/ 154675 w 800660"/>
              <a:gd name="connsiteY1-72" fmla="*/ 359771 h 1024561"/>
              <a:gd name="connsiteX2-73" fmla="*/ 395827 w 800660"/>
              <a:gd name="connsiteY2-74" fmla="*/ 604740 h 1024561"/>
              <a:gd name="connsiteX3-75" fmla="*/ 800660 w 800660"/>
              <a:gd name="connsiteY3-76" fmla="*/ 1024561 h 1024561"/>
              <a:gd name="connsiteX0-77" fmla="*/ 0 w 800660"/>
              <a:gd name="connsiteY0-78" fmla="*/ 0 h 1024561"/>
              <a:gd name="connsiteX1-79" fmla="*/ 154675 w 800660"/>
              <a:gd name="connsiteY1-80" fmla="*/ 359771 h 1024561"/>
              <a:gd name="connsiteX2-81" fmla="*/ 449445 w 800660"/>
              <a:gd name="connsiteY2-82" fmla="*/ 593176 h 1024561"/>
              <a:gd name="connsiteX3-83" fmla="*/ 800660 w 800660"/>
              <a:gd name="connsiteY3-84" fmla="*/ 1024561 h 1024561"/>
              <a:gd name="connsiteX0-85" fmla="*/ 0 w 800660"/>
              <a:gd name="connsiteY0-86" fmla="*/ 0 h 1024561"/>
              <a:gd name="connsiteX1-87" fmla="*/ 203419 w 800660"/>
              <a:gd name="connsiteY1-88" fmla="*/ 330859 h 1024561"/>
              <a:gd name="connsiteX2-89" fmla="*/ 449445 w 800660"/>
              <a:gd name="connsiteY2-90" fmla="*/ 593176 h 1024561"/>
              <a:gd name="connsiteX3-91" fmla="*/ 800660 w 800660"/>
              <a:gd name="connsiteY3-92" fmla="*/ 1024561 h 1024561"/>
              <a:gd name="connsiteX0-93" fmla="*/ 0 w 766539"/>
              <a:gd name="connsiteY0-94" fmla="*/ 0 h 1053473"/>
              <a:gd name="connsiteX1-95" fmla="*/ 169298 w 766539"/>
              <a:gd name="connsiteY1-96" fmla="*/ 359771 h 1053473"/>
              <a:gd name="connsiteX2-97" fmla="*/ 415324 w 766539"/>
              <a:gd name="connsiteY2-98" fmla="*/ 622088 h 1053473"/>
              <a:gd name="connsiteX3-99" fmla="*/ 766539 w 766539"/>
              <a:gd name="connsiteY3-100" fmla="*/ 1053473 h 1053473"/>
              <a:gd name="connsiteX0-101" fmla="*/ 0 w 766539"/>
              <a:gd name="connsiteY0-102" fmla="*/ 0 h 1053473"/>
              <a:gd name="connsiteX1-103" fmla="*/ 130303 w 766539"/>
              <a:gd name="connsiteY1-104" fmla="*/ 365554 h 1053473"/>
              <a:gd name="connsiteX2-105" fmla="*/ 415324 w 766539"/>
              <a:gd name="connsiteY2-106" fmla="*/ 622088 h 1053473"/>
              <a:gd name="connsiteX3-107" fmla="*/ 766539 w 766539"/>
              <a:gd name="connsiteY3-108" fmla="*/ 1053473 h 1053473"/>
              <a:gd name="connsiteX0-109" fmla="*/ 0 w 766539"/>
              <a:gd name="connsiteY0-110" fmla="*/ 0 h 1053473"/>
              <a:gd name="connsiteX1-111" fmla="*/ 130303 w 766539"/>
              <a:gd name="connsiteY1-112" fmla="*/ 365554 h 1053473"/>
              <a:gd name="connsiteX2-113" fmla="*/ 366580 w 766539"/>
              <a:gd name="connsiteY2-114" fmla="*/ 622088 h 1053473"/>
              <a:gd name="connsiteX3-115" fmla="*/ 766539 w 766539"/>
              <a:gd name="connsiteY3-116" fmla="*/ 1053473 h 1053473"/>
              <a:gd name="connsiteX0-117" fmla="*/ 0 w 790911"/>
              <a:gd name="connsiteY0-118" fmla="*/ 0 h 1070820"/>
              <a:gd name="connsiteX1-119" fmla="*/ 130303 w 790911"/>
              <a:gd name="connsiteY1-120" fmla="*/ 365554 h 1070820"/>
              <a:gd name="connsiteX2-121" fmla="*/ 366580 w 790911"/>
              <a:gd name="connsiteY2-122" fmla="*/ 622088 h 1070820"/>
              <a:gd name="connsiteX3-123" fmla="*/ 790911 w 790911"/>
              <a:gd name="connsiteY3-124" fmla="*/ 1070820 h 1070820"/>
              <a:gd name="connsiteX0-125" fmla="*/ 0 w 790911"/>
              <a:gd name="connsiteY0-126" fmla="*/ 0 h 1070820"/>
              <a:gd name="connsiteX1-127" fmla="*/ 130303 w 790911"/>
              <a:gd name="connsiteY1-128" fmla="*/ 365554 h 1070820"/>
              <a:gd name="connsiteX2-129" fmla="*/ 366580 w 790911"/>
              <a:gd name="connsiteY2-130" fmla="*/ 622088 h 1070820"/>
              <a:gd name="connsiteX3-131" fmla="*/ 790911 w 790911"/>
              <a:gd name="connsiteY3-132" fmla="*/ 1070820 h 1070820"/>
              <a:gd name="connsiteX0-133" fmla="*/ 0 w 790911"/>
              <a:gd name="connsiteY0-134" fmla="*/ 0 h 1070820"/>
              <a:gd name="connsiteX1-135" fmla="*/ 149801 w 790911"/>
              <a:gd name="connsiteY1-136" fmla="*/ 353990 h 1070820"/>
              <a:gd name="connsiteX2-137" fmla="*/ 366580 w 790911"/>
              <a:gd name="connsiteY2-138" fmla="*/ 622088 h 1070820"/>
              <a:gd name="connsiteX3-139" fmla="*/ 790911 w 790911"/>
              <a:gd name="connsiteY3-140" fmla="*/ 1070820 h 1070820"/>
              <a:gd name="connsiteX0-141" fmla="*/ 0 w 800660"/>
              <a:gd name="connsiteY0-142" fmla="*/ 0 h 1065038"/>
              <a:gd name="connsiteX1-143" fmla="*/ 159550 w 800660"/>
              <a:gd name="connsiteY1-144" fmla="*/ 348208 h 1065038"/>
              <a:gd name="connsiteX2-145" fmla="*/ 376329 w 800660"/>
              <a:gd name="connsiteY2-146" fmla="*/ 616306 h 1065038"/>
              <a:gd name="connsiteX3-147" fmla="*/ 800660 w 800660"/>
              <a:gd name="connsiteY3-148" fmla="*/ 1065038 h 1065038"/>
            </a:gdLst>
            <a:ahLst/>
            <a:cxnLst>
              <a:cxn ang="0">
                <a:pos x="connsiteX0-1" y="connsiteY0-2"/>
              </a:cxn>
              <a:cxn ang="0">
                <a:pos x="connsiteX1-3" y="connsiteY1-4"/>
              </a:cxn>
              <a:cxn ang="0">
                <a:pos x="connsiteX2-9" y="connsiteY2-10"/>
              </a:cxn>
              <a:cxn ang="0">
                <a:pos x="connsiteX3-59" y="connsiteY3-60"/>
              </a:cxn>
            </a:cxnLst>
            <a:rect l="l" t="t" r="r" b="b"/>
            <a:pathLst>
              <a:path w="800660" h="1065038">
                <a:moveTo>
                  <a:pt x="0" y="0"/>
                </a:moveTo>
                <a:cubicBezTo>
                  <a:pt x="7906" y="73454"/>
                  <a:pt x="108202" y="259947"/>
                  <a:pt x="159550" y="348208"/>
                </a:cubicBezTo>
                <a:cubicBezTo>
                  <a:pt x="210898" y="436469"/>
                  <a:pt x="250792" y="519000"/>
                  <a:pt x="376329" y="616306"/>
                </a:cubicBezTo>
                <a:cubicBezTo>
                  <a:pt x="636492" y="770554"/>
                  <a:pt x="645377" y="764917"/>
                  <a:pt x="800660" y="1065038"/>
                </a:cubicBezTo>
              </a:path>
            </a:pathLst>
          </a:custGeom>
          <a:noFill/>
          <a:ln w="31750" cap="sq">
            <a:solidFill>
              <a:srgbClr val="FF0000"/>
            </a:solidFill>
            <a:prstDash val="sysDash"/>
            <a:miter lim="800000"/>
            <a:headEnd type="triangle"/>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20000"/>
              </a:lnSpc>
            </a:pPr>
            <a:endParaRPr lang="zh-CN" altLang="en-US" sz="1050" dirty="0">
              <a:cs typeface="+mn-ea"/>
              <a:sym typeface="+mn-lt"/>
            </a:endParaRPr>
          </a:p>
        </p:txBody>
      </p:sp>
      <p:grpSp>
        <p:nvGrpSpPr>
          <p:cNvPr id="88" name="组合 87"/>
          <p:cNvGrpSpPr>
            <a:grpSpLocks noChangeAspect="1"/>
          </p:cNvGrpSpPr>
          <p:nvPr/>
        </p:nvGrpSpPr>
        <p:grpSpPr>
          <a:xfrm>
            <a:off x="4021512" y="5391020"/>
            <a:ext cx="392192" cy="288000"/>
            <a:chOff x="2414432" y="1906171"/>
            <a:chExt cx="1038038" cy="762267"/>
          </a:xfrm>
        </p:grpSpPr>
        <p:grpSp>
          <p:nvGrpSpPr>
            <p:cNvPr id="89" name="组合 88"/>
            <p:cNvGrpSpPr/>
            <p:nvPr/>
          </p:nvGrpSpPr>
          <p:grpSpPr>
            <a:xfrm>
              <a:off x="2414432" y="1906171"/>
              <a:ext cx="1038038" cy="762267"/>
              <a:chOff x="4513205" y="5597399"/>
              <a:chExt cx="361324" cy="243590"/>
            </a:xfrm>
          </p:grpSpPr>
          <p:sp>
            <p:nvSpPr>
              <p:cNvPr id="91" name="Freeform 192"/>
              <p:cNvSpPr/>
              <p:nvPr>
                <p:custDataLst>
                  <p:tags r:id="rId70"/>
                </p:custDataLst>
              </p:nvPr>
            </p:nvSpPr>
            <p:spPr bwMode="auto">
              <a:xfrm>
                <a:off x="4513205" y="5597399"/>
                <a:ext cx="361324" cy="237274"/>
              </a:xfrm>
              <a:custGeom>
                <a:avLst/>
                <a:gdLst/>
                <a:ahLst/>
                <a:cxnLst>
                  <a:cxn ang="0">
                    <a:pos x="1780" y="1434"/>
                  </a:cxn>
                  <a:cxn ang="0">
                    <a:pos x="1780" y="1434"/>
                  </a:cxn>
                  <a:cxn ang="0">
                    <a:pos x="1601" y="1434"/>
                  </a:cxn>
                  <a:cxn ang="0">
                    <a:pos x="1601" y="1367"/>
                  </a:cxn>
                  <a:cxn ang="0">
                    <a:pos x="1780" y="1367"/>
                  </a:cxn>
                  <a:cxn ang="0">
                    <a:pos x="1820" y="1327"/>
                  </a:cxn>
                  <a:cxn ang="0">
                    <a:pos x="1820" y="106"/>
                  </a:cxn>
                  <a:cxn ang="0">
                    <a:pos x="1780" y="67"/>
                  </a:cxn>
                  <a:cxn ang="0">
                    <a:pos x="106" y="67"/>
                  </a:cxn>
                  <a:cxn ang="0">
                    <a:pos x="67" y="106"/>
                  </a:cxn>
                  <a:cxn ang="0">
                    <a:pos x="67" y="1327"/>
                  </a:cxn>
                  <a:cxn ang="0">
                    <a:pos x="106" y="1367"/>
                  </a:cxn>
                  <a:cxn ang="0">
                    <a:pos x="1401" y="1367"/>
                  </a:cxn>
                  <a:cxn ang="0">
                    <a:pos x="1401" y="1434"/>
                  </a:cxn>
                  <a:cxn ang="0">
                    <a:pos x="106" y="1434"/>
                  </a:cxn>
                  <a:cxn ang="0">
                    <a:pos x="0" y="1327"/>
                  </a:cxn>
                  <a:cxn ang="0">
                    <a:pos x="0" y="106"/>
                  </a:cxn>
                  <a:cxn ang="0">
                    <a:pos x="106" y="0"/>
                  </a:cxn>
                  <a:cxn ang="0">
                    <a:pos x="1780" y="0"/>
                  </a:cxn>
                  <a:cxn ang="0">
                    <a:pos x="1886" y="106"/>
                  </a:cxn>
                  <a:cxn ang="0">
                    <a:pos x="1886" y="1327"/>
                  </a:cxn>
                  <a:cxn ang="0">
                    <a:pos x="1780" y="1434"/>
                  </a:cxn>
                </a:cxnLst>
                <a:rect l="0" t="0" r="r" b="b"/>
                <a:pathLst>
                  <a:path w="1886" h="1434">
                    <a:moveTo>
                      <a:pt x="1780" y="1434"/>
                    </a:moveTo>
                    <a:lnTo>
                      <a:pt x="1780" y="1434"/>
                    </a:lnTo>
                    <a:lnTo>
                      <a:pt x="1601" y="1434"/>
                    </a:lnTo>
                    <a:lnTo>
                      <a:pt x="1601" y="1367"/>
                    </a:lnTo>
                    <a:lnTo>
                      <a:pt x="1780" y="1367"/>
                    </a:lnTo>
                    <a:cubicBezTo>
                      <a:pt x="1802" y="1367"/>
                      <a:pt x="1820" y="1349"/>
                      <a:pt x="1820" y="1327"/>
                    </a:cubicBezTo>
                    <a:lnTo>
                      <a:pt x="1820" y="106"/>
                    </a:lnTo>
                    <a:cubicBezTo>
                      <a:pt x="1820" y="85"/>
                      <a:pt x="1802" y="67"/>
                      <a:pt x="1780" y="67"/>
                    </a:cubicBezTo>
                    <a:lnTo>
                      <a:pt x="106" y="67"/>
                    </a:lnTo>
                    <a:cubicBezTo>
                      <a:pt x="84" y="67"/>
                      <a:pt x="67" y="85"/>
                      <a:pt x="67" y="106"/>
                    </a:cubicBezTo>
                    <a:lnTo>
                      <a:pt x="67" y="1327"/>
                    </a:lnTo>
                    <a:cubicBezTo>
                      <a:pt x="67" y="1349"/>
                      <a:pt x="84" y="1367"/>
                      <a:pt x="106" y="1367"/>
                    </a:cubicBezTo>
                    <a:lnTo>
                      <a:pt x="1401" y="1367"/>
                    </a:lnTo>
                    <a:lnTo>
                      <a:pt x="1401" y="1434"/>
                    </a:lnTo>
                    <a:lnTo>
                      <a:pt x="106" y="1434"/>
                    </a:lnTo>
                    <a:cubicBezTo>
                      <a:pt x="48" y="1434"/>
                      <a:pt x="0" y="1386"/>
                      <a:pt x="0" y="1327"/>
                    </a:cubicBezTo>
                    <a:lnTo>
                      <a:pt x="0" y="106"/>
                    </a:lnTo>
                    <a:cubicBezTo>
                      <a:pt x="0" y="48"/>
                      <a:pt x="48" y="0"/>
                      <a:pt x="106" y="0"/>
                    </a:cubicBezTo>
                    <a:lnTo>
                      <a:pt x="1780" y="0"/>
                    </a:lnTo>
                    <a:cubicBezTo>
                      <a:pt x="1839" y="0"/>
                      <a:pt x="1886" y="48"/>
                      <a:pt x="1886" y="106"/>
                    </a:cubicBezTo>
                    <a:lnTo>
                      <a:pt x="1886" y="1327"/>
                    </a:lnTo>
                    <a:cubicBezTo>
                      <a:pt x="1886" y="1386"/>
                      <a:pt x="1839" y="1434"/>
                      <a:pt x="1780" y="1434"/>
                    </a:cubicBezTo>
                    <a:close/>
                  </a:path>
                </a:pathLst>
              </a:custGeom>
              <a:solidFill>
                <a:srgbClr val="0836BF"/>
              </a:solidFill>
              <a:ln w="159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92" name="Freeform 193"/>
              <p:cNvSpPr>
                <a:spLocks noEditPoints="1"/>
              </p:cNvSpPr>
              <p:nvPr>
                <p:custDataLst>
                  <p:tags r:id="rId71"/>
                </p:custDataLst>
              </p:nvPr>
            </p:nvSpPr>
            <p:spPr bwMode="auto">
              <a:xfrm>
                <a:off x="4532068" y="5624319"/>
                <a:ext cx="323595" cy="184059"/>
              </a:xfrm>
              <a:custGeom>
                <a:avLst/>
                <a:gdLst/>
                <a:ahLst/>
                <a:cxnLst>
                  <a:cxn ang="0">
                    <a:pos x="27" y="1086"/>
                  </a:cxn>
                  <a:cxn ang="0">
                    <a:pos x="27" y="1086"/>
                  </a:cxn>
                  <a:cxn ang="0">
                    <a:pos x="1660" y="1086"/>
                  </a:cxn>
                  <a:cxn ang="0">
                    <a:pos x="1660" y="27"/>
                  </a:cxn>
                  <a:cxn ang="0">
                    <a:pos x="27" y="27"/>
                  </a:cxn>
                  <a:cxn ang="0">
                    <a:pos x="27" y="1086"/>
                  </a:cxn>
                  <a:cxn ang="0">
                    <a:pos x="1687" y="1113"/>
                  </a:cxn>
                  <a:cxn ang="0">
                    <a:pos x="1687" y="1113"/>
                  </a:cxn>
                  <a:cxn ang="0">
                    <a:pos x="0" y="1113"/>
                  </a:cxn>
                  <a:cxn ang="0">
                    <a:pos x="0" y="0"/>
                  </a:cxn>
                  <a:cxn ang="0">
                    <a:pos x="1687" y="0"/>
                  </a:cxn>
                  <a:cxn ang="0">
                    <a:pos x="1687" y="1113"/>
                  </a:cxn>
                </a:cxnLst>
                <a:rect l="0" t="0" r="r" b="b"/>
                <a:pathLst>
                  <a:path w="1687" h="1113">
                    <a:moveTo>
                      <a:pt x="27" y="1086"/>
                    </a:moveTo>
                    <a:lnTo>
                      <a:pt x="27" y="1086"/>
                    </a:lnTo>
                    <a:lnTo>
                      <a:pt x="1660" y="1086"/>
                    </a:lnTo>
                    <a:lnTo>
                      <a:pt x="1660" y="27"/>
                    </a:lnTo>
                    <a:lnTo>
                      <a:pt x="27" y="27"/>
                    </a:lnTo>
                    <a:lnTo>
                      <a:pt x="27" y="1086"/>
                    </a:lnTo>
                    <a:close/>
                    <a:moveTo>
                      <a:pt x="1687" y="1113"/>
                    </a:moveTo>
                    <a:lnTo>
                      <a:pt x="1687" y="1113"/>
                    </a:lnTo>
                    <a:lnTo>
                      <a:pt x="0" y="1113"/>
                    </a:lnTo>
                    <a:lnTo>
                      <a:pt x="0" y="0"/>
                    </a:lnTo>
                    <a:lnTo>
                      <a:pt x="1687" y="0"/>
                    </a:lnTo>
                    <a:lnTo>
                      <a:pt x="1687" y="1113"/>
                    </a:ln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sp>
            <p:nvSpPr>
              <p:cNvPr id="93" name="Freeform 194"/>
              <p:cNvSpPr/>
              <p:nvPr>
                <p:custDataLst>
                  <p:tags r:id="rId72"/>
                </p:custDataLst>
              </p:nvPr>
            </p:nvSpPr>
            <p:spPr bwMode="auto">
              <a:xfrm>
                <a:off x="4675455" y="5614932"/>
                <a:ext cx="4353" cy="3756"/>
              </a:xfrm>
              <a:custGeom>
                <a:avLst/>
                <a:gdLst/>
                <a:ahLst/>
                <a:cxnLst>
                  <a:cxn ang="0">
                    <a:pos x="22" y="12"/>
                  </a:cxn>
                  <a:cxn ang="0">
                    <a:pos x="22" y="12"/>
                  </a:cxn>
                  <a:cxn ang="0">
                    <a:pos x="11" y="23"/>
                  </a:cxn>
                  <a:cxn ang="0">
                    <a:pos x="0" y="12"/>
                  </a:cxn>
                  <a:cxn ang="0">
                    <a:pos x="11" y="0"/>
                  </a:cxn>
                  <a:cxn ang="0">
                    <a:pos x="22" y="12"/>
                  </a:cxn>
                </a:cxnLst>
                <a:rect l="0" t="0" r="r" b="b"/>
                <a:pathLst>
                  <a:path w="22" h="23">
                    <a:moveTo>
                      <a:pt x="22" y="12"/>
                    </a:moveTo>
                    <a:lnTo>
                      <a:pt x="22" y="12"/>
                    </a:lnTo>
                    <a:cubicBezTo>
                      <a:pt x="22" y="18"/>
                      <a:pt x="17" y="23"/>
                      <a:pt x="11" y="23"/>
                    </a:cubicBezTo>
                    <a:cubicBezTo>
                      <a:pt x="5" y="23"/>
                      <a:pt x="0" y="18"/>
                      <a:pt x="0" y="12"/>
                    </a:cubicBezTo>
                    <a:cubicBezTo>
                      <a:pt x="0" y="6"/>
                      <a:pt x="5" y="0"/>
                      <a:pt x="11" y="0"/>
                    </a:cubicBezTo>
                    <a:cubicBezTo>
                      <a:pt x="17" y="0"/>
                      <a:pt x="22" y="6"/>
                      <a:pt x="22" y="12"/>
                    </a:cubicBez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sp>
            <p:nvSpPr>
              <p:cNvPr id="94" name="Freeform 201"/>
              <p:cNvSpPr>
                <a:spLocks noEditPoints="1"/>
              </p:cNvSpPr>
              <p:nvPr>
                <p:custDataLst>
                  <p:tags r:id="rId73"/>
                </p:custDataLst>
              </p:nvPr>
            </p:nvSpPr>
            <p:spPr bwMode="auto">
              <a:xfrm>
                <a:off x="4679363" y="5810286"/>
                <a:ext cx="28297" cy="11269"/>
              </a:xfrm>
              <a:custGeom>
                <a:avLst/>
                <a:gdLst/>
                <a:ahLst/>
                <a:cxnLst>
                  <a:cxn ang="0">
                    <a:pos x="27" y="26"/>
                  </a:cxn>
                  <a:cxn ang="0">
                    <a:pos x="27" y="26"/>
                  </a:cxn>
                  <a:cxn ang="0">
                    <a:pos x="27" y="43"/>
                  </a:cxn>
                  <a:cxn ang="0">
                    <a:pos x="118" y="43"/>
                  </a:cxn>
                  <a:cxn ang="0">
                    <a:pos x="119" y="43"/>
                  </a:cxn>
                  <a:cxn ang="0">
                    <a:pos x="119" y="27"/>
                  </a:cxn>
                  <a:cxn ang="0">
                    <a:pos x="27" y="26"/>
                  </a:cxn>
                  <a:cxn ang="0">
                    <a:pos x="118" y="70"/>
                  </a:cxn>
                  <a:cxn ang="0">
                    <a:pos x="118" y="70"/>
                  </a:cxn>
                  <a:cxn ang="0">
                    <a:pos x="27" y="70"/>
                  </a:cxn>
                  <a:cxn ang="0">
                    <a:pos x="0" y="43"/>
                  </a:cxn>
                  <a:cxn ang="0">
                    <a:pos x="0" y="27"/>
                  </a:cxn>
                  <a:cxn ang="0">
                    <a:pos x="27" y="0"/>
                  </a:cxn>
                  <a:cxn ang="0">
                    <a:pos x="118" y="0"/>
                  </a:cxn>
                  <a:cxn ang="0">
                    <a:pos x="146" y="27"/>
                  </a:cxn>
                  <a:cxn ang="0">
                    <a:pos x="146" y="43"/>
                  </a:cxn>
                  <a:cxn ang="0">
                    <a:pos x="118" y="70"/>
                  </a:cxn>
                </a:cxnLst>
                <a:rect l="0" t="0" r="r" b="b"/>
                <a:pathLst>
                  <a:path w="146" h="70">
                    <a:moveTo>
                      <a:pt x="27" y="26"/>
                    </a:moveTo>
                    <a:lnTo>
                      <a:pt x="27" y="26"/>
                    </a:lnTo>
                    <a:lnTo>
                      <a:pt x="27" y="43"/>
                    </a:lnTo>
                    <a:lnTo>
                      <a:pt x="118" y="43"/>
                    </a:lnTo>
                    <a:cubicBezTo>
                      <a:pt x="119" y="43"/>
                      <a:pt x="119" y="43"/>
                      <a:pt x="119" y="43"/>
                    </a:cubicBezTo>
                    <a:lnTo>
                      <a:pt x="119" y="27"/>
                    </a:lnTo>
                    <a:lnTo>
                      <a:pt x="27" y="26"/>
                    </a:lnTo>
                    <a:close/>
                    <a:moveTo>
                      <a:pt x="118" y="70"/>
                    </a:moveTo>
                    <a:lnTo>
                      <a:pt x="118" y="70"/>
                    </a:lnTo>
                    <a:lnTo>
                      <a:pt x="27" y="70"/>
                    </a:lnTo>
                    <a:cubicBezTo>
                      <a:pt x="12" y="70"/>
                      <a:pt x="0" y="57"/>
                      <a:pt x="0" y="43"/>
                    </a:cubicBezTo>
                    <a:lnTo>
                      <a:pt x="0" y="27"/>
                    </a:lnTo>
                    <a:cubicBezTo>
                      <a:pt x="0" y="12"/>
                      <a:pt x="12" y="0"/>
                      <a:pt x="27" y="0"/>
                    </a:cubicBezTo>
                    <a:lnTo>
                      <a:pt x="118" y="0"/>
                    </a:lnTo>
                    <a:cubicBezTo>
                      <a:pt x="133" y="0"/>
                      <a:pt x="146" y="12"/>
                      <a:pt x="146" y="27"/>
                    </a:cubicBezTo>
                    <a:lnTo>
                      <a:pt x="146" y="43"/>
                    </a:lnTo>
                    <a:cubicBezTo>
                      <a:pt x="146" y="57"/>
                      <a:pt x="133" y="70"/>
                      <a:pt x="118" y="70"/>
                    </a:cubicBez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sp>
            <p:nvSpPr>
              <p:cNvPr id="95" name="Freeform 202"/>
              <p:cNvSpPr/>
              <p:nvPr>
                <p:custDataLst>
                  <p:tags r:id="rId74"/>
                </p:custDataLst>
              </p:nvPr>
            </p:nvSpPr>
            <p:spPr bwMode="auto">
              <a:xfrm>
                <a:off x="4764978" y="581778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sp>
            <p:nvSpPr>
              <p:cNvPr id="96" name="Freeform 203"/>
              <p:cNvSpPr/>
              <p:nvPr>
                <p:custDataLst>
                  <p:tags r:id="rId75"/>
                </p:custDataLst>
              </p:nvPr>
            </p:nvSpPr>
            <p:spPr bwMode="auto">
              <a:xfrm>
                <a:off x="4805613"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grpSp>
        <p:pic>
          <p:nvPicPr>
            <p:cNvPr id="90" name="图片 89"/>
            <p:cNvPicPr>
              <a:picLocks noChangeAspect="1"/>
            </p:cNvPicPr>
            <p:nvPr>
              <p:custDataLst>
                <p:tags r:id="rId76"/>
              </p:custDataLst>
            </p:nvPr>
          </p:nvPicPr>
          <p:blipFill>
            <a:blip r:embed="rId77" cstate="print">
              <a:extLst>
                <a:ext uri="{28A0092B-C50C-407E-A947-70E740481C1C}">
                  <a14:useLocalDpi xmlns:a14="http://schemas.microsoft.com/office/drawing/2010/main" val="0"/>
                </a:ext>
              </a:extLst>
            </a:blip>
            <a:stretch>
              <a:fillRect/>
            </a:stretch>
          </p:blipFill>
          <p:spPr>
            <a:xfrm>
              <a:off x="2917029" y="1948441"/>
              <a:ext cx="106154" cy="36000"/>
            </a:xfrm>
            <a:prstGeom prst="rect">
              <a:avLst/>
            </a:prstGeom>
          </p:spPr>
        </p:pic>
      </p:grpSp>
      <p:sp>
        <p:nvSpPr>
          <p:cNvPr id="85" name="矩形 84"/>
          <p:cNvSpPr/>
          <p:nvPr>
            <p:custDataLst>
              <p:tags r:id="rId78"/>
            </p:custDataLst>
          </p:nvPr>
        </p:nvSpPr>
        <p:spPr>
          <a:xfrm>
            <a:off x="483235" y="6021070"/>
            <a:ext cx="10948670" cy="460375"/>
          </a:xfrm>
          <a:prstGeom prst="rect">
            <a:avLst/>
          </a:prstGeom>
          <a:noFill/>
        </p:spPr>
        <p:txBody>
          <a:bodyPr wrap="square">
            <a:spAutoFit/>
          </a:bodyPr>
          <a:lstStyle/>
          <a:p>
            <a:pPr marL="342900" indent="-342900" algn="ctr">
              <a:lnSpc>
                <a:spcPct val="120000"/>
              </a:lnSpc>
              <a:buFont typeface="Wingdings" panose="05000000000000000000" charset="0"/>
              <a:buChar char="Ø"/>
            </a:pPr>
            <a:r>
              <a:rPr lang="zh-CN" altLang="en-US" sz="2000" dirty="0">
                <a:solidFill>
                  <a:schemeClr val="tx1"/>
                </a:solidFill>
                <a:cs typeface="+mn-ea"/>
                <a:sym typeface="+mn-lt"/>
              </a:rPr>
              <a:t>问题：在物理层提供比特流传输服务基础上，相连结点如何实现正确的数据发送与接收？</a:t>
            </a:r>
            <a:endParaRPr lang="zh-CN" altLang="en-US" sz="2000" dirty="0">
              <a:solidFill>
                <a:schemeClr val="tx1"/>
              </a:solidFill>
              <a:cs typeface="+mn-ea"/>
              <a:sym typeface="+mn-l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停止等待</a:t>
            </a:r>
            <a:r>
              <a:rPr lang="zh-CN" altLang="en-US" dirty="0"/>
              <a:t>协议性能评估</a:t>
            </a:r>
            <a:endParaRPr lang="zh-CN" altLang="en-US" dirty="0"/>
          </a:p>
        </p:txBody>
      </p:sp>
      <p:sp>
        <p:nvSpPr>
          <p:cNvPr id="3" name="内容占位符 2"/>
          <p:cNvSpPr>
            <a:spLocks noGrp="1"/>
          </p:cNvSpPr>
          <p:nvPr>
            <p:ph idx="1"/>
          </p:nvPr>
        </p:nvSpPr>
        <p:spPr>
          <a:xfrm>
            <a:off x="366395" y="1125855"/>
            <a:ext cx="5209540" cy="5008245"/>
          </a:xfrm>
        </p:spPr>
        <p:txBody>
          <a:bodyPr>
            <a:noAutofit/>
          </a:bodyPr>
          <a:lstStyle/>
          <a:p>
            <a:r>
              <a:rPr lang="zh-CN" altLang="en-US" dirty="0">
                <a:sym typeface="+mn-ea"/>
              </a:rPr>
              <a:t>完成一帧发送所需的最短时间</a:t>
            </a:r>
            <a:endParaRPr lang="zh-CN" altLang="en-US" dirty="0"/>
          </a:p>
          <a:p>
            <a:pPr marL="0" indent="341630">
              <a:buNone/>
            </a:pPr>
            <a:r>
              <a:rPr lang="en-US" altLang="zh-CN" b="1" i="1" dirty="0" err="1">
                <a:cs typeface="微软雅黑 Light" panose="020B0502040204020203" pitchFamily="34" charset="-122"/>
              </a:rPr>
              <a:t>t</a:t>
            </a:r>
            <a:r>
              <a:rPr lang="en-US" altLang="zh-CN" b="1" i="1" baseline="-25000" dirty="0" err="1">
                <a:cs typeface="微软雅黑 Light" panose="020B0502040204020203" pitchFamily="34" charset="-122"/>
              </a:rPr>
              <a:t>W</a:t>
            </a:r>
            <a:r>
              <a:rPr lang="en-US" altLang="zh-CN" b="1" i="1" dirty="0">
                <a:cs typeface="微软雅黑 Light" panose="020B0502040204020203" pitchFamily="34" charset="-122"/>
              </a:rPr>
              <a:t> </a:t>
            </a:r>
            <a:r>
              <a:rPr lang="en-US" altLang="zh-CN" b="1" dirty="0">
                <a:cs typeface="微软雅黑 Light" panose="020B0502040204020203" pitchFamily="34" charset="-122"/>
              </a:rPr>
              <a:t>= t</a:t>
            </a:r>
            <a:r>
              <a:rPr lang="en-US" altLang="zh-CN" b="1" baseline="-25000" dirty="0">
                <a:cs typeface="微软雅黑 Light" panose="020B0502040204020203" pitchFamily="34" charset="-122"/>
              </a:rPr>
              <a:t>I</a:t>
            </a:r>
            <a:r>
              <a:rPr lang="en-US" altLang="zh-CN" b="1" dirty="0">
                <a:cs typeface="微软雅黑 Light" panose="020B0502040204020203" pitchFamily="34" charset="-122"/>
              </a:rPr>
              <a:t>+2t</a:t>
            </a:r>
            <a:r>
              <a:rPr lang="en-US" altLang="zh-CN" b="1" baseline="-25000" dirty="0">
                <a:cs typeface="微软雅黑 Light" panose="020B0502040204020203" pitchFamily="34" charset="-122"/>
              </a:rPr>
              <a:t>P</a:t>
            </a:r>
            <a:r>
              <a:rPr lang="en-US" altLang="zh-CN" b="1" dirty="0">
                <a:cs typeface="微软雅黑 Light" panose="020B0502040204020203" pitchFamily="34" charset="-122"/>
              </a:rPr>
              <a:t>+2t</a:t>
            </a:r>
            <a:r>
              <a:rPr lang="en-US" altLang="zh-CN" b="1" baseline="-25000" dirty="0">
                <a:cs typeface="微软雅黑 Light" panose="020B0502040204020203" pitchFamily="34" charset="-122"/>
              </a:rPr>
              <a:t>Proc</a:t>
            </a:r>
            <a:r>
              <a:rPr lang="en-US" altLang="zh-CN" b="1" dirty="0">
                <a:cs typeface="微软雅黑 Light" panose="020B0502040204020203" pitchFamily="34" charset="-122"/>
              </a:rPr>
              <a:t>+t</a:t>
            </a:r>
            <a:r>
              <a:rPr lang="en-US" altLang="zh-CN" b="1" baseline="-25000" dirty="0">
                <a:cs typeface="微软雅黑 Light" panose="020B0502040204020203" pitchFamily="34" charset="-122"/>
              </a:rPr>
              <a:t>S</a:t>
            </a:r>
            <a:endParaRPr lang="en-US" altLang="zh-CN" b="1" baseline="-25000" dirty="0">
              <a:cs typeface="微软雅黑 Light" panose="020B0502040204020203" pitchFamily="34" charset="-122"/>
            </a:endParaRPr>
          </a:p>
          <a:p>
            <a:pPr lvl="1" algn="l">
              <a:lnSpc>
                <a:spcPct val="120000"/>
              </a:lnSpc>
              <a:spcBef>
                <a:spcPts val="0"/>
              </a:spcBef>
            </a:pPr>
            <a:r>
              <a:rPr lang="en-US" altLang="zh-CN" b="1" dirty="0">
                <a:cs typeface="微软雅黑 Light" panose="020B0502040204020203" pitchFamily="34" charset="-122"/>
                <a:sym typeface="+mn-ea"/>
              </a:rPr>
              <a:t>t</a:t>
            </a:r>
            <a:r>
              <a:rPr lang="en-US" altLang="zh-CN" b="1" baseline="-25000" dirty="0">
                <a:cs typeface="微软雅黑 Light" panose="020B0502040204020203" pitchFamily="34" charset="-122"/>
                <a:sym typeface="+mn-ea"/>
              </a:rPr>
              <a:t>I</a:t>
            </a:r>
            <a:r>
              <a:rPr lang="zh-CN" altLang="en-US" kern="1200" dirty="0"/>
              <a:t>：发送端发送数据帧时间  </a:t>
            </a:r>
            <a:endParaRPr lang="zh-CN" altLang="en-US" kern="1200" dirty="0"/>
          </a:p>
          <a:p>
            <a:pPr marL="457200" lvl="1" indent="0" algn="l">
              <a:lnSpc>
                <a:spcPct val="120000"/>
              </a:lnSpc>
              <a:spcBef>
                <a:spcPts val="0"/>
              </a:spcBef>
              <a:buNone/>
            </a:pPr>
            <a:r>
              <a:rPr lang="zh-CN" altLang="en-US" kern="1200" dirty="0"/>
              <a:t>       （帧长/数据传输速率）</a:t>
            </a:r>
            <a:endParaRPr lang="zh-CN" altLang="en-US" kern="1200" dirty="0"/>
          </a:p>
          <a:p>
            <a:pPr lvl="1" algn="l">
              <a:lnSpc>
                <a:spcPct val="120000"/>
              </a:lnSpc>
              <a:spcBef>
                <a:spcPts val="0"/>
              </a:spcBef>
            </a:pPr>
            <a:r>
              <a:rPr lang="en-US" altLang="zh-CN" b="1" dirty="0">
                <a:cs typeface="微软雅黑 Light" panose="020B0502040204020203" pitchFamily="34" charset="-122"/>
                <a:sym typeface="+mn-ea"/>
              </a:rPr>
              <a:t>t</a:t>
            </a:r>
            <a:r>
              <a:rPr lang="en-US" altLang="zh-CN" b="1" baseline="-25000" dirty="0">
                <a:cs typeface="微软雅黑 Light" panose="020B0502040204020203" pitchFamily="34" charset="-122"/>
                <a:sym typeface="+mn-ea"/>
              </a:rPr>
              <a:t>S</a:t>
            </a:r>
            <a:r>
              <a:rPr lang="zh-CN" altLang="en-US" kern="1200" dirty="0"/>
              <a:t>：接收端发送应答帧时间 </a:t>
            </a:r>
            <a:endParaRPr lang="zh-CN" altLang="en-US" kern="1200" dirty="0"/>
          </a:p>
          <a:p>
            <a:pPr marL="457200" lvl="1" indent="0" algn="l">
              <a:lnSpc>
                <a:spcPct val="120000"/>
              </a:lnSpc>
              <a:spcBef>
                <a:spcPts val="0"/>
              </a:spcBef>
              <a:buNone/>
            </a:pPr>
            <a:r>
              <a:rPr lang="zh-CN" altLang="en-US" kern="1200" dirty="0"/>
              <a:t>       （应答帧长/数据传输速率）</a:t>
            </a:r>
            <a:endParaRPr lang="zh-CN" altLang="en-US" kern="1200" dirty="0"/>
          </a:p>
          <a:p>
            <a:pPr lvl="1" algn="l">
              <a:lnSpc>
                <a:spcPct val="120000"/>
              </a:lnSpc>
              <a:spcBef>
                <a:spcPts val="0"/>
              </a:spcBef>
            </a:pPr>
            <a:r>
              <a:rPr lang="en-US" altLang="zh-CN" b="1" dirty="0">
                <a:cs typeface="微软雅黑 Light" panose="020B0502040204020203" pitchFamily="34" charset="-122"/>
                <a:sym typeface="+mn-ea"/>
              </a:rPr>
              <a:t>t</a:t>
            </a:r>
            <a:r>
              <a:rPr lang="en-US" altLang="zh-CN" b="1" baseline="-25000" dirty="0">
                <a:cs typeface="微软雅黑 Light" panose="020B0502040204020203" pitchFamily="34" charset="-122"/>
                <a:sym typeface="+mn-ea"/>
              </a:rPr>
              <a:t>P</a:t>
            </a:r>
            <a:r>
              <a:rPr lang="zh-CN" altLang="en-US" kern="1200" dirty="0"/>
              <a:t>：信号传播延时</a:t>
            </a:r>
            <a:endParaRPr lang="zh-CN" altLang="en-US" kern="1200" dirty="0"/>
          </a:p>
          <a:p>
            <a:pPr marL="457200" lvl="1" indent="0" algn="l">
              <a:lnSpc>
                <a:spcPct val="120000"/>
              </a:lnSpc>
              <a:spcBef>
                <a:spcPts val="0"/>
              </a:spcBef>
              <a:buNone/>
            </a:pPr>
            <a:r>
              <a:rPr lang="zh-CN" altLang="en-US" kern="1200" dirty="0"/>
              <a:t>       （线路距离/信号传播速率）</a:t>
            </a:r>
            <a:endParaRPr lang="zh-CN" altLang="en-US" kern="1200" dirty="0"/>
          </a:p>
          <a:p>
            <a:pPr lvl="1" algn="l">
              <a:lnSpc>
                <a:spcPct val="120000"/>
              </a:lnSpc>
              <a:spcBef>
                <a:spcPts val="0"/>
              </a:spcBef>
            </a:pPr>
            <a:r>
              <a:rPr lang="en-US" altLang="zh-CN" b="1" dirty="0">
                <a:cs typeface="微软雅黑 Light" panose="020B0502040204020203" pitchFamily="34" charset="-122"/>
                <a:sym typeface="+mn-ea"/>
              </a:rPr>
              <a:t>t</a:t>
            </a:r>
            <a:r>
              <a:rPr lang="en-US" altLang="zh-CN" b="1" baseline="-25000" dirty="0">
                <a:cs typeface="微软雅黑 Light" panose="020B0502040204020203" pitchFamily="34" charset="-122"/>
                <a:sym typeface="+mn-ea"/>
              </a:rPr>
              <a:t>Proc</a:t>
            </a:r>
            <a:r>
              <a:rPr lang="zh-CN" altLang="en-US" kern="1200" dirty="0"/>
              <a:t>：节点处理时间</a:t>
            </a:r>
            <a:endParaRPr lang="zh-CN" altLang="en-US" dirty="0">
              <a:cs typeface="微软雅黑 Light" panose="020B0502040204020203"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4"/>
          <p:cNvSpPr>
            <a:spLocks noChangeShapeType="1"/>
          </p:cNvSpPr>
          <p:nvPr/>
        </p:nvSpPr>
        <p:spPr bwMode="auto">
          <a:xfrm>
            <a:off x="7014131" y="1875587"/>
            <a:ext cx="410527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6" name="Text Box 21"/>
          <p:cNvSpPr txBox="1">
            <a:spLocks noChangeArrowheads="1"/>
          </p:cNvSpPr>
          <p:nvPr/>
        </p:nvSpPr>
        <p:spPr bwMode="auto">
          <a:xfrm>
            <a:off x="6376310" y="1337364"/>
            <a:ext cx="878767"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lt"/>
                <a:ea typeface="+mn-ea"/>
              </a:rPr>
              <a:t>站点</a:t>
            </a:r>
            <a:r>
              <a:rPr lang="en-US" altLang="zh-CN" dirty="0">
                <a:latin typeface="+mn-lt"/>
                <a:ea typeface="+mn-ea"/>
              </a:rPr>
              <a:t>A</a:t>
            </a:r>
            <a:endParaRPr lang="en-US" altLang="zh-CN" dirty="0">
              <a:latin typeface="+mn-lt"/>
              <a:ea typeface="+mn-ea"/>
            </a:endParaRPr>
          </a:p>
        </p:txBody>
      </p:sp>
      <p:sp>
        <p:nvSpPr>
          <p:cNvPr id="7" name="Text Box 22"/>
          <p:cNvSpPr txBox="1">
            <a:spLocks noChangeArrowheads="1"/>
          </p:cNvSpPr>
          <p:nvPr/>
        </p:nvSpPr>
        <p:spPr bwMode="auto">
          <a:xfrm>
            <a:off x="10982087" y="1313612"/>
            <a:ext cx="8620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lt"/>
                <a:ea typeface="+mn-ea"/>
              </a:rPr>
              <a:t>站点</a:t>
            </a:r>
            <a:r>
              <a:rPr lang="en-US" altLang="zh-CN" dirty="0">
                <a:latin typeface="+mn-lt"/>
                <a:ea typeface="+mn-ea"/>
              </a:rPr>
              <a:t>B</a:t>
            </a:r>
            <a:endParaRPr lang="en-US" altLang="zh-CN" dirty="0">
              <a:latin typeface="+mn-lt"/>
              <a:ea typeface="+mn-ea"/>
            </a:endParaRPr>
          </a:p>
        </p:txBody>
      </p:sp>
      <p:sp>
        <p:nvSpPr>
          <p:cNvPr id="8" name="Freeform 28"/>
          <p:cNvSpPr/>
          <p:nvPr/>
        </p:nvSpPr>
        <p:spPr bwMode="auto">
          <a:xfrm>
            <a:off x="6770451" y="2344693"/>
            <a:ext cx="4592637" cy="942975"/>
          </a:xfrm>
          <a:custGeom>
            <a:avLst/>
            <a:gdLst>
              <a:gd name="T0" fmla="*/ 1 w 2904"/>
              <a:gd name="T1" fmla="*/ 0 h 590"/>
              <a:gd name="T2" fmla="*/ 0 w 2904"/>
              <a:gd name="T3" fmla="*/ 313 h 590"/>
              <a:gd name="T4" fmla="*/ 2901 w 2904"/>
              <a:gd name="T5" fmla="*/ 590 h 590"/>
              <a:gd name="T6" fmla="*/ 2904 w 2904"/>
              <a:gd name="T7" fmla="*/ 273 h 590"/>
              <a:gd name="T8" fmla="*/ 1 w 2904"/>
              <a:gd name="T9" fmla="*/ 0 h 590"/>
            </a:gdLst>
            <a:ahLst/>
            <a:cxnLst>
              <a:cxn ang="0">
                <a:pos x="T0" y="T1"/>
              </a:cxn>
              <a:cxn ang="0">
                <a:pos x="T2" y="T3"/>
              </a:cxn>
              <a:cxn ang="0">
                <a:pos x="T4" y="T5"/>
              </a:cxn>
              <a:cxn ang="0">
                <a:pos x="T6" y="T7"/>
              </a:cxn>
              <a:cxn ang="0">
                <a:pos x="T8" y="T9"/>
              </a:cxn>
            </a:cxnLst>
            <a:rect l="0" t="0" r="r" b="b"/>
            <a:pathLst>
              <a:path w="2904" h="590">
                <a:moveTo>
                  <a:pt x="1" y="0"/>
                </a:moveTo>
                <a:lnTo>
                  <a:pt x="0" y="313"/>
                </a:lnTo>
                <a:lnTo>
                  <a:pt x="2901" y="590"/>
                </a:lnTo>
                <a:lnTo>
                  <a:pt x="2904" y="273"/>
                </a:lnTo>
                <a:lnTo>
                  <a:pt x="1" y="0"/>
                </a:lnTo>
                <a:close/>
              </a:path>
            </a:pathLst>
          </a:custGeom>
          <a:solidFill>
            <a:srgbClr val="FF9900"/>
          </a:solidFill>
          <a:ln w="3175" cap="flat"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dirty="0">
              <a:latin typeface="+mn-lt"/>
              <a:ea typeface="+mn-ea"/>
            </a:endParaRPr>
          </a:p>
        </p:txBody>
      </p:sp>
      <p:sp>
        <p:nvSpPr>
          <p:cNvPr id="9" name="Line 7"/>
          <p:cNvSpPr>
            <a:spLocks noChangeShapeType="1"/>
          </p:cNvSpPr>
          <p:nvPr/>
        </p:nvSpPr>
        <p:spPr bwMode="auto">
          <a:xfrm>
            <a:off x="6772040" y="2344694"/>
            <a:ext cx="4608513" cy="4318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0" name="Text Box 14"/>
          <p:cNvSpPr txBox="1">
            <a:spLocks noChangeArrowheads="1"/>
          </p:cNvSpPr>
          <p:nvPr/>
        </p:nvSpPr>
        <p:spPr bwMode="auto">
          <a:xfrm>
            <a:off x="8680215" y="2633619"/>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数据帧</a:t>
            </a:r>
            <a:endParaRPr lang="zh-CN" altLang="en-US" sz="1600">
              <a:latin typeface="+mn-lt"/>
              <a:ea typeface="+mn-ea"/>
            </a:endParaRPr>
          </a:p>
        </p:txBody>
      </p:sp>
      <p:sp>
        <p:nvSpPr>
          <p:cNvPr id="11" name="Line 25"/>
          <p:cNvSpPr>
            <a:spLocks noChangeShapeType="1"/>
          </p:cNvSpPr>
          <p:nvPr/>
        </p:nvSpPr>
        <p:spPr bwMode="auto">
          <a:xfrm>
            <a:off x="6772040" y="2849519"/>
            <a:ext cx="4608513" cy="4318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2" name="Freeform 35"/>
          <p:cNvSpPr/>
          <p:nvPr/>
        </p:nvSpPr>
        <p:spPr bwMode="auto">
          <a:xfrm>
            <a:off x="6781476" y="3497217"/>
            <a:ext cx="4599076" cy="735005"/>
          </a:xfrm>
          <a:custGeom>
            <a:avLst/>
            <a:gdLst>
              <a:gd name="T0" fmla="*/ 2904 w 2904"/>
              <a:gd name="T1" fmla="*/ 0 h 469"/>
              <a:gd name="T2" fmla="*/ 2902 w 2904"/>
              <a:gd name="T3" fmla="*/ 245 h 469"/>
              <a:gd name="T4" fmla="*/ 2 w 2904"/>
              <a:gd name="T5" fmla="*/ 469 h 469"/>
              <a:gd name="T6" fmla="*/ 0 w 2904"/>
              <a:gd name="T7" fmla="*/ 225 h 469"/>
              <a:gd name="T8" fmla="*/ 2904 w 2904"/>
              <a:gd name="T9" fmla="*/ 0 h 469"/>
            </a:gdLst>
            <a:ahLst/>
            <a:cxnLst>
              <a:cxn ang="0">
                <a:pos x="T0" y="T1"/>
              </a:cxn>
              <a:cxn ang="0">
                <a:pos x="T2" y="T3"/>
              </a:cxn>
              <a:cxn ang="0">
                <a:pos x="T4" y="T5"/>
              </a:cxn>
              <a:cxn ang="0">
                <a:pos x="T6" y="T7"/>
              </a:cxn>
              <a:cxn ang="0">
                <a:pos x="T8" y="T9"/>
              </a:cxn>
            </a:cxnLst>
            <a:rect l="0" t="0" r="r" b="b"/>
            <a:pathLst>
              <a:path w="2904" h="469">
                <a:moveTo>
                  <a:pt x="2904" y="0"/>
                </a:moveTo>
                <a:lnTo>
                  <a:pt x="2902" y="245"/>
                </a:lnTo>
                <a:lnTo>
                  <a:pt x="2" y="469"/>
                </a:lnTo>
                <a:lnTo>
                  <a:pt x="0" y="225"/>
                </a:lnTo>
                <a:lnTo>
                  <a:pt x="2904" y="0"/>
                </a:lnTo>
                <a:close/>
              </a:path>
            </a:pathLst>
          </a:custGeom>
          <a:solidFill>
            <a:srgbClr val="6697F0"/>
          </a:solidFill>
          <a:ln w="3175" cap="flat"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latin typeface="+mn-lt"/>
              <a:ea typeface="+mn-ea"/>
            </a:endParaRPr>
          </a:p>
        </p:txBody>
      </p:sp>
      <p:sp>
        <p:nvSpPr>
          <p:cNvPr id="13" name="Line 36"/>
          <p:cNvSpPr>
            <a:spLocks noChangeShapeType="1"/>
          </p:cNvSpPr>
          <p:nvPr/>
        </p:nvSpPr>
        <p:spPr bwMode="auto">
          <a:xfrm flipH="1">
            <a:off x="6767278" y="3497219"/>
            <a:ext cx="4613275" cy="3587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4" name="Text Box 37"/>
          <p:cNvSpPr txBox="1">
            <a:spLocks noChangeArrowheads="1"/>
          </p:cNvSpPr>
          <p:nvPr/>
        </p:nvSpPr>
        <p:spPr bwMode="auto">
          <a:xfrm flipH="1">
            <a:off x="8680849" y="3665493"/>
            <a:ext cx="792480" cy="33718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应答帧</a:t>
            </a:r>
            <a:endParaRPr lang="zh-CN" altLang="en-US" sz="1600">
              <a:latin typeface="+mn-lt"/>
              <a:ea typeface="+mn-ea"/>
            </a:endParaRPr>
          </a:p>
        </p:txBody>
      </p:sp>
      <p:sp>
        <p:nvSpPr>
          <p:cNvPr id="15" name="Freeform 41"/>
          <p:cNvSpPr/>
          <p:nvPr/>
        </p:nvSpPr>
        <p:spPr bwMode="auto">
          <a:xfrm>
            <a:off x="6776802" y="4505282"/>
            <a:ext cx="4583103" cy="935036"/>
          </a:xfrm>
          <a:custGeom>
            <a:avLst/>
            <a:gdLst>
              <a:gd name="T0" fmla="*/ 1 w 2904"/>
              <a:gd name="T1" fmla="*/ 0 h 590"/>
              <a:gd name="T2" fmla="*/ 0 w 2904"/>
              <a:gd name="T3" fmla="*/ 313 h 590"/>
              <a:gd name="T4" fmla="*/ 2901 w 2904"/>
              <a:gd name="T5" fmla="*/ 590 h 590"/>
              <a:gd name="T6" fmla="*/ 2904 w 2904"/>
              <a:gd name="T7" fmla="*/ 273 h 590"/>
              <a:gd name="T8" fmla="*/ 1 w 2904"/>
              <a:gd name="T9" fmla="*/ 0 h 590"/>
            </a:gdLst>
            <a:ahLst/>
            <a:cxnLst>
              <a:cxn ang="0">
                <a:pos x="T0" y="T1"/>
              </a:cxn>
              <a:cxn ang="0">
                <a:pos x="T2" y="T3"/>
              </a:cxn>
              <a:cxn ang="0">
                <a:pos x="T4" y="T5"/>
              </a:cxn>
              <a:cxn ang="0">
                <a:pos x="T6" y="T7"/>
              </a:cxn>
              <a:cxn ang="0">
                <a:pos x="T8" y="T9"/>
              </a:cxn>
            </a:cxnLst>
            <a:rect l="0" t="0" r="r" b="b"/>
            <a:pathLst>
              <a:path w="2904" h="590">
                <a:moveTo>
                  <a:pt x="1" y="0"/>
                </a:moveTo>
                <a:lnTo>
                  <a:pt x="0" y="313"/>
                </a:lnTo>
                <a:lnTo>
                  <a:pt x="2901" y="590"/>
                </a:lnTo>
                <a:lnTo>
                  <a:pt x="2904" y="273"/>
                </a:lnTo>
                <a:lnTo>
                  <a:pt x="1" y="0"/>
                </a:lnTo>
                <a:close/>
              </a:path>
            </a:pathLst>
          </a:custGeom>
          <a:solidFill>
            <a:srgbClr val="FF9900"/>
          </a:solidFill>
          <a:ln w="3175" cap="flat" cmpd="sng">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latin typeface="+mn-lt"/>
              <a:ea typeface="+mn-ea"/>
            </a:endParaRPr>
          </a:p>
        </p:txBody>
      </p:sp>
      <p:sp>
        <p:nvSpPr>
          <p:cNvPr id="16" name="Line 42"/>
          <p:cNvSpPr>
            <a:spLocks noChangeShapeType="1"/>
          </p:cNvSpPr>
          <p:nvPr/>
        </p:nvSpPr>
        <p:spPr bwMode="auto">
          <a:xfrm>
            <a:off x="6778390" y="4505282"/>
            <a:ext cx="4608513" cy="4318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17" name="Text Box 43"/>
          <p:cNvSpPr txBox="1">
            <a:spLocks noChangeArrowheads="1"/>
          </p:cNvSpPr>
          <p:nvPr/>
        </p:nvSpPr>
        <p:spPr bwMode="auto">
          <a:xfrm>
            <a:off x="8686565" y="4794207"/>
            <a:ext cx="793750" cy="33655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a:latin typeface="+mn-lt"/>
                <a:ea typeface="+mn-ea"/>
              </a:rPr>
              <a:t>数据帧</a:t>
            </a:r>
            <a:endParaRPr lang="zh-CN" altLang="en-US" sz="1600">
              <a:latin typeface="+mn-lt"/>
              <a:ea typeface="+mn-ea"/>
            </a:endParaRPr>
          </a:p>
        </p:txBody>
      </p:sp>
      <p:sp>
        <p:nvSpPr>
          <p:cNvPr id="18" name="Line 44"/>
          <p:cNvSpPr>
            <a:spLocks noChangeShapeType="1"/>
          </p:cNvSpPr>
          <p:nvPr/>
        </p:nvSpPr>
        <p:spPr bwMode="auto">
          <a:xfrm>
            <a:off x="6778390" y="5010107"/>
            <a:ext cx="4608513" cy="4318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nvGrpSpPr>
          <p:cNvPr id="19" name="Group 69"/>
          <p:cNvGrpSpPr/>
          <p:nvPr/>
        </p:nvGrpSpPr>
        <p:grpSpPr bwMode="auto">
          <a:xfrm>
            <a:off x="6772040" y="2203406"/>
            <a:ext cx="4608513" cy="3397250"/>
            <a:chOff x="1562" y="1117"/>
            <a:chExt cx="2903" cy="2140"/>
          </a:xfrm>
        </p:grpSpPr>
        <p:sp>
          <p:nvSpPr>
            <p:cNvPr id="20" name="Line 5"/>
            <p:cNvSpPr>
              <a:spLocks noChangeShapeType="1"/>
            </p:cNvSpPr>
            <p:nvPr/>
          </p:nvSpPr>
          <p:spPr bwMode="auto">
            <a:xfrm>
              <a:off x="1562" y="1117"/>
              <a:ext cx="0" cy="214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sp>
          <p:nvSpPr>
            <p:cNvPr id="21" name="Line 6"/>
            <p:cNvSpPr>
              <a:spLocks noChangeShapeType="1"/>
            </p:cNvSpPr>
            <p:nvPr/>
          </p:nvSpPr>
          <p:spPr bwMode="auto">
            <a:xfrm>
              <a:off x="4465" y="1117"/>
              <a:ext cx="0" cy="214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grpSp>
      <p:sp>
        <p:nvSpPr>
          <p:cNvPr id="22" name="Line 45"/>
          <p:cNvSpPr>
            <a:spLocks noChangeShapeType="1"/>
          </p:cNvSpPr>
          <p:nvPr/>
        </p:nvSpPr>
        <p:spPr bwMode="auto">
          <a:xfrm>
            <a:off x="5944952" y="2346281"/>
            <a:ext cx="5543550" cy="0"/>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3" name="Line 46"/>
          <p:cNvSpPr>
            <a:spLocks noChangeShapeType="1"/>
          </p:cNvSpPr>
          <p:nvPr/>
        </p:nvSpPr>
        <p:spPr bwMode="auto">
          <a:xfrm>
            <a:off x="5944952" y="4505281"/>
            <a:ext cx="5543550" cy="0"/>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4" name="Line 47"/>
          <p:cNvSpPr>
            <a:spLocks noChangeShapeType="1"/>
          </p:cNvSpPr>
          <p:nvPr/>
        </p:nvSpPr>
        <p:spPr bwMode="auto">
          <a:xfrm>
            <a:off x="6016389" y="2346281"/>
            <a:ext cx="1588" cy="2159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Times New Roman" panose="02020603050405020304" pitchFamily="18" charset="0"/>
              <a:cs typeface="Times New Roman" panose="02020603050405020304" pitchFamily="18" charset="0"/>
            </a:endParaRPr>
          </a:p>
        </p:txBody>
      </p:sp>
      <p:sp>
        <p:nvSpPr>
          <p:cNvPr id="25" name="Text Box 48"/>
          <p:cNvSpPr txBox="1">
            <a:spLocks noChangeArrowheads="1"/>
          </p:cNvSpPr>
          <p:nvPr/>
        </p:nvSpPr>
        <p:spPr bwMode="auto">
          <a:xfrm>
            <a:off x="5576037" y="3112954"/>
            <a:ext cx="4411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i="1" dirty="0" err="1">
                <a:latin typeface="Times New Roman" panose="02020603050405020304" pitchFamily="18" charset="0"/>
                <a:cs typeface="Times New Roman" panose="02020603050405020304" pitchFamily="18" charset="0"/>
              </a:rPr>
              <a:t>t</a:t>
            </a:r>
            <a:r>
              <a:rPr lang="en-US" altLang="zh-CN" sz="2400" i="1" baseline="-25000" dirty="0" err="1">
                <a:latin typeface="Times New Roman" panose="02020603050405020304" pitchFamily="18" charset="0"/>
                <a:cs typeface="Times New Roman" panose="02020603050405020304" pitchFamily="18" charset="0"/>
              </a:rPr>
              <a:t>W</a:t>
            </a:r>
            <a:endParaRPr lang="en-US" altLang="zh-CN" sz="2400" i="1" dirty="0">
              <a:latin typeface="Times New Roman" panose="02020603050405020304" pitchFamily="18" charset="0"/>
              <a:cs typeface="Times New Roman" panose="02020603050405020304" pitchFamily="18" charset="0"/>
            </a:endParaRPr>
          </a:p>
        </p:txBody>
      </p:sp>
      <p:sp>
        <p:nvSpPr>
          <p:cNvPr id="26" name="Line 49"/>
          <p:cNvSpPr>
            <a:spLocks noChangeShapeType="1"/>
          </p:cNvSpPr>
          <p:nvPr/>
        </p:nvSpPr>
        <p:spPr bwMode="auto">
          <a:xfrm>
            <a:off x="6233877" y="3281318"/>
            <a:ext cx="5111750" cy="0"/>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7" name="Line 51"/>
          <p:cNvSpPr>
            <a:spLocks noChangeShapeType="1"/>
          </p:cNvSpPr>
          <p:nvPr/>
        </p:nvSpPr>
        <p:spPr bwMode="auto">
          <a:xfrm>
            <a:off x="6233877" y="3497218"/>
            <a:ext cx="5111750" cy="0"/>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mn-lt"/>
              <a:ea typeface="+mn-ea"/>
            </a:endParaRPr>
          </a:p>
        </p:txBody>
      </p:sp>
      <p:sp>
        <p:nvSpPr>
          <p:cNvPr id="28" name="Line 52"/>
          <p:cNvSpPr>
            <a:spLocks noChangeShapeType="1"/>
          </p:cNvSpPr>
          <p:nvPr/>
        </p:nvSpPr>
        <p:spPr bwMode="auto">
          <a:xfrm>
            <a:off x="6251339" y="2849518"/>
            <a:ext cx="558800" cy="0"/>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29" name="Line 53"/>
          <p:cNvSpPr>
            <a:spLocks noChangeShapeType="1"/>
          </p:cNvSpPr>
          <p:nvPr/>
        </p:nvSpPr>
        <p:spPr bwMode="auto">
          <a:xfrm>
            <a:off x="6222764" y="3857581"/>
            <a:ext cx="558800" cy="0"/>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30" name="Line 54"/>
          <p:cNvSpPr>
            <a:spLocks noChangeShapeType="1"/>
          </p:cNvSpPr>
          <p:nvPr/>
        </p:nvSpPr>
        <p:spPr bwMode="auto">
          <a:xfrm>
            <a:off x="6233877" y="4240168"/>
            <a:ext cx="558800" cy="0"/>
          </a:xfrm>
          <a:prstGeom prst="line">
            <a:avLst/>
          </a:prstGeom>
          <a:noFill/>
          <a:ln w="63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latin typeface="Times New Roman" panose="02020603050405020304" pitchFamily="18" charset="0"/>
              <a:cs typeface="Times New Roman" panose="02020603050405020304" pitchFamily="18" charset="0"/>
            </a:endParaRPr>
          </a:p>
        </p:txBody>
      </p:sp>
      <p:sp>
        <p:nvSpPr>
          <p:cNvPr id="31" name="Text Box 55"/>
          <p:cNvSpPr txBox="1">
            <a:spLocks noChangeArrowheads="1"/>
          </p:cNvSpPr>
          <p:nvPr/>
        </p:nvSpPr>
        <p:spPr bwMode="auto">
          <a:xfrm>
            <a:off x="6125930" y="4138569"/>
            <a:ext cx="66357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err="1">
                <a:latin typeface="Times New Roman" panose="02020603050405020304" pitchFamily="18" charset="0"/>
                <a:cs typeface="Times New Roman" panose="02020603050405020304" pitchFamily="18" charset="0"/>
              </a:rPr>
              <a:t>t</a:t>
            </a:r>
            <a:r>
              <a:rPr lang="en-US" altLang="zh-CN" sz="1800" i="1" baseline="-25000" dirty="0" err="1">
                <a:latin typeface="Times New Roman" panose="02020603050405020304" pitchFamily="18" charset="0"/>
                <a:cs typeface="Times New Roman" panose="02020603050405020304" pitchFamily="18" charset="0"/>
              </a:rPr>
              <a:t>Proc</a:t>
            </a:r>
            <a:endParaRPr lang="en-US" altLang="zh-CN" sz="1800" i="1" baseline="-25000" dirty="0">
              <a:latin typeface="Times New Roman" panose="02020603050405020304" pitchFamily="18" charset="0"/>
              <a:cs typeface="Times New Roman" panose="02020603050405020304" pitchFamily="18" charset="0"/>
            </a:endParaRPr>
          </a:p>
        </p:txBody>
      </p:sp>
      <p:sp>
        <p:nvSpPr>
          <p:cNvPr id="32" name="Text Box 58"/>
          <p:cNvSpPr txBox="1">
            <a:spLocks noChangeArrowheads="1"/>
          </p:cNvSpPr>
          <p:nvPr/>
        </p:nvSpPr>
        <p:spPr bwMode="auto">
          <a:xfrm>
            <a:off x="6233878" y="3851231"/>
            <a:ext cx="5556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S</a:t>
            </a:r>
            <a:endParaRPr lang="en-US" altLang="zh-CN" sz="1800" i="1" baseline="-25000">
              <a:latin typeface="Times New Roman" panose="02020603050405020304" pitchFamily="18" charset="0"/>
              <a:cs typeface="Times New Roman" panose="02020603050405020304" pitchFamily="18" charset="0"/>
            </a:endParaRPr>
          </a:p>
        </p:txBody>
      </p:sp>
      <p:sp>
        <p:nvSpPr>
          <p:cNvPr id="33" name="Text Box 59"/>
          <p:cNvSpPr txBox="1">
            <a:spLocks noChangeArrowheads="1"/>
          </p:cNvSpPr>
          <p:nvPr/>
        </p:nvSpPr>
        <p:spPr bwMode="auto">
          <a:xfrm>
            <a:off x="6125930" y="3138444"/>
            <a:ext cx="66357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800" i="1" dirty="0" err="1">
                <a:latin typeface="Times New Roman" panose="02020603050405020304" pitchFamily="18" charset="0"/>
                <a:cs typeface="Times New Roman" panose="02020603050405020304" pitchFamily="18" charset="0"/>
              </a:rPr>
              <a:t>t</a:t>
            </a:r>
            <a:r>
              <a:rPr lang="en-US" altLang="zh-CN" sz="1800" i="1" baseline="-25000" dirty="0" err="1">
                <a:latin typeface="Times New Roman" panose="02020603050405020304" pitchFamily="18" charset="0"/>
                <a:cs typeface="Times New Roman" panose="02020603050405020304" pitchFamily="18" charset="0"/>
              </a:rPr>
              <a:t>Proc</a:t>
            </a:r>
            <a:endParaRPr lang="en-US" altLang="zh-CN" sz="1800" i="1" baseline="-25000" dirty="0">
              <a:latin typeface="Times New Roman" panose="02020603050405020304" pitchFamily="18" charset="0"/>
              <a:cs typeface="Times New Roman" panose="02020603050405020304" pitchFamily="18" charset="0"/>
            </a:endParaRPr>
          </a:p>
        </p:txBody>
      </p:sp>
      <p:sp>
        <p:nvSpPr>
          <p:cNvPr id="34" name="Text Box 60"/>
          <p:cNvSpPr txBox="1">
            <a:spLocks noChangeArrowheads="1"/>
          </p:cNvSpPr>
          <p:nvPr/>
        </p:nvSpPr>
        <p:spPr bwMode="auto">
          <a:xfrm>
            <a:off x="6233878" y="3425781"/>
            <a:ext cx="5556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P</a:t>
            </a:r>
            <a:endParaRPr lang="en-US" altLang="zh-CN" sz="1800" i="1" baseline="-25000">
              <a:latin typeface="Times New Roman" panose="02020603050405020304" pitchFamily="18" charset="0"/>
              <a:cs typeface="Times New Roman" panose="02020603050405020304" pitchFamily="18" charset="0"/>
            </a:endParaRPr>
          </a:p>
        </p:txBody>
      </p:sp>
      <p:sp>
        <p:nvSpPr>
          <p:cNvPr id="35" name="Text Box 63"/>
          <p:cNvSpPr txBox="1">
            <a:spLocks noChangeArrowheads="1"/>
          </p:cNvSpPr>
          <p:nvPr/>
        </p:nvSpPr>
        <p:spPr bwMode="auto">
          <a:xfrm>
            <a:off x="6233878" y="2849519"/>
            <a:ext cx="555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P</a:t>
            </a:r>
            <a:endParaRPr lang="en-US" altLang="zh-CN" sz="1800" i="1" baseline="-25000">
              <a:latin typeface="Times New Roman" panose="02020603050405020304" pitchFamily="18" charset="0"/>
              <a:cs typeface="Times New Roman" panose="02020603050405020304" pitchFamily="18" charset="0"/>
            </a:endParaRPr>
          </a:p>
        </p:txBody>
      </p:sp>
      <p:sp>
        <p:nvSpPr>
          <p:cNvPr id="36" name="Text Box 64"/>
          <p:cNvSpPr txBox="1">
            <a:spLocks noChangeArrowheads="1"/>
          </p:cNvSpPr>
          <p:nvPr/>
        </p:nvSpPr>
        <p:spPr bwMode="auto">
          <a:xfrm>
            <a:off x="6233878" y="2417719"/>
            <a:ext cx="5556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800" i="1">
                <a:latin typeface="Times New Roman" panose="02020603050405020304" pitchFamily="18" charset="0"/>
                <a:cs typeface="Times New Roman" panose="02020603050405020304" pitchFamily="18" charset="0"/>
              </a:rPr>
              <a:t>t</a:t>
            </a:r>
            <a:r>
              <a:rPr lang="en-US" altLang="zh-CN" sz="1800" i="1" baseline="-25000">
                <a:latin typeface="Times New Roman" panose="02020603050405020304" pitchFamily="18" charset="0"/>
                <a:cs typeface="Times New Roman" panose="02020603050405020304" pitchFamily="18" charset="0"/>
              </a:rPr>
              <a:t>I</a:t>
            </a:r>
            <a:endParaRPr lang="en-US" altLang="zh-CN" sz="1800" i="1" baseline="-25000">
              <a:latin typeface="Times New Roman" panose="02020603050405020304" pitchFamily="18" charset="0"/>
              <a:cs typeface="Times New Roman" panose="02020603050405020304" pitchFamily="18" charset="0"/>
            </a:endParaRPr>
          </a:p>
        </p:txBody>
      </p:sp>
      <p:sp>
        <p:nvSpPr>
          <p:cNvPr id="37" name="Line 65"/>
          <p:cNvSpPr>
            <a:spLocks noChangeShapeType="1"/>
          </p:cNvSpPr>
          <p:nvPr/>
        </p:nvSpPr>
        <p:spPr bwMode="auto">
          <a:xfrm flipH="1">
            <a:off x="6775215" y="3889332"/>
            <a:ext cx="4613275" cy="35877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latin typeface="+mn-lt"/>
              <a:ea typeface="+mn-ea"/>
            </a:endParaRPr>
          </a:p>
        </p:txBody>
      </p:sp>
      <p:pic>
        <p:nvPicPr>
          <p:cNvPr id="40" name="图形 39"/>
          <p:cNvPicPr>
            <a:picLocks noChangeAspect="1"/>
          </p:cNvPicPr>
          <p:nvPr/>
        </p:nvPicPr>
        <p:blipFill>
          <a:blip r:embed="rId1"/>
          <a:stretch>
            <a:fillRect/>
          </a:stretch>
        </p:blipFill>
        <p:spPr>
          <a:xfrm>
            <a:off x="6443928" y="1702804"/>
            <a:ext cx="588835" cy="445833"/>
          </a:xfrm>
          <a:prstGeom prst="rect">
            <a:avLst/>
          </a:prstGeom>
        </p:spPr>
      </p:pic>
      <p:pic>
        <p:nvPicPr>
          <p:cNvPr id="41" name="图形 40"/>
          <p:cNvPicPr>
            <a:picLocks noChangeAspect="1"/>
          </p:cNvPicPr>
          <p:nvPr/>
        </p:nvPicPr>
        <p:blipFill>
          <a:blip r:embed="rId1"/>
          <a:stretch>
            <a:fillRect/>
          </a:stretch>
        </p:blipFill>
        <p:spPr>
          <a:xfrm>
            <a:off x="11137939" y="1654041"/>
            <a:ext cx="588835" cy="44583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b">
            <a:normAutofit/>
          </a:bodyPr>
          <a:lstStyle/>
          <a:p>
            <a:r>
              <a:rPr lang="zh-CN" altLang="en-US">
                <a:sym typeface="+mn-ea"/>
              </a:rPr>
              <a:t>停止等待</a:t>
            </a:r>
            <a:r>
              <a:rPr lang="zh-CN" altLang="en-US" dirty="0">
                <a:sym typeface="+mn-lt"/>
              </a:rPr>
              <a:t>协议性能评估（无差错）</a:t>
            </a:r>
            <a:endParaRPr lang="zh-CN" altLang="en-US" dirty="0"/>
          </a:p>
        </p:txBody>
      </p:sp>
      <p:sp>
        <p:nvSpPr>
          <p:cNvPr id="3" name="内容占位符 2"/>
          <p:cNvSpPr>
            <a:spLocks noGrp="1"/>
          </p:cNvSpPr>
          <p:nvPr>
            <p:ph idx="1"/>
          </p:nvPr>
        </p:nvSpPr>
        <p:spPr/>
        <p:txBody>
          <a:bodyPr>
            <a:normAutofit/>
          </a:bodyPr>
          <a:lstStyle/>
          <a:p>
            <a:r>
              <a:rPr lang="zh-CN" altLang="en-US" dirty="0"/>
              <a:t>信道利用率：信道被占用的时间和总时间之比</a:t>
            </a:r>
            <a:endParaRPr lang="zh-CN" altLang="en-US" dirty="0"/>
          </a:p>
          <a:p>
            <a:r>
              <a:rPr lang="zh-CN" altLang="en-US" dirty="0"/>
              <a:t>有效数据传输率：单位时间内传输的有效数据位数</a:t>
            </a:r>
            <a:endParaRPr lang="zh-CN" altLang="en-US" dirty="0"/>
          </a:p>
          <a:p>
            <a:r>
              <a:rPr lang="zh-CN" altLang="en-US" dirty="0"/>
              <a:t>无差错情形时发送信道的利用率</a:t>
            </a:r>
            <a:r>
              <a:rPr lang="en-US" altLang="zh-CN" i="1" dirty="0">
                <a:latin typeface="Times New Roman" panose="02020603050405020304" pitchFamily="18" charset="0"/>
                <a:cs typeface="Times New Roman" panose="02020603050405020304" pitchFamily="18" charset="0"/>
              </a:rPr>
              <a:t>P</a:t>
            </a:r>
            <a:endParaRPr lang="zh-CN" altLang="en-US" dirty="0">
              <a:latin typeface="Times New Roman" panose="02020603050405020304" pitchFamily="18" charset="0"/>
              <a:cs typeface="Times New Roman" panose="02020603050405020304" pitchFamily="18" charset="0"/>
            </a:endParaRPr>
          </a:p>
          <a:p>
            <a:pPr marL="0" indent="0" algn="ctr">
              <a:buNone/>
            </a:pPr>
            <a:r>
              <a:rPr lang="en-US" altLang="zh-CN" i="1" dirty="0">
                <a:latin typeface="Times New Roman" panose="02020603050405020304" pitchFamily="18" charset="0"/>
                <a:cs typeface="Times New Roman" panose="02020603050405020304" pitchFamily="18" charset="0"/>
              </a:rPr>
              <a:t>P = </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i="1" dirty="0">
                <a:latin typeface="Times New Roman" panose="02020603050405020304" pitchFamily="18" charset="0"/>
                <a:cs typeface="Times New Roman" panose="02020603050405020304" pitchFamily="18" charset="0"/>
              </a:rPr>
              <a:t> </a:t>
            </a:r>
            <a:endParaRPr lang="en-US" altLang="zh-CN" i="1" dirty="0">
              <a:latin typeface="Times New Roman" panose="02020603050405020304" pitchFamily="18" charset="0"/>
              <a:cs typeface="Times New Roman" panose="02020603050405020304" pitchFamily="18" charset="0"/>
            </a:endParaRPr>
          </a:p>
          <a:p>
            <a:pPr marL="0" indent="414020">
              <a:buNone/>
            </a:pP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zh-CN" altLang="en-US" dirty="0"/>
              <a:t>：发送端发送数据帧的时间</a:t>
            </a:r>
            <a:endParaRPr lang="zh-CN" altLang="en-US" dirty="0"/>
          </a:p>
          <a:p>
            <a:pPr marL="0" indent="414020">
              <a:buNone/>
            </a:pP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zh-CN" altLang="en-US" dirty="0"/>
              <a:t>：发送一帧的总时间</a:t>
            </a:r>
            <a:endParaRPr lang="zh-CN" altLang="en-US" dirty="0"/>
          </a:p>
          <a:p>
            <a:r>
              <a:rPr lang="zh-CN" altLang="en-US" dirty="0"/>
              <a:t>无差错情形时的有效数据传输率</a:t>
            </a:r>
            <a:r>
              <a:rPr lang="en-US" altLang="zh-CN" i="1" dirty="0">
                <a:latin typeface="Times New Roman" panose="02020603050405020304" pitchFamily="18" charset="0"/>
                <a:sym typeface="+mn-ea"/>
              </a:rPr>
              <a:t>S</a:t>
            </a:r>
            <a:endParaRPr lang="zh-CN" altLang="en-US" dirty="0"/>
          </a:p>
          <a:p>
            <a:pPr marL="0" indent="0" algn="ctr">
              <a:buNone/>
            </a:pPr>
            <a:r>
              <a:rPr lang="en-US" altLang="zh-CN" i="1" dirty="0">
                <a:latin typeface="Times New Roman" panose="02020603050405020304" pitchFamily="18" charset="0"/>
                <a:cs typeface="Times New Roman" panose="02020603050405020304" pitchFamily="18" charset="0"/>
              </a:rPr>
              <a:t>S </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0" indent="434340">
              <a:buNone/>
            </a:pPr>
            <a:r>
              <a:rPr lang="en-US" altLang="zh-CN" i="1" dirty="0"/>
              <a:t>N</a:t>
            </a:r>
            <a:r>
              <a:rPr lang="zh-CN" altLang="en-US" dirty="0"/>
              <a:t>：一帧数据帧的有效数据比特数</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停止等待</a:t>
            </a:r>
            <a:r>
              <a:rPr lang="zh-CN" altLang="en-US" dirty="0"/>
              <a:t>协议性能评估（有差错）</a:t>
            </a:r>
            <a:endParaRPr lang="zh-CN" altLang="en-US" dirty="0"/>
          </a:p>
        </p:txBody>
      </p:sp>
      <p:sp>
        <p:nvSpPr>
          <p:cNvPr id="3" name="内容占位符 2"/>
          <p:cNvSpPr>
            <a:spLocks noGrp="1"/>
          </p:cNvSpPr>
          <p:nvPr>
            <p:ph idx="1"/>
          </p:nvPr>
        </p:nvSpPr>
        <p:spPr/>
        <p:txBody>
          <a:bodyPr>
            <a:normAutofit/>
          </a:bodyPr>
          <a:lstStyle/>
          <a:p>
            <a:pPr marL="342900" indent="-342900" algn="l" eaLnBrk="1" hangingPunct="1">
              <a:lnSpc>
                <a:spcPct val="100000"/>
              </a:lnSpc>
              <a:spcBef>
                <a:spcPct val="20000"/>
              </a:spcBef>
            </a:pPr>
            <a:r>
              <a:rPr lang="zh-CN" altLang="en-US" sz="2800" dirty="0">
                <a:ea typeface="微软雅黑 Light" panose="020B0502040204020203" pitchFamily="34" charset="-122"/>
              </a:rPr>
              <a:t>有差错时正确传送一帧的平均时间</a:t>
            </a:r>
            <a:endParaRPr lang="zh-CN" altLang="en-US" sz="2800" dirty="0">
              <a:ea typeface="微软雅黑 Light" panose="020B0502040204020203" pitchFamily="34" charset="-122"/>
            </a:endParaRPr>
          </a:p>
          <a:p>
            <a:pPr marL="742950" lvl="1" indent="-285750" eaLnBrk="1" hangingPunct="1">
              <a:lnSpc>
                <a:spcPct val="80000"/>
              </a:lnSpc>
              <a:spcBef>
                <a:spcPct val="20000"/>
              </a:spcBef>
              <a:buFont typeface="Wingdings" panose="05000000000000000000" pitchFamily="2" charset="2"/>
              <a:buChar char="n"/>
            </a:pPr>
            <a:r>
              <a:rPr lang="zh-CN" altLang="en-US" dirty="0"/>
              <a:t>无差错情况下，发送一帧的最小时间间隔为</a:t>
            </a:r>
            <a:r>
              <a:rPr lang="en-US" altLang="zh-CN" i="1" dirty="0" err="1">
                <a:sym typeface="+mn-ea"/>
              </a:rPr>
              <a:t>t</a:t>
            </a:r>
            <a:r>
              <a:rPr lang="en-US" altLang="zh-CN" i="1" baseline="-25000" dirty="0" err="1">
                <a:sym typeface="+mn-ea"/>
              </a:rPr>
              <a:t>W</a:t>
            </a:r>
            <a:r>
              <a:rPr lang="en-US" altLang="zh-CN" dirty="0"/>
              <a:t> </a:t>
            </a:r>
            <a:endParaRPr lang="en-US" altLang="zh-CN" dirty="0"/>
          </a:p>
          <a:p>
            <a:pPr marL="742950" lvl="1" indent="-285750" eaLnBrk="1" hangingPunct="1">
              <a:lnSpc>
                <a:spcPct val="80000"/>
              </a:lnSpc>
              <a:spcBef>
                <a:spcPct val="20000"/>
              </a:spcBef>
              <a:buFont typeface="Wingdings" panose="05000000000000000000" pitchFamily="2" charset="2"/>
              <a:buChar char="n"/>
            </a:pPr>
            <a:r>
              <a:rPr lang="zh-CN" altLang="en-US" dirty="0"/>
              <a:t>当出错率为 </a:t>
            </a:r>
            <a:r>
              <a:rPr lang="en-US" altLang="zh-CN" dirty="0"/>
              <a:t>p </a:t>
            </a:r>
            <a:r>
              <a:rPr lang="zh-CN" altLang="en-US" dirty="0"/>
              <a:t>时，正确发送一帧的平均时间间隔</a:t>
            </a:r>
            <a:r>
              <a:rPr lang="en-US" altLang="zh-CN" i="1" dirty="0" err="1">
                <a:sym typeface="+mn-ea"/>
              </a:rPr>
              <a:t>t</a:t>
            </a:r>
            <a:r>
              <a:rPr lang="en-US" altLang="zh-CN" i="1" baseline="-25000" dirty="0" err="1">
                <a:sym typeface="+mn-ea"/>
              </a:rPr>
              <a:t>V</a:t>
            </a:r>
            <a:r>
              <a:rPr lang="zh-CN" altLang="en-US" dirty="0"/>
              <a:t>为（根据概率统计学）</a:t>
            </a:r>
            <a:endParaRPr lang="zh-CN" altLang="en-US" dirty="0"/>
          </a:p>
          <a:p>
            <a:pPr algn="ctr">
              <a:buNone/>
            </a:pPr>
            <a:r>
              <a:rPr lang="en-US" altLang="zh-CN" sz="2800" i="1" dirty="0" err="1">
                <a:latin typeface="Times New Roman" panose="02020603050405020304" pitchFamily="18" charset="0"/>
                <a:cs typeface="Times New Roman" panose="02020603050405020304" pitchFamily="18" charset="0"/>
              </a:rPr>
              <a:t>t</a:t>
            </a:r>
            <a:r>
              <a:rPr lang="en-US" altLang="zh-CN" sz="2800" i="1" baseline="-25000" dirty="0" err="1">
                <a:latin typeface="Times New Roman" panose="02020603050405020304" pitchFamily="18" charset="0"/>
                <a:cs typeface="Times New Roman" panose="02020603050405020304" pitchFamily="18" charset="0"/>
              </a:rPr>
              <a:t>V </a:t>
            </a:r>
            <a:r>
              <a:rPr lang="en-US" altLang="zh-CN" sz="2800" dirty="0">
                <a:latin typeface="Times New Roman" panose="02020603050405020304" pitchFamily="18" charset="0"/>
                <a:cs typeface="Times New Roman" panose="02020603050405020304" pitchFamily="18" charset="0"/>
              </a:rPr>
              <a:t>= </a:t>
            </a:r>
            <a:r>
              <a:rPr lang="en-US" altLang="zh-CN" sz="2800" i="1" dirty="0" err="1">
                <a:latin typeface="Times New Roman" panose="02020603050405020304" pitchFamily="18" charset="0"/>
                <a:cs typeface="Times New Roman" panose="02020603050405020304" pitchFamily="18" charset="0"/>
              </a:rPr>
              <a:t>t</a:t>
            </a:r>
            <a:r>
              <a:rPr lang="en-US" altLang="zh-CN" sz="2800" i="1" baseline="-25000" dirty="0" err="1">
                <a:latin typeface="Times New Roman" panose="02020603050405020304" pitchFamily="18" charset="0"/>
                <a:cs typeface="Times New Roman" panose="02020603050405020304" pitchFamily="18" charset="0"/>
              </a:rPr>
              <a:t>W</a:t>
            </a:r>
            <a:r>
              <a:rPr lang="en-US" altLang="zh-CN" sz="2800" dirty="0">
                <a:latin typeface="Times New Roman" panose="02020603050405020304" pitchFamily="18" charset="0"/>
                <a:cs typeface="Times New Roman" panose="02020603050405020304" pitchFamily="18" charset="0"/>
              </a:rPr>
              <a:t>/(1-</a:t>
            </a:r>
            <a:r>
              <a:rPr lang="en-US" altLang="zh-CN" sz="2800" i="1" dirty="0">
                <a:latin typeface="Times New Roman" panose="02020603050405020304" pitchFamily="18" charset="0"/>
                <a:cs typeface="Times New Roman" panose="02020603050405020304" pitchFamily="18" charset="0"/>
              </a:rPr>
              <a:t>p</a:t>
            </a:r>
            <a:r>
              <a:rPr lang="en-US" altLang="zh-CN" sz="28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endParaRPr lang="en-US" altLang="zh-CN" b="1" dirty="0">
              <a:solidFill>
                <a:srgbClr val="000000"/>
              </a:solidFill>
              <a:latin typeface="Times New Roman" panose="02020603050405020304" pitchFamily="18" charset="0"/>
              <a:cs typeface="Times New Roman" panose="02020603050405020304" pitchFamily="18" charset="0"/>
            </a:endParaRPr>
          </a:p>
          <a:p>
            <a:pPr marL="342900" indent="-342900" algn="l" eaLnBrk="1" hangingPunct="1">
              <a:lnSpc>
                <a:spcPct val="100000"/>
              </a:lnSpc>
              <a:spcBef>
                <a:spcPct val="20000"/>
              </a:spcBef>
            </a:pPr>
            <a:r>
              <a:rPr lang="zh-CN" altLang="en-US" sz="2800" dirty="0">
                <a:ea typeface="微软雅黑 Light" panose="020B0502040204020203" pitchFamily="34" charset="-122"/>
              </a:rPr>
              <a:t>系统最大吞吐量</a:t>
            </a:r>
            <a:r>
              <a:rPr lang="zh-CN" altLang="en-US" dirty="0">
                <a:cs typeface="微软雅黑 Light" panose="020B0502040204020203" pitchFamily="34" charset="-122"/>
                <a:sym typeface="Symbol" panose="05050102010706020507" pitchFamily="18" charset="2"/>
              </a:rPr>
              <a:t></a:t>
            </a:r>
            <a:r>
              <a:rPr lang="en-US" altLang="zh-CN" baseline="-25000" dirty="0">
                <a:cs typeface="微软雅黑 Light" panose="020B0502040204020203" pitchFamily="34" charset="-122"/>
                <a:sym typeface="Symbol" panose="05050102010706020507" pitchFamily="18" charset="2"/>
              </a:rPr>
              <a:t>max</a:t>
            </a:r>
            <a:r>
              <a:rPr lang="zh-CN" altLang="en-US" sz="2800" dirty="0">
                <a:ea typeface="微软雅黑 Light" panose="020B0502040204020203" pitchFamily="34" charset="-122"/>
              </a:rPr>
              <a:t>（每秒成功发送的帧数）</a:t>
            </a:r>
            <a:endParaRPr lang="zh-CN" altLang="en-US" sz="2800" dirty="0">
              <a:ea typeface="微软雅黑 Light" panose="020B0502040204020203" pitchFamily="34" charset="-122"/>
            </a:endParaRPr>
          </a:p>
          <a:p>
            <a:pPr algn="ctr">
              <a:lnSpc>
                <a:spcPct val="90000"/>
              </a:lnSpc>
              <a:buNone/>
            </a:pPr>
            <a:r>
              <a:rPr lang="zh-CN" altLang="en-US"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V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endParaRPr lang="en-US" altLang="zh-CN" b="1" i="1" baseline="-25000" dirty="0">
              <a:latin typeface="Times New Roman" panose="02020603050405020304" pitchFamily="18" charset="0"/>
              <a:cs typeface="Times New Roman" panose="02020603050405020304" pitchFamily="18" charset="0"/>
            </a:endParaRPr>
          </a:p>
          <a:p>
            <a:pPr marL="342900" indent="-342900" algn="l" eaLnBrk="1" hangingPunct="1">
              <a:lnSpc>
                <a:spcPct val="100000"/>
              </a:lnSpc>
              <a:spcBef>
                <a:spcPct val="20000"/>
              </a:spcBef>
            </a:pPr>
            <a:r>
              <a:rPr lang="zh-CN" altLang="en-US" sz="2800" dirty="0">
                <a:ea typeface="微软雅黑 Light" panose="020B0502040204020203" pitchFamily="34" charset="-122"/>
              </a:rPr>
              <a:t>极限吞吐量</a:t>
            </a:r>
            <a:endParaRPr lang="zh-CN" altLang="en-US" sz="2800" dirty="0">
              <a:ea typeface="微软雅黑 Light" panose="020B0502040204020203" pitchFamily="34" charset="-122"/>
            </a:endParaRPr>
          </a:p>
          <a:p>
            <a:pPr marL="0" indent="0" algn="ctr">
              <a:lnSpc>
                <a:spcPct val="90000"/>
              </a:lnSpc>
              <a:buClr>
                <a:schemeClr val="accent1"/>
              </a:buClr>
              <a:buNone/>
            </a:pPr>
            <a:r>
              <a:rPr lang="en-US" altLang="zh-CN" i="1" dirty="0">
                <a:latin typeface="Times New Roman" panose="02020603050405020304" pitchFamily="18" charset="0"/>
                <a:cs typeface="Times New Roman" panose="02020603050405020304" pitchFamily="18" charset="0"/>
              </a:rPr>
              <a:t>M</a:t>
            </a:r>
            <a:r>
              <a:rPr lang="en-US" altLang="zh-CN" dirty="0">
                <a:latin typeface="Times New Roman" panose="02020603050405020304" pitchFamily="18" charset="0"/>
                <a:cs typeface="Times New Roman" panose="02020603050405020304" pitchFamily="18" charset="0"/>
              </a:rPr>
              <a:t> = 1/ </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baseline="-25000" dirty="0">
                <a:latin typeface="Times New Roman" panose="02020603050405020304" pitchFamily="18" charset="0"/>
                <a:cs typeface="Times New Roman" panose="02020603050405020304" pitchFamily="18" charset="0"/>
              </a:rPr>
              <a:t> </a:t>
            </a:r>
            <a:endParaRPr lang="en-US" altLang="zh-CN" baseline="-25000" dirty="0">
              <a:latin typeface="Times New Roman" panose="02020603050405020304" pitchFamily="18" charset="0"/>
              <a:cs typeface="Times New Roman" panose="02020603050405020304" pitchFamily="18" charset="0"/>
            </a:endParaRPr>
          </a:p>
          <a:p>
            <a:pPr marL="342900" indent="-342900" algn="l" eaLnBrk="1" hangingPunct="1">
              <a:lnSpc>
                <a:spcPct val="100000"/>
              </a:lnSpc>
              <a:spcBef>
                <a:spcPct val="20000"/>
              </a:spcBef>
            </a:pPr>
            <a:r>
              <a:rPr lang="zh-CN" altLang="en-US" sz="2800" dirty="0">
                <a:ea typeface="微软雅黑 Light" panose="020B0502040204020203" pitchFamily="34" charset="-122"/>
              </a:rPr>
              <a:t>系统传输效率：最大吞吐量/极限吞吐量</a:t>
            </a:r>
            <a:endParaRPr lang="zh-CN" altLang="en-US" sz="2800" dirty="0">
              <a:ea typeface="微软雅黑 Light" panose="020B0502040204020203" pitchFamily="34" charset="-122"/>
            </a:endParaRPr>
          </a:p>
          <a:p>
            <a:pPr algn="ctr">
              <a:lnSpc>
                <a:spcPct val="90000"/>
              </a:lnSpc>
              <a:buNone/>
            </a:pPr>
            <a:r>
              <a:rPr lang="el-GR" altLang="zh-CN" dirty="0">
                <a:latin typeface="Times New Roman" panose="02020603050405020304" pitchFamily="18" charset="0"/>
                <a:cs typeface="Times New Roman" panose="02020603050405020304" pitchFamily="18" charset="0"/>
                <a:sym typeface="+mn-lt"/>
              </a:rPr>
              <a:t>η</a:t>
            </a:r>
            <a:r>
              <a:rPr lang="zh-CN" altLang="en-US"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max</a:t>
            </a:r>
            <a:r>
              <a:rPr lang="en-US" altLang="zh-CN" baseline="-25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M </a:t>
            </a:r>
            <a:r>
              <a:rPr lang="en-US" altLang="zh-CN" dirty="0">
                <a:latin typeface="Times New Roman" panose="02020603050405020304" pitchFamily="18" charset="0"/>
                <a:cs typeface="Times New Roman" panose="02020603050405020304" pitchFamily="18" charset="0"/>
              </a:rPr>
              <a:t>= (1-</a:t>
            </a:r>
            <a:r>
              <a:rPr lang="en-US" altLang="zh-CN" i="1" dirty="0">
                <a:latin typeface="Times New Roman" panose="02020603050405020304" pitchFamily="18" charset="0"/>
                <a:cs typeface="Times New Roman" panose="02020603050405020304" pitchFamily="18" charset="0"/>
              </a:rPr>
              <a:t>p</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W</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algn="ctr">
              <a:lnSpc>
                <a:spcPct val="90000"/>
              </a:lnSpc>
              <a:buNone/>
            </a:pPr>
            <a:endParaRPr lang="en-US" altLang="zh-CN" dirty="0">
              <a:latin typeface="Times New Roman" panose="02020603050405020304" pitchFamily="18" charset="0"/>
              <a:cs typeface="Times New Roman" panose="02020603050405020304" pitchFamily="18" charset="0"/>
            </a:endParaRPr>
          </a:p>
          <a:p>
            <a:pPr>
              <a:lnSpc>
                <a:spcPct val="90000"/>
              </a:lnSpc>
              <a:buClr>
                <a:schemeClr val="accent1"/>
              </a:buClr>
            </a:pPr>
            <a:endParaRPr lang="zh-CN" altLang="en-US"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计算实例</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Rectangle 3"/>
          <p:cNvSpPr txBox="1">
            <a:spLocks noChangeArrowheads="1"/>
          </p:cNvSpPr>
          <p:nvPr/>
        </p:nvSpPr>
        <p:spPr>
          <a:xfrm>
            <a:off x="479425" y="1761490"/>
            <a:ext cx="5162550" cy="4335145"/>
          </a:xfrm>
          <a:prstGeom prst="rect">
            <a:avLst/>
          </a:prstGeom>
          <a:solidFill>
            <a:schemeClr val="accent5">
              <a:lumMod val="90000"/>
              <a:alpha val="35000"/>
            </a:scheme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None/>
            </a:pPr>
            <a:r>
              <a:rPr lang="en-US" altLang="zh-CN" sz="2000" i="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C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数据流发送速率（</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10Mbps</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或</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10bit/</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Symbol" panose="05050102010706020507" pitchFamily="18" charset="2"/>
              </a:rPr>
              <a:t>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s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a:lnSpc>
                <a:spcPct val="150000"/>
              </a:lnSpc>
              <a:spcBef>
                <a:spcPts val="0"/>
              </a:spcBef>
              <a:buFont typeface="Wingdings" panose="05000000000000000000" pitchFamily="2" charset="2"/>
              <a:buNone/>
            </a:pPr>
            <a:r>
              <a:rPr lang="en-US" altLang="zh-CN" sz="2000" i="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S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数据流在线路上传输速度（</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200m/</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Symbol" panose="05050102010706020507" pitchFamily="18" charset="2"/>
              </a:rPr>
              <a:t>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s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a:lnSpc>
                <a:spcPct val="150000"/>
              </a:lnSpc>
              <a:spcBef>
                <a:spcPts val="0"/>
              </a:spcBef>
              <a:buFont typeface="Wingdings" panose="05000000000000000000" pitchFamily="2" charset="2"/>
              <a:buNone/>
            </a:pPr>
            <a:r>
              <a:rPr lang="en-US" altLang="zh-CN" sz="2000" i="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D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发送方与接收方的距离（</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200m</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a:lnSpc>
                <a:spcPct val="150000"/>
              </a:lnSpc>
              <a:spcBef>
                <a:spcPts val="0"/>
              </a:spcBef>
              <a:buFont typeface="Wingdings" panose="05000000000000000000" pitchFamily="2" charset="2"/>
              <a:buNone/>
            </a:pPr>
            <a:r>
              <a:rPr lang="en-US" altLang="zh-CN" sz="2000" i="1" dirty="0" err="1">
                <a:latin typeface="微软雅黑 Light" panose="020B0502040204020203" pitchFamily="34" charset="-122"/>
                <a:ea typeface="微软雅黑 Light" panose="020B0502040204020203" pitchFamily="34" charset="-122"/>
                <a:cs typeface="微软雅黑 Light" panose="020B0502040204020203" pitchFamily="34" charset="-122"/>
                <a:sym typeface="+mn-lt"/>
              </a:rPr>
              <a:t>t</a:t>
            </a:r>
            <a:r>
              <a:rPr lang="en-US" altLang="zh-CN" sz="2000" i="1" baseline="-25000" dirty="0" err="1">
                <a:latin typeface="微软雅黑 Light" panose="020B0502040204020203" pitchFamily="34" charset="-122"/>
                <a:ea typeface="微软雅黑 Light" panose="020B0502040204020203" pitchFamily="34" charset="-122"/>
                <a:cs typeface="微软雅黑 Light" panose="020B0502040204020203" pitchFamily="34" charset="-122"/>
                <a:sym typeface="+mn-lt"/>
              </a:rPr>
              <a:t>Proc</a:t>
            </a:r>
            <a:r>
              <a:rPr lang="en-US" altLang="zh-CN" sz="2000" i="1" baseline="-25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生成一帧的时间（</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Symbol" panose="05050102010706020507" pitchFamily="18" charset="2"/>
              </a:rPr>
              <a:t>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s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a:lnSpc>
                <a:spcPct val="150000"/>
              </a:lnSpc>
              <a:spcBef>
                <a:spcPts val="0"/>
              </a:spcBef>
              <a:buFont typeface="Wingdings" panose="05000000000000000000" pitchFamily="2" charset="2"/>
              <a:buNone/>
            </a:pPr>
            <a:r>
              <a:rPr lang="en-US" altLang="zh-CN" sz="2000" i="1" dirty="0" err="1">
                <a:latin typeface="微软雅黑 Light" panose="020B0502040204020203" pitchFamily="34" charset="-122"/>
                <a:ea typeface="微软雅黑 Light" panose="020B0502040204020203" pitchFamily="34" charset="-122"/>
                <a:cs typeface="微软雅黑 Light" panose="020B0502040204020203" pitchFamily="34" charset="-122"/>
                <a:sym typeface="+mn-lt"/>
              </a:rPr>
              <a:t>L</a:t>
            </a:r>
            <a:r>
              <a:rPr lang="en-US" altLang="zh-CN" sz="2000" i="1" baseline="-25000" dirty="0" err="1">
                <a:latin typeface="微软雅黑 Light" panose="020B0502040204020203" pitchFamily="34" charset="-122"/>
                <a:ea typeface="微软雅黑 Light" panose="020B0502040204020203" pitchFamily="34" charset="-122"/>
                <a:cs typeface="微软雅黑 Light" panose="020B0502040204020203" pitchFamily="34" charset="-122"/>
                <a:sym typeface="+mn-lt"/>
              </a:rPr>
              <a:t>f</a:t>
            </a:r>
            <a:r>
              <a:rPr lang="en-US" altLang="zh-CN" sz="2000" i="1" baseline="-25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一帧数据的比特数（</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200bit</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a:lnSpc>
                <a:spcPct val="150000"/>
              </a:lnSpc>
              <a:spcBef>
                <a:spcPts val="0"/>
              </a:spcBef>
              <a:buFont typeface="Wingdings" panose="05000000000000000000" pitchFamily="2" charset="2"/>
              <a:buNone/>
            </a:pPr>
            <a:r>
              <a:rPr lang="en-US" altLang="zh-CN" sz="2000" i="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N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一帧数据的有效数据比特数（</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160bit</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a:lnSpc>
                <a:spcPct val="150000"/>
              </a:lnSpc>
              <a:spcBef>
                <a:spcPts val="0"/>
              </a:spcBef>
              <a:buFont typeface="Wingdings" panose="05000000000000000000" pitchFamily="2" charset="2"/>
              <a:buNone/>
            </a:pPr>
            <a:r>
              <a:rPr lang="en-US" altLang="zh-CN" sz="2000" i="1"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L</a:t>
            </a:r>
            <a:r>
              <a:rPr lang="en-US" altLang="zh-CN" sz="2000" i="1" baseline="-25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S </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 </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一个应答帧的比特数（</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40bit</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p:txBody>
      </p:sp>
      <p:sp>
        <p:nvSpPr>
          <p:cNvPr id="6" name="Rectangle 3"/>
          <p:cNvSpPr txBox="1">
            <a:spLocks noChangeArrowheads="1"/>
          </p:cNvSpPr>
          <p:nvPr/>
        </p:nvSpPr>
        <p:spPr>
          <a:xfrm>
            <a:off x="6761776" y="1668942"/>
            <a:ext cx="4423058" cy="4427945"/>
          </a:xfrm>
          <a:prstGeom prst="rect">
            <a:avLst/>
          </a:prstGeom>
          <a:solidFill>
            <a:schemeClr val="accent5">
              <a:lumMod val="90000"/>
              <a:alpha val="36000"/>
            </a:schemeClr>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  t</a:t>
            </a:r>
            <a:r>
              <a:rPr lang="en-US" altLang="zh-CN" sz="2000" i="1" baseline="-25000" dirty="0">
                <a:latin typeface="Times New Roman" panose="02020603050405020304" pitchFamily="18" charset="0"/>
                <a:ea typeface="+mn-ea"/>
                <a:cs typeface="Times New Roman" panose="02020603050405020304" pitchFamily="18" charset="0"/>
                <a:sym typeface="+mn-lt"/>
              </a:rPr>
              <a:t>I</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2</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P</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2</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Proc</a:t>
            </a:r>
            <a:r>
              <a:rPr lang="en-US" altLang="zh-CN" sz="2000" i="1" dirty="0">
                <a:latin typeface="Times New Roman" panose="02020603050405020304" pitchFamily="18" charset="0"/>
                <a:ea typeface="+mn-ea"/>
                <a:cs typeface="Times New Roman" panose="02020603050405020304" pitchFamily="18" charset="0"/>
                <a:sym typeface="+mn-lt"/>
              </a:rPr>
              <a:t>+t</a:t>
            </a:r>
            <a:r>
              <a:rPr lang="en-US" altLang="zh-CN" sz="2000" i="1" baseline="-25000" dirty="0">
                <a:latin typeface="Times New Roman" panose="02020603050405020304" pitchFamily="18" charset="0"/>
                <a:ea typeface="+mn-ea"/>
                <a:cs typeface="Times New Roman" panose="02020603050405020304" pitchFamily="18" charset="0"/>
                <a:sym typeface="+mn-lt"/>
              </a:rPr>
              <a:t>S</a:t>
            </a:r>
            <a:r>
              <a:rPr lang="en-US" altLang="zh-CN" sz="2000" dirty="0">
                <a:latin typeface="Times New Roman" panose="02020603050405020304" pitchFamily="18" charset="0"/>
                <a:ea typeface="+mn-ea"/>
                <a:cs typeface="Times New Roman" panose="02020603050405020304" pitchFamily="18" charset="0"/>
                <a:sym typeface="+mn-lt"/>
              </a:rPr>
              <a:t> </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I</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err="1">
                <a:latin typeface="Times New Roman" panose="02020603050405020304" pitchFamily="18" charset="0"/>
                <a:ea typeface="+mn-ea"/>
                <a:cs typeface="Times New Roman" panose="02020603050405020304" pitchFamily="18" charset="0"/>
                <a:sym typeface="+mn-lt"/>
              </a:rPr>
              <a:t>L</a:t>
            </a:r>
            <a:r>
              <a:rPr lang="en-US" altLang="zh-CN" sz="2000" i="1" baseline="-25000" dirty="0" err="1">
                <a:latin typeface="Times New Roman" panose="02020603050405020304" pitchFamily="18" charset="0"/>
                <a:ea typeface="+mn-ea"/>
                <a:cs typeface="Times New Roman" panose="02020603050405020304" pitchFamily="18" charset="0"/>
                <a:sym typeface="+mn-lt"/>
              </a:rPr>
              <a:t>f</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200/10=20(</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D</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 200/200 = 1(</a:t>
            </a:r>
            <a:r>
              <a:rPr lang="en-US" altLang="zh-CN" sz="24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4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Proc</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1(</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 </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S</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L</a:t>
            </a:r>
            <a:r>
              <a:rPr lang="en-US" altLang="zh-CN" sz="2000" i="1" baseline="-25000" dirty="0">
                <a:latin typeface="Times New Roman" panose="02020603050405020304" pitchFamily="18" charset="0"/>
                <a:ea typeface="+mn-ea"/>
                <a:cs typeface="Times New Roman" panose="02020603050405020304" pitchFamily="18" charset="0"/>
                <a:sym typeface="+mn-lt"/>
              </a:rPr>
              <a:t>S </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a:latin typeface="Times New Roman" panose="02020603050405020304" pitchFamily="18" charset="0"/>
                <a:ea typeface="+mn-ea"/>
                <a:cs typeface="Times New Roman" panose="02020603050405020304" pitchFamily="18" charset="0"/>
                <a:sym typeface="+mn-lt"/>
              </a:rPr>
              <a:t>C </a:t>
            </a:r>
            <a:r>
              <a:rPr lang="en-US" altLang="zh-CN" sz="2000" dirty="0">
                <a:latin typeface="Times New Roman" panose="02020603050405020304" pitchFamily="18" charset="0"/>
                <a:ea typeface="+mn-ea"/>
                <a:cs typeface="Times New Roman" panose="02020603050405020304" pitchFamily="18" charset="0"/>
                <a:sym typeface="+mn-lt"/>
              </a:rPr>
              <a:t>= 40/10 =  4(</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a:t>
            </a:r>
            <a:r>
              <a:rPr lang="en-US" altLang="zh-CN" sz="2000" dirty="0">
                <a:latin typeface="Times New Roman" panose="02020603050405020304" pitchFamily="18" charset="0"/>
                <a:ea typeface="+mn-ea"/>
                <a:cs typeface="Times New Roman" panose="02020603050405020304" pitchFamily="18" charset="0"/>
                <a:sym typeface="+mn-lt"/>
              </a:rPr>
              <a:t>) </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Font typeface="Wingdings" panose="05000000000000000000" pitchFamily="2" charset="2"/>
              <a:buNone/>
            </a:pP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 20 + 2×1 + 2×1 + 4 = 28(</a:t>
            </a:r>
            <a:r>
              <a:rPr lang="en-US" altLang="zh-CN" sz="2000" dirty="0">
                <a:latin typeface="Times New Roman" panose="02020603050405020304" pitchFamily="18" charset="0"/>
                <a:ea typeface="+mn-ea"/>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mn-ea"/>
                <a:cs typeface="Times New Roman" panose="02020603050405020304" pitchFamily="18" charset="0"/>
              </a:rPr>
              <a:t>s </a:t>
            </a:r>
            <a:r>
              <a:rPr lang="en-US" altLang="zh-CN" sz="2000" dirty="0">
                <a:latin typeface="Times New Roman" panose="02020603050405020304" pitchFamily="18" charset="0"/>
                <a:ea typeface="+mn-ea"/>
                <a:cs typeface="Times New Roman" panose="02020603050405020304" pitchFamily="18" charset="0"/>
                <a:sym typeface="+mn-lt"/>
              </a:rPr>
              <a:t>)</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Font typeface="Wingdings" panose="05000000000000000000" pitchFamily="2" charset="2"/>
              <a:buNone/>
            </a:pPr>
            <a:r>
              <a:rPr lang="zh-CN" altLang="en-US" sz="2000" dirty="0">
                <a:latin typeface="Times New Roman" panose="02020603050405020304" pitchFamily="18" charset="0"/>
                <a:ea typeface="+mn-ea"/>
                <a:cs typeface="Times New Roman" panose="02020603050405020304" pitchFamily="18" charset="0"/>
                <a:sym typeface="+mn-lt"/>
              </a:rPr>
              <a:t>发送信道利用率：</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Font typeface="Wingdings" panose="05000000000000000000" pitchFamily="2" charset="2"/>
              <a:buNone/>
            </a:pPr>
            <a:r>
              <a:rPr lang="en-US" altLang="zh-CN" sz="2000" i="1" dirty="0">
                <a:latin typeface="Times New Roman" panose="02020603050405020304" pitchFamily="18" charset="0"/>
                <a:ea typeface="+mn-ea"/>
                <a:cs typeface="Times New Roman" panose="02020603050405020304" pitchFamily="18" charset="0"/>
                <a:sym typeface="+mn-lt"/>
              </a:rPr>
              <a:t>         P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I</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 </a:t>
            </a:r>
            <a:r>
              <a:rPr lang="en-US" altLang="zh-CN" sz="2000" dirty="0">
                <a:latin typeface="Times New Roman" panose="02020603050405020304" pitchFamily="18" charset="0"/>
                <a:ea typeface="+mn-ea"/>
                <a:cs typeface="Times New Roman" panose="02020603050405020304" pitchFamily="18" charset="0"/>
                <a:sym typeface="+mn-lt"/>
              </a:rPr>
              <a:t>20/28 = 71.4% </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None/>
            </a:pPr>
            <a:r>
              <a:rPr lang="zh-CN" altLang="en-US" sz="2000" dirty="0">
                <a:latin typeface="Times New Roman" panose="02020603050405020304" pitchFamily="18" charset="0"/>
                <a:ea typeface="+mn-ea"/>
                <a:cs typeface="Times New Roman" panose="02020603050405020304" pitchFamily="18" charset="0"/>
                <a:sym typeface="+mn-lt"/>
              </a:rPr>
              <a:t>有效数据传送速率：</a:t>
            </a:r>
            <a:endParaRPr lang="en-US" altLang="zh-CN" sz="2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None/>
            </a:pPr>
            <a:r>
              <a:rPr lang="en-US" altLang="zh-CN" sz="2000" i="1" dirty="0">
                <a:latin typeface="Times New Roman" panose="02020603050405020304" pitchFamily="18" charset="0"/>
                <a:ea typeface="+mn-ea"/>
                <a:cs typeface="Times New Roman" panose="02020603050405020304" pitchFamily="18" charset="0"/>
                <a:sym typeface="+mn-lt"/>
              </a:rPr>
              <a:t>         S </a:t>
            </a:r>
            <a:r>
              <a:rPr lang="en-US" altLang="zh-CN" sz="2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N</a:t>
            </a:r>
            <a:r>
              <a:rPr lang="en-US" altLang="zh-CN" sz="2000" dirty="0">
                <a:latin typeface="Times New Roman" panose="02020603050405020304" pitchFamily="18" charset="0"/>
                <a:ea typeface="+mn-ea"/>
                <a:cs typeface="Times New Roman" panose="02020603050405020304" pitchFamily="18" charset="0"/>
                <a:sym typeface="+mn-lt"/>
              </a:rPr>
              <a:t>/</a:t>
            </a:r>
            <a:r>
              <a:rPr lang="en-US" altLang="zh-CN" sz="2000" i="1" dirty="0" err="1">
                <a:latin typeface="Times New Roman" panose="02020603050405020304" pitchFamily="18" charset="0"/>
                <a:ea typeface="+mn-ea"/>
                <a:cs typeface="Times New Roman" panose="02020603050405020304" pitchFamily="18" charset="0"/>
                <a:sym typeface="+mn-lt"/>
              </a:rPr>
              <a:t>t</a:t>
            </a:r>
            <a:r>
              <a:rPr lang="en-US" altLang="zh-CN" sz="2000" i="1" baseline="-25000" dirty="0" err="1">
                <a:latin typeface="Times New Roman" panose="02020603050405020304" pitchFamily="18" charset="0"/>
                <a:ea typeface="+mn-ea"/>
                <a:cs typeface="Times New Roman" panose="02020603050405020304" pitchFamily="18" charset="0"/>
                <a:sym typeface="+mn-lt"/>
              </a:rPr>
              <a:t>W</a:t>
            </a:r>
            <a:r>
              <a:rPr lang="en-US" altLang="zh-CN" sz="2000" i="1" baseline="-25000" dirty="0">
                <a:latin typeface="Times New Roman" panose="02020603050405020304" pitchFamily="18" charset="0"/>
                <a:ea typeface="+mn-ea"/>
                <a:cs typeface="Times New Roman" panose="02020603050405020304" pitchFamily="18" charset="0"/>
                <a:sym typeface="+mn-lt"/>
              </a:rPr>
              <a:t> </a:t>
            </a:r>
            <a:endParaRPr lang="en-US" altLang="zh-CN" sz="2000" i="1" baseline="-25000" dirty="0">
              <a:latin typeface="Times New Roman" panose="02020603050405020304" pitchFamily="18" charset="0"/>
              <a:ea typeface="+mn-ea"/>
              <a:cs typeface="Times New Roman" panose="02020603050405020304" pitchFamily="18" charset="0"/>
              <a:sym typeface="+mn-lt"/>
            </a:endParaRPr>
          </a:p>
          <a:p>
            <a:pPr>
              <a:lnSpc>
                <a:spcPct val="120000"/>
              </a:lnSpc>
              <a:spcBef>
                <a:spcPts val="0"/>
              </a:spcBef>
              <a:buNone/>
            </a:pPr>
            <a:r>
              <a:rPr lang="en-US" altLang="zh-CN" sz="2000" i="1" baseline="-25000" dirty="0">
                <a:latin typeface="Times New Roman" panose="02020603050405020304" pitchFamily="18" charset="0"/>
                <a:ea typeface="+mn-ea"/>
                <a:cs typeface="Times New Roman" panose="02020603050405020304" pitchFamily="18" charset="0"/>
                <a:sym typeface="+mn-lt"/>
              </a:rPr>
              <a:t>                  </a:t>
            </a:r>
            <a:r>
              <a:rPr lang="en-US" altLang="zh-CN" sz="2000" i="1" dirty="0">
                <a:latin typeface="Times New Roman" panose="02020603050405020304" pitchFamily="18" charset="0"/>
                <a:ea typeface="+mn-ea"/>
                <a:cs typeface="Times New Roman" panose="02020603050405020304" pitchFamily="18" charset="0"/>
                <a:sym typeface="+mn-lt"/>
              </a:rPr>
              <a:t>=</a:t>
            </a:r>
            <a:r>
              <a:rPr lang="en-US" altLang="zh-CN" sz="2000" dirty="0">
                <a:latin typeface="Times New Roman" panose="02020603050405020304" pitchFamily="18" charset="0"/>
                <a:ea typeface="+mn-ea"/>
                <a:cs typeface="Times New Roman" panose="02020603050405020304" pitchFamily="18" charset="0"/>
                <a:sym typeface="+mn-lt"/>
              </a:rPr>
              <a:t>160/28=5.7Mbps</a:t>
            </a:r>
            <a:endParaRPr lang="en-US" altLang="zh-CN" sz="2000" dirty="0">
              <a:latin typeface="Times New Roman" panose="02020603050405020304" pitchFamily="18" charset="0"/>
              <a:ea typeface="+mn-ea"/>
              <a:cs typeface="Times New Roman" panose="02020603050405020304" pitchFamily="18" charset="0"/>
              <a:sym typeface="+mn-lt"/>
            </a:endParaRPr>
          </a:p>
        </p:txBody>
      </p:sp>
      <p:sp>
        <p:nvSpPr>
          <p:cNvPr id="7" name="箭头: 右 6"/>
          <p:cNvSpPr/>
          <p:nvPr/>
        </p:nvSpPr>
        <p:spPr>
          <a:xfrm>
            <a:off x="5808179" y="3439622"/>
            <a:ext cx="791672" cy="480848"/>
          </a:xfrm>
          <a:prstGeom prst="rightArrow">
            <a:avLst/>
          </a:prstGeom>
          <a:solidFill>
            <a:schemeClr val="accent5">
              <a:lumMod val="9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a:off x="479557" y="1197009"/>
            <a:ext cx="2069797" cy="534035"/>
          </a:xfrm>
          <a:prstGeom prst="rect">
            <a:avLst/>
          </a:prstGeom>
          <a:noFill/>
        </p:spPr>
        <p:txBody>
          <a:bodyPr wrap="square" rtlCol="0">
            <a:spAutoFit/>
          </a:bodyPr>
          <a:lstStyle/>
          <a:p>
            <a:pPr marL="342900" indent="-342900">
              <a:lnSpc>
                <a:spcPct val="120000"/>
              </a:lnSpc>
              <a:buClr>
                <a:srgbClr val="CC3300"/>
              </a:buClr>
              <a:buFont typeface="Wingdings" panose="05000000000000000000" pitchFamily="2" charset="2"/>
              <a:buChar char="n"/>
            </a:pPr>
            <a:r>
              <a:rPr lang="zh-CN" altLang="en-US" sz="2400" dirty="0">
                <a:solidFill>
                  <a:schemeClr val="tx1"/>
                </a:solidFill>
                <a:latin typeface="Times New Roman" panose="02020603050405020304" pitchFamily="18" charset="0"/>
                <a:cs typeface="Times New Roman" panose="02020603050405020304" pitchFamily="18" charset="0"/>
                <a:sym typeface="+mn-lt"/>
              </a:rPr>
              <a:t>假设条件</a:t>
            </a:r>
            <a:endParaRPr lang="zh-CN" altLang="en-US" sz="2400" dirty="0">
              <a:solidFill>
                <a:schemeClr val="tx1"/>
              </a:solidFill>
              <a:latin typeface="Times New Roman" panose="02020603050405020304" pitchFamily="18" charset="0"/>
              <a:cs typeface="Times New Roman" panose="02020603050405020304" pitchFamily="18" charset="0"/>
              <a:sym typeface="+mn-lt"/>
            </a:endParaRPr>
          </a:p>
        </p:txBody>
      </p:sp>
      <p:sp>
        <p:nvSpPr>
          <p:cNvPr id="9" name="文本框 8"/>
          <p:cNvSpPr txBox="1"/>
          <p:nvPr/>
        </p:nvSpPr>
        <p:spPr>
          <a:xfrm>
            <a:off x="6744631" y="1227747"/>
            <a:ext cx="2069797" cy="534035"/>
          </a:xfrm>
          <a:prstGeom prst="rect">
            <a:avLst/>
          </a:prstGeom>
          <a:noFill/>
        </p:spPr>
        <p:txBody>
          <a:bodyPr wrap="square" rtlCol="0">
            <a:spAutoFit/>
          </a:bodyPr>
          <a:lstStyle/>
          <a:p>
            <a:pPr marL="342900" indent="-342900">
              <a:lnSpc>
                <a:spcPct val="120000"/>
              </a:lnSpc>
              <a:buClr>
                <a:srgbClr val="CC3300"/>
              </a:buClr>
              <a:buFont typeface="Wingdings" panose="05000000000000000000" pitchFamily="2" charset="2"/>
              <a:buChar char="n"/>
            </a:pPr>
            <a:r>
              <a:rPr lang="zh-CN" altLang="en-US" sz="2400" dirty="0">
                <a:solidFill>
                  <a:schemeClr val="tx1"/>
                </a:solidFill>
                <a:latin typeface="Times New Roman" panose="02020603050405020304" pitchFamily="18" charset="0"/>
                <a:cs typeface="Times New Roman" panose="02020603050405020304" pitchFamily="18" charset="0"/>
                <a:sym typeface="+mn-lt"/>
              </a:rPr>
              <a:t>计算结果</a:t>
            </a:r>
            <a:endParaRPr lang="zh-CN" altLang="en-US" sz="2400" dirty="0">
              <a:solidFill>
                <a:schemeClr val="tx1"/>
              </a:solidFill>
              <a:latin typeface="Times New Roman" panose="02020603050405020304" pitchFamily="18" charset="0"/>
              <a:cs typeface="Times New Roman" panose="02020603050405020304" pitchFamily="18" charset="0"/>
              <a:sym typeface="+mn-l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a:t>
            </a:r>
            <a:r>
              <a:rPr lang="zh-CN" altLang="en-US">
                <a:sym typeface="+mn-ea"/>
              </a:rPr>
              <a:t>停止等待</a:t>
            </a:r>
            <a:r>
              <a:rPr lang="zh-CN" altLang="en-US" dirty="0"/>
              <a:t>协议实现差错控制</a:t>
            </a:r>
            <a:endParaRPr lang="zh-CN" altLang="en-US" dirty="0"/>
          </a:p>
        </p:txBody>
      </p:sp>
      <p:sp>
        <p:nvSpPr>
          <p:cNvPr id="3" name="内容占位符 2"/>
          <p:cNvSpPr>
            <a:spLocks noGrp="1"/>
          </p:cNvSpPr>
          <p:nvPr>
            <p:ph idx="1"/>
          </p:nvPr>
        </p:nvSpPr>
        <p:spPr/>
        <p:txBody>
          <a:bodyPr/>
          <a:lstStyle/>
          <a:p>
            <a:r>
              <a:rPr lang="zh-CN" altLang="en-US" dirty="0"/>
              <a:t>为实现差错控制，在</a:t>
            </a:r>
            <a:r>
              <a:rPr lang="zh-CN" altLang="en-US">
                <a:sym typeface="+mn-ea"/>
              </a:rPr>
              <a:t>停止等待</a:t>
            </a:r>
            <a:r>
              <a:rPr lang="zh-CN" altLang="en-US" dirty="0"/>
              <a:t>协议中采用</a:t>
            </a:r>
            <a:r>
              <a:rPr lang="zh-CN" altLang="en-US" dirty="0">
                <a:sym typeface="+mn-ea"/>
              </a:rPr>
              <a:t>自动重复请求（停等</a:t>
            </a:r>
            <a:r>
              <a:rPr lang="en-US" altLang="zh-CN" dirty="0"/>
              <a:t>ARQ </a:t>
            </a:r>
            <a:r>
              <a:rPr lang="zh-CN" altLang="en-US" dirty="0"/>
              <a:t>）</a:t>
            </a:r>
            <a:endParaRPr lang="zh-CN" altLang="en-US" dirty="0"/>
          </a:p>
          <a:p>
            <a:r>
              <a:rPr lang="zh-CN" altLang="en-US" dirty="0"/>
              <a:t> 停等</a:t>
            </a:r>
            <a:r>
              <a:rPr lang="en-US" altLang="zh-CN" dirty="0"/>
              <a:t>ARQ</a:t>
            </a:r>
            <a:r>
              <a:rPr lang="zh-CN" altLang="en-US" dirty="0"/>
              <a:t>处理如下三种错误情况：</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帧破坏</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帧丢失</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应答帧丢失</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 </a:t>
            </a:r>
            <a:r>
              <a:rPr lang="en-US" altLang="zh-CN" dirty="0"/>
              <a:t>ARQ </a:t>
            </a:r>
            <a:r>
              <a:rPr lang="zh-CN" altLang="en-US" dirty="0"/>
              <a:t>处理三种差错情形</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6" name="Line 104"/>
          <p:cNvSpPr>
            <a:spLocks noChangeShapeType="1"/>
          </p:cNvSpPr>
          <p:nvPr/>
        </p:nvSpPr>
        <p:spPr bwMode="auto">
          <a:xfrm>
            <a:off x="5466538" y="1806073"/>
            <a:ext cx="124790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6"/>
          <p:cNvSpPr>
            <a:spLocks noChangeShapeType="1"/>
          </p:cNvSpPr>
          <p:nvPr/>
        </p:nvSpPr>
        <p:spPr bwMode="auto">
          <a:xfrm>
            <a:off x="1344611" y="1996257"/>
            <a:ext cx="1728788" cy="2889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p:cNvSpPr>
            <a:spLocks noChangeShapeType="1"/>
          </p:cNvSpPr>
          <p:nvPr/>
        </p:nvSpPr>
        <p:spPr bwMode="auto">
          <a:xfrm flipH="1">
            <a:off x="1344611" y="2329632"/>
            <a:ext cx="1728788"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3"/>
          <p:cNvSpPr txBox="1">
            <a:spLocks noChangeArrowheads="1"/>
          </p:cNvSpPr>
          <p:nvPr/>
        </p:nvSpPr>
        <p:spPr bwMode="auto">
          <a:xfrm>
            <a:off x="1793873" y="1915294"/>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12" name="Text Box 14"/>
          <p:cNvSpPr txBox="1">
            <a:spLocks noChangeArrowheads="1"/>
          </p:cNvSpPr>
          <p:nvPr/>
        </p:nvSpPr>
        <p:spPr bwMode="auto">
          <a:xfrm>
            <a:off x="1793873" y="2348682"/>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13" name="Text Box 20"/>
          <p:cNvSpPr txBox="1">
            <a:spLocks noChangeArrowheads="1"/>
          </p:cNvSpPr>
          <p:nvPr/>
        </p:nvSpPr>
        <p:spPr bwMode="auto">
          <a:xfrm>
            <a:off x="950381"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dirty="0">
                <a:solidFill>
                  <a:schemeClr val="tx1"/>
                </a:solidFill>
                <a:cs typeface="+mn-ea"/>
                <a:sym typeface="+mn-lt"/>
              </a:rPr>
              <a:t>站点</a:t>
            </a:r>
            <a:r>
              <a:rPr lang="en-US" altLang="zh-CN" dirty="0">
                <a:solidFill>
                  <a:schemeClr val="tx1"/>
                </a:solidFill>
                <a:cs typeface="+mn-ea"/>
                <a:sym typeface="+mn-lt"/>
              </a:rPr>
              <a:t>A</a:t>
            </a:r>
            <a:endParaRPr lang="en-US" altLang="zh-CN" dirty="0">
              <a:solidFill>
                <a:schemeClr val="tx1"/>
              </a:solidFill>
              <a:cs typeface="+mn-ea"/>
              <a:sym typeface="+mn-lt"/>
            </a:endParaRPr>
          </a:p>
        </p:txBody>
      </p:sp>
      <p:sp>
        <p:nvSpPr>
          <p:cNvPr id="14" name="Text Box 21"/>
          <p:cNvSpPr txBox="1">
            <a:spLocks noChangeArrowheads="1"/>
          </p:cNvSpPr>
          <p:nvPr/>
        </p:nvSpPr>
        <p:spPr bwMode="auto">
          <a:xfrm>
            <a:off x="2679168" y="1061354"/>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tx1"/>
                </a:solidFill>
                <a:cs typeface="+mn-ea"/>
                <a:sym typeface="+mn-lt"/>
              </a:rPr>
              <a:t>站点</a:t>
            </a:r>
            <a:r>
              <a:rPr lang="en-US" altLang="zh-CN">
                <a:solidFill>
                  <a:schemeClr val="tx1"/>
                </a:solidFill>
                <a:cs typeface="+mn-ea"/>
                <a:sym typeface="+mn-lt"/>
              </a:rPr>
              <a:t>B</a:t>
            </a:r>
            <a:endParaRPr lang="en-US" altLang="zh-CN">
              <a:solidFill>
                <a:schemeClr val="tx1"/>
              </a:solidFill>
              <a:cs typeface="+mn-ea"/>
              <a:sym typeface="+mn-lt"/>
            </a:endParaRPr>
          </a:p>
        </p:txBody>
      </p:sp>
      <p:grpSp>
        <p:nvGrpSpPr>
          <p:cNvPr id="16" name="Group 38"/>
          <p:cNvGrpSpPr/>
          <p:nvPr/>
        </p:nvGrpSpPr>
        <p:grpSpPr bwMode="auto">
          <a:xfrm>
            <a:off x="1344611" y="1924819"/>
            <a:ext cx="1728788" cy="3744913"/>
            <a:chOff x="748" y="1253"/>
            <a:chExt cx="1089" cy="2586"/>
          </a:xfrm>
        </p:grpSpPr>
        <p:sp>
          <p:nvSpPr>
            <p:cNvPr id="31" name="Line 4"/>
            <p:cNvSpPr>
              <a:spLocks noChangeShapeType="1"/>
            </p:cNvSpPr>
            <p:nvPr/>
          </p:nvSpPr>
          <p:spPr bwMode="auto">
            <a:xfrm>
              <a:off x="748" y="1253"/>
              <a:ext cx="0" cy="258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24"/>
            <p:cNvSpPr>
              <a:spLocks noChangeShapeType="1"/>
            </p:cNvSpPr>
            <p:nvPr/>
          </p:nvSpPr>
          <p:spPr bwMode="auto">
            <a:xfrm>
              <a:off x="1837" y="1253"/>
              <a:ext cx="0" cy="258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8" name="Line 26"/>
          <p:cNvSpPr>
            <a:spLocks noChangeShapeType="1"/>
          </p:cNvSpPr>
          <p:nvPr/>
        </p:nvSpPr>
        <p:spPr bwMode="auto">
          <a:xfrm>
            <a:off x="1344611" y="2797944"/>
            <a:ext cx="1728788" cy="2889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9" name="Line 27"/>
          <p:cNvSpPr>
            <a:spLocks noChangeShapeType="1"/>
          </p:cNvSpPr>
          <p:nvPr/>
        </p:nvSpPr>
        <p:spPr bwMode="auto">
          <a:xfrm flipH="1">
            <a:off x="1344611" y="3131319"/>
            <a:ext cx="1728788"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 name="Text Box 28"/>
          <p:cNvSpPr txBox="1">
            <a:spLocks noChangeArrowheads="1"/>
          </p:cNvSpPr>
          <p:nvPr/>
        </p:nvSpPr>
        <p:spPr bwMode="auto">
          <a:xfrm>
            <a:off x="1793873" y="2716982"/>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21" name="Text Box 29"/>
          <p:cNvSpPr txBox="1">
            <a:spLocks noChangeArrowheads="1"/>
          </p:cNvSpPr>
          <p:nvPr/>
        </p:nvSpPr>
        <p:spPr bwMode="auto">
          <a:xfrm>
            <a:off x="1793873" y="3150369"/>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endParaRPr lang="en-US" altLang="zh-CN" sz="1600" dirty="0">
              <a:solidFill>
                <a:srgbClr val="000000"/>
              </a:solidFill>
              <a:cs typeface="+mn-ea"/>
              <a:sym typeface="+mn-lt"/>
            </a:endParaRPr>
          </a:p>
        </p:txBody>
      </p:sp>
      <p:sp>
        <p:nvSpPr>
          <p:cNvPr id="22" name="Line 30"/>
          <p:cNvSpPr>
            <a:spLocks noChangeShapeType="1"/>
          </p:cNvSpPr>
          <p:nvPr/>
        </p:nvSpPr>
        <p:spPr bwMode="auto">
          <a:xfrm>
            <a:off x="1344611" y="3661544"/>
            <a:ext cx="1728788" cy="2889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31"/>
          <p:cNvSpPr>
            <a:spLocks noChangeShapeType="1"/>
          </p:cNvSpPr>
          <p:nvPr/>
        </p:nvSpPr>
        <p:spPr bwMode="auto">
          <a:xfrm flipH="1">
            <a:off x="1344611" y="3994919"/>
            <a:ext cx="1728788"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Text Box 32"/>
          <p:cNvSpPr txBox="1">
            <a:spLocks noChangeArrowheads="1"/>
          </p:cNvSpPr>
          <p:nvPr/>
        </p:nvSpPr>
        <p:spPr bwMode="auto">
          <a:xfrm>
            <a:off x="1793873" y="3580582"/>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1</a:t>
            </a:r>
            <a:endParaRPr lang="en-US" altLang="zh-CN" sz="1600" dirty="0">
              <a:solidFill>
                <a:srgbClr val="000000"/>
              </a:solidFill>
              <a:cs typeface="+mn-ea"/>
              <a:sym typeface="+mn-lt"/>
            </a:endParaRPr>
          </a:p>
        </p:txBody>
      </p:sp>
      <p:sp>
        <p:nvSpPr>
          <p:cNvPr id="25" name="Text Box 33"/>
          <p:cNvSpPr txBox="1">
            <a:spLocks noChangeArrowheads="1"/>
          </p:cNvSpPr>
          <p:nvPr/>
        </p:nvSpPr>
        <p:spPr bwMode="auto">
          <a:xfrm>
            <a:off x="1644648" y="4002857"/>
            <a:ext cx="1211263"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否定应答帧</a:t>
            </a:r>
            <a:endParaRPr lang="zh-CN" altLang="en-US" sz="1600">
              <a:solidFill>
                <a:srgbClr val="000000"/>
              </a:solidFill>
              <a:cs typeface="+mn-ea"/>
              <a:sym typeface="+mn-lt"/>
            </a:endParaRPr>
          </a:p>
        </p:txBody>
      </p:sp>
      <p:sp>
        <p:nvSpPr>
          <p:cNvPr id="26" name="Line 34"/>
          <p:cNvSpPr>
            <a:spLocks noChangeShapeType="1"/>
          </p:cNvSpPr>
          <p:nvPr/>
        </p:nvSpPr>
        <p:spPr bwMode="auto">
          <a:xfrm>
            <a:off x="1344611" y="4588644"/>
            <a:ext cx="1728788" cy="2889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7" name="Line 35"/>
          <p:cNvSpPr>
            <a:spLocks noChangeShapeType="1"/>
          </p:cNvSpPr>
          <p:nvPr/>
        </p:nvSpPr>
        <p:spPr bwMode="auto">
          <a:xfrm flipH="1">
            <a:off x="1344611" y="4922019"/>
            <a:ext cx="1728788"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Text Box 36"/>
          <p:cNvSpPr txBox="1">
            <a:spLocks noChangeArrowheads="1"/>
          </p:cNvSpPr>
          <p:nvPr/>
        </p:nvSpPr>
        <p:spPr bwMode="auto">
          <a:xfrm>
            <a:off x="1793873" y="4507682"/>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29" name="Text Box 37"/>
          <p:cNvSpPr txBox="1">
            <a:spLocks noChangeArrowheads="1"/>
          </p:cNvSpPr>
          <p:nvPr/>
        </p:nvSpPr>
        <p:spPr bwMode="auto">
          <a:xfrm>
            <a:off x="1793873" y="4941069"/>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endParaRPr lang="en-US" altLang="zh-CN" sz="1600" dirty="0">
              <a:solidFill>
                <a:srgbClr val="000000"/>
              </a:solidFill>
              <a:cs typeface="+mn-ea"/>
              <a:sym typeface="+mn-lt"/>
            </a:endParaRPr>
          </a:p>
        </p:txBody>
      </p:sp>
      <p:sp>
        <p:nvSpPr>
          <p:cNvPr id="30" name="Text Box 39"/>
          <p:cNvSpPr txBox="1">
            <a:spLocks noChangeArrowheads="1"/>
          </p:cNvSpPr>
          <p:nvPr/>
        </p:nvSpPr>
        <p:spPr bwMode="auto">
          <a:xfrm>
            <a:off x="930114" y="5645919"/>
            <a:ext cx="2722880"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rgbClr val="000000"/>
                </a:solidFill>
                <a:latin typeface="+mn-ea"/>
                <a:cs typeface="+mn-ea"/>
              </a:defRPr>
            </a:lvl1pPr>
          </a:lstStyle>
          <a:p>
            <a:r>
              <a:rPr lang="zh-CN" altLang="en-US" dirty="0">
                <a:solidFill>
                  <a:srgbClr val="C00000"/>
                </a:solidFill>
                <a:sym typeface="+mn-lt"/>
              </a:rPr>
              <a:t>帧破坏</a:t>
            </a:r>
            <a:endParaRPr lang="en-US" altLang="zh-CN" dirty="0">
              <a:solidFill>
                <a:srgbClr val="C00000"/>
              </a:solidFill>
              <a:sym typeface="+mn-lt"/>
            </a:endParaRPr>
          </a:p>
          <a:p>
            <a:r>
              <a:rPr lang="zh-CN" altLang="en-US" dirty="0">
                <a:sym typeface="+mn-lt"/>
              </a:rPr>
              <a:t>收到否定应答帧后重传</a:t>
            </a:r>
            <a:endParaRPr lang="zh-CN" altLang="en-US" dirty="0">
              <a:sym typeface="+mn-lt"/>
            </a:endParaRPr>
          </a:p>
        </p:txBody>
      </p:sp>
      <p:sp>
        <p:nvSpPr>
          <p:cNvPr id="34" name="Line 40"/>
          <p:cNvSpPr>
            <a:spLocks noChangeShapeType="1"/>
          </p:cNvSpPr>
          <p:nvPr/>
        </p:nvSpPr>
        <p:spPr bwMode="auto">
          <a:xfrm>
            <a:off x="5268912" y="2068012"/>
            <a:ext cx="1728788" cy="2889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41"/>
          <p:cNvSpPr>
            <a:spLocks noChangeShapeType="1"/>
          </p:cNvSpPr>
          <p:nvPr/>
        </p:nvSpPr>
        <p:spPr bwMode="auto">
          <a:xfrm flipH="1">
            <a:off x="5268912" y="2401387"/>
            <a:ext cx="1728788"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Text Box 42"/>
          <p:cNvSpPr txBox="1">
            <a:spLocks noChangeArrowheads="1"/>
          </p:cNvSpPr>
          <p:nvPr/>
        </p:nvSpPr>
        <p:spPr bwMode="auto">
          <a:xfrm>
            <a:off x="5718175" y="1987049"/>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37" name="Text Box 43"/>
          <p:cNvSpPr txBox="1">
            <a:spLocks noChangeArrowheads="1"/>
          </p:cNvSpPr>
          <p:nvPr/>
        </p:nvSpPr>
        <p:spPr bwMode="auto">
          <a:xfrm>
            <a:off x="5718175" y="2420437"/>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38" name="Text Box 44"/>
          <p:cNvSpPr txBox="1">
            <a:spLocks noChangeArrowheads="1"/>
          </p:cNvSpPr>
          <p:nvPr/>
        </p:nvSpPr>
        <p:spPr bwMode="auto">
          <a:xfrm>
            <a:off x="4874682" y="1133109"/>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tx1"/>
                </a:solidFill>
                <a:cs typeface="+mn-ea"/>
                <a:sym typeface="+mn-lt"/>
              </a:rPr>
              <a:t>站点</a:t>
            </a:r>
            <a:r>
              <a:rPr lang="en-US" altLang="zh-CN">
                <a:solidFill>
                  <a:schemeClr val="tx1"/>
                </a:solidFill>
                <a:cs typeface="+mn-ea"/>
                <a:sym typeface="+mn-lt"/>
              </a:rPr>
              <a:t>A</a:t>
            </a:r>
            <a:endParaRPr lang="en-US" altLang="zh-CN">
              <a:solidFill>
                <a:schemeClr val="tx1"/>
              </a:solidFill>
              <a:cs typeface="+mn-ea"/>
              <a:sym typeface="+mn-lt"/>
            </a:endParaRPr>
          </a:p>
        </p:txBody>
      </p:sp>
      <p:sp>
        <p:nvSpPr>
          <p:cNvPr id="39" name="Text Box 45"/>
          <p:cNvSpPr txBox="1">
            <a:spLocks noChangeArrowheads="1"/>
          </p:cNvSpPr>
          <p:nvPr/>
        </p:nvSpPr>
        <p:spPr bwMode="auto">
          <a:xfrm>
            <a:off x="6603470" y="1133109"/>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tx1"/>
                </a:solidFill>
                <a:cs typeface="+mn-ea"/>
                <a:sym typeface="+mn-lt"/>
              </a:rPr>
              <a:t>站点</a:t>
            </a:r>
            <a:r>
              <a:rPr lang="en-US" altLang="zh-CN">
                <a:solidFill>
                  <a:schemeClr val="tx1"/>
                </a:solidFill>
                <a:cs typeface="+mn-ea"/>
                <a:sym typeface="+mn-lt"/>
              </a:rPr>
              <a:t>B</a:t>
            </a:r>
            <a:endParaRPr lang="en-US" altLang="zh-CN">
              <a:solidFill>
                <a:schemeClr val="tx1"/>
              </a:solidFill>
              <a:cs typeface="+mn-ea"/>
              <a:sym typeface="+mn-lt"/>
            </a:endParaRPr>
          </a:p>
        </p:txBody>
      </p:sp>
      <p:grpSp>
        <p:nvGrpSpPr>
          <p:cNvPr id="41" name="Group 47"/>
          <p:cNvGrpSpPr/>
          <p:nvPr/>
        </p:nvGrpSpPr>
        <p:grpSpPr bwMode="auto">
          <a:xfrm>
            <a:off x="5268912" y="1996574"/>
            <a:ext cx="1728788" cy="3744913"/>
            <a:chOff x="748" y="1253"/>
            <a:chExt cx="1089" cy="2586"/>
          </a:xfrm>
        </p:grpSpPr>
        <p:sp>
          <p:nvSpPr>
            <p:cNvPr id="58" name="Line 48"/>
            <p:cNvSpPr>
              <a:spLocks noChangeShapeType="1"/>
            </p:cNvSpPr>
            <p:nvPr/>
          </p:nvSpPr>
          <p:spPr bwMode="auto">
            <a:xfrm>
              <a:off x="748" y="1253"/>
              <a:ext cx="0" cy="258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9" name="Line 49"/>
            <p:cNvSpPr>
              <a:spLocks noChangeShapeType="1"/>
            </p:cNvSpPr>
            <p:nvPr/>
          </p:nvSpPr>
          <p:spPr bwMode="auto">
            <a:xfrm>
              <a:off x="1837" y="1253"/>
              <a:ext cx="0" cy="258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43" name="Line 51"/>
          <p:cNvSpPr>
            <a:spLocks noChangeShapeType="1"/>
          </p:cNvSpPr>
          <p:nvPr/>
        </p:nvSpPr>
        <p:spPr bwMode="auto">
          <a:xfrm>
            <a:off x="5268912" y="2869699"/>
            <a:ext cx="1728788" cy="2889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4" name="Line 52"/>
          <p:cNvSpPr>
            <a:spLocks noChangeShapeType="1"/>
          </p:cNvSpPr>
          <p:nvPr/>
        </p:nvSpPr>
        <p:spPr bwMode="auto">
          <a:xfrm flipH="1">
            <a:off x="5268912" y="3203074"/>
            <a:ext cx="1728788"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5" name="Text Box 53"/>
          <p:cNvSpPr txBox="1">
            <a:spLocks noChangeArrowheads="1"/>
          </p:cNvSpPr>
          <p:nvPr/>
        </p:nvSpPr>
        <p:spPr bwMode="auto">
          <a:xfrm>
            <a:off x="5718175" y="2788737"/>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46" name="Text Box 54"/>
          <p:cNvSpPr txBox="1">
            <a:spLocks noChangeArrowheads="1"/>
          </p:cNvSpPr>
          <p:nvPr/>
        </p:nvSpPr>
        <p:spPr bwMode="auto">
          <a:xfrm>
            <a:off x="5718175" y="3222124"/>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1</a:t>
            </a:r>
            <a:endParaRPr lang="en-US" altLang="zh-CN" sz="1600" dirty="0">
              <a:solidFill>
                <a:srgbClr val="000000"/>
              </a:solidFill>
              <a:cs typeface="+mn-ea"/>
              <a:sym typeface="+mn-lt"/>
            </a:endParaRPr>
          </a:p>
        </p:txBody>
      </p:sp>
      <p:sp>
        <p:nvSpPr>
          <p:cNvPr id="47" name="Line 55"/>
          <p:cNvSpPr>
            <a:spLocks noChangeShapeType="1"/>
          </p:cNvSpPr>
          <p:nvPr/>
        </p:nvSpPr>
        <p:spPr bwMode="auto">
          <a:xfrm>
            <a:off x="5267325" y="3750762"/>
            <a:ext cx="1585913" cy="18891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8" name="Text Box 57"/>
          <p:cNvSpPr txBox="1">
            <a:spLocks noChangeArrowheads="1"/>
          </p:cNvSpPr>
          <p:nvPr/>
        </p:nvSpPr>
        <p:spPr bwMode="auto">
          <a:xfrm>
            <a:off x="5718175" y="3652337"/>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49" name="Line 59"/>
          <p:cNvSpPr>
            <a:spLocks noChangeShapeType="1"/>
          </p:cNvSpPr>
          <p:nvPr/>
        </p:nvSpPr>
        <p:spPr bwMode="auto">
          <a:xfrm>
            <a:off x="5267325" y="4687387"/>
            <a:ext cx="1730375" cy="26193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0" name="Line 60"/>
          <p:cNvSpPr>
            <a:spLocks noChangeShapeType="1"/>
          </p:cNvSpPr>
          <p:nvPr/>
        </p:nvSpPr>
        <p:spPr bwMode="auto">
          <a:xfrm flipH="1">
            <a:off x="5268912" y="4993774"/>
            <a:ext cx="1728788"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Text Box 61"/>
          <p:cNvSpPr txBox="1">
            <a:spLocks noChangeArrowheads="1"/>
          </p:cNvSpPr>
          <p:nvPr/>
        </p:nvSpPr>
        <p:spPr bwMode="auto">
          <a:xfrm>
            <a:off x="5718175" y="4579437"/>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52" name="Text Box 62"/>
          <p:cNvSpPr txBox="1">
            <a:spLocks noChangeArrowheads="1"/>
          </p:cNvSpPr>
          <p:nvPr/>
        </p:nvSpPr>
        <p:spPr bwMode="auto">
          <a:xfrm>
            <a:off x="5718175" y="5012824"/>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53" name="Text Box 63"/>
          <p:cNvSpPr txBox="1">
            <a:spLocks noChangeArrowheads="1"/>
          </p:cNvSpPr>
          <p:nvPr/>
        </p:nvSpPr>
        <p:spPr bwMode="auto">
          <a:xfrm>
            <a:off x="5512435" y="5717674"/>
            <a:ext cx="1198880"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rgbClr val="000000"/>
                </a:solidFill>
                <a:latin typeface="+mn-ea"/>
                <a:cs typeface="+mn-ea"/>
              </a:defRPr>
            </a:lvl1pPr>
          </a:lstStyle>
          <a:p>
            <a:r>
              <a:rPr lang="zh-CN" altLang="en-US" dirty="0">
                <a:solidFill>
                  <a:srgbClr val="C00000"/>
                </a:solidFill>
                <a:sym typeface="+mn-lt"/>
              </a:rPr>
              <a:t>帧丢失</a:t>
            </a:r>
            <a:endParaRPr lang="en-US" altLang="zh-CN" dirty="0">
              <a:solidFill>
                <a:srgbClr val="C00000"/>
              </a:solidFill>
              <a:sym typeface="+mn-lt"/>
            </a:endParaRPr>
          </a:p>
          <a:p>
            <a:r>
              <a:rPr lang="zh-CN" altLang="en-US" dirty="0">
                <a:sym typeface="+mn-lt"/>
              </a:rPr>
              <a:t>超时重传</a:t>
            </a:r>
            <a:endParaRPr lang="zh-CN" altLang="en-US" dirty="0">
              <a:sym typeface="+mn-lt"/>
            </a:endParaRPr>
          </a:p>
        </p:txBody>
      </p:sp>
      <p:sp>
        <p:nvSpPr>
          <p:cNvPr id="54" name="Text Box 88"/>
          <p:cNvSpPr txBox="1">
            <a:spLocks noChangeArrowheads="1"/>
          </p:cNvSpPr>
          <p:nvPr/>
        </p:nvSpPr>
        <p:spPr bwMode="auto">
          <a:xfrm>
            <a:off x="4764087" y="3895224"/>
            <a:ext cx="4318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endParaRPr lang="zh-CN" altLang="en-US">
              <a:solidFill>
                <a:srgbClr val="000000"/>
              </a:solidFill>
              <a:cs typeface="+mn-ea"/>
              <a:sym typeface="+mn-lt"/>
            </a:endParaRPr>
          </a:p>
          <a:p>
            <a:pPr algn="ctr" fontAlgn="base">
              <a:lnSpc>
                <a:spcPct val="120000"/>
              </a:lnSpc>
              <a:spcBef>
                <a:spcPct val="0"/>
              </a:spcBef>
              <a:spcAft>
                <a:spcPct val="0"/>
              </a:spcAft>
            </a:pPr>
            <a:r>
              <a:rPr lang="zh-CN" altLang="en-US">
                <a:solidFill>
                  <a:srgbClr val="000000"/>
                </a:solidFill>
                <a:cs typeface="+mn-ea"/>
                <a:sym typeface="+mn-lt"/>
              </a:rPr>
              <a:t>时</a:t>
            </a:r>
            <a:endParaRPr lang="zh-CN" altLang="en-US">
              <a:solidFill>
                <a:srgbClr val="000000"/>
              </a:solidFill>
              <a:cs typeface="+mn-ea"/>
              <a:sym typeface="+mn-lt"/>
            </a:endParaRPr>
          </a:p>
        </p:txBody>
      </p:sp>
      <p:sp>
        <p:nvSpPr>
          <p:cNvPr id="55" name="Line 93"/>
          <p:cNvSpPr>
            <a:spLocks noChangeShapeType="1"/>
          </p:cNvSpPr>
          <p:nvPr/>
        </p:nvSpPr>
        <p:spPr bwMode="auto">
          <a:xfrm>
            <a:off x="4906962" y="3750762"/>
            <a:ext cx="3603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6" name="Line 94"/>
          <p:cNvSpPr>
            <a:spLocks noChangeShapeType="1"/>
          </p:cNvSpPr>
          <p:nvPr/>
        </p:nvSpPr>
        <p:spPr bwMode="auto">
          <a:xfrm>
            <a:off x="4906962" y="4687387"/>
            <a:ext cx="36036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7" name="Line 95"/>
          <p:cNvSpPr>
            <a:spLocks noChangeShapeType="1"/>
          </p:cNvSpPr>
          <p:nvPr/>
        </p:nvSpPr>
        <p:spPr bwMode="auto">
          <a:xfrm>
            <a:off x="5122862" y="3750762"/>
            <a:ext cx="0" cy="9366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0" name="矩形 59"/>
          <p:cNvSpPr/>
          <p:nvPr/>
        </p:nvSpPr>
        <p:spPr>
          <a:xfrm>
            <a:off x="2878818" y="3587357"/>
            <a:ext cx="553357" cy="902363"/>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endParaRPr lang="zh-CN" altLang="en-US" sz="4000" dirty="0">
              <a:solidFill>
                <a:srgbClr val="FF0000"/>
              </a:solidFill>
              <a:cs typeface="+mn-ea"/>
              <a:sym typeface="+mn-lt"/>
            </a:endParaRPr>
          </a:p>
        </p:txBody>
      </p:sp>
      <p:sp>
        <p:nvSpPr>
          <p:cNvPr id="61" name="矩形 60"/>
          <p:cNvSpPr/>
          <p:nvPr/>
        </p:nvSpPr>
        <p:spPr>
          <a:xfrm>
            <a:off x="6484030" y="3558674"/>
            <a:ext cx="553357" cy="902363"/>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endParaRPr lang="zh-CN" altLang="en-US" sz="4000" dirty="0">
              <a:solidFill>
                <a:srgbClr val="FF0000"/>
              </a:solidFill>
              <a:cs typeface="+mn-ea"/>
              <a:sym typeface="+mn-lt"/>
            </a:endParaRPr>
          </a:p>
        </p:txBody>
      </p:sp>
      <p:sp>
        <p:nvSpPr>
          <p:cNvPr id="64" name="Line 64"/>
          <p:cNvSpPr>
            <a:spLocks noChangeShapeType="1"/>
          </p:cNvSpPr>
          <p:nvPr/>
        </p:nvSpPr>
        <p:spPr bwMode="auto">
          <a:xfrm>
            <a:off x="9299574" y="2054835"/>
            <a:ext cx="1728787" cy="2889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5" name="Line 65"/>
          <p:cNvSpPr>
            <a:spLocks noChangeShapeType="1"/>
          </p:cNvSpPr>
          <p:nvPr/>
        </p:nvSpPr>
        <p:spPr bwMode="auto">
          <a:xfrm flipH="1">
            <a:off x="9299574" y="2388210"/>
            <a:ext cx="1728787"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6" name="Text Box 66"/>
          <p:cNvSpPr txBox="1">
            <a:spLocks noChangeArrowheads="1"/>
          </p:cNvSpPr>
          <p:nvPr/>
        </p:nvSpPr>
        <p:spPr bwMode="auto">
          <a:xfrm>
            <a:off x="9748837" y="1973872"/>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67" name="Text Box 67"/>
          <p:cNvSpPr txBox="1">
            <a:spLocks noChangeArrowheads="1"/>
          </p:cNvSpPr>
          <p:nvPr/>
        </p:nvSpPr>
        <p:spPr bwMode="auto">
          <a:xfrm>
            <a:off x="9748837" y="2407260"/>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68" name="Text Box 68"/>
          <p:cNvSpPr txBox="1">
            <a:spLocks noChangeArrowheads="1"/>
          </p:cNvSpPr>
          <p:nvPr/>
        </p:nvSpPr>
        <p:spPr bwMode="auto">
          <a:xfrm>
            <a:off x="8905343" y="1119932"/>
            <a:ext cx="800219" cy="396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tx1"/>
                </a:solidFill>
                <a:cs typeface="+mn-ea"/>
                <a:sym typeface="+mn-lt"/>
              </a:rPr>
              <a:t>站点</a:t>
            </a:r>
            <a:r>
              <a:rPr lang="en-US" altLang="zh-CN">
                <a:solidFill>
                  <a:schemeClr val="tx1"/>
                </a:solidFill>
                <a:cs typeface="+mn-ea"/>
                <a:sym typeface="+mn-lt"/>
              </a:rPr>
              <a:t>A</a:t>
            </a:r>
            <a:endParaRPr lang="en-US" altLang="zh-CN">
              <a:solidFill>
                <a:schemeClr val="tx1"/>
              </a:solidFill>
              <a:cs typeface="+mn-ea"/>
              <a:sym typeface="+mn-lt"/>
            </a:endParaRPr>
          </a:p>
        </p:txBody>
      </p:sp>
      <p:sp>
        <p:nvSpPr>
          <p:cNvPr id="69" name="Text Box 69"/>
          <p:cNvSpPr txBox="1">
            <a:spLocks noChangeArrowheads="1"/>
          </p:cNvSpPr>
          <p:nvPr/>
        </p:nvSpPr>
        <p:spPr bwMode="auto">
          <a:xfrm>
            <a:off x="10625301" y="1119932"/>
            <a:ext cx="81788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a:solidFill>
                  <a:schemeClr val="tx1"/>
                </a:solidFill>
                <a:latin typeface="黑体" panose="02010609060101010101" pitchFamily="49" charset="-122"/>
                <a:cs typeface="黑体" panose="02010609060101010101" pitchFamily="49" charset="-122"/>
                <a:sym typeface="+mn-lt"/>
              </a:rPr>
              <a:t>站点</a:t>
            </a:r>
            <a:r>
              <a:rPr lang="en-US" altLang="zh-CN">
                <a:solidFill>
                  <a:schemeClr val="tx1"/>
                </a:solidFill>
                <a:latin typeface="黑体" panose="02010609060101010101" pitchFamily="49" charset="-122"/>
                <a:cs typeface="黑体" panose="02010609060101010101" pitchFamily="49" charset="-122"/>
                <a:sym typeface="+mn-lt"/>
              </a:rPr>
              <a:t>B</a:t>
            </a:r>
            <a:endParaRPr lang="en-US" altLang="zh-CN">
              <a:solidFill>
                <a:schemeClr val="tx1"/>
              </a:solidFill>
              <a:latin typeface="黑体" panose="02010609060101010101" pitchFamily="49" charset="-122"/>
              <a:cs typeface="黑体" panose="02010609060101010101" pitchFamily="49" charset="-122"/>
              <a:sym typeface="+mn-lt"/>
            </a:endParaRPr>
          </a:p>
        </p:txBody>
      </p:sp>
      <p:grpSp>
        <p:nvGrpSpPr>
          <p:cNvPr id="71" name="Group 71"/>
          <p:cNvGrpSpPr/>
          <p:nvPr/>
        </p:nvGrpSpPr>
        <p:grpSpPr bwMode="auto">
          <a:xfrm>
            <a:off x="9299574" y="1983397"/>
            <a:ext cx="1728787" cy="3744913"/>
            <a:chOff x="748" y="1253"/>
            <a:chExt cx="1089" cy="2586"/>
          </a:xfrm>
        </p:grpSpPr>
        <p:sp>
          <p:nvSpPr>
            <p:cNvPr id="90" name="Line 72"/>
            <p:cNvSpPr>
              <a:spLocks noChangeShapeType="1"/>
            </p:cNvSpPr>
            <p:nvPr/>
          </p:nvSpPr>
          <p:spPr bwMode="auto">
            <a:xfrm>
              <a:off x="748" y="1253"/>
              <a:ext cx="0" cy="258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1" name="Line 73"/>
            <p:cNvSpPr>
              <a:spLocks noChangeShapeType="1"/>
            </p:cNvSpPr>
            <p:nvPr/>
          </p:nvSpPr>
          <p:spPr bwMode="auto">
            <a:xfrm>
              <a:off x="1837" y="1253"/>
              <a:ext cx="0" cy="2586"/>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73" name="Line 75"/>
          <p:cNvSpPr>
            <a:spLocks noChangeShapeType="1"/>
          </p:cNvSpPr>
          <p:nvPr/>
        </p:nvSpPr>
        <p:spPr bwMode="auto">
          <a:xfrm>
            <a:off x="9299574" y="2856522"/>
            <a:ext cx="1728787" cy="2889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4" name="Line 76"/>
          <p:cNvSpPr>
            <a:spLocks noChangeShapeType="1"/>
          </p:cNvSpPr>
          <p:nvPr/>
        </p:nvSpPr>
        <p:spPr bwMode="auto">
          <a:xfrm flipH="1">
            <a:off x="9299574" y="3189897"/>
            <a:ext cx="1728787"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5" name="Text Box 77"/>
          <p:cNvSpPr txBox="1">
            <a:spLocks noChangeArrowheads="1"/>
          </p:cNvSpPr>
          <p:nvPr/>
        </p:nvSpPr>
        <p:spPr bwMode="auto">
          <a:xfrm>
            <a:off x="9748837" y="2775560"/>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76" name="Text Box 78"/>
          <p:cNvSpPr txBox="1">
            <a:spLocks noChangeArrowheads="1"/>
          </p:cNvSpPr>
          <p:nvPr/>
        </p:nvSpPr>
        <p:spPr bwMode="auto">
          <a:xfrm>
            <a:off x="9748837" y="3208947"/>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应答帧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77" name="Line 79"/>
          <p:cNvSpPr>
            <a:spLocks noChangeShapeType="1"/>
          </p:cNvSpPr>
          <p:nvPr/>
        </p:nvSpPr>
        <p:spPr bwMode="auto">
          <a:xfrm>
            <a:off x="9299574" y="3737585"/>
            <a:ext cx="1728787" cy="271463"/>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8" name="Line 80"/>
          <p:cNvSpPr>
            <a:spLocks noChangeShapeType="1"/>
          </p:cNvSpPr>
          <p:nvPr/>
        </p:nvSpPr>
        <p:spPr bwMode="auto">
          <a:xfrm flipH="1">
            <a:off x="9588499" y="4053497"/>
            <a:ext cx="1439862" cy="30638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9" name="Text Box 81"/>
          <p:cNvSpPr txBox="1">
            <a:spLocks noChangeArrowheads="1"/>
          </p:cNvSpPr>
          <p:nvPr/>
        </p:nvSpPr>
        <p:spPr bwMode="auto">
          <a:xfrm>
            <a:off x="9748837" y="3639160"/>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80" name="Text Box 82"/>
          <p:cNvSpPr txBox="1">
            <a:spLocks noChangeArrowheads="1"/>
          </p:cNvSpPr>
          <p:nvPr/>
        </p:nvSpPr>
        <p:spPr bwMode="auto">
          <a:xfrm>
            <a:off x="9748837" y="4072547"/>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endParaRPr lang="en-US" altLang="zh-CN" sz="1600" dirty="0">
              <a:solidFill>
                <a:srgbClr val="000000"/>
              </a:solidFill>
              <a:cs typeface="+mn-ea"/>
              <a:sym typeface="+mn-lt"/>
            </a:endParaRPr>
          </a:p>
        </p:txBody>
      </p:sp>
      <p:sp>
        <p:nvSpPr>
          <p:cNvPr id="81" name="Line 83"/>
          <p:cNvSpPr>
            <a:spLocks noChangeShapeType="1"/>
          </p:cNvSpPr>
          <p:nvPr/>
        </p:nvSpPr>
        <p:spPr bwMode="auto">
          <a:xfrm>
            <a:off x="9299574" y="4674210"/>
            <a:ext cx="1728787" cy="26193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84"/>
          <p:cNvSpPr>
            <a:spLocks noChangeShapeType="1"/>
          </p:cNvSpPr>
          <p:nvPr/>
        </p:nvSpPr>
        <p:spPr bwMode="auto">
          <a:xfrm flipH="1">
            <a:off x="9299574" y="4980597"/>
            <a:ext cx="1728787" cy="38735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Text Box 85"/>
          <p:cNvSpPr txBox="1">
            <a:spLocks noChangeArrowheads="1"/>
          </p:cNvSpPr>
          <p:nvPr/>
        </p:nvSpPr>
        <p:spPr bwMode="auto">
          <a:xfrm>
            <a:off x="9748837" y="4566260"/>
            <a:ext cx="914400" cy="36195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84" name="Text Box 86"/>
          <p:cNvSpPr txBox="1">
            <a:spLocks noChangeArrowheads="1"/>
          </p:cNvSpPr>
          <p:nvPr/>
        </p:nvSpPr>
        <p:spPr bwMode="auto">
          <a:xfrm>
            <a:off x="9748837" y="4999647"/>
            <a:ext cx="914400" cy="361950"/>
          </a:xfrm>
          <a:prstGeom prst="rect">
            <a:avLst/>
          </a:prstGeom>
          <a:solidFill>
            <a:srgbClr val="6697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应答帧</a:t>
            </a:r>
            <a:r>
              <a:rPr lang="en-US" altLang="zh-CN" sz="1600" dirty="0">
                <a:solidFill>
                  <a:srgbClr val="000000"/>
                </a:solidFill>
                <a:cs typeface="+mn-ea"/>
                <a:sym typeface="+mn-lt"/>
              </a:rPr>
              <a:t>0</a:t>
            </a:r>
            <a:endParaRPr lang="en-US" altLang="zh-CN" sz="1600" dirty="0">
              <a:solidFill>
                <a:srgbClr val="000000"/>
              </a:solidFill>
              <a:cs typeface="+mn-ea"/>
              <a:sym typeface="+mn-lt"/>
            </a:endParaRPr>
          </a:p>
        </p:txBody>
      </p:sp>
      <p:sp>
        <p:nvSpPr>
          <p:cNvPr id="85" name="Text Box 87"/>
          <p:cNvSpPr txBox="1">
            <a:spLocks noChangeArrowheads="1"/>
          </p:cNvSpPr>
          <p:nvPr/>
        </p:nvSpPr>
        <p:spPr bwMode="auto">
          <a:xfrm>
            <a:off x="9436734" y="5789429"/>
            <a:ext cx="1452880"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C00000"/>
                </a:solidFill>
                <a:latin typeface="+mn-ea"/>
                <a:cs typeface="+mn-ea"/>
                <a:sym typeface="+mn-lt"/>
              </a:rPr>
              <a:t>应答帧丢失</a:t>
            </a:r>
            <a:endParaRPr lang="en-US" altLang="zh-CN" sz="2000" dirty="0">
              <a:solidFill>
                <a:srgbClr val="C00000"/>
              </a:solidFill>
              <a:latin typeface="+mn-ea"/>
              <a:cs typeface="+mn-ea"/>
              <a:sym typeface="+mn-lt"/>
            </a:endParaRPr>
          </a:p>
          <a:p>
            <a:pPr algn="ctr" fontAlgn="base">
              <a:lnSpc>
                <a:spcPct val="120000"/>
              </a:lnSpc>
              <a:spcBef>
                <a:spcPct val="0"/>
              </a:spcBef>
              <a:spcAft>
                <a:spcPct val="0"/>
              </a:spcAft>
            </a:pPr>
            <a:r>
              <a:rPr lang="zh-CN" altLang="en-US" sz="2000" dirty="0">
                <a:solidFill>
                  <a:srgbClr val="000000"/>
                </a:solidFill>
                <a:latin typeface="+mn-ea"/>
                <a:cs typeface="+mn-ea"/>
                <a:sym typeface="+mn-lt"/>
              </a:rPr>
              <a:t>超时重传</a:t>
            </a:r>
            <a:endParaRPr lang="zh-CN" altLang="en-US" sz="2000" dirty="0">
              <a:solidFill>
                <a:srgbClr val="000000"/>
              </a:solidFill>
              <a:latin typeface="+mn-ea"/>
              <a:cs typeface="+mn-ea"/>
              <a:sym typeface="+mn-lt"/>
            </a:endParaRPr>
          </a:p>
        </p:txBody>
      </p:sp>
      <p:sp>
        <p:nvSpPr>
          <p:cNvPr id="86" name="Text Box 96"/>
          <p:cNvSpPr txBox="1">
            <a:spLocks noChangeArrowheads="1"/>
          </p:cNvSpPr>
          <p:nvPr/>
        </p:nvSpPr>
        <p:spPr bwMode="auto">
          <a:xfrm>
            <a:off x="8796337" y="3882047"/>
            <a:ext cx="431800" cy="72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endParaRPr lang="zh-CN" altLang="en-US">
              <a:solidFill>
                <a:srgbClr val="000000"/>
              </a:solidFill>
              <a:cs typeface="+mn-ea"/>
              <a:sym typeface="+mn-lt"/>
            </a:endParaRPr>
          </a:p>
          <a:p>
            <a:pPr algn="ctr" fontAlgn="base">
              <a:lnSpc>
                <a:spcPct val="120000"/>
              </a:lnSpc>
              <a:spcBef>
                <a:spcPct val="0"/>
              </a:spcBef>
              <a:spcAft>
                <a:spcPct val="0"/>
              </a:spcAft>
            </a:pPr>
            <a:r>
              <a:rPr lang="zh-CN" altLang="en-US">
                <a:solidFill>
                  <a:srgbClr val="000000"/>
                </a:solidFill>
                <a:cs typeface="+mn-ea"/>
                <a:sym typeface="+mn-lt"/>
              </a:rPr>
              <a:t>时</a:t>
            </a:r>
            <a:endParaRPr lang="zh-CN" altLang="en-US">
              <a:solidFill>
                <a:srgbClr val="000000"/>
              </a:solidFill>
              <a:cs typeface="+mn-ea"/>
              <a:sym typeface="+mn-lt"/>
            </a:endParaRPr>
          </a:p>
        </p:txBody>
      </p:sp>
      <p:sp>
        <p:nvSpPr>
          <p:cNvPr id="87" name="Line 97"/>
          <p:cNvSpPr>
            <a:spLocks noChangeShapeType="1"/>
          </p:cNvSpPr>
          <p:nvPr/>
        </p:nvSpPr>
        <p:spPr bwMode="auto">
          <a:xfrm>
            <a:off x="8939212" y="3737585"/>
            <a:ext cx="3603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8" name="Line 98"/>
          <p:cNvSpPr>
            <a:spLocks noChangeShapeType="1"/>
          </p:cNvSpPr>
          <p:nvPr/>
        </p:nvSpPr>
        <p:spPr bwMode="auto">
          <a:xfrm>
            <a:off x="8939212" y="4674210"/>
            <a:ext cx="36036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9" name="Line 99"/>
          <p:cNvSpPr>
            <a:spLocks noChangeShapeType="1"/>
          </p:cNvSpPr>
          <p:nvPr/>
        </p:nvSpPr>
        <p:spPr bwMode="auto">
          <a:xfrm>
            <a:off x="9155112" y="3737585"/>
            <a:ext cx="0" cy="93662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92" name="图形 91"/>
          <p:cNvPicPr>
            <a:picLocks noChangeAspect="1"/>
          </p:cNvPicPr>
          <p:nvPr/>
        </p:nvPicPr>
        <p:blipFill>
          <a:blip r:embed="rId1"/>
          <a:stretch>
            <a:fillRect/>
          </a:stretch>
        </p:blipFill>
        <p:spPr>
          <a:xfrm>
            <a:off x="4877704" y="1547567"/>
            <a:ext cx="588835" cy="445833"/>
          </a:xfrm>
          <a:prstGeom prst="rect">
            <a:avLst/>
          </a:prstGeom>
        </p:spPr>
      </p:pic>
      <p:pic>
        <p:nvPicPr>
          <p:cNvPr id="93" name="图形 92"/>
          <p:cNvPicPr>
            <a:picLocks noChangeAspect="1"/>
          </p:cNvPicPr>
          <p:nvPr/>
        </p:nvPicPr>
        <p:blipFill>
          <a:blip r:embed="rId1"/>
          <a:stretch>
            <a:fillRect/>
          </a:stretch>
        </p:blipFill>
        <p:spPr>
          <a:xfrm>
            <a:off x="6714441" y="1554838"/>
            <a:ext cx="588835" cy="445833"/>
          </a:xfrm>
          <a:prstGeom prst="rect">
            <a:avLst/>
          </a:prstGeom>
        </p:spPr>
      </p:pic>
      <p:pic>
        <p:nvPicPr>
          <p:cNvPr id="94" name="图形 93"/>
          <p:cNvPicPr>
            <a:picLocks noChangeAspect="1"/>
          </p:cNvPicPr>
          <p:nvPr/>
        </p:nvPicPr>
        <p:blipFill>
          <a:blip r:embed="rId1"/>
          <a:stretch>
            <a:fillRect/>
          </a:stretch>
        </p:blipFill>
        <p:spPr>
          <a:xfrm>
            <a:off x="8915399" y="1531627"/>
            <a:ext cx="588835" cy="445833"/>
          </a:xfrm>
          <a:prstGeom prst="rect">
            <a:avLst/>
          </a:prstGeom>
        </p:spPr>
      </p:pic>
      <p:pic>
        <p:nvPicPr>
          <p:cNvPr id="95" name="图形 94"/>
          <p:cNvPicPr>
            <a:picLocks noChangeAspect="1"/>
          </p:cNvPicPr>
          <p:nvPr/>
        </p:nvPicPr>
        <p:blipFill>
          <a:blip r:embed="rId1"/>
          <a:stretch>
            <a:fillRect/>
          </a:stretch>
        </p:blipFill>
        <p:spPr>
          <a:xfrm>
            <a:off x="10752136" y="1538898"/>
            <a:ext cx="588835" cy="445833"/>
          </a:xfrm>
          <a:prstGeom prst="rect">
            <a:avLst/>
          </a:prstGeom>
        </p:spPr>
      </p:pic>
      <p:sp>
        <p:nvSpPr>
          <p:cNvPr id="96" name="Line 104"/>
          <p:cNvSpPr>
            <a:spLocks noChangeShapeType="1"/>
          </p:cNvSpPr>
          <p:nvPr/>
        </p:nvSpPr>
        <p:spPr bwMode="auto">
          <a:xfrm>
            <a:off x="9504234" y="1798000"/>
            <a:ext cx="124790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7" name="Line 104"/>
          <p:cNvSpPr>
            <a:spLocks noChangeShapeType="1"/>
          </p:cNvSpPr>
          <p:nvPr/>
        </p:nvSpPr>
        <p:spPr bwMode="auto">
          <a:xfrm>
            <a:off x="1573598" y="1705999"/>
            <a:ext cx="124790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pic>
        <p:nvPicPr>
          <p:cNvPr id="98" name="图形 97"/>
          <p:cNvPicPr>
            <a:picLocks noChangeAspect="1"/>
          </p:cNvPicPr>
          <p:nvPr/>
        </p:nvPicPr>
        <p:blipFill>
          <a:blip r:embed="rId1"/>
          <a:stretch>
            <a:fillRect/>
          </a:stretch>
        </p:blipFill>
        <p:spPr>
          <a:xfrm>
            <a:off x="984763" y="1468237"/>
            <a:ext cx="588835" cy="445833"/>
          </a:xfrm>
          <a:prstGeom prst="rect">
            <a:avLst/>
          </a:prstGeom>
        </p:spPr>
      </p:pic>
      <p:pic>
        <p:nvPicPr>
          <p:cNvPr id="99" name="图形 98"/>
          <p:cNvPicPr>
            <a:picLocks noChangeAspect="1"/>
          </p:cNvPicPr>
          <p:nvPr/>
        </p:nvPicPr>
        <p:blipFill>
          <a:blip r:embed="rId1"/>
          <a:stretch>
            <a:fillRect/>
          </a:stretch>
        </p:blipFill>
        <p:spPr>
          <a:xfrm>
            <a:off x="2802641" y="1448696"/>
            <a:ext cx="588835" cy="445833"/>
          </a:xfrm>
          <a:prstGeom prst="rect">
            <a:avLst/>
          </a:prstGeom>
        </p:spPr>
      </p:pic>
      <p:sp>
        <p:nvSpPr>
          <p:cNvPr id="100" name="矩形 99"/>
          <p:cNvSpPr/>
          <p:nvPr/>
        </p:nvSpPr>
        <p:spPr>
          <a:xfrm>
            <a:off x="9437527" y="3916973"/>
            <a:ext cx="492443" cy="767390"/>
          </a:xfrm>
          <a:prstGeom prst="rect">
            <a:avLst/>
          </a:prstGeom>
        </p:spPr>
        <p:txBody>
          <a:bodyPr wrap="none">
            <a:spAutoFit/>
          </a:bodyPr>
          <a:lstStyle/>
          <a:p>
            <a:pPr>
              <a:lnSpc>
                <a:spcPct val="120000"/>
              </a:lnSpc>
            </a:pPr>
            <a:r>
              <a:rPr lang="zh-CN" altLang="en-US" sz="4000" dirty="0">
                <a:solidFill>
                  <a:srgbClr val="FF0000"/>
                </a:solidFill>
                <a:cs typeface="+mn-ea"/>
                <a:sym typeface="+mn-lt"/>
              </a:rPr>
              <a:t>╳</a:t>
            </a:r>
            <a:endParaRPr lang="zh-CN" altLang="en-US" sz="4000" dirty="0">
              <a:solidFill>
                <a:srgbClr val="FF0000"/>
              </a:solidFill>
              <a:cs typeface="+mn-ea"/>
              <a:sym typeface="+mn-l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技术要点</a:t>
            </a:r>
            <a:endParaRPr lang="zh-CN" altLang="en-US" dirty="0"/>
          </a:p>
        </p:txBody>
      </p:sp>
      <p:sp>
        <p:nvSpPr>
          <p:cNvPr id="3" name="内容占位符 2"/>
          <p:cNvSpPr>
            <a:spLocks noGrp="1"/>
          </p:cNvSpPr>
          <p:nvPr>
            <p:ph idx="1"/>
          </p:nvPr>
        </p:nvSpPr>
        <p:spPr/>
        <p:txBody>
          <a:bodyPr/>
          <a:lstStyle/>
          <a:p>
            <a:r>
              <a:rPr lang="zh-CN" altLang="en-US" dirty="0">
                <a:solidFill>
                  <a:schemeClr val="tx1"/>
                </a:solidFill>
              </a:rPr>
              <a:t>发送端要保留数据帧的备份</a:t>
            </a:r>
            <a:endParaRPr lang="zh-CN" altLang="en-US" dirty="0">
              <a:solidFill>
                <a:schemeClr val="tx1"/>
              </a:solidFill>
            </a:endParaRPr>
          </a:p>
          <a:p>
            <a:r>
              <a:rPr lang="zh-CN" altLang="en-US" dirty="0">
                <a:solidFill>
                  <a:schemeClr val="tx1"/>
                </a:solidFill>
              </a:rPr>
              <a:t>发送的数据帧序号必须要</a:t>
            </a:r>
            <a:r>
              <a:rPr lang="en-US" altLang="zh-CN" dirty="0">
                <a:solidFill>
                  <a:schemeClr val="tx1"/>
                </a:solidFill>
              </a:rPr>
              <a:t>0</a:t>
            </a:r>
            <a:r>
              <a:rPr lang="zh-CN" altLang="en-US" dirty="0">
                <a:solidFill>
                  <a:schemeClr val="tx1"/>
                </a:solidFill>
              </a:rPr>
              <a:t>和</a:t>
            </a:r>
            <a:r>
              <a:rPr lang="en-US" altLang="zh-CN" dirty="0">
                <a:solidFill>
                  <a:schemeClr val="tx1"/>
                </a:solidFill>
              </a:rPr>
              <a:t>1</a:t>
            </a:r>
            <a:r>
              <a:rPr lang="zh-CN" altLang="en-US" dirty="0">
                <a:solidFill>
                  <a:schemeClr val="tx1"/>
                </a:solidFill>
              </a:rPr>
              <a:t>交替</a:t>
            </a:r>
            <a:endParaRPr lang="en-US" altLang="zh-CN" dirty="0">
              <a:solidFill>
                <a:schemeClr val="tx1"/>
              </a:solidFill>
            </a:endParaRPr>
          </a:p>
          <a:p>
            <a:pPr marL="742950" lvl="1" indent="-285750" latinLnBrk="0">
              <a:lnSpc>
                <a:spcPct val="120000"/>
              </a:lnSpc>
              <a:spcBef>
                <a:spcPts val="0"/>
              </a:spcBef>
              <a:buFont typeface="Wingdings" panose="05000000000000000000" pitchFamily="2" charset="2"/>
              <a:buChar char="n"/>
            </a:pPr>
            <a:r>
              <a:rPr lang="zh-CN" altLang="en-US" dirty="0"/>
              <a:t>如果接收方收到了两个</a:t>
            </a:r>
            <a:r>
              <a:rPr lang="zh-CN" altLang="en-US" dirty="0">
                <a:sym typeface="+mn-ea"/>
              </a:rPr>
              <a:t>序号相同的</a:t>
            </a:r>
            <a:r>
              <a:rPr lang="zh-CN" altLang="en-US" dirty="0"/>
              <a:t>相邻数据帧，说明收到了一个重复帧，丢弃</a:t>
            </a:r>
            <a:endParaRPr lang="zh-CN" altLang="en-US" dirty="0"/>
          </a:p>
          <a:p>
            <a:r>
              <a:rPr lang="zh-CN" altLang="en-US" dirty="0"/>
              <a:t>应答帧是对接收帧的确认</a:t>
            </a:r>
            <a:endParaRPr lang="en-US" altLang="zh-CN" dirty="0"/>
          </a:p>
          <a:p>
            <a:pPr marL="742950" lvl="1" indent="-285750" algn="l" eaLnBrk="1" hangingPunct="1">
              <a:lnSpc>
                <a:spcPct val="120000"/>
              </a:lnSpc>
              <a:spcBef>
                <a:spcPts val="0"/>
              </a:spcBef>
              <a:buFont typeface="Wingdings" panose="05000000000000000000" pitchFamily="2" charset="2"/>
              <a:buChar char="n"/>
            </a:pPr>
            <a:r>
              <a:rPr lang="zh-CN" altLang="en-US" dirty="0"/>
              <a:t>应答帧序号和接收帧序号相反，表示当前这一帧已收到，期望接收下一帧</a:t>
            </a:r>
            <a:endParaRPr lang="zh-CN" altLang="en-US" dirty="0"/>
          </a:p>
          <a:p>
            <a:r>
              <a:rPr lang="zh-CN" altLang="en-US" dirty="0"/>
              <a:t>否定应答帧</a:t>
            </a:r>
            <a:r>
              <a:rPr lang="en-US" altLang="zh-CN" dirty="0"/>
              <a:t>(NAK)</a:t>
            </a:r>
            <a:r>
              <a:rPr lang="zh-CN" altLang="en-US" dirty="0"/>
              <a:t>，通知发送方重新发送最近的一帧</a:t>
            </a:r>
            <a:endParaRPr lang="zh-CN" altLang="en-US" dirty="0"/>
          </a:p>
          <a:p>
            <a:r>
              <a:rPr lang="zh-CN" altLang="en-US" dirty="0"/>
              <a:t>定时器，判断数据帧在约定时间内没有收到确认，需要重传</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停止等待</a:t>
            </a:r>
            <a:r>
              <a:rPr lang="zh-CN" altLang="en-US" dirty="0">
                <a:cs typeface="+mn-ea"/>
                <a:sym typeface="+mn-lt"/>
              </a:rPr>
              <a:t>协议的性能问题</a:t>
            </a:r>
            <a:endParaRPr lang="zh-CN" altLang="en-US" dirty="0"/>
          </a:p>
        </p:txBody>
      </p:sp>
      <p:sp>
        <p:nvSpPr>
          <p:cNvPr id="3" name="内容占位符 2"/>
          <p:cNvSpPr>
            <a:spLocks noGrp="1"/>
          </p:cNvSpPr>
          <p:nvPr>
            <p:ph idx="1"/>
          </p:nvPr>
        </p:nvSpPr>
        <p:spPr/>
        <p:txBody>
          <a:bodyPr>
            <a:normAutofit/>
          </a:bodyPr>
          <a:lstStyle/>
          <a:p>
            <a:r>
              <a:rPr lang="zh-CN" altLang="en-US" dirty="0"/>
              <a:t>信道利用率低</a:t>
            </a:r>
            <a:endParaRPr lang="zh-CN" altLang="en-US" dirty="0"/>
          </a:p>
          <a:p>
            <a:pPr marL="742950" lvl="1" indent="-285750" latinLnBrk="0">
              <a:lnSpc>
                <a:spcPct val="120000"/>
              </a:lnSpc>
              <a:spcBef>
                <a:spcPts val="0"/>
              </a:spcBef>
              <a:buFont typeface="Wingdings" panose="05000000000000000000" pitchFamily="2" charset="2"/>
              <a:buChar char="n"/>
            </a:pPr>
            <a:r>
              <a:rPr lang="zh-CN" altLang="en-US" dirty="0"/>
              <a:t>假如将链路看成是一根管道，帧是管道中流动的数据，那么在传播延迟较长的信道上，由于：</a:t>
            </a:r>
            <a:endParaRPr lang="zh-CN" altLang="en-US" dirty="0"/>
          </a:p>
          <a:p>
            <a:pPr marL="1143000" lvl="2" indent="-228600" latinLnBrk="0">
              <a:lnSpc>
                <a:spcPct val="120000"/>
              </a:lnSpc>
              <a:spcBef>
                <a:spcPts val="0"/>
              </a:spcBef>
              <a:buFont typeface="Wingdings" panose="05000000000000000000" pitchFamily="2" charset="2"/>
              <a:buChar char="n"/>
            </a:pPr>
            <a:r>
              <a:rPr lang="zh-CN" altLang="en-US" dirty="0"/>
              <a:t>信道上数据传输速率低</a:t>
            </a:r>
            <a:endParaRPr lang="zh-CN" altLang="en-US" dirty="0"/>
          </a:p>
          <a:p>
            <a:pPr marL="1143000" lvl="2" indent="-228600" latinLnBrk="0">
              <a:lnSpc>
                <a:spcPct val="120000"/>
              </a:lnSpc>
              <a:spcBef>
                <a:spcPts val="0"/>
              </a:spcBef>
              <a:buFont typeface="Wingdings" panose="05000000000000000000" pitchFamily="2" charset="2"/>
              <a:buChar char="n"/>
            </a:pPr>
            <a:r>
              <a:rPr lang="zh-CN" altLang="en-US" dirty="0"/>
              <a:t>线路长</a:t>
            </a:r>
            <a:endParaRPr lang="zh-CN" altLang="en-US" dirty="0"/>
          </a:p>
          <a:p>
            <a:pPr marL="1143000" lvl="2" indent="-228600" latinLnBrk="0">
              <a:lnSpc>
                <a:spcPct val="120000"/>
              </a:lnSpc>
              <a:spcBef>
                <a:spcPts val="0"/>
              </a:spcBef>
              <a:buFont typeface="Wingdings" panose="05000000000000000000" pitchFamily="2" charset="2"/>
              <a:buChar char="n"/>
            </a:pPr>
            <a:r>
              <a:rPr lang="zh-CN" altLang="en-US" dirty="0"/>
              <a:t>接收方接收过程时间长，确认回应迟</a:t>
            </a:r>
            <a:endParaRPr lang="zh-CN" altLang="en-US" dirty="0"/>
          </a:p>
          <a:p>
            <a:pPr marL="1143000" lvl="2" indent="-228600" latinLnBrk="0">
              <a:lnSpc>
                <a:spcPct val="120000"/>
              </a:lnSpc>
              <a:spcBef>
                <a:spcPts val="0"/>
              </a:spcBef>
              <a:buFont typeface="Wingdings" panose="05000000000000000000" pitchFamily="2" charset="2"/>
              <a:buChar char="n"/>
            </a:pPr>
            <a:r>
              <a:rPr lang="zh-CN" altLang="en-US" dirty="0"/>
              <a:t>   </a:t>
            </a:r>
            <a:r>
              <a:rPr lang="en-US" altLang="zh-CN" dirty="0"/>
              <a:t>…….</a:t>
            </a:r>
            <a:endParaRPr lang="en-US" altLang="zh-CN" dirty="0"/>
          </a:p>
          <a:p>
            <a:pPr marL="742950" lvl="1" indent="-285750" latinLnBrk="0">
              <a:lnSpc>
                <a:spcPct val="120000"/>
              </a:lnSpc>
              <a:spcBef>
                <a:spcPts val="0"/>
              </a:spcBef>
              <a:buFont typeface="Wingdings" panose="05000000000000000000" pitchFamily="2" charset="2"/>
              <a:buChar char="n"/>
            </a:pPr>
            <a:r>
              <a:rPr lang="en-US" altLang="zh-CN" dirty="0"/>
              <a:t> </a:t>
            </a:r>
            <a:r>
              <a:rPr lang="zh-CN" altLang="en-US">
                <a:sym typeface="+mn-ea"/>
              </a:rPr>
              <a:t>停止等待</a:t>
            </a:r>
            <a:r>
              <a:rPr lang="zh-CN" altLang="en-US" dirty="0"/>
              <a:t>协议无法使数据充满管道，因而信道利用率很低</a:t>
            </a:r>
            <a:endParaRPr lang="zh-CN" altLang="en-US" dirty="0"/>
          </a:p>
          <a:p>
            <a:r>
              <a:rPr lang="zh-CN" altLang="en-US" dirty="0"/>
              <a:t>解决办法</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流水线协议或管道协议：允许发送方在没收到确认前连续发送多个帧</a:t>
            </a:r>
            <a:endParaRPr lang="zh-CN" altLang="en-US" dirty="0"/>
          </a:p>
          <a:p>
            <a:endParaRPr lang="zh-CN" altLang="en-US" sz="24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滑动窗口协议</a:t>
            </a:r>
            <a:r>
              <a:rPr lang="en-US" altLang="zh-CN" dirty="0"/>
              <a:t>——</a:t>
            </a:r>
            <a:r>
              <a:rPr lang="zh-CN" altLang="en-US" dirty="0"/>
              <a:t>基本思想</a:t>
            </a:r>
            <a:endParaRPr lang="zh-CN" altLang="en-US" dirty="0"/>
          </a:p>
        </p:txBody>
      </p:sp>
      <p:sp>
        <p:nvSpPr>
          <p:cNvPr id="3" name="内容占位符 2"/>
          <p:cNvSpPr>
            <a:spLocks noGrp="1"/>
          </p:cNvSpPr>
          <p:nvPr>
            <p:ph idx="1"/>
          </p:nvPr>
        </p:nvSpPr>
        <p:spPr>
          <a:xfrm>
            <a:off x="335280" y="1124269"/>
            <a:ext cx="10858500" cy="4734876"/>
          </a:xfrm>
        </p:spPr>
        <p:txBody>
          <a:bodyPr>
            <a:normAutofit/>
          </a:bodyPr>
          <a:lstStyle/>
          <a:p>
            <a:r>
              <a:rPr lang="zh-CN" altLang="en-US" dirty="0"/>
              <a:t>窗口是发送方和接收方存放数据帧的缓冲区</a:t>
            </a:r>
            <a:endParaRPr lang="zh-CN" altLang="en-US" dirty="0"/>
          </a:p>
          <a:p>
            <a:r>
              <a:rPr lang="zh-CN" altLang="en-US" dirty="0"/>
              <a:t>发送方在收到应答前可以连续发送若干帧（类似批发）</a:t>
            </a:r>
            <a:endParaRPr lang="zh-CN" altLang="en-US" dirty="0"/>
          </a:p>
          <a:p>
            <a:r>
              <a:rPr lang="zh-CN" altLang="en-US" dirty="0"/>
              <a:t>发送方窗口由两部分组成：</a:t>
            </a:r>
            <a:endParaRPr lang="zh-CN" altLang="en-US" dirty="0"/>
          </a:p>
          <a:p>
            <a:pPr marL="685800" lvl="1" indent="-228600" latinLnBrk="0">
              <a:lnSpc>
                <a:spcPct val="120000"/>
              </a:lnSpc>
              <a:spcBef>
                <a:spcPts val="0"/>
              </a:spcBef>
              <a:buFont typeface="Wingdings" panose="05000000000000000000" pitchFamily="2" charset="2"/>
              <a:buChar char="n"/>
            </a:pPr>
            <a:r>
              <a:rPr lang="zh-CN" altLang="en-US" dirty="0"/>
              <a:t>一部分是用于存放已经发送但未收到应答的数据帧</a:t>
            </a:r>
            <a:endParaRPr lang="en-US" altLang="zh-CN" dirty="0"/>
          </a:p>
          <a:p>
            <a:pPr marL="685800" lvl="1" indent="-228600" latinLnBrk="0">
              <a:lnSpc>
                <a:spcPct val="120000"/>
              </a:lnSpc>
              <a:spcBef>
                <a:spcPts val="0"/>
              </a:spcBef>
              <a:buFont typeface="Wingdings" panose="05000000000000000000" pitchFamily="2" charset="2"/>
              <a:buChar char="n"/>
            </a:pPr>
            <a:r>
              <a:rPr lang="zh-CN" altLang="en-US" dirty="0"/>
              <a:t>另一部分是在收到应答帧之前还可以发送的数据帧</a:t>
            </a:r>
            <a:r>
              <a:rPr lang="zh-CN" altLang="en-US" dirty="0">
                <a:sym typeface="+mn-ea"/>
              </a:rPr>
              <a:t>，直到窗口满</a:t>
            </a:r>
            <a:endParaRPr lang="zh-CN" altLang="en-US" dirty="0"/>
          </a:p>
          <a:p>
            <a:pPr marL="285750" lvl="0" indent="-285750" latinLnBrk="0">
              <a:lnSpc>
                <a:spcPct val="120000"/>
              </a:lnSpc>
              <a:spcBef>
                <a:spcPts val="0"/>
              </a:spcBef>
              <a:buFont typeface="Wingdings" panose="05000000000000000000" pitchFamily="2" charset="2"/>
              <a:buChar char="n"/>
            </a:pPr>
            <a:r>
              <a:rPr lang="zh-CN" altLang="en-US" dirty="0"/>
              <a:t>接收方窗口</a:t>
            </a:r>
            <a:r>
              <a:rPr lang="zh-CN" altLang="en-US" dirty="0">
                <a:sym typeface="+mn-ea"/>
              </a:rPr>
              <a:t>由两部分组成</a:t>
            </a:r>
            <a:r>
              <a:rPr lang="zh-CN" altLang="en-US" dirty="0"/>
              <a:t>：</a:t>
            </a:r>
            <a:endParaRPr lang="zh-CN" altLang="en-US" dirty="0"/>
          </a:p>
          <a:p>
            <a:pPr marL="685800" lvl="1" indent="-228600" algn="l" eaLnBrk="1" hangingPunct="1">
              <a:lnSpc>
                <a:spcPct val="120000"/>
              </a:lnSpc>
              <a:spcBef>
                <a:spcPts val="0"/>
              </a:spcBef>
              <a:buFont typeface="Wingdings" panose="05000000000000000000" pitchFamily="2" charset="2"/>
              <a:buChar char="n"/>
            </a:pPr>
            <a:r>
              <a:rPr lang="zh-CN" altLang="en-US" dirty="0"/>
              <a:t>一部分用于存放已经接收但未给应答的数据帧</a:t>
            </a:r>
            <a:endParaRPr lang="zh-CN" altLang="en-US" dirty="0"/>
          </a:p>
          <a:p>
            <a:pPr marL="685800" lvl="1" indent="-228600" algn="l" eaLnBrk="1" hangingPunct="1">
              <a:lnSpc>
                <a:spcPct val="120000"/>
              </a:lnSpc>
              <a:spcBef>
                <a:spcPts val="0"/>
              </a:spcBef>
              <a:buFont typeface="Wingdings" panose="05000000000000000000" pitchFamily="2" charset="2"/>
              <a:buChar char="n"/>
            </a:pPr>
            <a:r>
              <a:rPr lang="zh-CN" altLang="en-US" dirty="0"/>
              <a:t>另一部分，在未发送应答帧的情况下可以继续接收数据帧，直到窗口满</a:t>
            </a:r>
            <a:endParaRPr lang="zh-CN" altLang="en-US" dirty="0"/>
          </a:p>
          <a:p>
            <a:pPr marL="285750" lvl="0" indent="-285750" latinLnBrk="0">
              <a:lnSpc>
                <a:spcPct val="120000"/>
              </a:lnSpc>
              <a:spcBef>
                <a:spcPts val="0"/>
              </a:spcBef>
              <a:buFont typeface="Wingdings" panose="05000000000000000000" pitchFamily="2" charset="2"/>
              <a:buChar char="n"/>
            </a:pP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滑动窗口协议</a:t>
            </a:r>
            <a:r>
              <a:rPr lang="en-US" altLang="zh-CN" dirty="0"/>
              <a:t>——</a:t>
            </a:r>
            <a:r>
              <a:rPr lang="zh-CN" altLang="en-US" dirty="0"/>
              <a:t>基本思想</a:t>
            </a:r>
            <a:endParaRPr lang="zh-CN" altLang="en-US" dirty="0"/>
          </a:p>
        </p:txBody>
      </p:sp>
      <p:sp>
        <p:nvSpPr>
          <p:cNvPr id="3" name="内容占位符 2"/>
          <p:cNvSpPr>
            <a:spLocks noGrp="1"/>
          </p:cNvSpPr>
          <p:nvPr>
            <p:ph idx="1"/>
          </p:nvPr>
        </p:nvSpPr>
        <p:spPr>
          <a:xfrm>
            <a:off x="335280" y="1124269"/>
            <a:ext cx="10858500" cy="4734876"/>
          </a:xfrm>
        </p:spPr>
        <p:txBody>
          <a:bodyPr>
            <a:normAutofit/>
          </a:bodyPr>
          <a:lstStyle/>
          <a:p>
            <a:pPr marL="285750" lvl="0" indent="-285750" latinLnBrk="0">
              <a:lnSpc>
                <a:spcPct val="120000"/>
              </a:lnSpc>
              <a:spcBef>
                <a:spcPts val="0"/>
              </a:spcBef>
              <a:buFont typeface="Wingdings" panose="05000000000000000000" pitchFamily="2" charset="2"/>
              <a:buChar char="n"/>
            </a:pPr>
            <a:r>
              <a:rPr lang="zh-CN" altLang="en-US" sz="2800" dirty="0">
                <a:sym typeface="+mn-ea"/>
              </a:rPr>
              <a:t>目的</a:t>
            </a:r>
            <a:endParaRPr lang="zh-CN" altLang="en-US" sz="2800" dirty="0"/>
          </a:p>
          <a:p>
            <a:pPr marL="742950" lvl="1" indent="-285750" eaLnBrk="1" hangingPunct="1">
              <a:lnSpc>
                <a:spcPct val="80000"/>
              </a:lnSpc>
              <a:spcBef>
                <a:spcPct val="20000"/>
              </a:spcBef>
              <a:buFont typeface="Wingdings" panose="05000000000000000000" pitchFamily="2" charset="2"/>
              <a:buChar char="n"/>
            </a:pPr>
            <a:r>
              <a:rPr lang="zh-CN" altLang="en-US" dirty="0">
                <a:sym typeface="+mn-ea"/>
              </a:rPr>
              <a:t>对可以连续发送的最多帧数（已发出但未确认的帧）作限制</a:t>
            </a:r>
            <a:endParaRPr lang="zh-CN" altLang="en-US" dirty="0"/>
          </a:p>
          <a:p>
            <a:pPr marL="285750" lvl="0" indent="-285750" latinLnBrk="0">
              <a:lnSpc>
                <a:spcPct val="120000"/>
              </a:lnSpc>
              <a:spcBef>
                <a:spcPts val="0"/>
              </a:spcBef>
              <a:buFont typeface="Wingdings" panose="05000000000000000000" pitchFamily="2" charset="2"/>
              <a:buChar char="n"/>
            </a:pPr>
            <a:r>
              <a:rPr lang="zh-CN" altLang="en-US" dirty="0"/>
              <a:t>窗口大小问题</a:t>
            </a:r>
            <a:endParaRPr lang="zh-CN" altLang="en-US" dirty="0"/>
          </a:p>
          <a:p>
            <a:pPr marL="685800" lvl="1" indent="-228600" algn="l" eaLnBrk="1" hangingPunct="1">
              <a:lnSpc>
                <a:spcPct val="120000"/>
              </a:lnSpc>
              <a:spcBef>
                <a:spcPts val="0"/>
              </a:spcBef>
              <a:buFont typeface="Wingdings" panose="05000000000000000000" pitchFamily="2" charset="2"/>
              <a:buChar char="n"/>
            </a:pPr>
            <a:r>
              <a:rPr lang="zh-CN" altLang="en-US" dirty="0"/>
              <a:t>为了应对突发性流量，发送窗口和接收窗口均可以设置大一点</a:t>
            </a:r>
            <a:endParaRPr lang="zh-CN" altLang="en-US" dirty="0"/>
          </a:p>
          <a:p>
            <a:pPr marL="685800" lvl="1" indent="-228600" algn="l" eaLnBrk="1" hangingPunct="1">
              <a:lnSpc>
                <a:spcPct val="120000"/>
              </a:lnSpc>
              <a:spcBef>
                <a:spcPts val="0"/>
              </a:spcBef>
              <a:buFont typeface="Wingdings" panose="05000000000000000000" pitchFamily="2" charset="2"/>
              <a:buChar char="n"/>
            </a:pPr>
            <a:r>
              <a:rPr lang="zh-CN" altLang="en-US" dirty="0"/>
              <a:t>窗口大一点，利于区分帧序号循环产生的新帧和重传的帧，避免重复接收</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矩形 4"/>
          <p:cNvSpPr/>
          <p:nvPr/>
        </p:nvSpPr>
        <p:spPr>
          <a:xfrm>
            <a:off x="407670" y="4076700"/>
            <a:ext cx="10845800" cy="554990"/>
          </a:xfrm>
          <a:prstGeom prst="rect">
            <a:avLst/>
          </a:prstGeom>
          <a:noFill/>
        </p:spPr>
        <p:txBody>
          <a:bodyPr wrap="square">
            <a:noAutofit/>
          </a:bodyPr>
          <a:lstStyle/>
          <a:p>
            <a:pPr marL="473710" indent="-283210" algn="l">
              <a:lnSpc>
                <a:spcPct val="120000"/>
              </a:lnSpc>
              <a:buClrTx/>
              <a:buSzTx/>
              <a:buFont typeface="Wingdings" panose="05000000000000000000" charset="0"/>
              <a:buChar char="Ø"/>
            </a:pPr>
            <a:r>
              <a:rPr kumimoji="1" lang="zh-CN" altLang="en-US" sz="2400" dirty="0">
                <a:cs typeface="+mn-ea"/>
                <a:sym typeface="+mn-lt"/>
              </a:rPr>
              <a:t>问题</a:t>
            </a:r>
            <a:r>
              <a:rPr kumimoji="1" lang="zh-CN" altLang="en-US" sz="2400" dirty="0">
                <a:solidFill>
                  <a:schemeClr val="tx1"/>
                </a:solidFill>
                <a:cs typeface="+mn-ea"/>
                <a:sym typeface="+mn-lt"/>
              </a:rPr>
              <a:t>：</a:t>
            </a:r>
            <a:r>
              <a:rPr kumimoji="1" lang="zh-CN" altLang="en-US" sz="2400" dirty="0">
                <a:cs typeface="+mn-ea"/>
                <a:sym typeface="+mn-lt"/>
              </a:rPr>
              <a:t>发送方一次可以发送多少个帧? 帧出错或丢失怎么处理？</a:t>
            </a:r>
            <a:endParaRPr kumimoji="1" lang="zh-CN" altLang="en-US" sz="2400" dirty="0">
              <a:cs typeface="+mn-ea"/>
              <a:sym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12"/>
          </p:nvPr>
        </p:nvSpPr>
        <p:spPr/>
        <p:txBody>
          <a:bodyPr/>
          <a:lstStyle/>
          <a:p>
            <a:fld id="{C8BB1146-E542-4D4E-B8E9-6919A11DDD48}" type="slidenum">
              <a:rPr lang="en-US" smtClean="0"/>
            </a:fld>
            <a:endParaRPr lang="en-US"/>
          </a:p>
        </p:txBody>
      </p:sp>
      <p:sp>
        <p:nvSpPr>
          <p:cNvPr id="4" name="标题 3"/>
          <p:cNvSpPr>
            <a:spLocks noGrp="1"/>
          </p:cNvSpPr>
          <p:nvPr>
            <p:ph type="title"/>
          </p:nvPr>
        </p:nvSpPr>
        <p:spPr/>
        <p:txBody>
          <a:bodyPr>
            <a:normAutofit/>
          </a:bodyPr>
          <a:lstStyle/>
          <a:p>
            <a:pPr algn="l">
              <a:lnSpc>
                <a:spcPct val="100000"/>
              </a:lnSpc>
              <a:buClrTx/>
              <a:buSzTx/>
              <a:buFontTx/>
            </a:pPr>
            <a:r>
              <a:rPr sz="3200" kern="1200">
                <a:sym typeface="+mn-lt"/>
              </a:rPr>
              <a:t>深入思考几个问题</a:t>
            </a:r>
            <a:endParaRPr sz="3200" kern="1200">
              <a:sym typeface="+mn-lt"/>
            </a:endParaRPr>
          </a:p>
        </p:txBody>
      </p:sp>
      <p:sp>
        <p:nvSpPr>
          <p:cNvPr id="2" name="矩形 1"/>
          <p:cNvSpPr/>
          <p:nvPr/>
        </p:nvSpPr>
        <p:spPr>
          <a:xfrm>
            <a:off x="431800" y="1636395"/>
            <a:ext cx="8831580" cy="3900170"/>
          </a:xfrm>
          <a:prstGeom prst="rect">
            <a:avLst/>
          </a:prstGeom>
          <a:solidFill>
            <a:schemeClr val="bg2">
              <a:lumMod val="20000"/>
              <a:lumOff val="80000"/>
              <a:alpha val="82000"/>
            </a:schemeClr>
          </a:solidFill>
        </p:spPr>
        <p:txBody>
          <a:bodyPr wrap="square">
            <a:spAutoFit/>
          </a:bodyPr>
          <a:lstStyle/>
          <a:p>
            <a:pPr marL="346075" indent="-346075" algn="l">
              <a:lnSpc>
                <a:spcPct val="100000"/>
              </a:lnSpc>
              <a:spcBef>
                <a:spcPts val="600"/>
              </a:spcBef>
              <a:buClr>
                <a:srgbClr val="C80000"/>
              </a:buClr>
              <a:buSzPct val="80000"/>
              <a:buFont typeface="Wingdings" panose="05000000000000000000" pitchFamily="2" charset="2"/>
              <a:buChar char="n"/>
            </a:pPr>
            <a:r>
              <a:rPr lang="zh-CN" altLang="en-US" sz="2800" kern="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相邻结点间，实现</a:t>
            </a:r>
            <a:r>
              <a:rPr lang="zh-CN" altLang="en-US" sz="2800" kern="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lt"/>
              </a:rPr>
              <a:t>正确</a:t>
            </a:r>
            <a:r>
              <a:rPr lang="zh-CN" altLang="en-US" sz="2800" kern="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rPr>
              <a:t>的数据传输要解决哪些问题？</a:t>
            </a:r>
            <a:endParaRPr lang="zh-CN" altLang="en-US" sz="2800" kern="0" dirty="0">
              <a:latin typeface="微软雅黑 Light" panose="020B0502040204020203" pitchFamily="34" charset="-122"/>
              <a:ea typeface="微软雅黑 Light" panose="020B0502040204020203" pitchFamily="34" charset="-122"/>
              <a:cs typeface="微软雅黑 Light" panose="020B0502040204020203" pitchFamily="34" charset="-122"/>
              <a:sym typeface="+mn-lt"/>
            </a:endParaRPr>
          </a:p>
          <a:p>
            <a:pPr marL="645795" lvl="1" indent="-25527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rPr>
              <a:t>问题1：分帧与组帧</a:t>
            </a:r>
            <a:endParaRPr lang="zh-CN" altLang="en-US" sz="24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endParaRPr>
          </a:p>
          <a:p>
            <a:pPr marL="908685" lvl="1" indent="-195580" algn="l" defTabSz="874395" eaLnBrk="1" hangingPunct="1">
              <a:lnSpc>
                <a:spcPct val="100000"/>
              </a:lnSpc>
              <a:spcBef>
                <a:spcPct val="20000"/>
              </a:spcBef>
              <a:buClr>
                <a:srgbClr val="002060"/>
              </a:buClr>
              <a:buSzPct val="80000"/>
              <a:buFont typeface="Wingdings" panose="05000000000000000000" pitchFamily="2" charset="2"/>
              <a:buChar char="n"/>
            </a:pPr>
            <a:r>
              <a:rPr lang="zh-CN" altLang="en-US" sz="18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rPr>
              <a:t>接收方接收到一串0/1比特流后，如何识别边界、将比特流分割成帧？</a:t>
            </a:r>
            <a:endParaRPr lang="en-US" altLang="zh-CN" dirty="0">
              <a:cs typeface="+mn-ea"/>
              <a:sym typeface="+mn-lt"/>
            </a:endParaRPr>
          </a:p>
          <a:p>
            <a:pPr marL="645795" lvl="1" indent="-25527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rPr>
              <a:t>问题2：差错控制</a:t>
            </a:r>
            <a:endParaRPr lang="zh-CN" altLang="en-US" sz="24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endParaRPr>
          </a:p>
          <a:p>
            <a:pPr marL="908685" lvl="1" indent="-195580" algn="l" defTabSz="874395" eaLnBrk="1" hangingPunct="1">
              <a:lnSpc>
                <a:spcPct val="100000"/>
              </a:lnSpc>
              <a:spcBef>
                <a:spcPct val="20000"/>
              </a:spcBef>
              <a:buClr>
                <a:srgbClr val="002060"/>
              </a:buClr>
              <a:buSzPct val="80000"/>
              <a:buFont typeface="Wingdings" panose="05000000000000000000" pitchFamily="2" charset="2"/>
              <a:buChar char="n"/>
            </a:pPr>
            <a:r>
              <a:rPr lang="zh-CN" altLang="en-US" sz="18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rPr>
              <a:t>数据在线路上传输，可能受到噪声干扰并发生错误，接收方如何检测到错误并纠正错误？</a:t>
            </a:r>
            <a:endParaRPr lang="zh-CN" altLang="en-US" sz="18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endParaRPr>
          </a:p>
          <a:p>
            <a:pPr marL="645795" lvl="1" indent="-25527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rPr>
              <a:t>问题3：流量控制</a:t>
            </a:r>
            <a:endParaRPr lang="zh-CN" altLang="en-US" sz="24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endParaRPr>
          </a:p>
          <a:p>
            <a:pPr marL="908685" lvl="1" indent="-195580" algn="l" defTabSz="874395" eaLnBrk="1" hangingPunct="1">
              <a:lnSpc>
                <a:spcPct val="100000"/>
              </a:lnSpc>
              <a:spcBef>
                <a:spcPct val="20000"/>
              </a:spcBef>
              <a:buClr>
                <a:srgbClr val="002060"/>
              </a:buClr>
              <a:buSzPct val="80000"/>
              <a:buFont typeface="Wingdings" panose="05000000000000000000" pitchFamily="2" charset="2"/>
              <a:buChar char="n"/>
            </a:pPr>
            <a:r>
              <a:rPr lang="zh-CN" altLang="en-US" sz="18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rPr>
              <a:t>发送方应该如何控制发送速度，保证接收方来得及接收？</a:t>
            </a:r>
            <a:endParaRPr lang="zh-CN" altLang="en-US" sz="18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endParaRPr>
          </a:p>
          <a:p>
            <a:pPr marL="645795" lvl="1" indent="-255270" algn="l" eaLnBrk="1" hangingPunct="1">
              <a:lnSpc>
                <a:spcPct val="100000"/>
              </a:lnSpc>
              <a:spcBef>
                <a:spcPct val="20000"/>
              </a:spcBef>
              <a:buClr>
                <a:srgbClr val="00C800"/>
              </a:buClr>
              <a:buSzPct val="80000"/>
              <a:buFont typeface="Wingdings" panose="05000000000000000000" pitchFamily="2" charset="2"/>
              <a:buChar char="n"/>
            </a:pPr>
            <a:r>
              <a:rPr lang="zh-CN" altLang="en-US" sz="24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rPr>
              <a:t>问题4：传输协议</a:t>
            </a:r>
            <a:endParaRPr lang="zh-CN" altLang="en-US" sz="24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endParaRPr>
          </a:p>
          <a:p>
            <a:pPr marL="908685" lvl="1" indent="-195580" algn="l" defTabSz="874395" eaLnBrk="1" hangingPunct="1">
              <a:lnSpc>
                <a:spcPct val="100000"/>
              </a:lnSpc>
              <a:spcBef>
                <a:spcPct val="20000"/>
              </a:spcBef>
              <a:buClr>
                <a:srgbClr val="002060"/>
              </a:buClr>
              <a:buSzPct val="80000"/>
              <a:buFont typeface="Wingdings" panose="05000000000000000000" pitchFamily="2" charset="2"/>
              <a:buChar char="n"/>
            </a:pPr>
            <a:r>
              <a:rPr lang="zh-CN" altLang="en-US" sz="18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rPr>
              <a:t>收发双方如何协同，需要遵守什么协议？</a:t>
            </a:r>
            <a:endParaRPr lang="zh-CN" altLang="en-US" sz="1800" kern="0" dirty="0">
              <a:latin typeface="微软雅黑" panose="020B0503020204020204" pitchFamily="34" charset="-122"/>
              <a:ea typeface="微软雅黑 Light" panose="020B0502040204020203" pitchFamily="34" charset="-122"/>
              <a:cs typeface="微软雅黑 Light" panose="020B0502040204020203" pitchFamily="34" charset="-122"/>
              <a:sym typeface="+mn-lt"/>
            </a:endParaRPr>
          </a:p>
        </p:txBody>
      </p:sp>
      <p:sp>
        <p:nvSpPr>
          <p:cNvPr id="5" name="下箭头 63"/>
          <p:cNvSpPr/>
          <p:nvPr/>
        </p:nvSpPr>
        <p:spPr>
          <a:xfrm rot="5400000" flipV="1">
            <a:off x="7278083" y="3198563"/>
            <a:ext cx="4660467" cy="800216"/>
          </a:xfrm>
          <a:custGeom>
            <a:avLst/>
            <a:gdLst>
              <a:gd name="connsiteX0" fmla="*/ 0 w 1035535"/>
              <a:gd name="connsiteY0" fmla="*/ 468495 h 794114"/>
              <a:gd name="connsiteX1" fmla="*/ 258884 w 1035535"/>
              <a:gd name="connsiteY1" fmla="*/ 468495 h 794114"/>
              <a:gd name="connsiteX2" fmla="*/ 258884 w 1035535"/>
              <a:gd name="connsiteY2" fmla="*/ 0 h 794114"/>
              <a:gd name="connsiteX3" fmla="*/ 776651 w 1035535"/>
              <a:gd name="connsiteY3" fmla="*/ 0 h 794114"/>
              <a:gd name="connsiteX4" fmla="*/ 776651 w 1035535"/>
              <a:gd name="connsiteY4" fmla="*/ 468495 h 794114"/>
              <a:gd name="connsiteX5" fmla="*/ 1035535 w 1035535"/>
              <a:gd name="connsiteY5" fmla="*/ 468495 h 794114"/>
              <a:gd name="connsiteX6" fmla="*/ 517768 w 1035535"/>
              <a:gd name="connsiteY6" fmla="*/ 794114 h 794114"/>
              <a:gd name="connsiteX7" fmla="*/ 0 w 1035535"/>
              <a:gd name="connsiteY7" fmla="*/ 468495 h 794114"/>
              <a:gd name="connsiteX0-1" fmla="*/ 258884 w 1035535"/>
              <a:gd name="connsiteY0-2" fmla="*/ 0 h 794114"/>
              <a:gd name="connsiteX1-3" fmla="*/ 776651 w 1035535"/>
              <a:gd name="connsiteY1-4" fmla="*/ 0 h 794114"/>
              <a:gd name="connsiteX2-5" fmla="*/ 776651 w 1035535"/>
              <a:gd name="connsiteY2-6" fmla="*/ 468495 h 794114"/>
              <a:gd name="connsiteX3-7" fmla="*/ 1035535 w 1035535"/>
              <a:gd name="connsiteY3-8" fmla="*/ 468495 h 794114"/>
              <a:gd name="connsiteX4-9" fmla="*/ 517768 w 1035535"/>
              <a:gd name="connsiteY4-10" fmla="*/ 794114 h 794114"/>
              <a:gd name="connsiteX5-11" fmla="*/ 0 w 1035535"/>
              <a:gd name="connsiteY5-12" fmla="*/ 468495 h 794114"/>
              <a:gd name="connsiteX6-13" fmla="*/ 258884 w 1035535"/>
              <a:gd name="connsiteY6-14" fmla="*/ 468495 h 794114"/>
              <a:gd name="connsiteX7-15" fmla="*/ 350324 w 1035535"/>
              <a:gd name="connsiteY7-16" fmla="*/ 91440 h 794114"/>
              <a:gd name="connsiteX0-17" fmla="*/ 258884 w 1035535"/>
              <a:gd name="connsiteY0-18" fmla="*/ 0 h 794114"/>
              <a:gd name="connsiteX1-19" fmla="*/ 776651 w 1035535"/>
              <a:gd name="connsiteY1-20" fmla="*/ 468495 h 794114"/>
              <a:gd name="connsiteX2-21" fmla="*/ 1035535 w 1035535"/>
              <a:gd name="connsiteY2-22" fmla="*/ 468495 h 794114"/>
              <a:gd name="connsiteX3-23" fmla="*/ 517768 w 1035535"/>
              <a:gd name="connsiteY3-24" fmla="*/ 794114 h 794114"/>
              <a:gd name="connsiteX4-25" fmla="*/ 0 w 1035535"/>
              <a:gd name="connsiteY4-26" fmla="*/ 468495 h 794114"/>
              <a:gd name="connsiteX5-27" fmla="*/ 258884 w 1035535"/>
              <a:gd name="connsiteY5-28" fmla="*/ 468495 h 794114"/>
              <a:gd name="connsiteX6-29" fmla="*/ 350324 w 1035535"/>
              <a:gd name="connsiteY6-30" fmla="*/ 91440 h 794114"/>
              <a:gd name="connsiteX0-31" fmla="*/ 1016121 w 1035535"/>
              <a:gd name="connsiteY0-32" fmla="*/ 0 h 794114"/>
              <a:gd name="connsiteX1-33" fmla="*/ 776651 w 1035535"/>
              <a:gd name="connsiteY1-34" fmla="*/ 468495 h 794114"/>
              <a:gd name="connsiteX2-35" fmla="*/ 1035535 w 1035535"/>
              <a:gd name="connsiteY2-36" fmla="*/ 468495 h 794114"/>
              <a:gd name="connsiteX3-37" fmla="*/ 517768 w 1035535"/>
              <a:gd name="connsiteY3-38" fmla="*/ 794114 h 794114"/>
              <a:gd name="connsiteX4-39" fmla="*/ 0 w 1035535"/>
              <a:gd name="connsiteY4-40" fmla="*/ 468495 h 794114"/>
              <a:gd name="connsiteX5-41" fmla="*/ 258884 w 1035535"/>
              <a:gd name="connsiteY5-42" fmla="*/ 468495 h 794114"/>
              <a:gd name="connsiteX6-43" fmla="*/ 350324 w 1035535"/>
              <a:gd name="connsiteY6-44" fmla="*/ 91440 h 794114"/>
              <a:gd name="connsiteX0-45" fmla="*/ 1018222 w 1037636"/>
              <a:gd name="connsiteY0-46" fmla="*/ 0 h 794114"/>
              <a:gd name="connsiteX1-47" fmla="*/ 778752 w 1037636"/>
              <a:gd name="connsiteY1-48" fmla="*/ 468495 h 794114"/>
              <a:gd name="connsiteX2-49" fmla="*/ 1037636 w 1037636"/>
              <a:gd name="connsiteY2-50" fmla="*/ 468495 h 794114"/>
              <a:gd name="connsiteX3-51" fmla="*/ 519869 w 1037636"/>
              <a:gd name="connsiteY3-52" fmla="*/ 794114 h 794114"/>
              <a:gd name="connsiteX4-53" fmla="*/ 2101 w 1037636"/>
              <a:gd name="connsiteY4-54" fmla="*/ 468495 h 794114"/>
              <a:gd name="connsiteX5-55" fmla="*/ 260985 w 1037636"/>
              <a:gd name="connsiteY5-56" fmla="*/ 468495 h 794114"/>
              <a:gd name="connsiteX6-57" fmla="*/ 0 w 1037636"/>
              <a:gd name="connsiteY6-58" fmla="*/ 86678 h 794114"/>
              <a:gd name="connsiteX0-59" fmla="*/ 1027747 w 1047161"/>
              <a:gd name="connsiteY0-60" fmla="*/ 0 h 794114"/>
              <a:gd name="connsiteX1-61" fmla="*/ 788277 w 1047161"/>
              <a:gd name="connsiteY1-62" fmla="*/ 468495 h 794114"/>
              <a:gd name="connsiteX2-63" fmla="*/ 1047161 w 1047161"/>
              <a:gd name="connsiteY2-64" fmla="*/ 468495 h 794114"/>
              <a:gd name="connsiteX3-65" fmla="*/ 529394 w 1047161"/>
              <a:gd name="connsiteY3-66" fmla="*/ 794114 h 794114"/>
              <a:gd name="connsiteX4-67" fmla="*/ 11626 w 1047161"/>
              <a:gd name="connsiteY4-68" fmla="*/ 468495 h 794114"/>
              <a:gd name="connsiteX5-69" fmla="*/ 270510 w 1047161"/>
              <a:gd name="connsiteY5-70" fmla="*/ 468495 h 794114"/>
              <a:gd name="connsiteX6-71" fmla="*/ 0 w 1047161"/>
              <a:gd name="connsiteY6-72" fmla="*/ 10478 h 794114"/>
              <a:gd name="connsiteX0-73" fmla="*/ 1016121 w 1035535"/>
              <a:gd name="connsiteY0-74" fmla="*/ 13335 h 807449"/>
              <a:gd name="connsiteX1-75" fmla="*/ 776651 w 1035535"/>
              <a:gd name="connsiteY1-76" fmla="*/ 481830 h 807449"/>
              <a:gd name="connsiteX2-77" fmla="*/ 1035535 w 1035535"/>
              <a:gd name="connsiteY2-78" fmla="*/ 481830 h 807449"/>
              <a:gd name="connsiteX3-79" fmla="*/ 517768 w 1035535"/>
              <a:gd name="connsiteY3-80" fmla="*/ 807449 h 807449"/>
              <a:gd name="connsiteX4-81" fmla="*/ 0 w 1035535"/>
              <a:gd name="connsiteY4-82" fmla="*/ 481830 h 807449"/>
              <a:gd name="connsiteX5-83" fmla="*/ 258884 w 1035535"/>
              <a:gd name="connsiteY5-84" fmla="*/ 481830 h 807449"/>
              <a:gd name="connsiteX6-85" fmla="*/ 12187 w 1035535"/>
              <a:gd name="connsiteY6-86" fmla="*/ 0 h 807449"/>
              <a:gd name="connsiteX0-87" fmla="*/ 1016121 w 1035535"/>
              <a:gd name="connsiteY0-88" fmla="*/ 13335 h 807449"/>
              <a:gd name="connsiteX1-89" fmla="*/ 776651 w 1035535"/>
              <a:gd name="connsiteY1-90" fmla="*/ 481830 h 807449"/>
              <a:gd name="connsiteX2-91" fmla="*/ 1035535 w 1035535"/>
              <a:gd name="connsiteY2-92" fmla="*/ 481830 h 807449"/>
              <a:gd name="connsiteX3-93" fmla="*/ 517768 w 1035535"/>
              <a:gd name="connsiteY3-94" fmla="*/ 807449 h 807449"/>
              <a:gd name="connsiteX4-95" fmla="*/ 0 w 1035535"/>
              <a:gd name="connsiteY4-96" fmla="*/ 481830 h 807449"/>
              <a:gd name="connsiteX5-97" fmla="*/ 392234 w 1035535"/>
              <a:gd name="connsiteY5-98" fmla="*/ 486592 h 807449"/>
              <a:gd name="connsiteX6-99" fmla="*/ 12187 w 1035535"/>
              <a:gd name="connsiteY6-100" fmla="*/ 0 h 807449"/>
              <a:gd name="connsiteX0-101" fmla="*/ 1016121 w 1035535"/>
              <a:gd name="connsiteY0-102" fmla="*/ 13335 h 807449"/>
              <a:gd name="connsiteX1-103" fmla="*/ 619488 w 1035535"/>
              <a:gd name="connsiteY1-104" fmla="*/ 481830 h 807449"/>
              <a:gd name="connsiteX2-105" fmla="*/ 1035535 w 1035535"/>
              <a:gd name="connsiteY2-106" fmla="*/ 481830 h 807449"/>
              <a:gd name="connsiteX3-107" fmla="*/ 517768 w 1035535"/>
              <a:gd name="connsiteY3-108" fmla="*/ 807449 h 807449"/>
              <a:gd name="connsiteX4-109" fmla="*/ 0 w 1035535"/>
              <a:gd name="connsiteY4-110" fmla="*/ 481830 h 807449"/>
              <a:gd name="connsiteX5-111" fmla="*/ 392234 w 1035535"/>
              <a:gd name="connsiteY5-112" fmla="*/ 486592 h 807449"/>
              <a:gd name="connsiteX6-113" fmla="*/ 12187 w 1035535"/>
              <a:gd name="connsiteY6-114" fmla="*/ 0 h 807449"/>
              <a:gd name="connsiteX0-115" fmla="*/ 1016121 w 1035535"/>
              <a:gd name="connsiteY0-116" fmla="*/ 13335 h 807449"/>
              <a:gd name="connsiteX1-117" fmla="*/ 619488 w 1035535"/>
              <a:gd name="connsiteY1-118" fmla="*/ 481830 h 807449"/>
              <a:gd name="connsiteX2-119" fmla="*/ 1035535 w 1035535"/>
              <a:gd name="connsiteY2-120" fmla="*/ 481830 h 807449"/>
              <a:gd name="connsiteX3-121" fmla="*/ 517768 w 1035535"/>
              <a:gd name="connsiteY3-122" fmla="*/ 807449 h 807449"/>
              <a:gd name="connsiteX4-123" fmla="*/ 0 w 1035535"/>
              <a:gd name="connsiteY4-124" fmla="*/ 481830 h 807449"/>
              <a:gd name="connsiteX5-125" fmla="*/ 392234 w 1035535"/>
              <a:gd name="connsiteY5-126" fmla="*/ 486592 h 807449"/>
              <a:gd name="connsiteX6-127" fmla="*/ 12187 w 1035535"/>
              <a:gd name="connsiteY6-128" fmla="*/ 0 h 807449"/>
              <a:gd name="connsiteX0-129" fmla="*/ 1016121 w 1035535"/>
              <a:gd name="connsiteY0-130" fmla="*/ 13335 h 807449"/>
              <a:gd name="connsiteX1-131" fmla="*/ 619488 w 1035535"/>
              <a:gd name="connsiteY1-132" fmla="*/ 481830 h 807449"/>
              <a:gd name="connsiteX2-133" fmla="*/ 1035535 w 1035535"/>
              <a:gd name="connsiteY2-134" fmla="*/ 481830 h 807449"/>
              <a:gd name="connsiteX3-135" fmla="*/ 517768 w 1035535"/>
              <a:gd name="connsiteY3-136" fmla="*/ 807449 h 807449"/>
              <a:gd name="connsiteX4-137" fmla="*/ 0 w 1035535"/>
              <a:gd name="connsiteY4-138" fmla="*/ 481830 h 807449"/>
              <a:gd name="connsiteX5-139" fmla="*/ 392234 w 1035535"/>
              <a:gd name="connsiteY5-140" fmla="*/ 486592 h 807449"/>
              <a:gd name="connsiteX6-141" fmla="*/ 12187 w 1035535"/>
              <a:gd name="connsiteY6-142" fmla="*/ 0 h 807449"/>
              <a:gd name="connsiteX0-143" fmla="*/ 1044696 w 1044696"/>
              <a:gd name="connsiteY0-144" fmla="*/ 0 h 832214"/>
              <a:gd name="connsiteX1-145" fmla="*/ 619488 w 1044696"/>
              <a:gd name="connsiteY1-146" fmla="*/ 506595 h 832214"/>
              <a:gd name="connsiteX2-147" fmla="*/ 1035535 w 1044696"/>
              <a:gd name="connsiteY2-148" fmla="*/ 506595 h 832214"/>
              <a:gd name="connsiteX3-149" fmla="*/ 517768 w 1044696"/>
              <a:gd name="connsiteY3-150" fmla="*/ 832214 h 832214"/>
              <a:gd name="connsiteX4-151" fmla="*/ 0 w 1044696"/>
              <a:gd name="connsiteY4-152" fmla="*/ 506595 h 832214"/>
              <a:gd name="connsiteX5-153" fmla="*/ 392234 w 1044696"/>
              <a:gd name="connsiteY5-154" fmla="*/ 511357 h 832214"/>
              <a:gd name="connsiteX6-155" fmla="*/ 12187 w 1044696"/>
              <a:gd name="connsiteY6-156" fmla="*/ 24765 h 832214"/>
              <a:gd name="connsiteX0-157" fmla="*/ 1032509 w 1032509"/>
              <a:gd name="connsiteY0-158" fmla="*/ 0 h 832214"/>
              <a:gd name="connsiteX1-159" fmla="*/ 607301 w 1032509"/>
              <a:gd name="connsiteY1-160" fmla="*/ 506595 h 832214"/>
              <a:gd name="connsiteX2-161" fmla="*/ 1023348 w 1032509"/>
              <a:gd name="connsiteY2-162" fmla="*/ 506595 h 832214"/>
              <a:gd name="connsiteX3-163" fmla="*/ 505581 w 1032509"/>
              <a:gd name="connsiteY3-164" fmla="*/ 832214 h 832214"/>
              <a:gd name="connsiteX4-165" fmla="*/ 237844 w 1032509"/>
              <a:gd name="connsiteY4-166" fmla="*/ 508976 h 832214"/>
              <a:gd name="connsiteX5-167" fmla="*/ 380047 w 1032509"/>
              <a:gd name="connsiteY5-168" fmla="*/ 511357 h 832214"/>
              <a:gd name="connsiteX6-169" fmla="*/ 0 w 1032509"/>
              <a:gd name="connsiteY6-170" fmla="*/ 24765 h 832214"/>
              <a:gd name="connsiteX0-171" fmla="*/ 1032509 w 1032509"/>
              <a:gd name="connsiteY0-172" fmla="*/ 0 h 832214"/>
              <a:gd name="connsiteX1-173" fmla="*/ 607301 w 1032509"/>
              <a:gd name="connsiteY1-174" fmla="*/ 506595 h 832214"/>
              <a:gd name="connsiteX2-175" fmla="*/ 804276 w 1032509"/>
              <a:gd name="connsiteY2-176" fmla="*/ 513741 h 832214"/>
              <a:gd name="connsiteX3-177" fmla="*/ 505581 w 1032509"/>
              <a:gd name="connsiteY3-178" fmla="*/ 832214 h 832214"/>
              <a:gd name="connsiteX4-179" fmla="*/ 237844 w 1032509"/>
              <a:gd name="connsiteY4-180" fmla="*/ 508976 h 832214"/>
              <a:gd name="connsiteX5-181" fmla="*/ 380047 w 1032509"/>
              <a:gd name="connsiteY5-182" fmla="*/ 511357 h 832214"/>
              <a:gd name="connsiteX6-183" fmla="*/ 0 w 1032509"/>
              <a:gd name="connsiteY6-184" fmla="*/ 24765 h 832214"/>
              <a:gd name="connsiteX0-185" fmla="*/ 1032509 w 1032509"/>
              <a:gd name="connsiteY0-186" fmla="*/ 0 h 722679"/>
              <a:gd name="connsiteX1-187" fmla="*/ 607301 w 1032509"/>
              <a:gd name="connsiteY1-188" fmla="*/ 506595 h 722679"/>
              <a:gd name="connsiteX2-189" fmla="*/ 804276 w 1032509"/>
              <a:gd name="connsiteY2-190" fmla="*/ 513741 h 722679"/>
              <a:gd name="connsiteX3-191" fmla="*/ 507965 w 1032509"/>
              <a:gd name="connsiteY3-192" fmla="*/ 722679 h 722679"/>
              <a:gd name="connsiteX4-193" fmla="*/ 237844 w 1032509"/>
              <a:gd name="connsiteY4-194" fmla="*/ 508976 h 722679"/>
              <a:gd name="connsiteX5-195" fmla="*/ 380047 w 1032509"/>
              <a:gd name="connsiteY5-196" fmla="*/ 511357 h 722679"/>
              <a:gd name="connsiteX6-197" fmla="*/ 0 w 1032509"/>
              <a:gd name="connsiteY6-198" fmla="*/ 24765 h 722679"/>
              <a:gd name="connsiteX0-199" fmla="*/ 1032509 w 1032509"/>
              <a:gd name="connsiteY0-200" fmla="*/ 0 h 722679"/>
              <a:gd name="connsiteX1-201" fmla="*/ 607301 w 1032509"/>
              <a:gd name="connsiteY1-202" fmla="*/ 506595 h 722679"/>
              <a:gd name="connsiteX2-203" fmla="*/ 804276 w 1032509"/>
              <a:gd name="connsiteY2-204" fmla="*/ 513741 h 722679"/>
              <a:gd name="connsiteX3-205" fmla="*/ 498440 w 1032509"/>
              <a:gd name="connsiteY3-206" fmla="*/ 722679 h 722679"/>
              <a:gd name="connsiteX4-207" fmla="*/ 237844 w 1032509"/>
              <a:gd name="connsiteY4-208" fmla="*/ 508976 h 722679"/>
              <a:gd name="connsiteX5-209" fmla="*/ 380047 w 1032509"/>
              <a:gd name="connsiteY5-210" fmla="*/ 511357 h 722679"/>
              <a:gd name="connsiteX6-211" fmla="*/ 0 w 1032509"/>
              <a:gd name="connsiteY6-212" fmla="*/ 24765 h 722679"/>
              <a:gd name="connsiteX0-213" fmla="*/ 1032509 w 1032509"/>
              <a:gd name="connsiteY0-214" fmla="*/ 0 h 722679"/>
              <a:gd name="connsiteX1-215" fmla="*/ 607301 w 1032509"/>
              <a:gd name="connsiteY1-216" fmla="*/ 506595 h 722679"/>
              <a:gd name="connsiteX2-217" fmla="*/ 792369 w 1032509"/>
              <a:gd name="connsiteY2-218" fmla="*/ 515732 h 722679"/>
              <a:gd name="connsiteX3-219" fmla="*/ 498440 w 1032509"/>
              <a:gd name="connsiteY3-220" fmla="*/ 722679 h 722679"/>
              <a:gd name="connsiteX4-221" fmla="*/ 237844 w 1032509"/>
              <a:gd name="connsiteY4-222" fmla="*/ 508976 h 722679"/>
              <a:gd name="connsiteX5-223" fmla="*/ 380047 w 1032509"/>
              <a:gd name="connsiteY5-224" fmla="*/ 511357 h 722679"/>
              <a:gd name="connsiteX6-225" fmla="*/ 0 w 1032509"/>
              <a:gd name="connsiteY6-226" fmla="*/ 24765 h 722679"/>
              <a:gd name="connsiteX0-227" fmla="*/ 1032509 w 1032509"/>
              <a:gd name="connsiteY0-228" fmla="*/ 0 h 720688"/>
              <a:gd name="connsiteX1-229" fmla="*/ 607301 w 1032509"/>
              <a:gd name="connsiteY1-230" fmla="*/ 506595 h 720688"/>
              <a:gd name="connsiteX2-231" fmla="*/ 792369 w 1032509"/>
              <a:gd name="connsiteY2-232" fmla="*/ 515732 h 720688"/>
              <a:gd name="connsiteX3-233" fmla="*/ 503202 w 1032509"/>
              <a:gd name="connsiteY3-234" fmla="*/ 720688 h 720688"/>
              <a:gd name="connsiteX4-235" fmla="*/ 237844 w 1032509"/>
              <a:gd name="connsiteY4-236" fmla="*/ 508976 h 720688"/>
              <a:gd name="connsiteX5-237" fmla="*/ 380047 w 1032509"/>
              <a:gd name="connsiteY5-238" fmla="*/ 511357 h 720688"/>
              <a:gd name="connsiteX6-239" fmla="*/ 0 w 1032509"/>
              <a:gd name="connsiteY6-240" fmla="*/ 24765 h 720688"/>
              <a:gd name="connsiteX0-241" fmla="*/ 1044414 w 1044414"/>
              <a:gd name="connsiteY0-242" fmla="*/ 0 h 720688"/>
              <a:gd name="connsiteX1-243" fmla="*/ 619206 w 1044414"/>
              <a:gd name="connsiteY1-244" fmla="*/ 506595 h 720688"/>
              <a:gd name="connsiteX2-245" fmla="*/ 804274 w 1044414"/>
              <a:gd name="connsiteY2-246" fmla="*/ 515732 h 720688"/>
              <a:gd name="connsiteX3-247" fmla="*/ 515107 w 1044414"/>
              <a:gd name="connsiteY3-248" fmla="*/ 720688 h 720688"/>
              <a:gd name="connsiteX4-249" fmla="*/ 249749 w 1044414"/>
              <a:gd name="connsiteY4-250" fmla="*/ 508976 h 720688"/>
              <a:gd name="connsiteX5-251" fmla="*/ 391952 w 1044414"/>
              <a:gd name="connsiteY5-252" fmla="*/ 511357 h 720688"/>
              <a:gd name="connsiteX6-253" fmla="*/ 0 w 1044414"/>
              <a:gd name="connsiteY6-254" fmla="*/ 4852 h 720688"/>
              <a:gd name="connsiteX0-255" fmla="*/ 1082514 w 1082514"/>
              <a:gd name="connsiteY0-256" fmla="*/ 0 h 722679"/>
              <a:gd name="connsiteX1-257" fmla="*/ 619206 w 1082514"/>
              <a:gd name="connsiteY1-258" fmla="*/ 508586 h 722679"/>
              <a:gd name="connsiteX2-259" fmla="*/ 804274 w 1082514"/>
              <a:gd name="connsiteY2-260" fmla="*/ 517723 h 722679"/>
              <a:gd name="connsiteX3-261" fmla="*/ 515107 w 1082514"/>
              <a:gd name="connsiteY3-262" fmla="*/ 722679 h 722679"/>
              <a:gd name="connsiteX4-263" fmla="*/ 249749 w 1082514"/>
              <a:gd name="connsiteY4-264" fmla="*/ 510967 h 722679"/>
              <a:gd name="connsiteX5-265" fmla="*/ 391952 w 1082514"/>
              <a:gd name="connsiteY5-266" fmla="*/ 513348 h 722679"/>
              <a:gd name="connsiteX6-267" fmla="*/ 0 w 1082514"/>
              <a:gd name="connsiteY6-268" fmla="*/ 6843 h 722679"/>
              <a:gd name="connsiteX0-269" fmla="*/ 1082514 w 1082514"/>
              <a:gd name="connsiteY0-270" fmla="*/ 0 h 724672"/>
              <a:gd name="connsiteX1-271" fmla="*/ 619206 w 1082514"/>
              <a:gd name="connsiteY1-272" fmla="*/ 508586 h 724672"/>
              <a:gd name="connsiteX2-273" fmla="*/ 804274 w 1082514"/>
              <a:gd name="connsiteY2-274" fmla="*/ 517723 h 724672"/>
              <a:gd name="connsiteX3-275" fmla="*/ 534160 w 1082514"/>
              <a:gd name="connsiteY3-276" fmla="*/ 724672 h 724672"/>
              <a:gd name="connsiteX4-277" fmla="*/ 249749 w 1082514"/>
              <a:gd name="connsiteY4-278" fmla="*/ 510967 h 724672"/>
              <a:gd name="connsiteX5-279" fmla="*/ 391952 w 1082514"/>
              <a:gd name="connsiteY5-280" fmla="*/ 513348 h 724672"/>
              <a:gd name="connsiteX6-281" fmla="*/ 0 w 1082514"/>
              <a:gd name="connsiteY6-282" fmla="*/ 6843 h 724672"/>
              <a:gd name="connsiteX0-283" fmla="*/ 1082514 w 1082514"/>
              <a:gd name="connsiteY0-284" fmla="*/ 0 h 724672"/>
              <a:gd name="connsiteX1-285" fmla="*/ 619206 w 1082514"/>
              <a:gd name="connsiteY1-286" fmla="*/ 508586 h 724672"/>
              <a:gd name="connsiteX2-287" fmla="*/ 804274 w 1082514"/>
              <a:gd name="connsiteY2-288" fmla="*/ 517723 h 724672"/>
              <a:gd name="connsiteX3-289" fmla="*/ 534160 w 1082514"/>
              <a:gd name="connsiteY3-290" fmla="*/ 724672 h 724672"/>
              <a:gd name="connsiteX4-291" fmla="*/ 249749 w 1082514"/>
              <a:gd name="connsiteY4-292" fmla="*/ 510967 h 724672"/>
              <a:gd name="connsiteX5-293" fmla="*/ 380046 w 1082514"/>
              <a:gd name="connsiteY5-294" fmla="*/ 533263 h 724672"/>
              <a:gd name="connsiteX6-295" fmla="*/ 0 w 1082514"/>
              <a:gd name="connsiteY6-296" fmla="*/ 6843 h 724672"/>
              <a:gd name="connsiteX0-297" fmla="*/ 1082514 w 1082514"/>
              <a:gd name="connsiteY0-298" fmla="*/ 0 h 724672"/>
              <a:gd name="connsiteX1-299" fmla="*/ 619206 w 1082514"/>
              <a:gd name="connsiteY1-300" fmla="*/ 508586 h 724672"/>
              <a:gd name="connsiteX2-301" fmla="*/ 804274 w 1082514"/>
              <a:gd name="connsiteY2-302" fmla="*/ 517723 h 724672"/>
              <a:gd name="connsiteX3-303" fmla="*/ 534160 w 1082514"/>
              <a:gd name="connsiteY3-304" fmla="*/ 724672 h 724672"/>
              <a:gd name="connsiteX4-305" fmla="*/ 249749 w 1082514"/>
              <a:gd name="connsiteY4-306" fmla="*/ 510967 h 724672"/>
              <a:gd name="connsiteX5-307" fmla="*/ 380046 w 1082514"/>
              <a:gd name="connsiteY5-308" fmla="*/ 533263 h 724672"/>
              <a:gd name="connsiteX6-309" fmla="*/ 0 w 1082514"/>
              <a:gd name="connsiteY6-310" fmla="*/ 6843 h 724672"/>
              <a:gd name="connsiteX0-311" fmla="*/ 1082514 w 1082514"/>
              <a:gd name="connsiteY0-312" fmla="*/ 0 h 724672"/>
              <a:gd name="connsiteX1-313" fmla="*/ 619206 w 1082514"/>
              <a:gd name="connsiteY1-314" fmla="*/ 508586 h 724672"/>
              <a:gd name="connsiteX2-315" fmla="*/ 804274 w 1082514"/>
              <a:gd name="connsiteY2-316" fmla="*/ 517723 h 724672"/>
              <a:gd name="connsiteX3-317" fmla="*/ 534160 w 1082514"/>
              <a:gd name="connsiteY3-318" fmla="*/ 724672 h 724672"/>
              <a:gd name="connsiteX4-319" fmla="*/ 249749 w 1082514"/>
              <a:gd name="connsiteY4-320" fmla="*/ 510967 h 724672"/>
              <a:gd name="connsiteX5-321" fmla="*/ 380046 w 1082514"/>
              <a:gd name="connsiteY5-322" fmla="*/ 533263 h 724672"/>
              <a:gd name="connsiteX6-323" fmla="*/ 0 w 1082514"/>
              <a:gd name="connsiteY6-324" fmla="*/ 6843 h 724672"/>
              <a:gd name="connsiteX0-325" fmla="*/ 1082514 w 1082514"/>
              <a:gd name="connsiteY0-326" fmla="*/ 0 h 724672"/>
              <a:gd name="connsiteX1-327" fmla="*/ 619206 w 1082514"/>
              <a:gd name="connsiteY1-328" fmla="*/ 508586 h 724672"/>
              <a:gd name="connsiteX2-329" fmla="*/ 804274 w 1082514"/>
              <a:gd name="connsiteY2-330" fmla="*/ 517723 h 724672"/>
              <a:gd name="connsiteX3-331" fmla="*/ 534160 w 1082514"/>
              <a:gd name="connsiteY3-332" fmla="*/ 724672 h 724672"/>
              <a:gd name="connsiteX4-333" fmla="*/ 233080 w 1082514"/>
              <a:gd name="connsiteY4-334" fmla="*/ 526899 h 724672"/>
              <a:gd name="connsiteX5-335" fmla="*/ 380046 w 1082514"/>
              <a:gd name="connsiteY5-336" fmla="*/ 533263 h 724672"/>
              <a:gd name="connsiteX6-337" fmla="*/ 0 w 1082514"/>
              <a:gd name="connsiteY6-338" fmla="*/ 6843 h 724672"/>
              <a:gd name="connsiteX0-339" fmla="*/ 1082514 w 1082514"/>
              <a:gd name="connsiteY0-340" fmla="*/ 0 h 724672"/>
              <a:gd name="connsiteX1-341" fmla="*/ 619206 w 1082514"/>
              <a:gd name="connsiteY1-342" fmla="*/ 508586 h 724672"/>
              <a:gd name="connsiteX2-343" fmla="*/ 804274 w 1082514"/>
              <a:gd name="connsiteY2-344" fmla="*/ 517723 h 724672"/>
              <a:gd name="connsiteX3-345" fmla="*/ 534160 w 1082514"/>
              <a:gd name="connsiteY3-346" fmla="*/ 724672 h 724672"/>
              <a:gd name="connsiteX4-347" fmla="*/ 237842 w 1082514"/>
              <a:gd name="connsiteY4-348" fmla="*/ 532873 h 724672"/>
              <a:gd name="connsiteX5-349" fmla="*/ 380046 w 1082514"/>
              <a:gd name="connsiteY5-350" fmla="*/ 533263 h 724672"/>
              <a:gd name="connsiteX6-351" fmla="*/ 0 w 1082514"/>
              <a:gd name="connsiteY6-352" fmla="*/ 6843 h 724672"/>
              <a:gd name="connsiteX0-353" fmla="*/ 1082514 w 1082514"/>
              <a:gd name="connsiteY0-354" fmla="*/ 0 h 724672"/>
              <a:gd name="connsiteX1-355" fmla="*/ 690644 w 1082514"/>
              <a:gd name="connsiteY1-356" fmla="*/ 532484 h 724672"/>
              <a:gd name="connsiteX2-357" fmla="*/ 804274 w 1082514"/>
              <a:gd name="connsiteY2-358" fmla="*/ 517723 h 724672"/>
              <a:gd name="connsiteX3-359" fmla="*/ 534160 w 1082514"/>
              <a:gd name="connsiteY3-360" fmla="*/ 724672 h 724672"/>
              <a:gd name="connsiteX4-361" fmla="*/ 237842 w 1082514"/>
              <a:gd name="connsiteY4-362" fmla="*/ 532873 h 724672"/>
              <a:gd name="connsiteX5-363" fmla="*/ 380046 w 1082514"/>
              <a:gd name="connsiteY5-364" fmla="*/ 533263 h 724672"/>
              <a:gd name="connsiteX6-365" fmla="*/ 0 w 1082514"/>
              <a:gd name="connsiteY6-366" fmla="*/ 6843 h 724672"/>
              <a:gd name="connsiteX0-367" fmla="*/ 1082514 w 1082514"/>
              <a:gd name="connsiteY0-368" fmla="*/ 0 h 724672"/>
              <a:gd name="connsiteX1-369" fmla="*/ 690644 w 1082514"/>
              <a:gd name="connsiteY1-370" fmla="*/ 532484 h 724672"/>
              <a:gd name="connsiteX2-371" fmla="*/ 804274 w 1082514"/>
              <a:gd name="connsiteY2-372" fmla="*/ 517723 h 724672"/>
              <a:gd name="connsiteX3-373" fmla="*/ 534160 w 1082514"/>
              <a:gd name="connsiteY3-374" fmla="*/ 724672 h 724672"/>
              <a:gd name="connsiteX4-375" fmla="*/ 237842 w 1082514"/>
              <a:gd name="connsiteY4-376" fmla="*/ 532873 h 724672"/>
              <a:gd name="connsiteX5-377" fmla="*/ 380046 w 1082514"/>
              <a:gd name="connsiteY5-378" fmla="*/ 533263 h 724672"/>
              <a:gd name="connsiteX6-379" fmla="*/ 0 w 1082514"/>
              <a:gd name="connsiteY6-380" fmla="*/ 6843 h 724672"/>
              <a:gd name="connsiteX0-381" fmla="*/ 1082514 w 1082514"/>
              <a:gd name="connsiteY0-382" fmla="*/ 0 h 724672"/>
              <a:gd name="connsiteX1-383" fmla="*/ 690644 w 1082514"/>
              <a:gd name="connsiteY1-384" fmla="*/ 532484 h 724672"/>
              <a:gd name="connsiteX2-385" fmla="*/ 830468 w 1082514"/>
              <a:gd name="connsiteY2-386" fmla="*/ 531664 h 724672"/>
              <a:gd name="connsiteX3-387" fmla="*/ 534160 w 1082514"/>
              <a:gd name="connsiteY3-388" fmla="*/ 724672 h 724672"/>
              <a:gd name="connsiteX4-389" fmla="*/ 237842 w 1082514"/>
              <a:gd name="connsiteY4-390" fmla="*/ 532873 h 724672"/>
              <a:gd name="connsiteX5-391" fmla="*/ 380046 w 1082514"/>
              <a:gd name="connsiteY5-392" fmla="*/ 533263 h 724672"/>
              <a:gd name="connsiteX6-393" fmla="*/ 0 w 1082514"/>
              <a:gd name="connsiteY6-394" fmla="*/ 6843 h 724672"/>
              <a:gd name="connsiteX0-395" fmla="*/ 1082514 w 1082514"/>
              <a:gd name="connsiteY0-396" fmla="*/ 0 h 724672"/>
              <a:gd name="connsiteX1-397" fmla="*/ 690644 w 1082514"/>
              <a:gd name="connsiteY1-398" fmla="*/ 532484 h 724672"/>
              <a:gd name="connsiteX2-399" fmla="*/ 830468 w 1082514"/>
              <a:gd name="connsiteY2-400" fmla="*/ 531664 h 724672"/>
              <a:gd name="connsiteX3-401" fmla="*/ 534160 w 1082514"/>
              <a:gd name="connsiteY3-402" fmla="*/ 724672 h 724672"/>
              <a:gd name="connsiteX4-403" fmla="*/ 237842 w 1082514"/>
              <a:gd name="connsiteY4-404" fmla="*/ 532873 h 724672"/>
              <a:gd name="connsiteX5-405" fmla="*/ 434815 w 1082514"/>
              <a:gd name="connsiteY5-406" fmla="*/ 533263 h 724672"/>
              <a:gd name="connsiteX6-407" fmla="*/ 0 w 1082514"/>
              <a:gd name="connsiteY6-408" fmla="*/ 6843 h 724672"/>
              <a:gd name="connsiteX0-409" fmla="*/ 1082514 w 1082514"/>
              <a:gd name="connsiteY0-410" fmla="*/ 0 h 724672"/>
              <a:gd name="connsiteX1-411" fmla="*/ 690644 w 1082514"/>
              <a:gd name="connsiteY1-412" fmla="*/ 532484 h 724672"/>
              <a:gd name="connsiteX2-413" fmla="*/ 830468 w 1082514"/>
              <a:gd name="connsiteY2-414" fmla="*/ 531664 h 724672"/>
              <a:gd name="connsiteX3-415" fmla="*/ 534160 w 1082514"/>
              <a:gd name="connsiteY3-416" fmla="*/ 724672 h 724672"/>
              <a:gd name="connsiteX4-417" fmla="*/ 297373 w 1082514"/>
              <a:gd name="connsiteY4-418" fmla="*/ 532873 h 724672"/>
              <a:gd name="connsiteX5-419" fmla="*/ 434815 w 1082514"/>
              <a:gd name="connsiteY5-420" fmla="*/ 533263 h 724672"/>
              <a:gd name="connsiteX6-421" fmla="*/ 0 w 1082514"/>
              <a:gd name="connsiteY6-422" fmla="*/ 6843 h 724672"/>
              <a:gd name="connsiteX0-423" fmla="*/ 1082514 w 1082514"/>
              <a:gd name="connsiteY0-424" fmla="*/ 0 h 724672"/>
              <a:gd name="connsiteX1-425" fmla="*/ 690644 w 1082514"/>
              <a:gd name="connsiteY1-426" fmla="*/ 532484 h 724672"/>
              <a:gd name="connsiteX2-427" fmla="*/ 768555 w 1082514"/>
              <a:gd name="connsiteY2-428" fmla="*/ 531664 h 724672"/>
              <a:gd name="connsiteX3-429" fmla="*/ 534160 w 1082514"/>
              <a:gd name="connsiteY3-430" fmla="*/ 724672 h 724672"/>
              <a:gd name="connsiteX4-431" fmla="*/ 297373 w 1082514"/>
              <a:gd name="connsiteY4-432" fmla="*/ 532873 h 724672"/>
              <a:gd name="connsiteX5-433" fmla="*/ 434815 w 1082514"/>
              <a:gd name="connsiteY5-434" fmla="*/ 533263 h 724672"/>
              <a:gd name="connsiteX6-435" fmla="*/ 0 w 1082514"/>
              <a:gd name="connsiteY6-436" fmla="*/ 6843 h 724672"/>
              <a:gd name="connsiteX0-437" fmla="*/ 1082514 w 1082514"/>
              <a:gd name="connsiteY0-438" fmla="*/ 0 h 724672"/>
              <a:gd name="connsiteX1-439" fmla="*/ 638256 w 1082514"/>
              <a:gd name="connsiteY1-440" fmla="*/ 534476 h 724672"/>
              <a:gd name="connsiteX2-441" fmla="*/ 768555 w 1082514"/>
              <a:gd name="connsiteY2-442" fmla="*/ 531664 h 724672"/>
              <a:gd name="connsiteX3-443" fmla="*/ 534160 w 1082514"/>
              <a:gd name="connsiteY3-444" fmla="*/ 724672 h 724672"/>
              <a:gd name="connsiteX4-445" fmla="*/ 297373 w 1082514"/>
              <a:gd name="connsiteY4-446" fmla="*/ 532873 h 724672"/>
              <a:gd name="connsiteX5-447" fmla="*/ 434815 w 1082514"/>
              <a:gd name="connsiteY5-448" fmla="*/ 533263 h 724672"/>
              <a:gd name="connsiteX6-449" fmla="*/ 0 w 1082514"/>
              <a:gd name="connsiteY6-450" fmla="*/ 6843 h 7246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82514" h="724672">
                <a:moveTo>
                  <a:pt x="1082514" y="0"/>
                </a:moveTo>
                <a:cubicBezTo>
                  <a:pt x="788378" y="227602"/>
                  <a:pt x="727605" y="349736"/>
                  <a:pt x="638256" y="534476"/>
                </a:cubicBezTo>
                <a:lnTo>
                  <a:pt x="768555" y="531664"/>
                </a:lnTo>
                <a:lnTo>
                  <a:pt x="534160" y="724672"/>
                </a:lnTo>
                <a:lnTo>
                  <a:pt x="297373" y="532873"/>
                </a:lnTo>
                <a:lnTo>
                  <a:pt x="434815" y="533263"/>
                </a:lnTo>
                <a:cubicBezTo>
                  <a:pt x="434815" y="377098"/>
                  <a:pt x="0" y="6843"/>
                  <a:pt x="0" y="6843"/>
                </a:cubicBezTo>
              </a:path>
            </a:pathLst>
          </a:custGeom>
          <a:solidFill>
            <a:srgbClr val="6697F0">
              <a:alpha val="41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7" name="文本框 6"/>
          <p:cNvSpPr txBox="1"/>
          <p:nvPr/>
        </p:nvSpPr>
        <p:spPr>
          <a:xfrm>
            <a:off x="9208109" y="3093906"/>
            <a:ext cx="800219" cy="902363"/>
          </a:xfrm>
          <a:prstGeom prst="rect">
            <a:avLst/>
          </a:prstGeom>
          <a:noFill/>
        </p:spPr>
        <p:txBody>
          <a:bodyPr wrap="none" rtlCol="0">
            <a:spAutoFit/>
          </a:bodyPr>
          <a:lstStyle/>
          <a:p>
            <a:pPr>
              <a:lnSpc>
                <a:spcPct val="120000"/>
              </a:lnSpc>
            </a:pPr>
            <a:r>
              <a:rPr lang="zh-CN" altLang="en-US" sz="4800" b="1" dirty="0">
                <a:solidFill>
                  <a:srgbClr val="FF0000"/>
                </a:solidFill>
                <a:cs typeface="+mn-ea"/>
                <a:sym typeface="+mn-lt"/>
              </a:rPr>
              <a:t>？</a:t>
            </a:r>
            <a:endParaRPr lang="zh-CN" altLang="en-US" sz="4800" b="1" dirty="0">
              <a:solidFill>
                <a:srgbClr val="FF0000"/>
              </a:solidFill>
              <a:cs typeface="+mn-ea"/>
              <a:sym typeface="+mn-lt"/>
            </a:endParaRPr>
          </a:p>
        </p:txBody>
      </p:sp>
      <p:sp>
        <p:nvSpPr>
          <p:cNvPr id="8" name="矩形 7"/>
          <p:cNvSpPr/>
          <p:nvPr/>
        </p:nvSpPr>
        <p:spPr>
          <a:xfrm>
            <a:off x="10056469" y="2852893"/>
            <a:ext cx="1446556" cy="1383712"/>
          </a:xfrm>
          <a:prstGeom prst="rect">
            <a:avLst/>
          </a:prstGeom>
          <a:solidFill>
            <a:schemeClr val="accent6">
              <a:lumMod val="20000"/>
              <a:lumOff val="80000"/>
            </a:schemeClr>
          </a:solidFill>
        </p:spPr>
        <p:txBody>
          <a:bodyPr wrap="square">
            <a:spAutoFit/>
          </a:bodyPr>
          <a:lstStyle/>
          <a:p>
            <a:pPr algn="ctr">
              <a:lnSpc>
                <a:spcPct val="120000"/>
              </a:lnSpc>
            </a:pPr>
            <a:r>
              <a:rPr lang="zh-CN" altLang="en-US" sz="2400" dirty="0">
                <a:cs typeface="+mn-ea"/>
                <a:sym typeface="+mn-lt"/>
              </a:rPr>
              <a:t>数据链路层的任务和功能</a:t>
            </a:r>
            <a:endParaRPr lang="zh-CN" altLang="en-US" sz="2400" dirty="0">
              <a:cs typeface="+mn-ea"/>
              <a:sym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滑动窗口协议</a:t>
            </a:r>
            <a:r>
              <a:rPr lang="en-US" altLang="zh-CN" dirty="0"/>
              <a:t>——</a:t>
            </a:r>
            <a:r>
              <a:rPr lang="zh-CN" altLang="en-US" dirty="0"/>
              <a:t>基本思想</a:t>
            </a:r>
            <a:endParaRPr lang="zh-CN" altLang="en-US" dirty="0"/>
          </a:p>
        </p:txBody>
      </p:sp>
      <p:sp>
        <p:nvSpPr>
          <p:cNvPr id="3" name="内容占位符 2"/>
          <p:cNvSpPr>
            <a:spLocks noGrp="1"/>
          </p:cNvSpPr>
          <p:nvPr>
            <p:ph idx="1"/>
          </p:nvPr>
        </p:nvSpPr>
        <p:spPr/>
        <p:txBody>
          <a:bodyPr>
            <a:normAutofit/>
          </a:bodyPr>
          <a:lstStyle/>
          <a:p>
            <a:r>
              <a:rPr lang="zh-CN" altLang="en-US" dirty="0"/>
              <a:t>序号使用</a:t>
            </a:r>
            <a:endParaRPr lang="zh-CN" altLang="en-US" dirty="0"/>
          </a:p>
          <a:p>
            <a:pPr marL="742950" lvl="1" indent="-285750" eaLnBrk="1" hangingPunct="1">
              <a:lnSpc>
                <a:spcPct val="80000"/>
              </a:lnSpc>
              <a:spcBef>
                <a:spcPct val="20000"/>
              </a:spcBef>
              <a:buFont typeface="Wingdings" panose="05000000000000000000" pitchFamily="2" charset="2"/>
              <a:buChar char="n"/>
            </a:pPr>
            <a:r>
              <a:rPr lang="zh-CN" altLang="en-US" dirty="0"/>
              <a:t>循环重复使用有限的帧序号</a:t>
            </a:r>
            <a:endParaRPr lang="zh-CN" altLang="en-US" dirty="0"/>
          </a:p>
          <a:p>
            <a:r>
              <a:rPr lang="zh-CN" altLang="en-US" dirty="0"/>
              <a:t>流量控制：接收窗口驱动发送窗口的转动</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发送窗口：在收到确认之前，发送方可以连续发送的数据帧数</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接收窗口：接收方可以连续接收的最多数据帧数</a:t>
            </a:r>
            <a:r>
              <a:rPr lang="en-US" altLang="zh-CN" dirty="0">
                <a:sym typeface="+mn-ea"/>
              </a:rPr>
              <a:t> </a:t>
            </a:r>
            <a:endParaRPr lang="zh-CN" altLang="en-US" dirty="0"/>
          </a:p>
          <a:p>
            <a:r>
              <a:rPr lang="zh-CN" altLang="en-US" dirty="0"/>
              <a:t>累积确认：接收方使用一个</a:t>
            </a:r>
            <a:r>
              <a:rPr lang="en-US" altLang="zh-CN" dirty="0"/>
              <a:t>ACK</a:t>
            </a:r>
            <a:r>
              <a:rPr lang="zh-CN" altLang="en-US" dirty="0"/>
              <a:t>帧来对多个数据帧的接收进行确认</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滑动窗口协议</a:t>
            </a:r>
            <a:r>
              <a:rPr lang="en-US" altLang="zh-CN" dirty="0"/>
              <a:t>——</a:t>
            </a:r>
            <a:r>
              <a:rPr lang="zh-CN" altLang="en-US" dirty="0"/>
              <a:t>基本思想</a:t>
            </a:r>
            <a:endParaRPr lang="zh-CN" altLang="en-US" dirty="0"/>
          </a:p>
        </p:txBody>
      </p:sp>
      <p:sp>
        <p:nvSpPr>
          <p:cNvPr id="3" name="内容占位符 2"/>
          <p:cNvSpPr>
            <a:spLocks noGrp="1"/>
          </p:cNvSpPr>
          <p:nvPr>
            <p:ph idx="1"/>
          </p:nvPr>
        </p:nvSpPr>
        <p:spPr/>
        <p:txBody>
          <a:bodyPr/>
          <a:lstStyle/>
          <a:p>
            <a:r>
              <a:rPr lang="zh-CN" altLang="en-US" dirty="0"/>
              <a:t>帧编号</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在滑动窗口协议中，数据帧以模</a:t>
            </a:r>
            <a:r>
              <a:rPr lang="en-US" altLang="zh-CN" dirty="0"/>
              <a:t>n</a:t>
            </a:r>
            <a:r>
              <a:rPr lang="zh-CN" altLang="en-US" dirty="0"/>
              <a:t>方式编号，也就是说，编号从</a:t>
            </a:r>
            <a:r>
              <a:rPr lang="en-US" altLang="zh-CN" dirty="0"/>
              <a:t>0</a:t>
            </a:r>
            <a:r>
              <a:rPr lang="zh-CN" altLang="en-US" dirty="0"/>
              <a:t>到</a:t>
            </a:r>
            <a:r>
              <a:rPr lang="en-US" altLang="zh-CN" dirty="0"/>
              <a:t>n-1</a:t>
            </a:r>
            <a:endParaRPr lang="en-US" altLang="zh-CN" dirty="0"/>
          </a:p>
          <a:p>
            <a:pPr marL="742950" lvl="1" indent="-285750" latinLnBrk="0">
              <a:lnSpc>
                <a:spcPct val="130000"/>
              </a:lnSpc>
              <a:spcBef>
                <a:spcPts val="0"/>
              </a:spcBef>
              <a:buFont typeface="Wingdings" panose="05000000000000000000" pitchFamily="2" charset="2"/>
              <a:buChar char="n"/>
            </a:pPr>
            <a:r>
              <a:rPr lang="zh-CN" altLang="en-US" dirty="0"/>
              <a:t>窗口的大小是</a:t>
            </a:r>
            <a:r>
              <a:rPr lang="en-US" altLang="zh-CN" dirty="0"/>
              <a:t>n-1</a:t>
            </a:r>
            <a:endParaRPr lang="en-US" altLang="zh-CN" dirty="0"/>
          </a:p>
          <a:p>
            <a:pPr marL="742950" lvl="1" indent="-285750" latinLnBrk="0">
              <a:lnSpc>
                <a:spcPct val="130000"/>
              </a:lnSpc>
              <a:spcBef>
                <a:spcPts val="0"/>
              </a:spcBef>
              <a:buFont typeface="Wingdings" panose="05000000000000000000" pitchFamily="2" charset="2"/>
              <a:buChar char="n"/>
            </a:pPr>
            <a:r>
              <a:rPr lang="zh-CN" altLang="en-US" dirty="0"/>
              <a:t>接收方发送的应答帧</a:t>
            </a:r>
            <a:r>
              <a:rPr lang="en-US" altLang="zh-CN" dirty="0"/>
              <a:t>(ACK)</a:t>
            </a:r>
            <a:r>
              <a:rPr lang="zh-CN" altLang="en-US" dirty="0"/>
              <a:t>编号</a:t>
            </a:r>
            <a:r>
              <a:rPr lang="en-US" altLang="zh-CN" dirty="0"/>
              <a:t>x</a:t>
            </a:r>
            <a:r>
              <a:rPr lang="zh-CN" altLang="en-US" dirty="0"/>
              <a:t>是接收方希望收到的下一帧的编号</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发送方窗口</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5" name="Group 125"/>
          <p:cNvGrpSpPr/>
          <p:nvPr/>
        </p:nvGrpSpPr>
        <p:grpSpPr bwMode="auto">
          <a:xfrm>
            <a:off x="2127932" y="1215952"/>
            <a:ext cx="3375025" cy="2089150"/>
            <a:chOff x="550" y="709"/>
            <a:chExt cx="2126" cy="1316"/>
          </a:xfrm>
        </p:grpSpPr>
        <p:sp>
          <p:nvSpPr>
            <p:cNvPr id="6" name="Rectangle 4"/>
            <p:cNvSpPr>
              <a:spLocks noChangeArrowheads="1"/>
            </p:cNvSpPr>
            <p:nvPr/>
          </p:nvSpPr>
          <p:spPr bwMode="auto">
            <a:xfrm>
              <a:off x="550" y="1062"/>
              <a:ext cx="1080" cy="393"/>
            </a:xfrm>
            <a:prstGeom prst="rect">
              <a:avLst/>
            </a:prstGeom>
            <a:solidFill>
              <a:srgbClr val="FFFFFF"/>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7" name="Rectangle 5"/>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8" name="Rectangle 6"/>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 name="Rectangle 7"/>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 name="Rectangle 8"/>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1" name="Rectangle 9"/>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2" name="Rectangle 10"/>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 name="Rectangle 11"/>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4" name="Rectangle 12"/>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5" name="Rectangle 13"/>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 name="Rectangle 14"/>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7" name="Rectangle 15"/>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8" name="Rectangle 16"/>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 name="Rectangle 17"/>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 name="Rectangle 18"/>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1" name="Line 19"/>
            <p:cNvSpPr>
              <a:spLocks noChangeShapeType="1"/>
            </p:cNvSpPr>
            <p:nvPr/>
          </p:nvSpPr>
          <p:spPr bwMode="auto">
            <a:xfrm>
              <a:off x="550" y="1175"/>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2" name="Line 20"/>
            <p:cNvSpPr>
              <a:spLocks noChangeShapeType="1"/>
            </p:cNvSpPr>
            <p:nvPr/>
          </p:nvSpPr>
          <p:spPr bwMode="auto">
            <a:xfrm>
              <a:off x="550" y="1332"/>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 name="Line 21"/>
            <p:cNvSpPr>
              <a:spLocks noChangeShapeType="1"/>
            </p:cNvSpPr>
            <p:nvPr/>
          </p:nvSpPr>
          <p:spPr bwMode="auto">
            <a:xfrm>
              <a:off x="550" y="782"/>
              <a:ext cx="0" cy="89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 name="AutoShape 22"/>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6697F0">
                <a:alpha val="34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dirty="0">
                  <a:solidFill>
                    <a:srgbClr val="000000"/>
                  </a:solidFill>
                  <a:cs typeface="+mn-ea"/>
                  <a:sym typeface="+mn-lt"/>
                </a:rPr>
                <a:t>初始时，未发送任何帧，分界和窗口的左边界重叠，窗口中的帧都是未发送但是可以发送的帧</a:t>
              </a:r>
              <a:endParaRPr lang="zh-CN" altLang="en-US" sz="1200" dirty="0">
                <a:solidFill>
                  <a:srgbClr val="000000"/>
                </a:solidFill>
                <a:cs typeface="+mn-ea"/>
                <a:sym typeface="+mn-lt"/>
              </a:endParaRPr>
            </a:p>
          </p:txBody>
        </p:sp>
        <p:sp>
          <p:nvSpPr>
            <p:cNvPr id="25" name="AutoShape 23"/>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17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窗口右边是不可以发送的帧</a:t>
              </a:r>
              <a:endParaRPr lang="zh-CN" altLang="en-US" sz="1200">
                <a:solidFill>
                  <a:srgbClr val="000000"/>
                </a:solidFill>
                <a:cs typeface="+mn-ea"/>
                <a:sym typeface="+mn-lt"/>
              </a:endParaRPr>
            </a:p>
          </p:txBody>
        </p:sp>
        <p:sp>
          <p:nvSpPr>
            <p:cNvPr id="26" name="Rectangle 24"/>
            <p:cNvSpPr>
              <a:spLocks noChangeArrowheads="1"/>
            </p:cNvSpPr>
            <p:nvPr/>
          </p:nvSpPr>
          <p:spPr bwMode="auto">
            <a:xfrm>
              <a:off x="705"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7" name="Rectangle 26"/>
            <p:cNvSpPr>
              <a:spLocks noChangeArrowheads="1"/>
            </p:cNvSpPr>
            <p:nvPr/>
          </p:nvSpPr>
          <p:spPr bwMode="auto">
            <a:xfrm>
              <a:off x="1012"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8" name="Rectangle 27"/>
            <p:cNvSpPr>
              <a:spLocks noChangeArrowheads="1"/>
            </p:cNvSpPr>
            <p:nvPr/>
          </p:nvSpPr>
          <p:spPr bwMode="auto">
            <a:xfrm>
              <a:off x="1318"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9" name="Rectangle 28"/>
            <p:cNvSpPr>
              <a:spLocks noChangeArrowheads="1"/>
            </p:cNvSpPr>
            <p:nvPr/>
          </p:nvSpPr>
          <p:spPr bwMode="auto">
            <a:xfrm>
              <a:off x="1631"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0" name="Rectangle 29"/>
            <p:cNvSpPr>
              <a:spLocks noChangeArrowheads="1"/>
            </p:cNvSpPr>
            <p:nvPr/>
          </p:nvSpPr>
          <p:spPr bwMode="auto">
            <a:xfrm>
              <a:off x="1927"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1" name="Rectangle 30"/>
            <p:cNvSpPr>
              <a:spLocks noChangeArrowheads="1"/>
            </p:cNvSpPr>
            <p:nvPr/>
          </p:nvSpPr>
          <p:spPr bwMode="auto">
            <a:xfrm>
              <a:off x="2222"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2" name="Rectangle 31"/>
            <p:cNvSpPr>
              <a:spLocks noChangeArrowheads="1"/>
            </p:cNvSpPr>
            <p:nvPr/>
          </p:nvSpPr>
          <p:spPr bwMode="auto">
            <a:xfrm>
              <a:off x="2525"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33" name="Group 124"/>
          <p:cNvGrpSpPr/>
          <p:nvPr/>
        </p:nvGrpSpPr>
        <p:grpSpPr bwMode="auto">
          <a:xfrm>
            <a:off x="6304643" y="1215953"/>
            <a:ext cx="3602038" cy="2016125"/>
            <a:chOff x="2856" y="754"/>
            <a:chExt cx="2269" cy="1270"/>
          </a:xfrm>
        </p:grpSpPr>
        <p:sp>
          <p:nvSpPr>
            <p:cNvPr id="34" name="Rectangle 62"/>
            <p:cNvSpPr>
              <a:spLocks noChangeArrowheads="1"/>
            </p:cNvSpPr>
            <p:nvPr/>
          </p:nvSpPr>
          <p:spPr bwMode="auto">
            <a:xfrm>
              <a:off x="2999" y="1107"/>
              <a:ext cx="611" cy="393"/>
            </a:xfrm>
            <a:prstGeom prst="rect">
              <a:avLst/>
            </a:prstGeom>
            <a:solidFill>
              <a:srgbClr val="C0C0C0"/>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5" name="Rectangle 32"/>
            <p:cNvSpPr>
              <a:spLocks noChangeArrowheads="1"/>
            </p:cNvSpPr>
            <p:nvPr/>
          </p:nvSpPr>
          <p:spPr bwMode="auto">
            <a:xfrm>
              <a:off x="3613" y="1107"/>
              <a:ext cx="466" cy="393"/>
            </a:xfrm>
            <a:prstGeom prst="rect">
              <a:avLst/>
            </a:prstGeom>
            <a:solidFill>
              <a:srgbClr val="FFFFFF"/>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36" name="Rectangle 33"/>
            <p:cNvSpPr>
              <a:spLocks noChangeArrowheads="1"/>
            </p:cNvSpPr>
            <p:nvPr/>
          </p:nvSpPr>
          <p:spPr bwMode="auto">
            <a:xfrm>
              <a:off x="503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37" name="Rectangle 34"/>
            <p:cNvSpPr>
              <a:spLocks noChangeArrowheads="1"/>
            </p:cNvSpPr>
            <p:nvPr/>
          </p:nvSpPr>
          <p:spPr bwMode="auto">
            <a:xfrm>
              <a:off x="487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38" name="Rectangle 35"/>
            <p:cNvSpPr>
              <a:spLocks noChangeArrowheads="1"/>
            </p:cNvSpPr>
            <p:nvPr/>
          </p:nvSpPr>
          <p:spPr bwMode="auto">
            <a:xfrm>
              <a:off x="4727"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39" name="Rectangle 36"/>
            <p:cNvSpPr>
              <a:spLocks noChangeArrowheads="1"/>
            </p:cNvSpPr>
            <p:nvPr/>
          </p:nvSpPr>
          <p:spPr bwMode="auto">
            <a:xfrm>
              <a:off x="4572"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0" name="Rectangle 37"/>
            <p:cNvSpPr>
              <a:spLocks noChangeArrowheads="1"/>
            </p:cNvSpPr>
            <p:nvPr/>
          </p:nvSpPr>
          <p:spPr bwMode="auto">
            <a:xfrm>
              <a:off x="4428"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1" name="Rectangle 38"/>
            <p:cNvSpPr>
              <a:spLocks noChangeArrowheads="1"/>
            </p:cNvSpPr>
            <p:nvPr/>
          </p:nvSpPr>
          <p:spPr bwMode="auto">
            <a:xfrm>
              <a:off x="428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42" name="Rectangle 39"/>
            <p:cNvSpPr>
              <a:spLocks noChangeArrowheads="1"/>
            </p:cNvSpPr>
            <p:nvPr/>
          </p:nvSpPr>
          <p:spPr bwMode="auto">
            <a:xfrm>
              <a:off x="4141"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43" name="Rectangle 40"/>
            <p:cNvSpPr>
              <a:spLocks noChangeArrowheads="1"/>
            </p:cNvSpPr>
            <p:nvPr/>
          </p:nvSpPr>
          <p:spPr bwMode="auto">
            <a:xfrm>
              <a:off x="396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44" name="Rectangle 41"/>
            <p:cNvSpPr>
              <a:spLocks noChangeArrowheads="1"/>
            </p:cNvSpPr>
            <p:nvPr/>
          </p:nvSpPr>
          <p:spPr bwMode="auto">
            <a:xfrm>
              <a:off x="3813"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45" name="Rectangle 42"/>
            <p:cNvSpPr>
              <a:spLocks noChangeArrowheads="1"/>
            </p:cNvSpPr>
            <p:nvPr/>
          </p:nvSpPr>
          <p:spPr bwMode="auto">
            <a:xfrm>
              <a:off x="3664"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46" name="Rectangle 43"/>
            <p:cNvSpPr>
              <a:spLocks noChangeArrowheads="1"/>
            </p:cNvSpPr>
            <p:nvPr/>
          </p:nvSpPr>
          <p:spPr bwMode="auto">
            <a:xfrm>
              <a:off x="3509"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47" name="Rectangle 44"/>
            <p:cNvSpPr>
              <a:spLocks noChangeArrowheads="1"/>
            </p:cNvSpPr>
            <p:nvPr/>
          </p:nvSpPr>
          <p:spPr bwMode="auto">
            <a:xfrm>
              <a:off x="336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48" name="Rectangle 45"/>
            <p:cNvSpPr>
              <a:spLocks noChangeArrowheads="1"/>
            </p:cNvSpPr>
            <p:nvPr/>
          </p:nvSpPr>
          <p:spPr bwMode="auto">
            <a:xfrm>
              <a:off x="3216"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49" name="Rectangle 46"/>
            <p:cNvSpPr>
              <a:spLocks noChangeArrowheads="1"/>
            </p:cNvSpPr>
            <p:nvPr/>
          </p:nvSpPr>
          <p:spPr bwMode="auto">
            <a:xfrm>
              <a:off x="3055" y="1259"/>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50" name="Line 47"/>
            <p:cNvSpPr>
              <a:spLocks noChangeShapeType="1"/>
            </p:cNvSpPr>
            <p:nvPr/>
          </p:nvSpPr>
          <p:spPr bwMode="auto">
            <a:xfrm>
              <a:off x="2999" y="1220"/>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1" name="Line 48"/>
            <p:cNvSpPr>
              <a:spLocks noChangeShapeType="1"/>
            </p:cNvSpPr>
            <p:nvPr/>
          </p:nvSpPr>
          <p:spPr bwMode="auto">
            <a:xfrm>
              <a:off x="2999" y="1377"/>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2" name="Line 49"/>
            <p:cNvSpPr>
              <a:spLocks noChangeShapeType="1"/>
            </p:cNvSpPr>
            <p:nvPr/>
          </p:nvSpPr>
          <p:spPr bwMode="auto">
            <a:xfrm>
              <a:off x="3611" y="827"/>
              <a:ext cx="0" cy="89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3" name="Rectangle 52"/>
            <p:cNvSpPr>
              <a:spLocks noChangeArrowheads="1"/>
            </p:cNvSpPr>
            <p:nvPr/>
          </p:nvSpPr>
          <p:spPr bwMode="auto">
            <a:xfrm>
              <a:off x="3154" y="1219"/>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4" name="Rectangle 53"/>
            <p:cNvSpPr>
              <a:spLocks noChangeArrowheads="1"/>
            </p:cNvSpPr>
            <p:nvPr/>
          </p:nvSpPr>
          <p:spPr bwMode="auto">
            <a:xfrm>
              <a:off x="3461" y="1219"/>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5" name="Rectangle 54"/>
            <p:cNvSpPr>
              <a:spLocks noChangeArrowheads="1"/>
            </p:cNvSpPr>
            <p:nvPr/>
          </p:nvSpPr>
          <p:spPr bwMode="auto">
            <a:xfrm>
              <a:off x="3767" y="1219"/>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6" name="Rectangle 55"/>
            <p:cNvSpPr>
              <a:spLocks noChangeArrowheads="1"/>
            </p:cNvSpPr>
            <p:nvPr/>
          </p:nvSpPr>
          <p:spPr bwMode="auto">
            <a:xfrm>
              <a:off x="4080" y="1219"/>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7" name="Rectangle 56"/>
            <p:cNvSpPr>
              <a:spLocks noChangeArrowheads="1"/>
            </p:cNvSpPr>
            <p:nvPr/>
          </p:nvSpPr>
          <p:spPr bwMode="auto">
            <a:xfrm>
              <a:off x="4376" y="1219"/>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8" name="Rectangle 57"/>
            <p:cNvSpPr>
              <a:spLocks noChangeArrowheads="1"/>
            </p:cNvSpPr>
            <p:nvPr/>
          </p:nvSpPr>
          <p:spPr bwMode="auto">
            <a:xfrm>
              <a:off x="4671" y="1219"/>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59" name="Rectangle 58"/>
            <p:cNvSpPr>
              <a:spLocks noChangeArrowheads="1"/>
            </p:cNvSpPr>
            <p:nvPr/>
          </p:nvSpPr>
          <p:spPr bwMode="auto">
            <a:xfrm>
              <a:off x="4974" y="1219"/>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0" name="AutoShape 59"/>
            <p:cNvSpPr>
              <a:spLocks noChangeArrowheads="1"/>
            </p:cNvSpPr>
            <p:nvPr/>
          </p:nvSpPr>
          <p:spPr bwMode="auto">
            <a:xfrm>
              <a:off x="2856" y="1706"/>
              <a:ext cx="756" cy="318"/>
            </a:xfrm>
            <a:prstGeom prst="wedgeRoundRectCallout">
              <a:avLst>
                <a:gd name="adj1" fmla="val 9259"/>
                <a:gd name="adj2" fmla="val -113208"/>
                <a:gd name="adj3" fmla="val 16667"/>
              </a:avLst>
            </a:prstGeom>
            <a:solidFill>
              <a:srgbClr val="EAEAEA"/>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已发送但是未收到应答的帧</a:t>
              </a:r>
              <a:endParaRPr lang="zh-CN" altLang="en-US" sz="1200">
                <a:solidFill>
                  <a:srgbClr val="000000"/>
                </a:solidFill>
                <a:cs typeface="+mn-ea"/>
                <a:sym typeface="+mn-lt"/>
              </a:endParaRPr>
            </a:p>
          </p:txBody>
        </p:sp>
        <p:sp>
          <p:nvSpPr>
            <p:cNvPr id="61" name="AutoShape 60"/>
            <p:cNvSpPr>
              <a:spLocks noChangeArrowheads="1"/>
            </p:cNvSpPr>
            <p:nvPr/>
          </p:nvSpPr>
          <p:spPr bwMode="auto">
            <a:xfrm>
              <a:off x="4014" y="1706"/>
              <a:ext cx="771" cy="317"/>
            </a:xfrm>
            <a:prstGeom prst="wedgeRoundRectCallout">
              <a:avLst>
                <a:gd name="adj1" fmla="val -57912"/>
                <a:gd name="adj2" fmla="val -101421"/>
                <a:gd name="adj3" fmla="val 16667"/>
              </a:avLst>
            </a:prstGeom>
            <a:solidFill>
              <a:srgbClr val="6697F0">
                <a:alpha val="34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未发送但是可以发送的帧</a:t>
              </a:r>
              <a:endParaRPr lang="zh-CN" altLang="en-US" sz="1200">
                <a:solidFill>
                  <a:srgbClr val="000000"/>
                </a:solidFill>
                <a:cs typeface="+mn-ea"/>
                <a:sym typeface="+mn-lt"/>
              </a:endParaRPr>
            </a:p>
          </p:txBody>
        </p:sp>
        <p:sp>
          <p:nvSpPr>
            <p:cNvPr id="62" name="AutoShape 61"/>
            <p:cNvSpPr>
              <a:spLocks noChangeArrowheads="1"/>
            </p:cNvSpPr>
            <p:nvPr/>
          </p:nvSpPr>
          <p:spPr bwMode="auto">
            <a:xfrm>
              <a:off x="3878" y="754"/>
              <a:ext cx="756" cy="318"/>
            </a:xfrm>
            <a:prstGeom prst="wedgeRoundRectCallout">
              <a:avLst>
                <a:gd name="adj1" fmla="val -84259"/>
                <a:gd name="adj2" fmla="val 34593"/>
                <a:gd name="adj3" fmla="val 16667"/>
              </a:avLst>
            </a:prstGeom>
            <a:solidFill>
              <a:srgbClr val="FF9900">
                <a:alpha val="38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dirty="0">
                  <a:solidFill>
                    <a:srgbClr val="000000"/>
                  </a:solidFill>
                  <a:cs typeface="+mn-ea"/>
                  <a:sym typeface="+mn-lt"/>
                </a:rPr>
                <a:t>发送了</a:t>
              </a:r>
              <a:r>
                <a:rPr lang="en-US" altLang="zh-CN" sz="1200" dirty="0">
                  <a:solidFill>
                    <a:srgbClr val="000000"/>
                  </a:solidFill>
                  <a:cs typeface="+mn-ea"/>
                  <a:sym typeface="+mn-lt"/>
                </a:rPr>
                <a:t>4</a:t>
              </a:r>
              <a:r>
                <a:rPr lang="zh-CN" altLang="en-US" sz="1200" dirty="0">
                  <a:solidFill>
                    <a:srgbClr val="000000"/>
                  </a:solidFill>
                  <a:cs typeface="+mn-ea"/>
                  <a:sym typeface="+mn-lt"/>
                </a:rPr>
                <a:t>帧</a:t>
              </a:r>
              <a:endParaRPr lang="zh-CN" altLang="en-US" sz="1200" dirty="0">
                <a:solidFill>
                  <a:srgbClr val="000000"/>
                </a:solidFill>
                <a:cs typeface="+mn-ea"/>
                <a:sym typeface="+mn-lt"/>
              </a:endParaRPr>
            </a:p>
            <a:p>
              <a:pPr fontAlgn="base">
                <a:lnSpc>
                  <a:spcPct val="120000"/>
                </a:lnSpc>
                <a:spcBef>
                  <a:spcPct val="0"/>
                </a:spcBef>
                <a:spcAft>
                  <a:spcPct val="0"/>
                </a:spcAft>
              </a:pPr>
              <a:r>
                <a:rPr lang="zh-CN" altLang="en-US" sz="1200" dirty="0">
                  <a:solidFill>
                    <a:srgbClr val="000000"/>
                  </a:solidFill>
                  <a:cs typeface="+mn-ea"/>
                  <a:sym typeface="+mn-lt"/>
                </a:rPr>
                <a:t>分界右移</a:t>
              </a:r>
              <a:r>
                <a:rPr lang="en-US" altLang="zh-CN" sz="1200" dirty="0">
                  <a:solidFill>
                    <a:srgbClr val="000000"/>
                  </a:solidFill>
                  <a:cs typeface="+mn-ea"/>
                  <a:sym typeface="+mn-lt"/>
                </a:rPr>
                <a:t>4</a:t>
              </a:r>
              <a:r>
                <a:rPr lang="zh-CN" altLang="en-US" sz="1200" dirty="0">
                  <a:solidFill>
                    <a:srgbClr val="000000"/>
                  </a:solidFill>
                  <a:cs typeface="+mn-ea"/>
                  <a:sym typeface="+mn-lt"/>
                </a:rPr>
                <a:t>帧</a:t>
              </a:r>
              <a:endParaRPr lang="zh-CN" altLang="en-US" sz="1200" dirty="0">
                <a:solidFill>
                  <a:srgbClr val="000000"/>
                </a:solidFill>
                <a:cs typeface="+mn-ea"/>
                <a:sym typeface="+mn-lt"/>
              </a:endParaRPr>
            </a:p>
          </p:txBody>
        </p:sp>
      </p:grpSp>
      <p:grpSp>
        <p:nvGrpSpPr>
          <p:cNvPr id="63" name="Group 126"/>
          <p:cNvGrpSpPr/>
          <p:nvPr/>
        </p:nvGrpSpPr>
        <p:grpSpPr bwMode="auto">
          <a:xfrm>
            <a:off x="1985057" y="3862315"/>
            <a:ext cx="3602037" cy="2322513"/>
            <a:chOff x="381" y="2194"/>
            <a:chExt cx="2269" cy="1463"/>
          </a:xfrm>
        </p:grpSpPr>
        <p:sp>
          <p:nvSpPr>
            <p:cNvPr id="64" name="Rectangle 63"/>
            <p:cNvSpPr>
              <a:spLocks noChangeArrowheads="1"/>
            </p:cNvSpPr>
            <p:nvPr/>
          </p:nvSpPr>
          <p:spPr bwMode="auto">
            <a:xfrm>
              <a:off x="984" y="2728"/>
              <a:ext cx="151" cy="393"/>
            </a:xfrm>
            <a:prstGeom prst="rect">
              <a:avLst/>
            </a:prstGeom>
            <a:solidFill>
              <a:srgbClr val="C0C0C0"/>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5" name="Rectangle 64"/>
            <p:cNvSpPr>
              <a:spLocks noChangeArrowheads="1"/>
            </p:cNvSpPr>
            <p:nvPr/>
          </p:nvSpPr>
          <p:spPr bwMode="auto">
            <a:xfrm>
              <a:off x="1138" y="2728"/>
              <a:ext cx="912" cy="393"/>
            </a:xfrm>
            <a:prstGeom prst="rect">
              <a:avLst/>
            </a:prstGeom>
            <a:solidFill>
              <a:srgbClr val="FFFFFF"/>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66" name="Rectangle 65"/>
            <p:cNvSpPr>
              <a:spLocks noChangeArrowheads="1"/>
            </p:cNvSpPr>
            <p:nvPr/>
          </p:nvSpPr>
          <p:spPr bwMode="auto">
            <a:xfrm>
              <a:off x="255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67" name="Rectangle 66"/>
            <p:cNvSpPr>
              <a:spLocks noChangeArrowheads="1"/>
            </p:cNvSpPr>
            <p:nvPr/>
          </p:nvSpPr>
          <p:spPr bwMode="auto">
            <a:xfrm>
              <a:off x="240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68" name="Rectangle 67"/>
            <p:cNvSpPr>
              <a:spLocks noChangeArrowheads="1"/>
            </p:cNvSpPr>
            <p:nvPr/>
          </p:nvSpPr>
          <p:spPr bwMode="auto">
            <a:xfrm>
              <a:off x="2252"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69" name="Rectangle 68"/>
            <p:cNvSpPr>
              <a:spLocks noChangeArrowheads="1"/>
            </p:cNvSpPr>
            <p:nvPr/>
          </p:nvSpPr>
          <p:spPr bwMode="auto">
            <a:xfrm>
              <a:off x="2097"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0" name="Rectangle 69"/>
            <p:cNvSpPr>
              <a:spLocks noChangeArrowheads="1"/>
            </p:cNvSpPr>
            <p:nvPr/>
          </p:nvSpPr>
          <p:spPr bwMode="auto">
            <a:xfrm>
              <a:off x="1953"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1" name="Rectangle 70"/>
            <p:cNvSpPr>
              <a:spLocks noChangeArrowheads="1"/>
            </p:cNvSpPr>
            <p:nvPr/>
          </p:nvSpPr>
          <p:spPr bwMode="auto">
            <a:xfrm>
              <a:off x="181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72" name="Rectangle 71"/>
            <p:cNvSpPr>
              <a:spLocks noChangeArrowheads="1"/>
            </p:cNvSpPr>
            <p:nvPr/>
          </p:nvSpPr>
          <p:spPr bwMode="auto">
            <a:xfrm>
              <a:off x="1666"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73" name="Rectangle 72"/>
            <p:cNvSpPr>
              <a:spLocks noChangeArrowheads="1"/>
            </p:cNvSpPr>
            <p:nvPr/>
          </p:nvSpPr>
          <p:spPr bwMode="auto">
            <a:xfrm>
              <a:off x="149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74" name="Rectangle 73"/>
            <p:cNvSpPr>
              <a:spLocks noChangeArrowheads="1"/>
            </p:cNvSpPr>
            <p:nvPr/>
          </p:nvSpPr>
          <p:spPr bwMode="auto">
            <a:xfrm>
              <a:off x="1338"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75" name="Rectangle 74"/>
            <p:cNvSpPr>
              <a:spLocks noChangeArrowheads="1"/>
            </p:cNvSpPr>
            <p:nvPr/>
          </p:nvSpPr>
          <p:spPr bwMode="auto">
            <a:xfrm>
              <a:off x="1189"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76" name="Rectangle 75"/>
            <p:cNvSpPr>
              <a:spLocks noChangeArrowheads="1"/>
            </p:cNvSpPr>
            <p:nvPr/>
          </p:nvSpPr>
          <p:spPr bwMode="auto">
            <a:xfrm>
              <a:off x="1034"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77" name="Rectangle 76"/>
            <p:cNvSpPr>
              <a:spLocks noChangeArrowheads="1"/>
            </p:cNvSpPr>
            <p:nvPr/>
          </p:nvSpPr>
          <p:spPr bwMode="auto">
            <a:xfrm>
              <a:off x="89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78" name="Rectangle 77"/>
            <p:cNvSpPr>
              <a:spLocks noChangeArrowheads="1"/>
            </p:cNvSpPr>
            <p:nvPr/>
          </p:nvSpPr>
          <p:spPr bwMode="auto">
            <a:xfrm>
              <a:off x="741"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79" name="Rectangle 78"/>
            <p:cNvSpPr>
              <a:spLocks noChangeArrowheads="1"/>
            </p:cNvSpPr>
            <p:nvPr/>
          </p:nvSpPr>
          <p:spPr bwMode="auto">
            <a:xfrm>
              <a:off x="580" y="2880"/>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80" name="Line 79"/>
            <p:cNvSpPr>
              <a:spLocks noChangeShapeType="1"/>
            </p:cNvSpPr>
            <p:nvPr/>
          </p:nvSpPr>
          <p:spPr bwMode="auto">
            <a:xfrm>
              <a:off x="524" y="2841"/>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1" name="Line 80"/>
            <p:cNvSpPr>
              <a:spLocks noChangeShapeType="1"/>
            </p:cNvSpPr>
            <p:nvPr/>
          </p:nvSpPr>
          <p:spPr bwMode="auto">
            <a:xfrm>
              <a:off x="524" y="2998"/>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2" name="Line 81"/>
            <p:cNvSpPr>
              <a:spLocks noChangeShapeType="1"/>
            </p:cNvSpPr>
            <p:nvPr/>
          </p:nvSpPr>
          <p:spPr bwMode="auto">
            <a:xfrm>
              <a:off x="1136" y="2448"/>
              <a:ext cx="0" cy="89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3" name="Rectangle 82"/>
            <p:cNvSpPr>
              <a:spLocks noChangeArrowheads="1"/>
            </p:cNvSpPr>
            <p:nvPr/>
          </p:nvSpPr>
          <p:spPr bwMode="auto">
            <a:xfrm>
              <a:off x="679" y="2840"/>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4" name="Rectangle 83"/>
            <p:cNvSpPr>
              <a:spLocks noChangeArrowheads="1"/>
            </p:cNvSpPr>
            <p:nvPr/>
          </p:nvSpPr>
          <p:spPr bwMode="auto">
            <a:xfrm>
              <a:off x="986" y="2840"/>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5" name="Rectangle 84"/>
            <p:cNvSpPr>
              <a:spLocks noChangeArrowheads="1"/>
            </p:cNvSpPr>
            <p:nvPr/>
          </p:nvSpPr>
          <p:spPr bwMode="auto">
            <a:xfrm>
              <a:off x="1292" y="2840"/>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6" name="Rectangle 85"/>
            <p:cNvSpPr>
              <a:spLocks noChangeArrowheads="1"/>
            </p:cNvSpPr>
            <p:nvPr/>
          </p:nvSpPr>
          <p:spPr bwMode="auto">
            <a:xfrm>
              <a:off x="1605" y="2840"/>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7" name="Rectangle 86"/>
            <p:cNvSpPr>
              <a:spLocks noChangeArrowheads="1"/>
            </p:cNvSpPr>
            <p:nvPr/>
          </p:nvSpPr>
          <p:spPr bwMode="auto">
            <a:xfrm>
              <a:off x="1901" y="2840"/>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8" name="Rectangle 87"/>
            <p:cNvSpPr>
              <a:spLocks noChangeArrowheads="1"/>
            </p:cNvSpPr>
            <p:nvPr/>
          </p:nvSpPr>
          <p:spPr bwMode="auto">
            <a:xfrm>
              <a:off x="2196" y="2840"/>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89" name="Rectangle 88"/>
            <p:cNvSpPr>
              <a:spLocks noChangeArrowheads="1"/>
            </p:cNvSpPr>
            <p:nvPr/>
          </p:nvSpPr>
          <p:spPr bwMode="auto">
            <a:xfrm>
              <a:off x="2499" y="2840"/>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0" name="AutoShape 89"/>
            <p:cNvSpPr>
              <a:spLocks noChangeArrowheads="1"/>
            </p:cNvSpPr>
            <p:nvPr/>
          </p:nvSpPr>
          <p:spPr bwMode="auto">
            <a:xfrm>
              <a:off x="381" y="3327"/>
              <a:ext cx="756" cy="318"/>
            </a:xfrm>
            <a:prstGeom prst="wedgeRoundRectCallout">
              <a:avLst>
                <a:gd name="adj1" fmla="val -4231"/>
                <a:gd name="adj2" fmla="val -152829"/>
                <a:gd name="adj3" fmla="val 16667"/>
              </a:avLst>
            </a:prstGeom>
            <a:solidFill>
              <a:srgbClr val="EAEAEA"/>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已发送并且收到应答的帧</a:t>
              </a:r>
              <a:endParaRPr lang="zh-CN" altLang="en-US" sz="1200">
                <a:solidFill>
                  <a:srgbClr val="000000"/>
                </a:solidFill>
                <a:cs typeface="+mn-ea"/>
                <a:sym typeface="+mn-lt"/>
              </a:endParaRP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91" name="AutoShape 90"/>
            <p:cNvSpPr>
              <a:spLocks noChangeArrowheads="1"/>
            </p:cNvSpPr>
            <p:nvPr/>
          </p:nvSpPr>
          <p:spPr bwMode="auto">
            <a:xfrm>
              <a:off x="1429" y="2194"/>
              <a:ext cx="1075" cy="466"/>
            </a:xfrm>
            <a:prstGeom prst="wedgeRoundRectCallout">
              <a:avLst>
                <a:gd name="adj1" fmla="val -77711"/>
                <a:gd name="adj2" fmla="val 59580"/>
                <a:gd name="adj3" fmla="val 16667"/>
              </a:avLst>
            </a:prstGeom>
            <a:solidFill>
              <a:srgbClr val="FF9900">
                <a:alpha val="36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dirty="0">
                  <a:solidFill>
                    <a:srgbClr val="000000"/>
                  </a:solidFill>
                  <a:cs typeface="+mn-ea"/>
                  <a:sym typeface="+mn-lt"/>
                </a:rPr>
                <a:t>未发送，分界位置不变。但在窗口中的相对位置发生了变化</a:t>
              </a:r>
              <a:endParaRPr lang="zh-CN" altLang="en-US" sz="1200" dirty="0">
                <a:solidFill>
                  <a:srgbClr val="000000"/>
                </a:solidFill>
                <a:cs typeface="+mn-ea"/>
                <a:sym typeface="+mn-lt"/>
              </a:endParaRPr>
            </a:p>
          </p:txBody>
        </p:sp>
        <p:sp>
          <p:nvSpPr>
            <p:cNvPr id="92" name="AutoShape 91"/>
            <p:cNvSpPr>
              <a:spLocks noChangeArrowheads="1"/>
            </p:cNvSpPr>
            <p:nvPr/>
          </p:nvSpPr>
          <p:spPr bwMode="auto">
            <a:xfrm>
              <a:off x="1338" y="3339"/>
              <a:ext cx="1159" cy="318"/>
            </a:xfrm>
            <a:prstGeom prst="wedgeRoundRectCallout">
              <a:avLst>
                <a:gd name="adj1" fmla="val -35074"/>
                <a:gd name="adj2" fmla="val -116352"/>
                <a:gd name="adj3" fmla="val 16667"/>
              </a:avLst>
            </a:prstGeom>
            <a:noFill/>
            <a:ln w="12700" algn="ctr">
              <a:solidFill>
                <a:schemeClr val="tx1"/>
              </a:solidFill>
              <a:miter lim="800000"/>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dirty="0">
                  <a:solidFill>
                    <a:srgbClr val="000000"/>
                  </a:solidFill>
                  <a:cs typeface="+mn-ea"/>
                  <a:sym typeface="+mn-lt"/>
                </a:rPr>
                <a:t>收到编号为</a:t>
              </a:r>
              <a:r>
                <a:rPr lang="en-US" altLang="zh-CN" sz="1200" dirty="0">
                  <a:solidFill>
                    <a:srgbClr val="000000"/>
                  </a:solidFill>
                  <a:cs typeface="+mn-ea"/>
                  <a:sym typeface="+mn-lt"/>
                </a:rPr>
                <a:t>3</a:t>
              </a:r>
              <a:r>
                <a:rPr lang="zh-CN" altLang="en-US" sz="1200" dirty="0">
                  <a:solidFill>
                    <a:srgbClr val="000000"/>
                  </a:solidFill>
                  <a:cs typeface="+mn-ea"/>
                  <a:sym typeface="+mn-lt"/>
                </a:rPr>
                <a:t>的应答帧窗口整个右移</a:t>
              </a:r>
              <a:r>
                <a:rPr lang="en-US" altLang="zh-CN" sz="1200" dirty="0">
                  <a:solidFill>
                    <a:srgbClr val="000000"/>
                  </a:solidFill>
                  <a:cs typeface="+mn-ea"/>
                  <a:sym typeface="+mn-lt"/>
                </a:rPr>
                <a:t>3</a:t>
              </a:r>
              <a:r>
                <a:rPr lang="zh-CN" altLang="en-US" sz="1200" dirty="0">
                  <a:solidFill>
                    <a:srgbClr val="000000"/>
                  </a:solidFill>
                  <a:cs typeface="+mn-ea"/>
                  <a:sym typeface="+mn-lt"/>
                </a:rPr>
                <a:t>帧</a:t>
              </a:r>
              <a:endParaRPr lang="zh-CN" altLang="en-US" sz="1200" dirty="0">
                <a:solidFill>
                  <a:srgbClr val="000000"/>
                </a:solidFill>
                <a:cs typeface="+mn-ea"/>
                <a:sym typeface="+mn-lt"/>
              </a:endParaRPr>
            </a:p>
          </p:txBody>
        </p:sp>
        <p:sp>
          <p:nvSpPr>
            <p:cNvPr id="93" name="Line 121"/>
            <p:cNvSpPr>
              <a:spLocks noChangeShapeType="1"/>
            </p:cNvSpPr>
            <p:nvPr/>
          </p:nvSpPr>
          <p:spPr bwMode="auto">
            <a:xfrm>
              <a:off x="527" y="2840"/>
              <a:ext cx="0" cy="1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grpSp>
        <p:nvGrpSpPr>
          <p:cNvPr id="94" name="Group 123"/>
          <p:cNvGrpSpPr/>
          <p:nvPr/>
        </p:nvGrpSpPr>
        <p:grpSpPr bwMode="auto">
          <a:xfrm>
            <a:off x="6593569" y="4097265"/>
            <a:ext cx="3648075" cy="2016125"/>
            <a:chOff x="3198" y="2387"/>
            <a:chExt cx="2298" cy="1270"/>
          </a:xfrm>
        </p:grpSpPr>
        <p:sp>
          <p:nvSpPr>
            <p:cNvPr id="95" name="Rectangle 92"/>
            <p:cNvSpPr>
              <a:spLocks noChangeArrowheads="1"/>
            </p:cNvSpPr>
            <p:nvPr/>
          </p:nvSpPr>
          <p:spPr bwMode="auto">
            <a:xfrm>
              <a:off x="3660" y="2773"/>
              <a:ext cx="914" cy="393"/>
            </a:xfrm>
            <a:prstGeom prst="rect">
              <a:avLst/>
            </a:prstGeom>
            <a:solidFill>
              <a:srgbClr val="C0C0C0"/>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6" name="Rectangle 93"/>
            <p:cNvSpPr>
              <a:spLocks noChangeArrowheads="1"/>
            </p:cNvSpPr>
            <p:nvPr/>
          </p:nvSpPr>
          <p:spPr bwMode="auto">
            <a:xfrm flipH="1">
              <a:off x="4575" y="2773"/>
              <a:ext cx="152" cy="393"/>
            </a:xfrm>
            <a:prstGeom prst="rect">
              <a:avLst/>
            </a:prstGeom>
            <a:solidFill>
              <a:srgbClr val="FFFFFF"/>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97" name="Rectangle 94"/>
            <p:cNvSpPr>
              <a:spLocks noChangeArrowheads="1"/>
            </p:cNvSpPr>
            <p:nvPr/>
          </p:nvSpPr>
          <p:spPr bwMode="auto">
            <a:xfrm>
              <a:off x="523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98" name="Rectangle 95"/>
            <p:cNvSpPr>
              <a:spLocks noChangeArrowheads="1"/>
            </p:cNvSpPr>
            <p:nvPr/>
          </p:nvSpPr>
          <p:spPr bwMode="auto">
            <a:xfrm>
              <a:off x="507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99" name="Rectangle 96"/>
            <p:cNvSpPr>
              <a:spLocks noChangeArrowheads="1"/>
            </p:cNvSpPr>
            <p:nvPr/>
          </p:nvSpPr>
          <p:spPr bwMode="auto">
            <a:xfrm>
              <a:off x="4926"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0" name="Rectangle 97"/>
            <p:cNvSpPr>
              <a:spLocks noChangeArrowheads="1"/>
            </p:cNvSpPr>
            <p:nvPr/>
          </p:nvSpPr>
          <p:spPr bwMode="auto">
            <a:xfrm>
              <a:off x="4771"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1" name="Rectangle 98"/>
            <p:cNvSpPr>
              <a:spLocks noChangeArrowheads="1"/>
            </p:cNvSpPr>
            <p:nvPr/>
          </p:nvSpPr>
          <p:spPr bwMode="auto">
            <a:xfrm>
              <a:off x="4627"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02" name="Rectangle 99"/>
            <p:cNvSpPr>
              <a:spLocks noChangeArrowheads="1"/>
            </p:cNvSpPr>
            <p:nvPr/>
          </p:nvSpPr>
          <p:spPr bwMode="auto">
            <a:xfrm>
              <a:off x="448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03" name="Rectangle 100"/>
            <p:cNvSpPr>
              <a:spLocks noChangeArrowheads="1"/>
            </p:cNvSpPr>
            <p:nvPr/>
          </p:nvSpPr>
          <p:spPr bwMode="auto">
            <a:xfrm>
              <a:off x="4340"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04" name="Rectangle 101"/>
            <p:cNvSpPr>
              <a:spLocks noChangeArrowheads="1"/>
            </p:cNvSpPr>
            <p:nvPr/>
          </p:nvSpPr>
          <p:spPr bwMode="auto">
            <a:xfrm>
              <a:off x="416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05" name="Rectangle 102"/>
            <p:cNvSpPr>
              <a:spLocks noChangeArrowheads="1"/>
            </p:cNvSpPr>
            <p:nvPr/>
          </p:nvSpPr>
          <p:spPr bwMode="auto">
            <a:xfrm>
              <a:off x="4012"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06" name="Rectangle 103"/>
            <p:cNvSpPr>
              <a:spLocks noChangeArrowheads="1"/>
            </p:cNvSpPr>
            <p:nvPr/>
          </p:nvSpPr>
          <p:spPr bwMode="auto">
            <a:xfrm>
              <a:off x="3863"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07" name="Rectangle 104"/>
            <p:cNvSpPr>
              <a:spLocks noChangeArrowheads="1"/>
            </p:cNvSpPr>
            <p:nvPr/>
          </p:nvSpPr>
          <p:spPr bwMode="auto">
            <a:xfrm>
              <a:off x="3708"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08" name="Rectangle 105"/>
            <p:cNvSpPr>
              <a:spLocks noChangeArrowheads="1"/>
            </p:cNvSpPr>
            <p:nvPr/>
          </p:nvSpPr>
          <p:spPr bwMode="auto">
            <a:xfrm>
              <a:off x="356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09" name="Rectangle 106"/>
            <p:cNvSpPr>
              <a:spLocks noChangeArrowheads="1"/>
            </p:cNvSpPr>
            <p:nvPr/>
          </p:nvSpPr>
          <p:spPr bwMode="auto">
            <a:xfrm>
              <a:off x="3415"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10" name="Rectangle 107"/>
            <p:cNvSpPr>
              <a:spLocks noChangeArrowheads="1"/>
            </p:cNvSpPr>
            <p:nvPr/>
          </p:nvSpPr>
          <p:spPr bwMode="auto">
            <a:xfrm>
              <a:off x="3254" y="2925"/>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11" name="Line 108"/>
            <p:cNvSpPr>
              <a:spLocks noChangeShapeType="1"/>
            </p:cNvSpPr>
            <p:nvPr/>
          </p:nvSpPr>
          <p:spPr bwMode="auto">
            <a:xfrm>
              <a:off x="3198" y="2886"/>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2" name="Line 109"/>
            <p:cNvSpPr>
              <a:spLocks noChangeShapeType="1"/>
            </p:cNvSpPr>
            <p:nvPr/>
          </p:nvSpPr>
          <p:spPr bwMode="auto">
            <a:xfrm>
              <a:off x="3198" y="3043"/>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3" name="Line 110"/>
            <p:cNvSpPr>
              <a:spLocks noChangeShapeType="1"/>
            </p:cNvSpPr>
            <p:nvPr/>
          </p:nvSpPr>
          <p:spPr bwMode="auto">
            <a:xfrm>
              <a:off x="4574" y="2493"/>
              <a:ext cx="0" cy="89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4" name="Rectangle 111"/>
            <p:cNvSpPr>
              <a:spLocks noChangeArrowheads="1"/>
            </p:cNvSpPr>
            <p:nvPr/>
          </p:nvSpPr>
          <p:spPr bwMode="auto">
            <a:xfrm>
              <a:off x="3353" y="2885"/>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5" name="Rectangle 112"/>
            <p:cNvSpPr>
              <a:spLocks noChangeArrowheads="1"/>
            </p:cNvSpPr>
            <p:nvPr/>
          </p:nvSpPr>
          <p:spPr bwMode="auto">
            <a:xfrm>
              <a:off x="3660" y="2885"/>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6" name="Rectangle 113"/>
            <p:cNvSpPr>
              <a:spLocks noChangeArrowheads="1"/>
            </p:cNvSpPr>
            <p:nvPr/>
          </p:nvSpPr>
          <p:spPr bwMode="auto">
            <a:xfrm>
              <a:off x="3966" y="2885"/>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7" name="Rectangle 114"/>
            <p:cNvSpPr>
              <a:spLocks noChangeArrowheads="1"/>
            </p:cNvSpPr>
            <p:nvPr/>
          </p:nvSpPr>
          <p:spPr bwMode="auto">
            <a:xfrm>
              <a:off x="4279" y="2885"/>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8" name="Rectangle 115"/>
            <p:cNvSpPr>
              <a:spLocks noChangeArrowheads="1"/>
            </p:cNvSpPr>
            <p:nvPr/>
          </p:nvSpPr>
          <p:spPr bwMode="auto">
            <a:xfrm>
              <a:off x="4575" y="2885"/>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19" name="Rectangle 116"/>
            <p:cNvSpPr>
              <a:spLocks noChangeArrowheads="1"/>
            </p:cNvSpPr>
            <p:nvPr/>
          </p:nvSpPr>
          <p:spPr bwMode="auto">
            <a:xfrm>
              <a:off x="4870" y="2885"/>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0" name="Rectangle 117"/>
            <p:cNvSpPr>
              <a:spLocks noChangeArrowheads="1"/>
            </p:cNvSpPr>
            <p:nvPr/>
          </p:nvSpPr>
          <p:spPr bwMode="auto">
            <a:xfrm>
              <a:off x="5173" y="2885"/>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21" name="AutoShape 118"/>
            <p:cNvSpPr>
              <a:spLocks noChangeArrowheads="1"/>
            </p:cNvSpPr>
            <p:nvPr/>
          </p:nvSpPr>
          <p:spPr bwMode="auto">
            <a:xfrm>
              <a:off x="4740" y="2387"/>
              <a:ext cx="756" cy="318"/>
            </a:xfrm>
            <a:prstGeom prst="wedgeRoundRectCallout">
              <a:avLst>
                <a:gd name="adj1" fmla="val -72486"/>
                <a:gd name="adj2" fmla="val 35847"/>
                <a:gd name="adj3" fmla="val 16667"/>
              </a:avLst>
            </a:prstGeom>
            <a:solidFill>
              <a:srgbClr val="FF9900">
                <a:alpha val="38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发送了</a:t>
              </a:r>
              <a:r>
                <a:rPr lang="en-US" altLang="zh-CN" sz="1200">
                  <a:solidFill>
                    <a:srgbClr val="000000"/>
                  </a:solidFill>
                  <a:cs typeface="+mn-ea"/>
                  <a:sym typeface="+mn-lt"/>
                </a:rPr>
                <a:t>5</a:t>
              </a:r>
              <a:r>
                <a:rPr lang="zh-CN" altLang="en-US" sz="1200">
                  <a:solidFill>
                    <a:srgbClr val="000000"/>
                  </a:solidFill>
                  <a:cs typeface="+mn-ea"/>
                  <a:sym typeface="+mn-lt"/>
                </a:rPr>
                <a:t>帧</a:t>
              </a:r>
              <a:endParaRPr lang="zh-CN" altLang="en-US" sz="1200">
                <a:solidFill>
                  <a:srgbClr val="000000"/>
                </a:solidFill>
                <a:cs typeface="+mn-ea"/>
                <a:sym typeface="+mn-lt"/>
              </a:endParaRPr>
            </a:p>
            <a:p>
              <a:pPr fontAlgn="base">
                <a:lnSpc>
                  <a:spcPct val="120000"/>
                </a:lnSpc>
                <a:spcBef>
                  <a:spcPct val="0"/>
                </a:spcBef>
                <a:spcAft>
                  <a:spcPct val="0"/>
                </a:spcAft>
              </a:pPr>
              <a:r>
                <a:rPr lang="zh-CN" altLang="en-US" sz="1200">
                  <a:solidFill>
                    <a:srgbClr val="000000"/>
                  </a:solidFill>
                  <a:cs typeface="+mn-ea"/>
                  <a:sym typeface="+mn-lt"/>
                </a:rPr>
                <a:t>分界右移</a:t>
              </a:r>
              <a:r>
                <a:rPr lang="en-US" altLang="zh-CN" sz="1200">
                  <a:solidFill>
                    <a:srgbClr val="000000"/>
                  </a:solidFill>
                  <a:cs typeface="+mn-ea"/>
                  <a:sym typeface="+mn-lt"/>
                </a:rPr>
                <a:t>5</a:t>
              </a:r>
              <a:r>
                <a:rPr lang="zh-CN" altLang="en-US" sz="1200">
                  <a:solidFill>
                    <a:srgbClr val="000000"/>
                  </a:solidFill>
                  <a:cs typeface="+mn-ea"/>
                  <a:sym typeface="+mn-lt"/>
                </a:rPr>
                <a:t>帧</a:t>
              </a:r>
              <a:endParaRPr lang="zh-CN" altLang="en-US" sz="1200">
                <a:solidFill>
                  <a:srgbClr val="000000"/>
                </a:solidFill>
                <a:cs typeface="+mn-ea"/>
                <a:sym typeface="+mn-lt"/>
              </a:endParaRPr>
            </a:p>
          </p:txBody>
        </p:sp>
        <p:sp>
          <p:nvSpPr>
            <p:cNvPr id="122" name="AutoShape 120"/>
            <p:cNvSpPr>
              <a:spLocks noChangeArrowheads="1"/>
            </p:cNvSpPr>
            <p:nvPr/>
          </p:nvSpPr>
          <p:spPr bwMode="auto">
            <a:xfrm>
              <a:off x="3288" y="3339"/>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未收到应答帧</a:t>
              </a:r>
              <a:endParaRPr lang="zh-CN" altLang="en-US" sz="1200">
                <a:solidFill>
                  <a:srgbClr val="000000"/>
                </a:solidFill>
                <a:cs typeface="+mn-ea"/>
                <a:sym typeface="+mn-lt"/>
              </a:endParaRPr>
            </a:p>
            <a:p>
              <a:pPr fontAlgn="base">
                <a:lnSpc>
                  <a:spcPct val="120000"/>
                </a:lnSpc>
                <a:spcBef>
                  <a:spcPct val="0"/>
                </a:spcBef>
                <a:spcAft>
                  <a:spcPct val="0"/>
                </a:spcAft>
              </a:pPr>
              <a:r>
                <a:rPr lang="zh-CN" altLang="en-US" sz="1200">
                  <a:solidFill>
                    <a:srgbClr val="000000"/>
                  </a:solidFill>
                  <a:cs typeface="+mn-ea"/>
                  <a:sym typeface="+mn-lt"/>
                </a:rPr>
                <a:t>窗口不移动</a:t>
              </a:r>
              <a:endParaRPr lang="zh-CN" altLang="en-US" sz="1200">
                <a:solidFill>
                  <a:srgbClr val="000000"/>
                </a:solidFill>
                <a:cs typeface="+mn-ea"/>
                <a:sym typeface="+mn-lt"/>
              </a:endParaRPr>
            </a:p>
          </p:txBody>
        </p:sp>
        <p:sp>
          <p:nvSpPr>
            <p:cNvPr id="123" name="Line 122"/>
            <p:cNvSpPr>
              <a:spLocks noChangeShapeType="1"/>
            </p:cNvSpPr>
            <p:nvPr/>
          </p:nvSpPr>
          <p:spPr bwMode="auto">
            <a:xfrm>
              <a:off x="3200" y="2886"/>
              <a:ext cx="0" cy="1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24" name="Text Box 127"/>
          <p:cNvSpPr txBox="1">
            <a:spLocks noChangeArrowheads="1"/>
          </p:cNvSpPr>
          <p:nvPr/>
        </p:nvSpPr>
        <p:spPr bwMode="auto">
          <a:xfrm>
            <a:off x="3464425" y="3305102"/>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olidFill>
                  <a:schemeClr val="tx1"/>
                </a:solidFill>
                <a:sym typeface="+mn-lt"/>
              </a:rPr>
              <a:t>(a)</a:t>
            </a:r>
            <a:endParaRPr lang="en-US" altLang="zh-CN" dirty="0">
              <a:solidFill>
                <a:schemeClr val="tx1"/>
              </a:solidFill>
              <a:sym typeface="+mn-lt"/>
            </a:endParaRPr>
          </a:p>
        </p:txBody>
      </p:sp>
      <p:sp>
        <p:nvSpPr>
          <p:cNvPr id="125" name="Text Box 128"/>
          <p:cNvSpPr txBox="1">
            <a:spLocks noChangeArrowheads="1"/>
          </p:cNvSpPr>
          <p:nvPr/>
        </p:nvSpPr>
        <p:spPr bwMode="auto">
          <a:xfrm>
            <a:off x="8134850" y="3305102"/>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olidFill>
                  <a:schemeClr val="tx1"/>
                </a:solidFill>
                <a:sym typeface="+mn-lt"/>
              </a:rPr>
              <a:t>(b)</a:t>
            </a:r>
            <a:endParaRPr lang="en-US" altLang="zh-CN" dirty="0">
              <a:solidFill>
                <a:schemeClr val="tx1"/>
              </a:solidFill>
              <a:sym typeface="+mn-lt"/>
            </a:endParaRPr>
          </a:p>
        </p:txBody>
      </p:sp>
      <p:sp>
        <p:nvSpPr>
          <p:cNvPr id="126" name="Text Box 129"/>
          <p:cNvSpPr txBox="1">
            <a:spLocks noChangeArrowheads="1"/>
          </p:cNvSpPr>
          <p:nvPr/>
        </p:nvSpPr>
        <p:spPr bwMode="auto">
          <a:xfrm>
            <a:off x="3462906" y="6256264"/>
            <a:ext cx="482824"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olidFill>
                  <a:schemeClr val="tx1"/>
                </a:solidFill>
                <a:sym typeface="+mn-lt"/>
              </a:rPr>
              <a:t>(c)</a:t>
            </a:r>
            <a:endParaRPr lang="en-US" altLang="zh-CN" dirty="0">
              <a:solidFill>
                <a:schemeClr val="tx1"/>
              </a:solidFill>
              <a:sym typeface="+mn-lt"/>
            </a:endParaRPr>
          </a:p>
        </p:txBody>
      </p:sp>
      <p:sp>
        <p:nvSpPr>
          <p:cNvPr id="127" name="Text Box 130"/>
          <p:cNvSpPr txBox="1">
            <a:spLocks noChangeArrowheads="1"/>
          </p:cNvSpPr>
          <p:nvPr/>
        </p:nvSpPr>
        <p:spPr bwMode="auto">
          <a:xfrm>
            <a:off x="8134850" y="6256264"/>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olidFill>
                  <a:schemeClr val="tx1"/>
                </a:solidFill>
                <a:sym typeface="+mn-lt"/>
              </a:rPr>
              <a:t>(d)</a:t>
            </a:r>
            <a:endParaRPr lang="en-US" altLang="zh-CN" dirty="0">
              <a:solidFill>
                <a:schemeClr val="tx1"/>
              </a:solidFill>
              <a:sym typeface="+mn-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接收方窗口</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128" name="Group 3"/>
          <p:cNvGrpSpPr/>
          <p:nvPr/>
        </p:nvGrpSpPr>
        <p:grpSpPr bwMode="auto">
          <a:xfrm>
            <a:off x="2135189" y="1125538"/>
            <a:ext cx="3375025" cy="2195513"/>
            <a:chOff x="550" y="709"/>
            <a:chExt cx="2126" cy="1316"/>
          </a:xfrm>
        </p:grpSpPr>
        <p:sp>
          <p:nvSpPr>
            <p:cNvPr id="129" name="Rectangle 4"/>
            <p:cNvSpPr>
              <a:spLocks noChangeArrowheads="1"/>
            </p:cNvSpPr>
            <p:nvPr/>
          </p:nvSpPr>
          <p:spPr bwMode="auto">
            <a:xfrm>
              <a:off x="550" y="1062"/>
              <a:ext cx="1080" cy="393"/>
            </a:xfrm>
            <a:prstGeom prst="rect">
              <a:avLst/>
            </a:prstGeom>
            <a:solidFill>
              <a:srgbClr val="FFFFFF"/>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30" name="Rectangle 5"/>
            <p:cNvSpPr>
              <a:spLocks noChangeArrowheads="1"/>
            </p:cNvSpPr>
            <p:nvPr/>
          </p:nvSpPr>
          <p:spPr bwMode="auto">
            <a:xfrm>
              <a:off x="258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31" name="Rectangle 6"/>
            <p:cNvSpPr>
              <a:spLocks noChangeArrowheads="1"/>
            </p:cNvSpPr>
            <p:nvPr/>
          </p:nvSpPr>
          <p:spPr bwMode="auto">
            <a:xfrm>
              <a:off x="242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32" name="Rectangle 7"/>
            <p:cNvSpPr>
              <a:spLocks noChangeArrowheads="1"/>
            </p:cNvSpPr>
            <p:nvPr/>
          </p:nvSpPr>
          <p:spPr bwMode="auto">
            <a:xfrm>
              <a:off x="2278"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33" name="Rectangle 8"/>
            <p:cNvSpPr>
              <a:spLocks noChangeArrowheads="1"/>
            </p:cNvSpPr>
            <p:nvPr/>
          </p:nvSpPr>
          <p:spPr bwMode="auto">
            <a:xfrm>
              <a:off x="2123"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34" name="Rectangle 9"/>
            <p:cNvSpPr>
              <a:spLocks noChangeArrowheads="1"/>
            </p:cNvSpPr>
            <p:nvPr/>
          </p:nvSpPr>
          <p:spPr bwMode="auto">
            <a:xfrm>
              <a:off x="1979"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35" name="Rectangle 10"/>
            <p:cNvSpPr>
              <a:spLocks noChangeArrowheads="1"/>
            </p:cNvSpPr>
            <p:nvPr/>
          </p:nvSpPr>
          <p:spPr bwMode="auto">
            <a:xfrm>
              <a:off x="183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36" name="Rectangle 11"/>
            <p:cNvSpPr>
              <a:spLocks noChangeArrowheads="1"/>
            </p:cNvSpPr>
            <p:nvPr/>
          </p:nvSpPr>
          <p:spPr bwMode="auto">
            <a:xfrm>
              <a:off x="1692"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37" name="Rectangle 12"/>
            <p:cNvSpPr>
              <a:spLocks noChangeArrowheads="1"/>
            </p:cNvSpPr>
            <p:nvPr/>
          </p:nvSpPr>
          <p:spPr bwMode="auto">
            <a:xfrm>
              <a:off x="152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38" name="Rectangle 13"/>
            <p:cNvSpPr>
              <a:spLocks noChangeArrowheads="1"/>
            </p:cNvSpPr>
            <p:nvPr/>
          </p:nvSpPr>
          <p:spPr bwMode="auto">
            <a:xfrm>
              <a:off x="1364"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39" name="Rectangle 14"/>
            <p:cNvSpPr>
              <a:spLocks noChangeArrowheads="1"/>
            </p:cNvSpPr>
            <p:nvPr/>
          </p:nvSpPr>
          <p:spPr bwMode="auto">
            <a:xfrm>
              <a:off x="1215"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40" name="Rectangle 15"/>
            <p:cNvSpPr>
              <a:spLocks noChangeArrowheads="1"/>
            </p:cNvSpPr>
            <p:nvPr/>
          </p:nvSpPr>
          <p:spPr bwMode="auto">
            <a:xfrm>
              <a:off x="1060"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41" name="Rectangle 16"/>
            <p:cNvSpPr>
              <a:spLocks noChangeArrowheads="1"/>
            </p:cNvSpPr>
            <p:nvPr/>
          </p:nvSpPr>
          <p:spPr bwMode="auto">
            <a:xfrm>
              <a:off x="91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42" name="Rectangle 17"/>
            <p:cNvSpPr>
              <a:spLocks noChangeArrowheads="1"/>
            </p:cNvSpPr>
            <p:nvPr/>
          </p:nvSpPr>
          <p:spPr bwMode="auto">
            <a:xfrm>
              <a:off x="767"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43" name="Rectangle 18"/>
            <p:cNvSpPr>
              <a:spLocks noChangeArrowheads="1"/>
            </p:cNvSpPr>
            <p:nvPr/>
          </p:nvSpPr>
          <p:spPr bwMode="auto">
            <a:xfrm>
              <a:off x="606" y="1214"/>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44" name="Line 19"/>
            <p:cNvSpPr>
              <a:spLocks noChangeShapeType="1"/>
            </p:cNvSpPr>
            <p:nvPr/>
          </p:nvSpPr>
          <p:spPr bwMode="auto">
            <a:xfrm>
              <a:off x="550" y="1175"/>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5" name="Line 20"/>
            <p:cNvSpPr>
              <a:spLocks noChangeShapeType="1"/>
            </p:cNvSpPr>
            <p:nvPr/>
          </p:nvSpPr>
          <p:spPr bwMode="auto">
            <a:xfrm>
              <a:off x="550" y="1332"/>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6" name="Line 21"/>
            <p:cNvSpPr>
              <a:spLocks noChangeShapeType="1"/>
            </p:cNvSpPr>
            <p:nvPr/>
          </p:nvSpPr>
          <p:spPr bwMode="auto">
            <a:xfrm>
              <a:off x="550" y="782"/>
              <a:ext cx="0" cy="89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47" name="AutoShape 22"/>
            <p:cNvSpPr>
              <a:spLocks noChangeArrowheads="1"/>
            </p:cNvSpPr>
            <p:nvPr/>
          </p:nvSpPr>
          <p:spPr bwMode="auto">
            <a:xfrm>
              <a:off x="884" y="1571"/>
              <a:ext cx="1633" cy="454"/>
            </a:xfrm>
            <a:prstGeom prst="wedgeRoundRectCallout">
              <a:avLst>
                <a:gd name="adj1" fmla="val -39222"/>
                <a:gd name="adj2" fmla="val -75773"/>
                <a:gd name="adj3" fmla="val 16667"/>
              </a:avLst>
            </a:prstGeom>
            <a:solidFill>
              <a:srgbClr val="6697F0">
                <a:alpha val="34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初始时，未接收任何帧，分界和窗口的左边界重叠，窗口中的帧都是可以接收的帧</a:t>
              </a:r>
              <a:endParaRPr lang="zh-CN" altLang="en-US" sz="1200" dirty="0">
                <a:solidFill>
                  <a:srgbClr val="000000"/>
                </a:solidFill>
                <a:cs typeface="+mn-ea"/>
                <a:sym typeface="+mn-lt"/>
              </a:endParaRPr>
            </a:p>
          </p:txBody>
        </p:sp>
        <p:sp>
          <p:nvSpPr>
            <p:cNvPr id="148" name="AutoShape 23"/>
            <p:cNvSpPr>
              <a:spLocks noChangeArrowheads="1"/>
            </p:cNvSpPr>
            <p:nvPr/>
          </p:nvSpPr>
          <p:spPr bwMode="auto">
            <a:xfrm>
              <a:off x="1746" y="709"/>
              <a:ext cx="816" cy="318"/>
            </a:xfrm>
            <a:prstGeom prst="wedgeRoundRectCallout">
              <a:avLst>
                <a:gd name="adj1" fmla="val -48653"/>
                <a:gd name="adj2" fmla="val 88366"/>
                <a:gd name="adj3" fmla="val 16667"/>
              </a:avLst>
            </a:prstGeom>
            <a:solidFill>
              <a:srgbClr val="FF3300">
                <a:alpha val="23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窗口右边是不可以接收的帧</a:t>
              </a:r>
              <a:endParaRPr lang="zh-CN" altLang="en-US" sz="1200">
                <a:solidFill>
                  <a:srgbClr val="000000"/>
                </a:solidFill>
                <a:cs typeface="+mn-ea"/>
                <a:sym typeface="+mn-lt"/>
              </a:endParaRPr>
            </a:p>
          </p:txBody>
        </p:sp>
        <p:sp>
          <p:nvSpPr>
            <p:cNvPr id="149" name="Rectangle 24"/>
            <p:cNvSpPr>
              <a:spLocks noChangeArrowheads="1"/>
            </p:cNvSpPr>
            <p:nvPr/>
          </p:nvSpPr>
          <p:spPr bwMode="auto">
            <a:xfrm>
              <a:off x="705"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0" name="Rectangle 25"/>
            <p:cNvSpPr>
              <a:spLocks noChangeArrowheads="1"/>
            </p:cNvSpPr>
            <p:nvPr/>
          </p:nvSpPr>
          <p:spPr bwMode="auto">
            <a:xfrm>
              <a:off x="1012"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1" name="Rectangle 26"/>
            <p:cNvSpPr>
              <a:spLocks noChangeArrowheads="1"/>
            </p:cNvSpPr>
            <p:nvPr/>
          </p:nvSpPr>
          <p:spPr bwMode="auto">
            <a:xfrm>
              <a:off x="1318"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2" name="Rectangle 27"/>
            <p:cNvSpPr>
              <a:spLocks noChangeArrowheads="1"/>
            </p:cNvSpPr>
            <p:nvPr/>
          </p:nvSpPr>
          <p:spPr bwMode="auto">
            <a:xfrm>
              <a:off x="1631"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3" name="Rectangle 28"/>
            <p:cNvSpPr>
              <a:spLocks noChangeArrowheads="1"/>
            </p:cNvSpPr>
            <p:nvPr/>
          </p:nvSpPr>
          <p:spPr bwMode="auto">
            <a:xfrm>
              <a:off x="1927"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4" name="Rectangle 29"/>
            <p:cNvSpPr>
              <a:spLocks noChangeArrowheads="1"/>
            </p:cNvSpPr>
            <p:nvPr/>
          </p:nvSpPr>
          <p:spPr bwMode="auto">
            <a:xfrm>
              <a:off x="2222"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5" name="Rectangle 30"/>
            <p:cNvSpPr>
              <a:spLocks noChangeArrowheads="1"/>
            </p:cNvSpPr>
            <p:nvPr/>
          </p:nvSpPr>
          <p:spPr bwMode="auto">
            <a:xfrm>
              <a:off x="2525" y="1174"/>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grpSp>
      <p:grpSp>
        <p:nvGrpSpPr>
          <p:cNvPr id="156" name="Group 129"/>
          <p:cNvGrpSpPr/>
          <p:nvPr/>
        </p:nvGrpSpPr>
        <p:grpSpPr bwMode="auto">
          <a:xfrm>
            <a:off x="6600826" y="4006852"/>
            <a:ext cx="3375025" cy="2016125"/>
            <a:chOff x="3198" y="2478"/>
            <a:chExt cx="2126" cy="1270"/>
          </a:xfrm>
        </p:grpSpPr>
        <p:sp>
          <p:nvSpPr>
            <p:cNvPr id="157" name="Rectangle 93"/>
            <p:cNvSpPr>
              <a:spLocks noChangeArrowheads="1"/>
            </p:cNvSpPr>
            <p:nvPr/>
          </p:nvSpPr>
          <p:spPr bwMode="auto">
            <a:xfrm>
              <a:off x="3660" y="2864"/>
              <a:ext cx="914" cy="393"/>
            </a:xfrm>
            <a:prstGeom prst="rect">
              <a:avLst/>
            </a:prstGeom>
            <a:solidFill>
              <a:srgbClr val="C0C0C0"/>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8" name="Rectangle 94"/>
            <p:cNvSpPr>
              <a:spLocks noChangeArrowheads="1"/>
            </p:cNvSpPr>
            <p:nvPr/>
          </p:nvSpPr>
          <p:spPr bwMode="auto">
            <a:xfrm flipH="1">
              <a:off x="4575" y="2864"/>
              <a:ext cx="152" cy="393"/>
            </a:xfrm>
            <a:prstGeom prst="rect">
              <a:avLst/>
            </a:prstGeom>
            <a:solidFill>
              <a:srgbClr val="FFFFFF"/>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59" name="Rectangle 95"/>
            <p:cNvSpPr>
              <a:spLocks noChangeArrowheads="1"/>
            </p:cNvSpPr>
            <p:nvPr/>
          </p:nvSpPr>
          <p:spPr bwMode="auto">
            <a:xfrm>
              <a:off x="523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0" name="Rectangle 96"/>
            <p:cNvSpPr>
              <a:spLocks noChangeArrowheads="1"/>
            </p:cNvSpPr>
            <p:nvPr/>
          </p:nvSpPr>
          <p:spPr bwMode="auto">
            <a:xfrm>
              <a:off x="507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61" name="Rectangle 97"/>
            <p:cNvSpPr>
              <a:spLocks noChangeArrowheads="1"/>
            </p:cNvSpPr>
            <p:nvPr/>
          </p:nvSpPr>
          <p:spPr bwMode="auto">
            <a:xfrm>
              <a:off x="492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62" name="Rectangle 98"/>
            <p:cNvSpPr>
              <a:spLocks noChangeArrowheads="1"/>
            </p:cNvSpPr>
            <p:nvPr/>
          </p:nvSpPr>
          <p:spPr bwMode="auto">
            <a:xfrm>
              <a:off x="47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63" name="Rectangle 99"/>
            <p:cNvSpPr>
              <a:spLocks noChangeArrowheads="1"/>
            </p:cNvSpPr>
            <p:nvPr/>
          </p:nvSpPr>
          <p:spPr bwMode="auto">
            <a:xfrm>
              <a:off x="462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64" name="Rectangle 100"/>
            <p:cNvSpPr>
              <a:spLocks noChangeArrowheads="1"/>
            </p:cNvSpPr>
            <p:nvPr/>
          </p:nvSpPr>
          <p:spPr bwMode="auto">
            <a:xfrm>
              <a:off x="448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65" name="Rectangle 101"/>
            <p:cNvSpPr>
              <a:spLocks noChangeArrowheads="1"/>
            </p:cNvSpPr>
            <p:nvPr/>
          </p:nvSpPr>
          <p:spPr bwMode="auto">
            <a:xfrm>
              <a:off x="434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66" name="Rectangle 102"/>
            <p:cNvSpPr>
              <a:spLocks noChangeArrowheads="1"/>
            </p:cNvSpPr>
            <p:nvPr/>
          </p:nvSpPr>
          <p:spPr bwMode="auto">
            <a:xfrm>
              <a:off x="416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67" name="Rectangle 103"/>
            <p:cNvSpPr>
              <a:spLocks noChangeArrowheads="1"/>
            </p:cNvSpPr>
            <p:nvPr/>
          </p:nvSpPr>
          <p:spPr bwMode="auto">
            <a:xfrm>
              <a:off x="401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68" name="Rectangle 104"/>
            <p:cNvSpPr>
              <a:spLocks noChangeArrowheads="1"/>
            </p:cNvSpPr>
            <p:nvPr/>
          </p:nvSpPr>
          <p:spPr bwMode="auto">
            <a:xfrm>
              <a:off x="386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69" name="Rectangle 105"/>
            <p:cNvSpPr>
              <a:spLocks noChangeArrowheads="1"/>
            </p:cNvSpPr>
            <p:nvPr/>
          </p:nvSpPr>
          <p:spPr bwMode="auto">
            <a:xfrm>
              <a:off x="37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70" name="Rectangle 106"/>
            <p:cNvSpPr>
              <a:spLocks noChangeArrowheads="1"/>
            </p:cNvSpPr>
            <p:nvPr/>
          </p:nvSpPr>
          <p:spPr bwMode="auto">
            <a:xfrm>
              <a:off x="356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71" name="Rectangle 107"/>
            <p:cNvSpPr>
              <a:spLocks noChangeArrowheads="1"/>
            </p:cNvSpPr>
            <p:nvPr/>
          </p:nvSpPr>
          <p:spPr bwMode="auto">
            <a:xfrm>
              <a:off x="341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72" name="Rectangle 108"/>
            <p:cNvSpPr>
              <a:spLocks noChangeArrowheads="1"/>
            </p:cNvSpPr>
            <p:nvPr/>
          </p:nvSpPr>
          <p:spPr bwMode="auto">
            <a:xfrm>
              <a:off x="325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73" name="Line 109"/>
            <p:cNvSpPr>
              <a:spLocks noChangeShapeType="1"/>
            </p:cNvSpPr>
            <p:nvPr/>
          </p:nvSpPr>
          <p:spPr bwMode="auto">
            <a:xfrm>
              <a:off x="3198" y="2977"/>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4" name="Line 110"/>
            <p:cNvSpPr>
              <a:spLocks noChangeShapeType="1"/>
            </p:cNvSpPr>
            <p:nvPr/>
          </p:nvSpPr>
          <p:spPr bwMode="auto">
            <a:xfrm>
              <a:off x="3198" y="3134"/>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5" name="Line 111"/>
            <p:cNvSpPr>
              <a:spLocks noChangeShapeType="1"/>
            </p:cNvSpPr>
            <p:nvPr/>
          </p:nvSpPr>
          <p:spPr bwMode="auto">
            <a:xfrm>
              <a:off x="4574" y="2584"/>
              <a:ext cx="0" cy="89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76" name="Rectangle 112"/>
            <p:cNvSpPr>
              <a:spLocks noChangeArrowheads="1"/>
            </p:cNvSpPr>
            <p:nvPr/>
          </p:nvSpPr>
          <p:spPr bwMode="auto">
            <a:xfrm>
              <a:off x="3353"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7" name="Rectangle 113"/>
            <p:cNvSpPr>
              <a:spLocks noChangeArrowheads="1"/>
            </p:cNvSpPr>
            <p:nvPr/>
          </p:nvSpPr>
          <p:spPr bwMode="auto">
            <a:xfrm>
              <a:off x="3660"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8" name="Rectangle 114"/>
            <p:cNvSpPr>
              <a:spLocks noChangeArrowheads="1"/>
            </p:cNvSpPr>
            <p:nvPr/>
          </p:nvSpPr>
          <p:spPr bwMode="auto">
            <a:xfrm>
              <a:off x="3966"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79" name="Rectangle 115"/>
            <p:cNvSpPr>
              <a:spLocks noChangeArrowheads="1"/>
            </p:cNvSpPr>
            <p:nvPr/>
          </p:nvSpPr>
          <p:spPr bwMode="auto">
            <a:xfrm>
              <a:off x="4279"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0" name="Rectangle 116"/>
            <p:cNvSpPr>
              <a:spLocks noChangeArrowheads="1"/>
            </p:cNvSpPr>
            <p:nvPr/>
          </p:nvSpPr>
          <p:spPr bwMode="auto">
            <a:xfrm>
              <a:off x="4575"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1" name="Rectangle 117"/>
            <p:cNvSpPr>
              <a:spLocks noChangeArrowheads="1"/>
            </p:cNvSpPr>
            <p:nvPr/>
          </p:nvSpPr>
          <p:spPr bwMode="auto">
            <a:xfrm>
              <a:off x="4870"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2" name="Rectangle 118"/>
            <p:cNvSpPr>
              <a:spLocks noChangeArrowheads="1"/>
            </p:cNvSpPr>
            <p:nvPr/>
          </p:nvSpPr>
          <p:spPr bwMode="auto">
            <a:xfrm>
              <a:off x="5173"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3" name="AutoShape 119"/>
            <p:cNvSpPr>
              <a:spLocks noChangeArrowheads="1"/>
            </p:cNvSpPr>
            <p:nvPr/>
          </p:nvSpPr>
          <p:spPr bwMode="auto">
            <a:xfrm>
              <a:off x="3379" y="2478"/>
              <a:ext cx="953" cy="318"/>
            </a:xfrm>
            <a:prstGeom prst="wedgeRoundRectCallout">
              <a:avLst>
                <a:gd name="adj1" fmla="val 73296"/>
                <a:gd name="adj2" fmla="val 30190"/>
                <a:gd name="adj3" fmla="val 16667"/>
              </a:avLst>
            </a:prstGeom>
            <a:solidFill>
              <a:srgbClr val="FF9900">
                <a:alpha val="25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收到了</a:t>
              </a:r>
              <a:r>
                <a:rPr lang="en-US" altLang="zh-CN" sz="1200">
                  <a:solidFill>
                    <a:srgbClr val="000000"/>
                  </a:solidFill>
                  <a:cs typeface="+mn-ea"/>
                  <a:sym typeface="+mn-lt"/>
                </a:rPr>
                <a:t>5</a:t>
              </a:r>
              <a:r>
                <a:rPr lang="zh-CN" altLang="en-US" sz="1200">
                  <a:solidFill>
                    <a:srgbClr val="000000"/>
                  </a:solidFill>
                  <a:cs typeface="+mn-ea"/>
                  <a:sym typeface="+mn-lt"/>
                </a:rPr>
                <a:t>个新帧，分界右移</a:t>
              </a:r>
              <a:r>
                <a:rPr lang="en-US" altLang="zh-CN" sz="1200">
                  <a:solidFill>
                    <a:srgbClr val="000000"/>
                  </a:solidFill>
                  <a:cs typeface="+mn-ea"/>
                  <a:sym typeface="+mn-lt"/>
                </a:rPr>
                <a:t>5</a:t>
              </a:r>
              <a:r>
                <a:rPr lang="zh-CN" altLang="en-US" sz="1200">
                  <a:solidFill>
                    <a:srgbClr val="000000"/>
                  </a:solidFill>
                  <a:cs typeface="+mn-ea"/>
                  <a:sym typeface="+mn-lt"/>
                </a:rPr>
                <a:t>帧</a:t>
              </a:r>
              <a:endParaRPr lang="zh-CN" altLang="en-US" sz="1200">
                <a:solidFill>
                  <a:srgbClr val="000000"/>
                </a:solidFill>
                <a:cs typeface="+mn-ea"/>
                <a:sym typeface="+mn-lt"/>
              </a:endParaRPr>
            </a:p>
          </p:txBody>
        </p:sp>
        <p:sp>
          <p:nvSpPr>
            <p:cNvPr id="184" name="AutoShape 120"/>
            <p:cNvSpPr>
              <a:spLocks noChangeArrowheads="1"/>
            </p:cNvSpPr>
            <p:nvPr/>
          </p:nvSpPr>
          <p:spPr bwMode="auto">
            <a:xfrm>
              <a:off x="3288" y="3430"/>
              <a:ext cx="907" cy="318"/>
            </a:xfrm>
            <a:prstGeom prst="wedgeRoundRectCallout">
              <a:avLst>
                <a:gd name="adj1" fmla="val 42505"/>
                <a:gd name="adj2" fmla="val -101259"/>
                <a:gd name="adj3" fmla="val 16667"/>
              </a:avLst>
            </a:prstGeom>
            <a:solidFill>
              <a:srgbClr val="EAEAEA"/>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未发送应答帧</a:t>
              </a:r>
              <a:endParaRPr lang="zh-CN" altLang="en-US" sz="1200">
                <a:solidFill>
                  <a:srgbClr val="000000"/>
                </a:solidFill>
                <a:cs typeface="+mn-ea"/>
                <a:sym typeface="+mn-lt"/>
              </a:endParaRPr>
            </a:p>
            <a:p>
              <a:pPr fontAlgn="base">
                <a:lnSpc>
                  <a:spcPct val="120000"/>
                </a:lnSpc>
                <a:spcBef>
                  <a:spcPct val="0"/>
                </a:spcBef>
                <a:spcAft>
                  <a:spcPct val="0"/>
                </a:spcAft>
              </a:pPr>
              <a:r>
                <a:rPr lang="zh-CN" altLang="en-US" sz="1200">
                  <a:solidFill>
                    <a:srgbClr val="000000"/>
                  </a:solidFill>
                  <a:cs typeface="+mn-ea"/>
                  <a:sym typeface="+mn-lt"/>
                </a:rPr>
                <a:t>窗口不移动</a:t>
              </a:r>
              <a:endParaRPr lang="zh-CN" altLang="en-US" sz="1200">
                <a:solidFill>
                  <a:srgbClr val="000000"/>
                </a:solidFill>
                <a:cs typeface="+mn-ea"/>
                <a:sym typeface="+mn-lt"/>
              </a:endParaRPr>
            </a:p>
          </p:txBody>
        </p:sp>
        <p:sp>
          <p:nvSpPr>
            <p:cNvPr id="185" name="Line 121"/>
            <p:cNvSpPr>
              <a:spLocks noChangeShapeType="1"/>
            </p:cNvSpPr>
            <p:nvPr/>
          </p:nvSpPr>
          <p:spPr bwMode="auto">
            <a:xfrm>
              <a:off x="3200" y="2977"/>
              <a:ext cx="0" cy="1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186" name="Text Box 122"/>
          <p:cNvSpPr txBox="1">
            <a:spLocks noChangeArrowheads="1"/>
          </p:cNvSpPr>
          <p:nvPr/>
        </p:nvSpPr>
        <p:spPr bwMode="auto">
          <a:xfrm>
            <a:off x="3471682" y="3214689"/>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2000" dirty="0">
                <a:solidFill>
                  <a:schemeClr val="tx1"/>
                </a:solidFill>
                <a:cs typeface="+mn-ea"/>
                <a:sym typeface="+mn-lt"/>
              </a:rPr>
              <a:t>(a)</a:t>
            </a:r>
            <a:endParaRPr lang="en-US" altLang="zh-CN" sz="2000" dirty="0">
              <a:solidFill>
                <a:schemeClr val="tx1"/>
              </a:solidFill>
              <a:cs typeface="+mn-ea"/>
              <a:sym typeface="+mn-lt"/>
            </a:endParaRPr>
          </a:p>
        </p:txBody>
      </p:sp>
      <p:grpSp>
        <p:nvGrpSpPr>
          <p:cNvPr id="187" name="Group 127"/>
          <p:cNvGrpSpPr/>
          <p:nvPr/>
        </p:nvGrpSpPr>
        <p:grpSpPr bwMode="auto">
          <a:xfrm>
            <a:off x="6311900" y="1125539"/>
            <a:ext cx="3602038" cy="2516188"/>
            <a:chOff x="3016" y="663"/>
            <a:chExt cx="2269" cy="1585"/>
          </a:xfrm>
        </p:grpSpPr>
        <p:sp>
          <p:nvSpPr>
            <p:cNvPr id="188" name="Rectangle 32"/>
            <p:cNvSpPr>
              <a:spLocks noChangeArrowheads="1"/>
            </p:cNvSpPr>
            <p:nvPr/>
          </p:nvSpPr>
          <p:spPr bwMode="auto">
            <a:xfrm>
              <a:off x="3159" y="1016"/>
              <a:ext cx="611" cy="393"/>
            </a:xfrm>
            <a:prstGeom prst="rect">
              <a:avLst/>
            </a:prstGeom>
            <a:solidFill>
              <a:srgbClr val="C0C0C0"/>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89" name="Rectangle 33"/>
            <p:cNvSpPr>
              <a:spLocks noChangeArrowheads="1"/>
            </p:cNvSpPr>
            <p:nvPr/>
          </p:nvSpPr>
          <p:spPr bwMode="auto">
            <a:xfrm>
              <a:off x="3773" y="1016"/>
              <a:ext cx="466" cy="393"/>
            </a:xfrm>
            <a:prstGeom prst="rect">
              <a:avLst/>
            </a:prstGeom>
            <a:solidFill>
              <a:srgbClr val="FFFFFF"/>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190" name="Rectangle 34"/>
            <p:cNvSpPr>
              <a:spLocks noChangeArrowheads="1"/>
            </p:cNvSpPr>
            <p:nvPr/>
          </p:nvSpPr>
          <p:spPr bwMode="auto">
            <a:xfrm>
              <a:off x="519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91" name="Rectangle 35"/>
            <p:cNvSpPr>
              <a:spLocks noChangeArrowheads="1"/>
            </p:cNvSpPr>
            <p:nvPr/>
          </p:nvSpPr>
          <p:spPr bwMode="auto">
            <a:xfrm>
              <a:off x="503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192" name="Rectangle 36"/>
            <p:cNvSpPr>
              <a:spLocks noChangeArrowheads="1"/>
            </p:cNvSpPr>
            <p:nvPr/>
          </p:nvSpPr>
          <p:spPr bwMode="auto">
            <a:xfrm>
              <a:off x="4887"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193" name="Rectangle 37"/>
            <p:cNvSpPr>
              <a:spLocks noChangeArrowheads="1"/>
            </p:cNvSpPr>
            <p:nvPr/>
          </p:nvSpPr>
          <p:spPr bwMode="auto">
            <a:xfrm>
              <a:off x="4732"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194" name="Rectangle 38"/>
            <p:cNvSpPr>
              <a:spLocks noChangeArrowheads="1"/>
            </p:cNvSpPr>
            <p:nvPr/>
          </p:nvSpPr>
          <p:spPr bwMode="auto">
            <a:xfrm>
              <a:off x="4588"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195" name="Rectangle 39"/>
            <p:cNvSpPr>
              <a:spLocks noChangeArrowheads="1"/>
            </p:cNvSpPr>
            <p:nvPr/>
          </p:nvSpPr>
          <p:spPr bwMode="auto">
            <a:xfrm>
              <a:off x="444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196" name="Rectangle 40"/>
            <p:cNvSpPr>
              <a:spLocks noChangeArrowheads="1"/>
            </p:cNvSpPr>
            <p:nvPr/>
          </p:nvSpPr>
          <p:spPr bwMode="auto">
            <a:xfrm>
              <a:off x="4301"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197" name="Rectangle 41"/>
            <p:cNvSpPr>
              <a:spLocks noChangeArrowheads="1"/>
            </p:cNvSpPr>
            <p:nvPr/>
          </p:nvSpPr>
          <p:spPr bwMode="auto">
            <a:xfrm>
              <a:off x="412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198" name="Rectangle 42"/>
            <p:cNvSpPr>
              <a:spLocks noChangeArrowheads="1"/>
            </p:cNvSpPr>
            <p:nvPr/>
          </p:nvSpPr>
          <p:spPr bwMode="auto">
            <a:xfrm>
              <a:off x="3973"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199" name="Rectangle 43"/>
            <p:cNvSpPr>
              <a:spLocks noChangeArrowheads="1"/>
            </p:cNvSpPr>
            <p:nvPr/>
          </p:nvSpPr>
          <p:spPr bwMode="auto">
            <a:xfrm>
              <a:off x="3824"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00" name="Rectangle 44"/>
            <p:cNvSpPr>
              <a:spLocks noChangeArrowheads="1"/>
            </p:cNvSpPr>
            <p:nvPr/>
          </p:nvSpPr>
          <p:spPr bwMode="auto">
            <a:xfrm>
              <a:off x="3669"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01" name="Rectangle 45"/>
            <p:cNvSpPr>
              <a:spLocks noChangeArrowheads="1"/>
            </p:cNvSpPr>
            <p:nvPr/>
          </p:nvSpPr>
          <p:spPr bwMode="auto">
            <a:xfrm>
              <a:off x="352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02" name="Rectangle 46"/>
            <p:cNvSpPr>
              <a:spLocks noChangeArrowheads="1"/>
            </p:cNvSpPr>
            <p:nvPr/>
          </p:nvSpPr>
          <p:spPr bwMode="auto">
            <a:xfrm>
              <a:off x="3376"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03" name="Rectangle 47"/>
            <p:cNvSpPr>
              <a:spLocks noChangeArrowheads="1"/>
            </p:cNvSpPr>
            <p:nvPr/>
          </p:nvSpPr>
          <p:spPr bwMode="auto">
            <a:xfrm>
              <a:off x="3215" y="1168"/>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04" name="Line 48"/>
            <p:cNvSpPr>
              <a:spLocks noChangeShapeType="1"/>
            </p:cNvSpPr>
            <p:nvPr/>
          </p:nvSpPr>
          <p:spPr bwMode="auto">
            <a:xfrm>
              <a:off x="3159" y="1129"/>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5" name="Line 49"/>
            <p:cNvSpPr>
              <a:spLocks noChangeShapeType="1"/>
            </p:cNvSpPr>
            <p:nvPr/>
          </p:nvSpPr>
          <p:spPr bwMode="auto">
            <a:xfrm>
              <a:off x="3159" y="1286"/>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6" name="Line 50"/>
            <p:cNvSpPr>
              <a:spLocks noChangeShapeType="1"/>
            </p:cNvSpPr>
            <p:nvPr/>
          </p:nvSpPr>
          <p:spPr bwMode="auto">
            <a:xfrm>
              <a:off x="3771" y="736"/>
              <a:ext cx="0" cy="89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07" name="Rectangle 51"/>
            <p:cNvSpPr>
              <a:spLocks noChangeArrowheads="1"/>
            </p:cNvSpPr>
            <p:nvPr/>
          </p:nvSpPr>
          <p:spPr bwMode="auto">
            <a:xfrm>
              <a:off x="3314" y="1128"/>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08" name="Rectangle 52"/>
            <p:cNvSpPr>
              <a:spLocks noChangeArrowheads="1"/>
            </p:cNvSpPr>
            <p:nvPr/>
          </p:nvSpPr>
          <p:spPr bwMode="auto">
            <a:xfrm>
              <a:off x="3621" y="1128"/>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09" name="Rectangle 53"/>
            <p:cNvSpPr>
              <a:spLocks noChangeArrowheads="1"/>
            </p:cNvSpPr>
            <p:nvPr/>
          </p:nvSpPr>
          <p:spPr bwMode="auto">
            <a:xfrm>
              <a:off x="3927" y="1128"/>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0" name="Rectangle 54"/>
            <p:cNvSpPr>
              <a:spLocks noChangeArrowheads="1"/>
            </p:cNvSpPr>
            <p:nvPr/>
          </p:nvSpPr>
          <p:spPr bwMode="auto">
            <a:xfrm>
              <a:off x="4240" y="1128"/>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1" name="Rectangle 55"/>
            <p:cNvSpPr>
              <a:spLocks noChangeArrowheads="1"/>
            </p:cNvSpPr>
            <p:nvPr/>
          </p:nvSpPr>
          <p:spPr bwMode="auto">
            <a:xfrm>
              <a:off x="4536" y="1128"/>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2" name="Rectangle 56"/>
            <p:cNvSpPr>
              <a:spLocks noChangeArrowheads="1"/>
            </p:cNvSpPr>
            <p:nvPr/>
          </p:nvSpPr>
          <p:spPr bwMode="auto">
            <a:xfrm>
              <a:off x="4831" y="1128"/>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3" name="Rectangle 57"/>
            <p:cNvSpPr>
              <a:spLocks noChangeArrowheads="1"/>
            </p:cNvSpPr>
            <p:nvPr/>
          </p:nvSpPr>
          <p:spPr bwMode="auto">
            <a:xfrm>
              <a:off x="5134" y="1128"/>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14" name="AutoShape 58"/>
            <p:cNvSpPr>
              <a:spLocks noChangeArrowheads="1"/>
            </p:cNvSpPr>
            <p:nvPr/>
          </p:nvSpPr>
          <p:spPr bwMode="auto">
            <a:xfrm>
              <a:off x="3016" y="1570"/>
              <a:ext cx="726" cy="454"/>
            </a:xfrm>
            <a:prstGeom prst="wedgeRoundRectCallout">
              <a:avLst>
                <a:gd name="adj1" fmla="val 11708"/>
                <a:gd name="adj2" fmla="val -88144"/>
                <a:gd name="adj3" fmla="val 16667"/>
              </a:avLst>
            </a:prstGeom>
            <a:solidFill>
              <a:srgbClr val="EAEAEA"/>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dirty="0">
                  <a:solidFill>
                    <a:srgbClr val="000000"/>
                  </a:solidFill>
                  <a:cs typeface="+mn-ea"/>
                  <a:sym typeface="+mn-lt"/>
                </a:rPr>
                <a:t>已被接收但是未发送确认的帧</a:t>
              </a:r>
              <a:endParaRPr lang="zh-CN" altLang="en-US" sz="1200" dirty="0">
                <a:solidFill>
                  <a:srgbClr val="000000"/>
                </a:solidFill>
                <a:cs typeface="+mn-ea"/>
                <a:sym typeface="+mn-lt"/>
              </a:endParaRPr>
            </a:p>
          </p:txBody>
        </p:sp>
        <p:sp>
          <p:nvSpPr>
            <p:cNvPr id="215" name="AutoShape 59"/>
            <p:cNvSpPr>
              <a:spLocks noChangeArrowheads="1"/>
            </p:cNvSpPr>
            <p:nvPr/>
          </p:nvSpPr>
          <p:spPr bwMode="auto">
            <a:xfrm>
              <a:off x="4174" y="1615"/>
              <a:ext cx="883" cy="227"/>
            </a:xfrm>
            <a:prstGeom prst="wedgeRoundRectCallout">
              <a:avLst>
                <a:gd name="adj1" fmla="val -63023"/>
                <a:gd name="adj2" fmla="val -137667"/>
                <a:gd name="adj3" fmla="val 16667"/>
              </a:avLst>
            </a:prstGeom>
            <a:solidFill>
              <a:srgbClr val="6697F0">
                <a:alpha val="34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lnSpc>
                  <a:spcPct val="120000"/>
                </a:lnSpc>
                <a:spcBef>
                  <a:spcPct val="0"/>
                </a:spcBef>
                <a:spcAft>
                  <a:spcPct val="0"/>
                </a:spcAft>
              </a:pPr>
              <a:r>
                <a:rPr lang="zh-CN" altLang="en-US" sz="1200" dirty="0">
                  <a:solidFill>
                    <a:srgbClr val="000000"/>
                  </a:solidFill>
                  <a:cs typeface="+mn-ea"/>
                  <a:sym typeface="+mn-lt"/>
                </a:rPr>
                <a:t>可以被接收的帧</a:t>
              </a:r>
              <a:endParaRPr lang="zh-CN" altLang="en-US" sz="1200" dirty="0">
                <a:solidFill>
                  <a:srgbClr val="000000"/>
                </a:solidFill>
                <a:cs typeface="+mn-ea"/>
                <a:sym typeface="+mn-lt"/>
              </a:endParaRPr>
            </a:p>
          </p:txBody>
        </p:sp>
        <p:sp>
          <p:nvSpPr>
            <p:cNvPr id="216" name="AutoShape 60"/>
            <p:cNvSpPr>
              <a:spLocks noChangeArrowheads="1"/>
            </p:cNvSpPr>
            <p:nvPr/>
          </p:nvSpPr>
          <p:spPr bwMode="auto">
            <a:xfrm>
              <a:off x="4038" y="663"/>
              <a:ext cx="756" cy="318"/>
            </a:xfrm>
            <a:prstGeom prst="wedgeRoundRectCallout">
              <a:avLst>
                <a:gd name="adj1" fmla="val -84259"/>
                <a:gd name="adj2" fmla="val 34593"/>
                <a:gd name="adj3" fmla="val 16667"/>
              </a:avLst>
            </a:prstGeom>
            <a:solidFill>
              <a:srgbClr val="FF9900">
                <a:alpha val="25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7780"/>
            <a:lstStyle/>
            <a:p>
              <a:pPr algn="l" fontAlgn="base">
                <a:lnSpc>
                  <a:spcPct val="120000"/>
                </a:lnSpc>
                <a:buClrTx/>
                <a:buSzTx/>
                <a:buFontTx/>
              </a:pPr>
              <a:r>
                <a:rPr lang="zh-CN" altLang="en-US" sz="1200">
                  <a:solidFill>
                    <a:srgbClr val="000000"/>
                  </a:solidFill>
                  <a:cs typeface="+mn-ea"/>
                  <a:sym typeface="+mn-lt"/>
                </a:rPr>
                <a:t>接收了4帧</a:t>
              </a:r>
              <a:endParaRPr lang="zh-CN" altLang="en-US" sz="1200">
                <a:solidFill>
                  <a:srgbClr val="000000"/>
                </a:solidFill>
                <a:cs typeface="+mn-ea"/>
                <a:sym typeface="+mn-lt"/>
              </a:endParaRPr>
            </a:p>
            <a:p>
              <a:pPr algn="l" fontAlgn="base">
                <a:lnSpc>
                  <a:spcPct val="120000"/>
                </a:lnSpc>
                <a:buClrTx/>
                <a:buSzTx/>
                <a:buFontTx/>
              </a:pPr>
              <a:r>
                <a:rPr lang="zh-CN" altLang="en-US" sz="1200">
                  <a:solidFill>
                    <a:srgbClr val="000000"/>
                  </a:solidFill>
                  <a:cs typeface="+mn-ea"/>
                  <a:sym typeface="+mn-lt"/>
                </a:rPr>
                <a:t>分界右移4帧</a:t>
              </a:r>
              <a:endParaRPr lang="zh-CN" altLang="en-US" sz="1200">
                <a:solidFill>
                  <a:srgbClr val="000000"/>
                </a:solidFill>
                <a:cs typeface="+mn-ea"/>
                <a:sym typeface="+mn-lt"/>
              </a:endParaRPr>
            </a:p>
          </p:txBody>
        </p:sp>
        <p:sp>
          <p:nvSpPr>
            <p:cNvPr id="217" name="Text Box 123"/>
            <p:cNvSpPr txBox="1">
              <a:spLocks noChangeArrowheads="1"/>
            </p:cNvSpPr>
            <p:nvPr/>
          </p:nvSpPr>
          <p:spPr bwMode="auto">
            <a:xfrm>
              <a:off x="4149" y="1979"/>
              <a:ext cx="354"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olidFill>
                    <a:schemeClr val="tx1"/>
                  </a:solidFill>
                  <a:sym typeface="+mn-lt"/>
                </a:rPr>
                <a:t>(b)</a:t>
              </a:r>
              <a:endParaRPr lang="en-US" altLang="zh-CN" dirty="0">
                <a:solidFill>
                  <a:schemeClr val="tx1"/>
                </a:solidFill>
                <a:sym typeface="+mn-lt"/>
              </a:endParaRPr>
            </a:p>
          </p:txBody>
        </p:sp>
      </p:grpSp>
      <p:grpSp>
        <p:nvGrpSpPr>
          <p:cNvPr id="218" name="Group 128"/>
          <p:cNvGrpSpPr/>
          <p:nvPr/>
        </p:nvGrpSpPr>
        <p:grpSpPr bwMode="auto">
          <a:xfrm>
            <a:off x="1931083" y="3709990"/>
            <a:ext cx="3602037" cy="2840037"/>
            <a:chOff x="295" y="2318"/>
            <a:chExt cx="2269" cy="1789"/>
          </a:xfrm>
        </p:grpSpPr>
        <p:sp>
          <p:nvSpPr>
            <p:cNvPr id="219" name="Rectangle 62"/>
            <p:cNvSpPr>
              <a:spLocks noChangeArrowheads="1"/>
            </p:cNvSpPr>
            <p:nvPr/>
          </p:nvSpPr>
          <p:spPr bwMode="auto">
            <a:xfrm>
              <a:off x="898" y="2864"/>
              <a:ext cx="151" cy="393"/>
            </a:xfrm>
            <a:prstGeom prst="rect">
              <a:avLst/>
            </a:prstGeom>
            <a:solidFill>
              <a:srgbClr val="C0C0C0"/>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20" name="Rectangle 63"/>
            <p:cNvSpPr>
              <a:spLocks noChangeArrowheads="1"/>
            </p:cNvSpPr>
            <p:nvPr/>
          </p:nvSpPr>
          <p:spPr bwMode="auto">
            <a:xfrm>
              <a:off x="1052" y="2864"/>
              <a:ext cx="912" cy="393"/>
            </a:xfrm>
            <a:prstGeom prst="rect">
              <a:avLst/>
            </a:prstGeom>
            <a:solidFill>
              <a:srgbClr val="FFFFFF"/>
            </a:solidFill>
            <a:ln w="7938">
              <a:solidFill>
                <a:srgbClr val="000000"/>
              </a:solidFill>
              <a:miter lim="800000"/>
            </a:ln>
          </p:spPr>
          <p:txBody>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21" name="Rectangle 64"/>
            <p:cNvSpPr>
              <a:spLocks noChangeArrowheads="1"/>
            </p:cNvSpPr>
            <p:nvPr/>
          </p:nvSpPr>
          <p:spPr bwMode="auto">
            <a:xfrm>
              <a:off x="247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222" name="Rectangle 65"/>
            <p:cNvSpPr>
              <a:spLocks noChangeArrowheads="1"/>
            </p:cNvSpPr>
            <p:nvPr/>
          </p:nvSpPr>
          <p:spPr bwMode="auto">
            <a:xfrm>
              <a:off x="231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23" name="Rectangle 66"/>
            <p:cNvSpPr>
              <a:spLocks noChangeArrowheads="1"/>
            </p:cNvSpPr>
            <p:nvPr/>
          </p:nvSpPr>
          <p:spPr bwMode="auto">
            <a:xfrm>
              <a:off x="2166"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24" name="Rectangle 67"/>
            <p:cNvSpPr>
              <a:spLocks noChangeArrowheads="1"/>
            </p:cNvSpPr>
            <p:nvPr/>
          </p:nvSpPr>
          <p:spPr bwMode="auto">
            <a:xfrm>
              <a:off x="2011"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25" name="Rectangle 68"/>
            <p:cNvSpPr>
              <a:spLocks noChangeArrowheads="1"/>
            </p:cNvSpPr>
            <p:nvPr/>
          </p:nvSpPr>
          <p:spPr bwMode="auto">
            <a:xfrm>
              <a:off x="1867"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26" name="Rectangle 69"/>
            <p:cNvSpPr>
              <a:spLocks noChangeArrowheads="1"/>
            </p:cNvSpPr>
            <p:nvPr/>
          </p:nvSpPr>
          <p:spPr bwMode="auto">
            <a:xfrm>
              <a:off x="172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27" name="Rectangle 70"/>
            <p:cNvSpPr>
              <a:spLocks noChangeArrowheads="1"/>
            </p:cNvSpPr>
            <p:nvPr/>
          </p:nvSpPr>
          <p:spPr bwMode="auto">
            <a:xfrm>
              <a:off x="1580"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7</a:t>
              </a:r>
              <a:endParaRPr lang="en-US" altLang="zh-CN" sz="2400">
                <a:solidFill>
                  <a:srgbClr val="000000"/>
                </a:solidFill>
                <a:cs typeface="+mn-ea"/>
                <a:sym typeface="+mn-lt"/>
              </a:endParaRPr>
            </a:p>
          </p:txBody>
        </p:sp>
        <p:sp>
          <p:nvSpPr>
            <p:cNvPr id="228" name="Rectangle 71"/>
            <p:cNvSpPr>
              <a:spLocks noChangeArrowheads="1"/>
            </p:cNvSpPr>
            <p:nvPr/>
          </p:nvSpPr>
          <p:spPr bwMode="auto">
            <a:xfrm>
              <a:off x="140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6</a:t>
              </a:r>
              <a:endParaRPr lang="en-US" altLang="zh-CN" sz="2400">
                <a:solidFill>
                  <a:srgbClr val="000000"/>
                </a:solidFill>
                <a:cs typeface="+mn-ea"/>
                <a:sym typeface="+mn-lt"/>
              </a:endParaRPr>
            </a:p>
          </p:txBody>
        </p:sp>
        <p:sp>
          <p:nvSpPr>
            <p:cNvPr id="229" name="Rectangle 72"/>
            <p:cNvSpPr>
              <a:spLocks noChangeArrowheads="1"/>
            </p:cNvSpPr>
            <p:nvPr/>
          </p:nvSpPr>
          <p:spPr bwMode="auto">
            <a:xfrm>
              <a:off x="1252"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5</a:t>
              </a:r>
              <a:endParaRPr lang="en-US" altLang="zh-CN" sz="2400">
                <a:solidFill>
                  <a:srgbClr val="000000"/>
                </a:solidFill>
                <a:cs typeface="+mn-ea"/>
                <a:sym typeface="+mn-lt"/>
              </a:endParaRPr>
            </a:p>
          </p:txBody>
        </p:sp>
        <p:sp>
          <p:nvSpPr>
            <p:cNvPr id="230" name="Rectangle 73"/>
            <p:cNvSpPr>
              <a:spLocks noChangeArrowheads="1"/>
            </p:cNvSpPr>
            <p:nvPr/>
          </p:nvSpPr>
          <p:spPr bwMode="auto">
            <a:xfrm>
              <a:off x="1103"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4</a:t>
              </a:r>
              <a:endParaRPr lang="en-US" altLang="zh-CN" sz="2400">
                <a:solidFill>
                  <a:srgbClr val="000000"/>
                </a:solidFill>
                <a:cs typeface="+mn-ea"/>
                <a:sym typeface="+mn-lt"/>
              </a:endParaRPr>
            </a:p>
          </p:txBody>
        </p:sp>
        <p:sp>
          <p:nvSpPr>
            <p:cNvPr id="231" name="Rectangle 74"/>
            <p:cNvSpPr>
              <a:spLocks noChangeArrowheads="1"/>
            </p:cNvSpPr>
            <p:nvPr/>
          </p:nvSpPr>
          <p:spPr bwMode="auto">
            <a:xfrm>
              <a:off x="948"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3</a:t>
              </a:r>
              <a:endParaRPr lang="en-US" altLang="zh-CN" sz="2400">
                <a:solidFill>
                  <a:srgbClr val="000000"/>
                </a:solidFill>
                <a:cs typeface="+mn-ea"/>
                <a:sym typeface="+mn-lt"/>
              </a:endParaRPr>
            </a:p>
          </p:txBody>
        </p:sp>
        <p:sp>
          <p:nvSpPr>
            <p:cNvPr id="232" name="Rectangle 75"/>
            <p:cNvSpPr>
              <a:spLocks noChangeArrowheads="1"/>
            </p:cNvSpPr>
            <p:nvPr/>
          </p:nvSpPr>
          <p:spPr bwMode="auto">
            <a:xfrm>
              <a:off x="80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2</a:t>
              </a:r>
              <a:endParaRPr lang="en-US" altLang="zh-CN" sz="2400">
                <a:solidFill>
                  <a:srgbClr val="000000"/>
                </a:solidFill>
                <a:cs typeface="+mn-ea"/>
                <a:sym typeface="+mn-lt"/>
              </a:endParaRPr>
            </a:p>
          </p:txBody>
        </p:sp>
        <p:sp>
          <p:nvSpPr>
            <p:cNvPr id="233" name="Rectangle 76"/>
            <p:cNvSpPr>
              <a:spLocks noChangeArrowheads="1"/>
            </p:cNvSpPr>
            <p:nvPr/>
          </p:nvSpPr>
          <p:spPr bwMode="auto">
            <a:xfrm>
              <a:off x="655"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1</a:t>
              </a:r>
              <a:endParaRPr lang="en-US" altLang="zh-CN" sz="2400">
                <a:solidFill>
                  <a:srgbClr val="000000"/>
                </a:solidFill>
                <a:cs typeface="+mn-ea"/>
                <a:sym typeface="+mn-lt"/>
              </a:endParaRPr>
            </a:p>
          </p:txBody>
        </p:sp>
        <p:sp>
          <p:nvSpPr>
            <p:cNvPr id="234" name="Rectangle 77"/>
            <p:cNvSpPr>
              <a:spLocks noChangeArrowheads="1"/>
            </p:cNvSpPr>
            <p:nvPr/>
          </p:nvSpPr>
          <p:spPr bwMode="auto">
            <a:xfrm>
              <a:off x="494" y="3016"/>
              <a:ext cx="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fontAlgn="base">
                <a:lnSpc>
                  <a:spcPct val="120000"/>
                </a:lnSpc>
                <a:spcBef>
                  <a:spcPct val="0"/>
                </a:spcBef>
                <a:spcAft>
                  <a:spcPct val="0"/>
                </a:spcAft>
              </a:pPr>
              <a:r>
                <a:rPr lang="en-US" altLang="zh-CN" sz="900" b="1">
                  <a:solidFill>
                    <a:srgbClr val="000000"/>
                  </a:solidFill>
                  <a:cs typeface="+mn-ea"/>
                  <a:sym typeface="+mn-lt"/>
                </a:rPr>
                <a:t>0</a:t>
              </a:r>
              <a:endParaRPr lang="en-US" altLang="zh-CN" sz="2400">
                <a:solidFill>
                  <a:srgbClr val="000000"/>
                </a:solidFill>
                <a:cs typeface="+mn-ea"/>
                <a:sym typeface="+mn-lt"/>
              </a:endParaRPr>
            </a:p>
          </p:txBody>
        </p:sp>
        <p:sp>
          <p:nvSpPr>
            <p:cNvPr id="235" name="Line 78"/>
            <p:cNvSpPr>
              <a:spLocks noChangeShapeType="1"/>
            </p:cNvSpPr>
            <p:nvPr/>
          </p:nvSpPr>
          <p:spPr bwMode="auto">
            <a:xfrm>
              <a:off x="438" y="2977"/>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6" name="Line 79"/>
            <p:cNvSpPr>
              <a:spLocks noChangeShapeType="1"/>
            </p:cNvSpPr>
            <p:nvPr/>
          </p:nvSpPr>
          <p:spPr bwMode="auto">
            <a:xfrm>
              <a:off x="438" y="3134"/>
              <a:ext cx="2126" cy="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7" name="Line 80"/>
            <p:cNvSpPr>
              <a:spLocks noChangeShapeType="1"/>
            </p:cNvSpPr>
            <p:nvPr/>
          </p:nvSpPr>
          <p:spPr bwMode="auto">
            <a:xfrm>
              <a:off x="1050" y="2584"/>
              <a:ext cx="0" cy="898"/>
            </a:xfrm>
            <a:prstGeom prst="line">
              <a:avLst/>
            </a:prstGeom>
            <a:noFill/>
            <a:ln w="7938">
              <a:solidFill>
                <a:srgbClr val="000000"/>
              </a:solidFill>
              <a:round/>
            </a:ln>
            <a:extLst>
              <a:ext uri="{909E8E84-426E-40DD-AFC4-6F175D3DCCD1}">
                <a14:hiddenFill xmlns:a14="http://schemas.microsoft.com/office/drawing/2010/main">
                  <a:noFill/>
                </a14:hiddenFill>
              </a:ext>
            </a:extLst>
          </p:spPr>
          <p:txBody>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38" name="Rectangle 81"/>
            <p:cNvSpPr>
              <a:spLocks noChangeArrowheads="1"/>
            </p:cNvSpPr>
            <p:nvPr/>
          </p:nvSpPr>
          <p:spPr bwMode="auto">
            <a:xfrm>
              <a:off x="593"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39" name="Rectangle 82"/>
            <p:cNvSpPr>
              <a:spLocks noChangeArrowheads="1"/>
            </p:cNvSpPr>
            <p:nvPr/>
          </p:nvSpPr>
          <p:spPr bwMode="auto">
            <a:xfrm>
              <a:off x="900"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0" name="Rectangle 83"/>
            <p:cNvSpPr>
              <a:spLocks noChangeArrowheads="1"/>
            </p:cNvSpPr>
            <p:nvPr/>
          </p:nvSpPr>
          <p:spPr bwMode="auto">
            <a:xfrm>
              <a:off x="1206"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1" name="Rectangle 84"/>
            <p:cNvSpPr>
              <a:spLocks noChangeArrowheads="1"/>
            </p:cNvSpPr>
            <p:nvPr/>
          </p:nvSpPr>
          <p:spPr bwMode="auto">
            <a:xfrm>
              <a:off x="1519"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2" name="Rectangle 85"/>
            <p:cNvSpPr>
              <a:spLocks noChangeArrowheads="1"/>
            </p:cNvSpPr>
            <p:nvPr/>
          </p:nvSpPr>
          <p:spPr bwMode="auto">
            <a:xfrm>
              <a:off x="1815"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3" name="Rectangle 86"/>
            <p:cNvSpPr>
              <a:spLocks noChangeArrowheads="1"/>
            </p:cNvSpPr>
            <p:nvPr/>
          </p:nvSpPr>
          <p:spPr bwMode="auto">
            <a:xfrm>
              <a:off x="2110"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4" name="Rectangle 87"/>
            <p:cNvSpPr>
              <a:spLocks noChangeArrowheads="1"/>
            </p:cNvSpPr>
            <p:nvPr/>
          </p:nvSpPr>
          <p:spPr bwMode="auto">
            <a:xfrm>
              <a:off x="2413" y="2976"/>
              <a:ext cx="151" cy="158"/>
            </a:xfrm>
            <a:prstGeom prst="rect">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245" name="AutoShape 88"/>
            <p:cNvSpPr>
              <a:spLocks noChangeArrowheads="1"/>
            </p:cNvSpPr>
            <p:nvPr/>
          </p:nvSpPr>
          <p:spPr bwMode="auto">
            <a:xfrm>
              <a:off x="295" y="3463"/>
              <a:ext cx="756" cy="194"/>
            </a:xfrm>
            <a:prstGeom prst="wedgeRoundRectCallout">
              <a:avLst>
                <a:gd name="adj1" fmla="val -4231"/>
                <a:gd name="adj2" fmla="val -218556"/>
                <a:gd name="adj3" fmla="val 16667"/>
              </a:avLst>
            </a:prstGeom>
            <a:solidFill>
              <a:srgbClr val="EAEAEA"/>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fontAlgn="base">
                <a:lnSpc>
                  <a:spcPct val="120000"/>
                </a:lnSpc>
                <a:spcBef>
                  <a:spcPct val="0"/>
                </a:spcBef>
                <a:spcAft>
                  <a:spcPct val="0"/>
                </a:spcAft>
              </a:pPr>
              <a:r>
                <a:rPr lang="zh-CN" altLang="en-US" sz="1200">
                  <a:solidFill>
                    <a:srgbClr val="000000"/>
                  </a:solidFill>
                  <a:cs typeface="+mn-ea"/>
                  <a:sym typeface="+mn-lt"/>
                </a:rPr>
                <a:t>已被确认的帧</a:t>
              </a:r>
              <a:endParaRPr lang="zh-CN" altLang="en-US" sz="1200">
                <a:solidFill>
                  <a:srgbClr val="000000"/>
                </a:solidFill>
                <a:cs typeface="+mn-ea"/>
                <a:sym typeface="+mn-lt"/>
              </a:endParaRPr>
            </a:p>
            <a:p>
              <a:pPr fontAlgn="base">
                <a:lnSpc>
                  <a:spcPct val="120000"/>
                </a:lnSpc>
                <a:spcBef>
                  <a:spcPct val="0"/>
                </a:spcBef>
                <a:spcAft>
                  <a:spcPct val="0"/>
                </a:spcAft>
              </a:pPr>
              <a:endParaRPr lang="en-US" altLang="zh-CN" sz="1200">
                <a:solidFill>
                  <a:srgbClr val="000000"/>
                </a:solidFill>
                <a:cs typeface="+mn-ea"/>
                <a:sym typeface="+mn-lt"/>
              </a:endParaRPr>
            </a:p>
          </p:txBody>
        </p:sp>
        <p:sp>
          <p:nvSpPr>
            <p:cNvPr id="246" name="AutoShape 89"/>
            <p:cNvSpPr>
              <a:spLocks noChangeArrowheads="1"/>
            </p:cNvSpPr>
            <p:nvPr/>
          </p:nvSpPr>
          <p:spPr bwMode="auto">
            <a:xfrm>
              <a:off x="1343" y="2318"/>
              <a:ext cx="1174" cy="490"/>
            </a:xfrm>
            <a:prstGeom prst="wedgeRoundRectCallout">
              <a:avLst>
                <a:gd name="adj1" fmla="val -74616"/>
                <a:gd name="adj2" fmla="val 39551"/>
                <a:gd name="adj3" fmla="val 16667"/>
              </a:avLst>
            </a:prstGeom>
            <a:solidFill>
              <a:srgbClr val="FF9900">
                <a:alpha val="25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7780"/>
            <a:lstStyle/>
            <a:p>
              <a:pPr fontAlgn="base">
                <a:lnSpc>
                  <a:spcPct val="120000"/>
                </a:lnSpc>
                <a:spcBef>
                  <a:spcPct val="0"/>
                </a:spcBef>
                <a:spcAft>
                  <a:spcPct val="0"/>
                </a:spcAft>
              </a:pPr>
              <a:r>
                <a:rPr lang="zh-CN" altLang="en-US" sz="1200" dirty="0">
                  <a:solidFill>
                    <a:srgbClr val="000000"/>
                  </a:solidFill>
                  <a:cs typeface="+mn-ea"/>
                  <a:sym typeface="+mn-lt"/>
                </a:rPr>
                <a:t>未收到信的帧，分界位置不变。但在窗口中的相对位置发生了变化</a:t>
              </a:r>
              <a:endParaRPr lang="zh-CN" altLang="en-US" sz="1200" dirty="0">
                <a:solidFill>
                  <a:srgbClr val="000000"/>
                </a:solidFill>
                <a:cs typeface="+mn-ea"/>
                <a:sym typeface="+mn-lt"/>
              </a:endParaRPr>
            </a:p>
          </p:txBody>
        </p:sp>
        <p:sp>
          <p:nvSpPr>
            <p:cNvPr id="247" name="AutoShape 90"/>
            <p:cNvSpPr>
              <a:spLocks noChangeArrowheads="1"/>
            </p:cNvSpPr>
            <p:nvPr/>
          </p:nvSpPr>
          <p:spPr bwMode="auto">
            <a:xfrm>
              <a:off x="1252" y="3475"/>
              <a:ext cx="1159" cy="318"/>
            </a:xfrm>
            <a:prstGeom prst="wedgeRoundRectCallout">
              <a:avLst>
                <a:gd name="adj1" fmla="val -35074"/>
                <a:gd name="adj2" fmla="val -116352"/>
                <a:gd name="adj3" fmla="val 16667"/>
              </a:avLst>
            </a:prstGeom>
            <a:noFill/>
            <a:ln w="12700" algn="ctr">
              <a:solidFill>
                <a:schemeClr val="tx1"/>
              </a:solidFill>
              <a:miter lim="800000"/>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0795"/>
            <a:lstStyle/>
            <a:p>
              <a:pPr fontAlgn="base">
                <a:lnSpc>
                  <a:spcPct val="120000"/>
                </a:lnSpc>
                <a:spcBef>
                  <a:spcPct val="0"/>
                </a:spcBef>
                <a:spcAft>
                  <a:spcPct val="0"/>
                </a:spcAft>
              </a:pPr>
              <a:r>
                <a:rPr lang="zh-CN" altLang="en-US" sz="1200">
                  <a:solidFill>
                    <a:srgbClr val="000000"/>
                  </a:solidFill>
                  <a:cs typeface="+mn-ea"/>
                  <a:sym typeface="+mn-lt"/>
                </a:rPr>
                <a:t>发送编号为</a:t>
              </a:r>
              <a:r>
                <a:rPr lang="en-US" altLang="zh-CN" sz="1200">
                  <a:solidFill>
                    <a:srgbClr val="000000"/>
                  </a:solidFill>
                  <a:cs typeface="+mn-ea"/>
                  <a:sym typeface="+mn-lt"/>
                </a:rPr>
                <a:t>3</a:t>
              </a:r>
              <a:r>
                <a:rPr lang="zh-CN" altLang="en-US" sz="1200">
                  <a:solidFill>
                    <a:srgbClr val="000000"/>
                  </a:solidFill>
                  <a:cs typeface="+mn-ea"/>
                  <a:sym typeface="+mn-lt"/>
                </a:rPr>
                <a:t>的应答帧窗口整个右移</a:t>
              </a:r>
              <a:r>
                <a:rPr lang="en-US" altLang="zh-CN" sz="1200">
                  <a:solidFill>
                    <a:srgbClr val="000000"/>
                  </a:solidFill>
                  <a:cs typeface="+mn-ea"/>
                  <a:sym typeface="+mn-lt"/>
                </a:rPr>
                <a:t>3</a:t>
              </a:r>
              <a:r>
                <a:rPr lang="zh-CN" altLang="en-US" sz="1200">
                  <a:solidFill>
                    <a:srgbClr val="000000"/>
                  </a:solidFill>
                  <a:cs typeface="+mn-ea"/>
                  <a:sym typeface="+mn-lt"/>
                </a:rPr>
                <a:t>帧</a:t>
              </a:r>
              <a:endParaRPr lang="zh-CN" altLang="en-US" sz="1200">
                <a:solidFill>
                  <a:srgbClr val="000000"/>
                </a:solidFill>
                <a:cs typeface="+mn-ea"/>
                <a:sym typeface="+mn-lt"/>
              </a:endParaRPr>
            </a:p>
          </p:txBody>
        </p:sp>
        <p:sp>
          <p:nvSpPr>
            <p:cNvPr id="248" name="Line 91"/>
            <p:cNvSpPr>
              <a:spLocks noChangeShapeType="1"/>
            </p:cNvSpPr>
            <p:nvPr/>
          </p:nvSpPr>
          <p:spPr bwMode="auto">
            <a:xfrm>
              <a:off x="441" y="2976"/>
              <a:ext cx="0" cy="1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49" name="Text Box 124"/>
            <p:cNvSpPr txBox="1">
              <a:spLocks noChangeArrowheads="1"/>
            </p:cNvSpPr>
            <p:nvPr/>
          </p:nvSpPr>
          <p:spPr bwMode="auto">
            <a:xfrm>
              <a:off x="1207" y="3838"/>
              <a:ext cx="343"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olidFill>
                    <a:schemeClr val="tx1"/>
                  </a:solidFill>
                  <a:sym typeface="+mn-lt"/>
                </a:rPr>
                <a:t>(c)</a:t>
              </a:r>
              <a:endParaRPr lang="en-US" altLang="zh-CN" dirty="0">
                <a:solidFill>
                  <a:schemeClr val="tx1"/>
                </a:solidFill>
                <a:sym typeface="+mn-lt"/>
              </a:endParaRPr>
            </a:p>
          </p:txBody>
        </p:sp>
      </p:grpSp>
      <p:sp>
        <p:nvSpPr>
          <p:cNvPr id="250" name="Text Box 125"/>
          <p:cNvSpPr txBox="1">
            <a:spLocks noChangeArrowheads="1"/>
          </p:cNvSpPr>
          <p:nvPr/>
        </p:nvSpPr>
        <p:spPr bwMode="auto">
          <a:xfrm>
            <a:off x="8142107" y="6165851"/>
            <a:ext cx="497251"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2000">
                <a:solidFill>
                  <a:schemeClr val="accent1"/>
                </a:solidFill>
                <a:cs typeface="+mn-ea"/>
              </a:defRPr>
            </a:lvl1pPr>
          </a:lstStyle>
          <a:p>
            <a:r>
              <a:rPr lang="en-US" altLang="zh-CN" dirty="0">
                <a:solidFill>
                  <a:schemeClr val="tx1"/>
                </a:solidFill>
                <a:sym typeface="+mn-lt"/>
              </a:rPr>
              <a:t>(d)</a:t>
            </a:r>
            <a:endParaRPr lang="en-US" altLang="zh-CN" dirty="0">
              <a:solidFill>
                <a:schemeClr val="tx1"/>
              </a:solidFill>
              <a:sym typeface="+mn-l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cs typeface="+mn-ea"/>
              </a:rPr>
              <a:t>滑动窗口协议中的差错控制</a:t>
            </a:r>
            <a:endParaRPr lang="zh-CN" altLang="en-US" dirty="0"/>
          </a:p>
        </p:txBody>
      </p:sp>
      <p:sp>
        <p:nvSpPr>
          <p:cNvPr id="3" name="内容占位符 2"/>
          <p:cNvSpPr>
            <a:spLocks noGrp="1"/>
          </p:cNvSpPr>
          <p:nvPr>
            <p:ph idx="1"/>
          </p:nvPr>
        </p:nvSpPr>
        <p:spPr/>
        <p:txBody>
          <a:bodyPr/>
          <a:lstStyle/>
          <a:p>
            <a:pPr>
              <a:buClr>
                <a:srgbClr val="CC3300"/>
              </a:buClr>
            </a:pPr>
            <a:r>
              <a:rPr lang="zh-CN" altLang="en-US" dirty="0">
                <a:solidFill>
                  <a:srgbClr val="000000"/>
                </a:solidFill>
                <a:latin typeface="+mn-ea"/>
              </a:rPr>
              <a:t>有两种实现自动重复请求</a:t>
            </a:r>
            <a:r>
              <a:rPr lang="en-US" altLang="zh-CN" dirty="0">
                <a:solidFill>
                  <a:srgbClr val="000000"/>
                </a:solidFill>
                <a:latin typeface="+mn-ea"/>
              </a:rPr>
              <a:t>(ARQ)</a:t>
            </a:r>
            <a:r>
              <a:rPr lang="zh-CN" altLang="en-US" dirty="0">
                <a:solidFill>
                  <a:srgbClr val="000000"/>
                </a:solidFill>
                <a:latin typeface="+mn-ea"/>
              </a:rPr>
              <a:t>技术</a:t>
            </a:r>
            <a:r>
              <a:rPr lang="en-US" altLang="zh-CN" dirty="0">
                <a:solidFill>
                  <a:srgbClr val="000000"/>
                </a:solidFill>
                <a:latin typeface="+mn-ea"/>
              </a:rPr>
              <a:t>:</a:t>
            </a:r>
            <a:endParaRPr lang="en-US" altLang="zh-CN" dirty="0">
              <a:solidFill>
                <a:srgbClr val="000000"/>
              </a:solidFill>
              <a:latin typeface="+mn-ea"/>
            </a:endParaRPr>
          </a:p>
          <a:p>
            <a:pPr marL="742950" lvl="1" indent="-285750" latinLnBrk="0">
              <a:lnSpc>
                <a:spcPct val="120000"/>
              </a:lnSpc>
              <a:spcBef>
                <a:spcPts val="0"/>
              </a:spcBef>
              <a:buFont typeface="Wingdings" panose="05000000000000000000" pitchFamily="2" charset="2"/>
              <a:buChar char="n"/>
            </a:pPr>
            <a:r>
              <a:rPr lang="zh-CN" altLang="en-US" dirty="0"/>
              <a:t>回退</a:t>
            </a:r>
            <a:r>
              <a:rPr lang="en-US" altLang="zh-CN" dirty="0"/>
              <a:t>N</a:t>
            </a:r>
            <a:r>
              <a:rPr lang="zh-CN" altLang="en-US" dirty="0"/>
              <a:t>自动重复请求</a:t>
            </a:r>
            <a:r>
              <a:rPr lang="en-US" altLang="zh-CN" dirty="0"/>
              <a:t>(Go-back-N</a:t>
            </a:r>
            <a:r>
              <a:rPr lang="zh-CN" altLang="en-US" dirty="0"/>
              <a:t>，</a:t>
            </a:r>
            <a:r>
              <a:rPr lang="en-US" altLang="zh-CN" dirty="0"/>
              <a:t>GBN</a:t>
            </a:r>
            <a:r>
              <a:rPr lang="zh-CN" altLang="en-US" dirty="0"/>
              <a:t>）</a:t>
            </a:r>
            <a:endParaRPr lang="en-US" altLang="zh-CN" dirty="0"/>
          </a:p>
          <a:p>
            <a:pPr marL="742950" lvl="1" indent="-285750" latinLnBrk="0">
              <a:lnSpc>
                <a:spcPct val="120000"/>
              </a:lnSpc>
              <a:spcBef>
                <a:spcPts val="0"/>
              </a:spcBef>
              <a:buFont typeface="Wingdings" panose="05000000000000000000" pitchFamily="2" charset="2"/>
              <a:buChar char="n"/>
            </a:pPr>
            <a:r>
              <a:rPr lang="zh-CN" altLang="en-US" dirty="0"/>
              <a:t>选择拒绝自动重复请求</a:t>
            </a:r>
            <a:r>
              <a:rPr lang="en-US" altLang="zh-CN" dirty="0"/>
              <a:t>(Select-</a:t>
            </a:r>
            <a:r>
              <a:rPr lang="en-US" altLang="zh-CN" dirty="0" err="1"/>
              <a:t>Rej</a:t>
            </a:r>
            <a:r>
              <a:rPr lang="zh-CN" altLang="en-US" dirty="0"/>
              <a:t>，</a:t>
            </a:r>
            <a:r>
              <a:rPr lang="en-US" altLang="zh-CN" dirty="0"/>
              <a:t>SR)</a:t>
            </a:r>
            <a:endParaRPr lang="en-US" altLang="zh-CN" dirty="0"/>
          </a:p>
          <a:p>
            <a:pPr>
              <a:buClr>
                <a:srgbClr val="CC3300"/>
              </a:buClr>
            </a:pPr>
            <a:r>
              <a:rPr lang="zh-CN" altLang="en-US" dirty="0">
                <a:solidFill>
                  <a:srgbClr val="000000"/>
                </a:solidFill>
                <a:latin typeface="+mn-ea"/>
              </a:rPr>
              <a:t>要求：</a:t>
            </a:r>
            <a:endParaRPr lang="en-US" altLang="zh-CN" dirty="0">
              <a:solidFill>
                <a:srgbClr val="000000"/>
              </a:solidFill>
              <a:latin typeface="+mn-ea"/>
            </a:endParaRPr>
          </a:p>
          <a:p>
            <a:pPr marL="742950" lvl="1" indent="-285750" algn="l" eaLnBrk="1" hangingPunct="1">
              <a:lnSpc>
                <a:spcPct val="120000"/>
              </a:lnSpc>
              <a:spcBef>
                <a:spcPts val="0"/>
              </a:spcBef>
              <a:buFont typeface="Wingdings" panose="05000000000000000000" pitchFamily="2" charset="2"/>
              <a:buChar char="n"/>
            </a:pPr>
            <a:r>
              <a:rPr lang="zh-CN" altLang="en-US" dirty="0"/>
              <a:t>发送站要保留数据帧的备份</a:t>
            </a:r>
            <a:endParaRPr lang="zh-CN" altLang="en-US" dirty="0"/>
          </a:p>
          <a:p>
            <a:pPr marL="742950" lvl="1" indent="-285750" algn="l" eaLnBrk="1" hangingPunct="1">
              <a:lnSpc>
                <a:spcPct val="120000"/>
              </a:lnSpc>
              <a:spcBef>
                <a:spcPts val="0"/>
              </a:spcBef>
              <a:buFont typeface="Wingdings" panose="05000000000000000000" pitchFamily="2" charset="2"/>
              <a:buChar char="n"/>
            </a:pPr>
            <a:r>
              <a:rPr lang="zh-CN" altLang="en-US" dirty="0"/>
              <a:t>除应答帧外，接收方可以发送否定应答帧（NAK)，告诉发送方重新发送损坏帧</a:t>
            </a:r>
            <a:endParaRPr lang="zh-CN" altLang="en-US" dirty="0"/>
          </a:p>
          <a:p>
            <a:pPr marL="742950" lvl="1" indent="-285750" algn="l" eaLnBrk="1" hangingPunct="1">
              <a:lnSpc>
                <a:spcPct val="120000"/>
              </a:lnSpc>
              <a:spcBef>
                <a:spcPts val="0"/>
              </a:spcBef>
              <a:buFont typeface="Wingdings" panose="05000000000000000000" pitchFamily="2" charset="2"/>
              <a:buChar char="n"/>
            </a:pPr>
            <a:r>
              <a:rPr lang="zh-CN" altLang="en-US" dirty="0"/>
              <a:t>定时器，判断数据帧在传输中丢失</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回退</a:t>
            </a:r>
            <a:r>
              <a:rPr lang="en-US" altLang="zh-CN" dirty="0"/>
              <a:t>N</a:t>
            </a:r>
            <a:r>
              <a:rPr lang="zh-CN" altLang="en-US" dirty="0"/>
              <a:t>协议</a:t>
            </a:r>
            <a:r>
              <a:rPr lang="en-US" altLang="zh-CN" dirty="0"/>
              <a:t>—</a:t>
            </a:r>
            <a:r>
              <a:rPr lang="zh-CN" altLang="en-US" dirty="0"/>
              <a:t>设计思想</a:t>
            </a:r>
            <a:endParaRPr lang="zh-CN" altLang="en-US" dirty="0"/>
          </a:p>
        </p:txBody>
      </p:sp>
      <p:sp>
        <p:nvSpPr>
          <p:cNvPr id="3" name="内容占位符 2"/>
          <p:cNvSpPr>
            <a:spLocks noGrp="1"/>
          </p:cNvSpPr>
          <p:nvPr>
            <p:ph idx="1"/>
          </p:nvPr>
        </p:nvSpPr>
        <p:spPr/>
        <p:txBody>
          <a:bodyPr>
            <a:normAutofit/>
          </a:bodyPr>
          <a:lstStyle/>
          <a:p>
            <a:r>
              <a:rPr lang="zh-CN" altLang="en-US" dirty="0"/>
              <a:t>出错全部重传</a:t>
            </a:r>
            <a:endParaRPr lang="zh-CN" altLang="en-US" dirty="0"/>
          </a:p>
          <a:p>
            <a:pPr marL="742950" lvl="1" indent="-285750" algn="l" eaLnBrk="1" hangingPunct="1">
              <a:lnSpc>
                <a:spcPct val="120000"/>
              </a:lnSpc>
              <a:spcBef>
                <a:spcPts val="0"/>
              </a:spcBef>
              <a:buFont typeface="Wingdings" panose="05000000000000000000" pitchFamily="2" charset="2"/>
              <a:buChar char="n"/>
            </a:pPr>
            <a:r>
              <a:rPr lang="zh-CN" altLang="en-US" dirty="0"/>
              <a:t>接收方收到一个出错或乱序帧时，丢弃所有后续帧，并且不为这些帧发送确认</a:t>
            </a:r>
            <a:endParaRPr lang="zh-CN" altLang="en-US" dirty="0"/>
          </a:p>
          <a:p>
            <a:pPr marL="742950" lvl="1" indent="-285750" algn="l" eaLnBrk="1" hangingPunct="1">
              <a:lnSpc>
                <a:spcPct val="120000"/>
              </a:lnSpc>
              <a:spcBef>
                <a:spcPts val="0"/>
              </a:spcBef>
              <a:buFont typeface="Wingdings" panose="05000000000000000000" pitchFamily="2" charset="2"/>
              <a:buChar char="n"/>
            </a:pPr>
            <a:r>
              <a:rPr lang="zh-CN" altLang="en-US" dirty="0"/>
              <a:t>发送方出现超时后，重传所有未被确认的帧</a:t>
            </a:r>
            <a:endParaRPr lang="zh-CN" altLang="en-US" dirty="0"/>
          </a:p>
          <a:p>
            <a:r>
              <a:rPr lang="zh-CN" altLang="en-US" dirty="0"/>
              <a:t>适用场景</a:t>
            </a:r>
            <a:endParaRPr lang="zh-CN" altLang="en-US" dirty="0"/>
          </a:p>
          <a:p>
            <a:pPr marL="742950" lvl="1" indent="-285750" algn="l" eaLnBrk="1" hangingPunct="1">
              <a:lnSpc>
                <a:spcPct val="120000"/>
              </a:lnSpc>
              <a:spcBef>
                <a:spcPts val="0"/>
              </a:spcBef>
              <a:buFont typeface="Wingdings" panose="05000000000000000000" pitchFamily="2" charset="2"/>
              <a:buChar char="n"/>
            </a:pPr>
            <a:r>
              <a:rPr lang="zh-CN" altLang="en-US" dirty="0"/>
              <a:t>该策略对应接收窗口为1的情况，即只能按顺序接收帧</a:t>
            </a:r>
            <a:endParaRPr lang="zh-CN" altLang="en-US" dirty="0"/>
          </a:p>
          <a:p>
            <a:r>
              <a:rPr lang="zh-CN" altLang="en-US" dirty="0"/>
              <a:t>优缺点</a:t>
            </a:r>
            <a:endParaRPr lang="zh-CN" altLang="en-US" dirty="0"/>
          </a:p>
          <a:p>
            <a:pPr marL="742950" lvl="1" indent="-285750" algn="l" eaLnBrk="1" hangingPunct="1">
              <a:lnSpc>
                <a:spcPct val="120000"/>
              </a:lnSpc>
              <a:spcBef>
                <a:spcPts val="0"/>
              </a:spcBef>
              <a:buFont typeface="Wingdings" panose="05000000000000000000" pitchFamily="2" charset="2"/>
              <a:buChar char="n"/>
            </a:pPr>
            <a:r>
              <a:rPr lang="zh-CN" altLang="en-US" dirty="0"/>
              <a:t>优点：连续发送提高了信道利用率</a:t>
            </a:r>
            <a:endParaRPr lang="zh-CN" altLang="en-US" dirty="0"/>
          </a:p>
          <a:p>
            <a:pPr marL="742950" lvl="1" indent="-285750" algn="l" eaLnBrk="1" hangingPunct="1">
              <a:lnSpc>
                <a:spcPct val="120000"/>
              </a:lnSpc>
              <a:spcBef>
                <a:spcPts val="0"/>
              </a:spcBef>
              <a:buFont typeface="Wingdings" panose="05000000000000000000" pitchFamily="2" charset="2"/>
              <a:buChar char="n"/>
            </a:pPr>
            <a:r>
              <a:rPr lang="zh-CN" altLang="en-US" dirty="0"/>
              <a:t>缺点：按序接收，出错后即便有正确帧到达也丢弃重传</a:t>
            </a:r>
            <a:endParaRPr lang="zh-CN" altLang="en-US" dirty="0"/>
          </a:p>
          <a:p>
            <a:pPr lvl="1" algn="l">
              <a:lnSpc>
                <a:spcPct val="120000"/>
              </a:lnSpc>
              <a:spcBef>
                <a:spcPts val="0"/>
              </a:spcBef>
            </a:pP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回退</a:t>
            </a:r>
            <a:r>
              <a:rPr lang="en-US" altLang="zh-CN" dirty="0"/>
              <a:t>N</a:t>
            </a:r>
            <a:r>
              <a:rPr lang="zh-CN" altLang="en-US" dirty="0"/>
              <a:t>协议</a:t>
            </a:r>
            <a:r>
              <a:rPr lang="en-US" altLang="zh-CN" dirty="0"/>
              <a:t>—</a:t>
            </a:r>
            <a:r>
              <a:rPr lang="zh-CN" altLang="en-US" dirty="0"/>
              <a:t>工作原理</a:t>
            </a:r>
            <a:endParaRPr lang="zh-CN" altLang="en-US" dirty="0"/>
          </a:p>
        </p:txBody>
      </p:sp>
      <p:sp>
        <p:nvSpPr>
          <p:cNvPr id="3" name="内容占位符 2"/>
          <p:cNvSpPr>
            <a:spLocks noGrp="1"/>
          </p:cNvSpPr>
          <p:nvPr>
            <p:ph idx="1"/>
          </p:nvPr>
        </p:nvSpPr>
        <p:spPr>
          <a:xfrm>
            <a:off x="335280" y="1160464"/>
            <a:ext cx="11099800" cy="2375469"/>
          </a:xfrm>
        </p:spPr>
        <p:txBody>
          <a:bodyPr>
            <a:normAutofit/>
          </a:bodyPr>
          <a:lstStyle/>
          <a:p>
            <a:pPr>
              <a:spcBef>
                <a:spcPts val="0"/>
              </a:spcBef>
            </a:pPr>
            <a:r>
              <a:rPr kumimoji="1" lang="zh-CN" altLang="en-US" dirty="0">
                <a:cs typeface="+mn-ea"/>
                <a:sym typeface="+mn-lt"/>
              </a:rPr>
              <a:t>基本原理</a:t>
            </a:r>
            <a:endParaRPr kumimoji="1" lang="en-US" altLang="zh-CN" dirty="0">
              <a:cs typeface="+mn-ea"/>
              <a:sym typeface="+mn-lt"/>
            </a:endParaRPr>
          </a:p>
          <a:p>
            <a:pPr marL="742950" lvl="1" indent="-285750" algn="l" latinLnBrk="0">
              <a:lnSpc>
                <a:spcPct val="130000"/>
              </a:lnSpc>
              <a:spcBef>
                <a:spcPts val="0"/>
              </a:spcBef>
              <a:buFont typeface="Wingdings" panose="05000000000000000000" pitchFamily="2" charset="2"/>
              <a:buChar char="n"/>
            </a:pPr>
            <a:r>
              <a:rPr lang="zh-CN" altLang="en-US" dirty="0">
                <a:sym typeface="+mn-lt"/>
              </a:rPr>
              <a:t>发送方发送了N个帧后，若发现该N帧的前一帧在超时后仍未收到确认，则判断该帧出错或丢失，发送方重传出错帧及其后的N帧</a:t>
            </a:r>
            <a:endParaRPr lang="zh-CN" altLang="en-US" dirty="0">
              <a:sym typeface="+mn-lt"/>
            </a:endParaRPr>
          </a:p>
          <a:p>
            <a:pPr>
              <a:spcBef>
                <a:spcPts val="0"/>
              </a:spcBef>
            </a:pPr>
            <a:r>
              <a:rPr kumimoji="1" lang="zh-CN" altLang="en-US" dirty="0">
                <a:cs typeface="+mn-ea"/>
                <a:sym typeface="+mn-lt"/>
              </a:rPr>
              <a:t>窗口大小</a:t>
            </a:r>
            <a:endParaRPr kumimoji="1" lang="en-US" altLang="zh-CN" dirty="0">
              <a:cs typeface="+mn-ea"/>
              <a:sym typeface="+mn-lt"/>
            </a:endParaRPr>
          </a:p>
          <a:p>
            <a:pPr marL="742950" lvl="1" indent="-285750" algn="l" eaLnBrk="1" hangingPunct="1">
              <a:lnSpc>
                <a:spcPct val="130000"/>
              </a:lnSpc>
              <a:spcBef>
                <a:spcPts val="0"/>
              </a:spcBef>
              <a:buFont typeface="Wingdings" panose="05000000000000000000" pitchFamily="2" charset="2"/>
              <a:buChar char="n"/>
            </a:pPr>
            <a:r>
              <a:rPr lang="zh-CN" altLang="en-US" dirty="0">
                <a:sym typeface="+mn-lt"/>
              </a:rPr>
              <a:t>若帧编号为n位，接收窗口为1，发送窗口小于等于 n－1</a:t>
            </a:r>
            <a:endParaRPr lang="zh-CN" altLang="en-US" dirty="0">
              <a:sym typeface="+mn-lt"/>
            </a:endParaRPr>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pSp>
        <p:nvGrpSpPr>
          <p:cNvPr id="111" name="组合 110"/>
          <p:cNvGrpSpPr/>
          <p:nvPr/>
        </p:nvGrpSpPr>
        <p:grpSpPr>
          <a:xfrm>
            <a:off x="1721514" y="3464441"/>
            <a:ext cx="8752324" cy="3135306"/>
            <a:chOff x="1721514" y="3464441"/>
            <a:chExt cx="8752324" cy="3135306"/>
          </a:xfrm>
        </p:grpSpPr>
        <p:sp>
          <p:nvSpPr>
            <p:cNvPr id="6" name="矩形 5"/>
            <p:cNvSpPr/>
            <p:nvPr/>
          </p:nvSpPr>
          <p:spPr bwMode="auto">
            <a:xfrm>
              <a:off x="1721514"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0</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7" name="矩形 6"/>
            <p:cNvSpPr/>
            <p:nvPr/>
          </p:nvSpPr>
          <p:spPr bwMode="auto">
            <a:xfrm>
              <a:off x="2216569"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1</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8" name="矩形 7"/>
            <p:cNvSpPr/>
            <p:nvPr/>
          </p:nvSpPr>
          <p:spPr bwMode="auto">
            <a:xfrm>
              <a:off x="2711624"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2</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9" name="矩形 8"/>
            <p:cNvSpPr/>
            <p:nvPr/>
          </p:nvSpPr>
          <p:spPr bwMode="auto">
            <a:xfrm>
              <a:off x="3206679"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3</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0" name="矩形 9"/>
            <p:cNvSpPr/>
            <p:nvPr/>
          </p:nvSpPr>
          <p:spPr bwMode="auto">
            <a:xfrm>
              <a:off x="3701734"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dirty="0">
                  <a:ln>
                    <a:solidFill>
                      <a:schemeClr val="tx1"/>
                    </a:solidFill>
                  </a:ln>
                  <a:latin typeface="+mj-ea"/>
                  <a:ea typeface="+mj-ea"/>
                </a:rPr>
                <a:t>4</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1" name="矩形 10"/>
            <p:cNvSpPr/>
            <p:nvPr/>
          </p:nvSpPr>
          <p:spPr bwMode="auto">
            <a:xfrm>
              <a:off x="4196789"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5</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2" name="矩形 11"/>
            <p:cNvSpPr/>
            <p:nvPr/>
          </p:nvSpPr>
          <p:spPr bwMode="auto">
            <a:xfrm>
              <a:off x="4691844"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6</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3" name="矩形 12"/>
            <p:cNvSpPr/>
            <p:nvPr/>
          </p:nvSpPr>
          <p:spPr bwMode="auto">
            <a:xfrm>
              <a:off x="5186899"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7</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4" name="矩形 13"/>
            <p:cNvSpPr/>
            <p:nvPr/>
          </p:nvSpPr>
          <p:spPr bwMode="auto">
            <a:xfrm>
              <a:off x="5681954"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8</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5" name="矩形 14"/>
            <p:cNvSpPr/>
            <p:nvPr/>
          </p:nvSpPr>
          <p:spPr bwMode="auto">
            <a:xfrm>
              <a:off x="6177009"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2</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6" name="矩形 15"/>
            <p:cNvSpPr/>
            <p:nvPr/>
          </p:nvSpPr>
          <p:spPr bwMode="auto">
            <a:xfrm>
              <a:off x="6672064"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3</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7" name="矩形 16"/>
            <p:cNvSpPr/>
            <p:nvPr/>
          </p:nvSpPr>
          <p:spPr bwMode="auto">
            <a:xfrm>
              <a:off x="7167119"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4</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8" name="矩形 17"/>
            <p:cNvSpPr/>
            <p:nvPr/>
          </p:nvSpPr>
          <p:spPr bwMode="auto">
            <a:xfrm>
              <a:off x="7662174"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dirty="0">
                  <a:ln>
                    <a:solidFill>
                      <a:schemeClr val="tx1"/>
                    </a:solidFill>
                  </a:ln>
                  <a:latin typeface="+mj-ea"/>
                  <a:ea typeface="+mj-ea"/>
                </a:rPr>
                <a:t>5</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19" name="矩形 18"/>
            <p:cNvSpPr/>
            <p:nvPr/>
          </p:nvSpPr>
          <p:spPr bwMode="auto">
            <a:xfrm>
              <a:off x="8157229"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6</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20" name="矩形 19"/>
            <p:cNvSpPr/>
            <p:nvPr/>
          </p:nvSpPr>
          <p:spPr bwMode="auto">
            <a:xfrm>
              <a:off x="8652284"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7</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21" name="矩形 20"/>
            <p:cNvSpPr/>
            <p:nvPr/>
          </p:nvSpPr>
          <p:spPr bwMode="auto">
            <a:xfrm>
              <a:off x="9147339"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8</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22" name="矩形 21"/>
            <p:cNvSpPr/>
            <p:nvPr/>
          </p:nvSpPr>
          <p:spPr bwMode="auto">
            <a:xfrm>
              <a:off x="9642394" y="4040505"/>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dirty="0">
                  <a:ln>
                    <a:solidFill>
                      <a:schemeClr val="tx1"/>
                    </a:solidFill>
                  </a:ln>
                  <a:latin typeface="+mj-ea"/>
                  <a:ea typeface="+mj-ea"/>
                </a:rPr>
                <a:t>9</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38" name="矩形 37"/>
            <p:cNvSpPr/>
            <p:nvPr/>
          </p:nvSpPr>
          <p:spPr bwMode="auto">
            <a:xfrm>
              <a:off x="2360585"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0</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39" name="矩形 38"/>
            <p:cNvSpPr/>
            <p:nvPr/>
          </p:nvSpPr>
          <p:spPr bwMode="auto">
            <a:xfrm>
              <a:off x="2855640"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1</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0" name="矩形 39"/>
            <p:cNvSpPr/>
            <p:nvPr/>
          </p:nvSpPr>
          <p:spPr bwMode="auto">
            <a:xfrm>
              <a:off x="3350695"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E</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1" name="矩形 40"/>
            <p:cNvSpPr/>
            <p:nvPr/>
          </p:nvSpPr>
          <p:spPr bwMode="auto">
            <a:xfrm>
              <a:off x="3845750"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D</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2" name="矩形 41"/>
            <p:cNvSpPr/>
            <p:nvPr/>
          </p:nvSpPr>
          <p:spPr bwMode="auto">
            <a:xfrm>
              <a:off x="4340805"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D</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3" name="矩形 42"/>
            <p:cNvSpPr/>
            <p:nvPr/>
          </p:nvSpPr>
          <p:spPr bwMode="auto">
            <a:xfrm>
              <a:off x="4835860"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D</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4" name="矩形 43"/>
            <p:cNvSpPr/>
            <p:nvPr/>
          </p:nvSpPr>
          <p:spPr bwMode="auto">
            <a:xfrm>
              <a:off x="5330915"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D</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5" name="矩形 44"/>
            <p:cNvSpPr/>
            <p:nvPr/>
          </p:nvSpPr>
          <p:spPr bwMode="auto">
            <a:xfrm>
              <a:off x="5825970"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D</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6" name="矩形 45"/>
            <p:cNvSpPr/>
            <p:nvPr/>
          </p:nvSpPr>
          <p:spPr bwMode="auto">
            <a:xfrm>
              <a:off x="6321025"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D</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7" name="矩形 46"/>
            <p:cNvSpPr/>
            <p:nvPr/>
          </p:nvSpPr>
          <p:spPr bwMode="auto">
            <a:xfrm>
              <a:off x="6816080"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2</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8" name="矩形 47"/>
            <p:cNvSpPr/>
            <p:nvPr/>
          </p:nvSpPr>
          <p:spPr bwMode="auto">
            <a:xfrm>
              <a:off x="7311135"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3</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49" name="矩形 48"/>
            <p:cNvSpPr/>
            <p:nvPr/>
          </p:nvSpPr>
          <p:spPr bwMode="auto">
            <a:xfrm>
              <a:off x="7806190"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4</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50" name="矩形 49"/>
            <p:cNvSpPr/>
            <p:nvPr/>
          </p:nvSpPr>
          <p:spPr bwMode="auto">
            <a:xfrm>
              <a:off x="8301245"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dirty="0">
                  <a:ln>
                    <a:solidFill>
                      <a:schemeClr val="tx1"/>
                    </a:solidFill>
                  </a:ln>
                  <a:latin typeface="+mj-ea"/>
                  <a:ea typeface="+mj-ea"/>
                </a:rPr>
                <a:t>5</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51" name="矩形 50"/>
            <p:cNvSpPr/>
            <p:nvPr/>
          </p:nvSpPr>
          <p:spPr bwMode="auto">
            <a:xfrm>
              <a:off x="8796300"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6</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52" name="矩形 51"/>
            <p:cNvSpPr/>
            <p:nvPr/>
          </p:nvSpPr>
          <p:spPr bwMode="auto">
            <a:xfrm>
              <a:off x="9291355"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7</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sp>
          <p:nvSpPr>
            <p:cNvPr id="53" name="矩形 52"/>
            <p:cNvSpPr/>
            <p:nvPr/>
          </p:nvSpPr>
          <p:spPr bwMode="auto">
            <a:xfrm>
              <a:off x="9786410" y="5496287"/>
              <a:ext cx="288032" cy="288032"/>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dirty="0">
                  <a:ln>
                    <a:solidFill>
                      <a:schemeClr val="tx1"/>
                    </a:solidFill>
                  </a:ln>
                  <a:solidFill>
                    <a:schemeClr val="tx1"/>
                  </a:solidFill>
                  <a:effectLst/>
                  <a:latin typeface="+mj-ea"/>
                  <a:ea typeface="+mj-ea"/>
                </a:rPr>
                <a:t>8</a:t>
              </a:r>
              <a:endParaRPr kumimoji="0" lang="zh-CN" altLang="en-US" sz="2000" b="0" i="0" u="none" strike="noStrike" cap="none" normalizeH="0" baseline="0" dirty="0">
                <a:ln>
                  <a:solidFill>
                    <a:schemeClr val="tx1"/>
                  </a:solidFill>
                </a:ln>
                <a:solidFill>
                  <a:schemeClr val="tx1"/>
                </a:solidFill>
                <a:effectLst/>
                <a:latin typeface="+mj-ea"/>
                <a:ea typeface="+mj-ea"/>
              </a:endParaRPr>
            </a:p>
          </p:txBody>
        </p:sp>
        <p:cxnSp>
          <p:nvCxnSpPr>
            <p:cNvPr id="56" name="直接箭头连接符 55"/>
            <p:cNvCxnSpPr>
              <a:stCxn id="6" idx="2"/>
              <a:endCxn id="38" idx="0"/>
            </p:cNvCxnSpPr>
            <p:nvPr/>
          </p:nvCxnSpPr>
          <p:spPr bwMode="auto">
            <a:xfrm>
              <a:off x="1865530"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p:cNvCxnSpPr/>
            <p:nvPr/>
          </p:nvCxnSpPr>
          <p:spPr bwMode="auto">
            <a:xfrm>
              <a:off x="2382417"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p:nvPr/>
          </p:nvCxnSpPr>
          <p:spPr bwMode="auto">
            <a:xfrm>
              <a:off x="2864527"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bwMode="auto">
            <a:xfrm>
              <a:off x="3355103"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bwMode="auto">
            <a:xfrm>
              <a:off x="3871990"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p:cNvCxnSpPr/>
            <p:nvPr/>
          </p:nvCxnSpPr>
          <p:spPr bwMode="auto">
            <a:xfrm>
              <a:off x="4354100"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p:cNvCxnSpPr/>
            <p:nvPr/>
          </p:nvCxnSpPr>
          <p:spPr bwMode="auto">
            <a:xfrm>
              <a:off x="4851925"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p:cNvCxnSpPr/>
            <p:nvPr/>
          </p:nvCxnSpPr>
          <p:spPr bwMode="auto">
            <a:xfrm>
              <a:off x="5368812"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p:cNvCxnSpPr/>
            <p:nvPr/>
          </p:nvCxnSpPr>
          <p:spPr bwMode="auto">
            <a:xfrm>
              <a:off x="5850922"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p:cNvCxnSpPr/>
            <p:nvPr/>
          </p:nvCxnSpPr>
          <p:spPr bwMode="auto">
            <a:xfrm>
              <a:off x="6341498"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p:cNvCxnSpPr/>
            <p:nvPr/>
          </p:nvCxnSpPr>
          <p:spPr bwMode="auto">
            <a:xfrm>
              <a:off x="6858385"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p:cNvCxnSpPr/>
            <p:nvPr/>
          </p:nvCxnSpPr>
          <p:spPr bwMode="auto">
            <a:xfrm>
              <a:off x="7340495"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p:cNvCxnSpPr/>
            <p:nvPr/>
          </p:nvCxnSpPr>
          <p:spPr bwMode="auto">
            <a:xfrm>
              <a:off x="7828307"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p:cNvCxnSpPr/>
            <p:nvPr/>
          </p:nvCxnSpPr>
          <p:spPr bwMode="auto">
            <a:xfrm>
              <a:off x="8345194"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p:cNvCxnSpPr/>
            <p:nvPr/>
          </p:nvCxnSpPr>
          <p:spPr bwMode="auto">
            <a:xfrm>
              <a:off x="8827304"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p:cNvCxnSpPr/>
            <p:nvPr/>
          </p:nvCxnSpPr>
          <p:spPr bwMode="auto">
            <a:xfrm>
              <a:off x="9317880"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p:cNvCxnSpPr/>
            <p:nvPr/>
          </p:nvCxnSpPr>
          <p:spPr bwMode="auto">
            <a:xfrm>
              <a:off x="9834767" y="4328537"/>
              <a:ext cx="639071" cy="116775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p:cNvCxnSpPr>
              <a:stCxn id="38" idx="0"/>
              <a:endCxn id="9" idx="2"/>
            </p:cNvCxnSpPr>
            <p:nvPr/>
          </p:nvCxnSpPr>
          <p:spPr bwMode="auto">
            <a:xfrm flipV="1">
              <a:off x="2504601" y="4328537"/>
              <a:ext cx="846094" cy="1167750"/>
            </a:xfrm>
            <a:prstGeom prst="straightConnector1">
              <a:avLst/>
            </a:prstGeom>
            <a:noFill/>
            <a:ln w="1905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直接箭头连接符 83"/>
            <p:cNvCxnSpPr/>
            <p:nvPr/>
          </p:nvCxnSpPr>
          <p:spPr bwMode="auto">
            <a:xfrm flipV="1">
              <a:off x="3025481" y="4328537"/>
              <a:ext cx="846094" cy="1167750"/>
            </a:xfrm>
            <a:prstGeom prst="straightConnector1">
              <a:avLst/>
            </a:prstGeom>
            <a:noFill/>
            <a:ln w="1905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接箭头连接符 84"/>
            <p:cNvCxnSpPr/>
            <p:nvPr/>
          </p:nvCxnSpPr>
          <p:spPr bwMode="auto">
            <a:xfrm flipV="1">
              <a:off x="6980557" y="4328537"/>
              <a:ext cx="846094" cy="1167750"/>
            </a:xfrm>
            <a:prstGeom prst="straightConnector1">
              <a:avLst/>
            </a:prstGeom>
            <a:noFill/>
            <a:ln w="1905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接箭头连接符 85"/>
            <p:cNvCxnSpPr/>
            <p:nvPr/>
          </p:nvCxnSpPr>
          <p:spPr bwMode="auto">
            <a:xfrm flipV="1">
              <a:off x="7501437" y="4328537"/>
              <a:ext cx="846094" cy="1167750"/>
            </a:xfrm>
            <a:prstGeom prst="straightConnector1">
              <a:avLst/>
            </a:prstGeom>
            <a:noFill/>
            <a:ln w="1905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接箭头连接符 86"/>
            <p:cNvCxnSpPr/>
            <p:nvPr/>
          </p:nvCxnSpPr>
          <p:spPr bwMode="auto">
            <a:xfrm flipV="1">
              <a:off x="7986389" y="4328537"/>
              <a:ext cx="846094" cy="1167750"/>
            </a:xfrm>
            <a:prstGeom prst="straightConnector1">
              <a:avLst/>
            </a:prstGeom>
            <a:noFill/>
            <a:ln w="1905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直接箭头连接符 87"/>
            <p:cNvCxnSpPr/>
            <p:nvPr/>
          </p:nvCxnSpPr>
          <p:spPr bwMode="auto">
            <a:xfrm flipV="1">
              <a:off x="8507269" y="4328537"/>
              <a:ext cx="846094" cy="1167750"/>
            </a:xfrm>
            <a:prstGeom prst="straightConnector1">
              <a:avLst/>
            </a:prstGeom>
            <a:noFill/>
            <a:ln w="1905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箭头连接符 88"/>
            <p:cNvCxnSpPr/>
            <p:nvPr/>
          </p:nvCxnSpPr>
          <p:spPr bwMode="auto">
            <a:xfrm flipV="1">
              <a:off x="8983718" y="4328537"/>
              <a:ext cx="846094" cy="1167750"/>
            </a:xfrm>
            <a:prstGeom prst="straightConnector1">
              <a:avLst/>
            </a:prstGeom>
            <a:noFill/>
            <a:ln w="1905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箭头连接符 89"/>
            <p:cNvCxnSpPr/>
            <p:nvPr/>
          </p:nvCxnSpPr>
          <p:spPr bwMode="auto">
            <a:xfrm flipV="1">
              <a:off x="9504598" y="4328537"/>
              <a:ext cx="846094" cy="1167750"/>
            </a:xfrm>
            <a:prstGeom prst="straightConnector1">
              <a:avLst/>
            </a:prstGeom>
            <a:noFill/>
            <a:ln w="1905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 name="文本框 91"/>
            <p:cNvSpPr txBox="1"/>
            <p:nvPr/>
          </p:nvSpPr>
          <p:spPr>
            <a:xfrm rot="18450253">
              <a:off x="2495212" y="4684849"/>
              <a:ext cx="718532" cy="307777"/>
            </a:xfrm>
            <a:prstGeom prst="rect">
              <a:avLst/>
            </a:prstGeom>
            <a:noFill/>
          </p:spPr>
          <p:txBody>
            <a:bodyPr wrap="square" rtlCol="0">
              <a:spAutoFit/>
            </a:bodyPr>
            <a:lstStyle/>
            <a:p>
              <a:pPr algn="l"/>
              <a:r>
                <a:rPr lang="en-US" altLang="zh-CN" sz="1400" b="1" dirty="0">
                  <a:latin typeface="+mj-ea"/>
                  <a:ea typeface="+mj-ea"/>
                </a:rPr>
                <a:t>Ack0</a:t>
              </a:r>
              <a:endParaRPr lang="zh-CN" altLang="en-US" sz="1400" b="1" dirty="0">
                <a:latin typeface="+mj-ea"/>
                <a:ea typeface="+mj-ea"/>
              </a:endParaRPr>
            </a:p>
          </p:txBody>
        </p:sp>
        <p:sp>
          <p:nvSpPr>
            <p:cNvPr id="93" name="文本框 92"/>
            <p:cNvSpPr txBox="1"/>
            <p:nvPr/>
          </p:nvSpPr>
          <p:spPr>
            <a:xfrm rot="18450253">
              <a:off x="6869180" y="4724426"/>
              <a:ext cx="718532" cy="307777"/>
            </a:xfrm>
            <a:prstGeom prst="rect">
              <a:avLst/>
            </a:prstGeom>
            <a:noFill/>
          </p:spPr>
          <p:txBody>
            <a:bodyPr wrap="square" rtlCol="0">
              <a:spAutoFit/>
            </a:bodyPr>
            <a:lstStyle/>
            <a:p>
              <a:pPr algn="l"/>
              <a:r>
                <a:rPr lang="en-US" altLang="zh-CN" sz="1400" b="1" dirty="0">
                  <a:latin typeface="+mj-ea"/>
                  <a:ea typeface="+mj-ea"/>
                </a:rPr>
                <a:t>Ack2</a:t>
              </a:r>
              <a:endParaRPr lang="zh-CN" altLang="en-US" sz="1400" b="1" dirty="0">
                <a:latin typeface="+mj-ea"/>
                <a:ea typeface="+mj-ea"/>
              </a:endParaRPr>
            </a:p>
          </p:txBody>
        </p:sp>
        <p:sp>
          <p:nvSpPr>
            <p:cNvPr id="94" name="文本框 93"/>
            <p:cNvSpPr txBox="1"/>
            <p:nvPr/>
          </p:nvSpPr>
          <p:spPr>
            <a:xfrm rot="18450253">
              <a:off x="7436695" y="4732738"/>
              <a:ext cx="718532" cy="307777"/>
            </a:xfrm>
            <a:prstGeom prst="rect">
              <a:avLst/>
            </a:prstGeom>
            <a:noFill/>
          </p:spPr>
          <p:txBody>
            <a:bodyPr wrap="square" rtlCol="0">
              <a:spAutoFit/>
            </a:bodyPr>
            <a:lstStyle/>
            <a:p>
              <a:pPr algn="l"/>
              <a:r>
                <a:rPr lang="en-US" altLang="zh-CN" sz="1400" b="1" dirty="0">
                  <a:latin typeface="+mj-ea"/>
                  <a:ea typeface="+mj-ea"/>
                </a:rPr>
                <a:t>Ack3</a:t>
              </a:r>
              <a:endParaRPr lang="zh-CN" altLang="en-US" sz="1400" b="1" dirty="0">
                <a:latin typeface="+mj-ea"/>
                <a:ea typeface="+mj-ea"/>
              </a:endParaRPr>
            </a:p>
          </p:txBody>
        </p:sp>
        <p:sp>
          <p:nvSpPr>
            <p:cNvPr id="95" name="文本框 94"/>
            <p:cNvSpPr txBox="1"/>
            <p:nvPr/>
          </p:nvSpPr>
          <p:spPr>
            <a:xfrm rot="18450253">
              <a:off x="7881005" y="4784309"/>
              <a:ext cx="718532" cy="307777"/>
            </a:xfrm>
            <a:prstGeom prst="rect">
              <a:avLst/>
            </a:prstGeom>
            <a:noFill/>
          </p:spPr>
          <p:txBody>
            <a:bodyPr wrap="square" rtlCol="0">
              <a:spAutoFit/>
            </a:bodyPr>
            <a:lstStyle/>
            <a:p>
              <a:pPr algn="l"/>
              <a:r>
                <a:rPr lang="en-US" altLang="zh-CN" sz="1400" b="1" dirty="0">
                  <a:latin typeface="+mj-ea"/>
                  <a:ea typeface="+mj-ea"/>
                </a:rPr>
                <a:t>Ack4</a:t>
              </a:r>
              <a:endParaRPr lang="zh-CN" altLang="en-US" sz="1400" b="1" dirty="0">
                <a:latin typeface="+mj-ea"/>
                <a:ea typeface="+mj-ea"/>
              </a:endParaRPr>
            </a:p>
          </p:txBody>
        </p:sp>
        <p:sp>
          <p:nvSpPr>
            <p:cNvPr id="96" name="文本框 95"/>
            <p:cNvSpPr txBox="1"/>
            <p:nvPr/>
          </p:nvSpPr>
          <p:spPr>
            <a:xfrm rot="18450253">
              <a:off x="8418686" y="4758523"/>
              <a:ext cx="718532" cy="307777"/>
            </a:xfrm>
            <a:prstGeom prst="rect">
              <a:avLst/>
            </a:prstGeom>
            <a:noFill/>
          </p:spPr>
          <p:txBody>
            <a:bodyPr wrap="square" rtlCol="0">
              <a:spAutoFit/>
            </a:bodyPr>
            <a:lstStyle/>
            <a:p>
              <a:pPr algn="l"/>
              <a:r>
                <a:rPr lang="en-US" altLang="zh-CN" sz="1400" b="1" dirty="0">
                  <a:latin typeface="+mj-ea"/>
                  <a:ea typeface="+mj-ea"/>
                </a:rPr>
                <a:t>Ack5</a:t>
              </a:r>
              <a:endParaRPr lang="zh-CN" altLang="en-US" sz="1400" b="1" dirty="0">
                <a:latin typeface="+mj-ea"/>
                <a:ea typeface="+mj-ea"/>
              </a:endParaRPr>
            </a:p>
          </p:txBody>
        </p:sp>
        <p:sp>
          <p:nvSpPr>
            <p:cNvPr id="97" name="文本框 96"/>
            <p:cNvSpPr txBox="1"/>
            <p:nvPr/>
          </p:nvSpPr>
          <p:spPr>
            <a:xfrm rot="18450253">
              <a:off x="8917535" y="4771417"/>
              <a:ext cx="718532" cy="307777"/>
            </a:xfrm>
            <a:prstGeom prst="rect">
              <a:avLst/>
            </a:prstGeom>
            <a:noFill/>
          </p:spPr>
          <p:txBody>
            <a:bodyPr wrap="square" rtlCol="0">
              <a:spAutoFit/>
            </a:bodyPr>
            <a:lstStyle/>
            <a:p>
              <a:pPr algn="l"/>
              <a:r>
                <a:rPr lang="en-US" altLang="zh-CN" sz="1400" b="1" dirty="0">
                  <a:latin typeface="+mj-ea"/>
                  <a:ea typeface="+mj-ea"/>
                </a:rPr>
                <a:t>Ack6</a:t>
              </a:r>
              <a:endParaRPr lang="zh-CN" altLang="en-US" sz="1400" b="1" dirty="0">
                <a:latin typeface="+mj-ea"/>
                <a:ea typeface="+mj-ea"/>
              </a:endParaRPr>
            </a:p>
          </p:txBody>
        </p:sp>
        <p:sp>
          <p:nvSpPr>
            <p:cNvPr id="98" name="文本框 97"/>
            <p:cNvSpPr txBox="1"/>
            <p:nvPr/>
          </p:nvSpPr>
          <p:spPr>
            <a:xfrm rot="18450253">
              <a:off x="9409579" y="4789328"/>
              <a:ext cx="718532" cy="307777"/>
            </a:xfrm>
            <a:prstGeom prst="rect">
              <a:avLst/>
            </a:prstGeom>
            <a:noFill/>
          </p:spPr>
          <p:txBody>
            <a:bodyPr wrap="square" rtlCol="0">
              <a:spAutoFit/>
            </a:bodyPr>
            <a:lstStyle/>
            <a:p>
              <a:pPr algn="l"/>
              <a:r>
                <a:rPr lang="en-US" altLang="zh-CN" sz="1400" b="1" dirty="0">
                  <a:latin typeface="+mj-ea"/>
                  <a:ea typeface="+mj-ea"/>
                </a:rPr>
                <a:t>Ack7</a:t>
              </a:r>
              <a:endParaRPr lang="zh-CN" altLang="en-US" sz="1400" b="1" dirty="0">
                <a:latin typeface="+mj-ea"/>
                <a:ea typeface="+mj-ea"/>
              </a:endParaRPr>
            </a:p>
          </p:txBody>
        </p:sp>
        <p:cxnSp>
          <p:nvCxnSpPr>
            <p:cNvPr id="100" name="直接连接符 99"/>
            <p:cNvCxnSpPr/>
            <p:nvPr/>
          </p:nvCxnSpPr>
          <p:spPr bwMode="auto">
            <a:xfrm>
              <a:off x="2999656" y="3464441"/>
              <a:ext cx="0" cy="504056"/>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100"/>
            <p:cNvCxnSpPr/>
            <p:nvPr/>
          </p:nvCxnSpPr>
          <p:spPr bwMode="auto">
            <a:xfrm>
              <a:off x="6179465" y="3536449"/>
              <a:ext cx="0" cy="504056"/>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p:nvPr/>
          </p:nvCxnSpPr>
          <p:spPr bwMode="auto">
            <a:xfrm>
              <a:off x="3021488" y="3752473"/>
              <a:ext cx="3092514" cy="0"/>
            </a:xfrm>
            <a:prstGeom prst="line">
              <a:avLst/>
            </a:prstGeom>
            <a:noFill/>
            <a:ln w="19050"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文本框 103"/>
            <p:cNvSpPr txBox="1"/>
            <p:nvPr/>
          </p:nvSpPr>
          <p:spPr>
            <a:xfrm>
              <a:off x="3952269" y="3500636"/>
              <a:ext cx="1234440" cy="398780"/>
            </a:xfrm>
            <a:prstGeom prst="rect">
              <a:avLst/>
            </a:prstGeom>
            <a:solidFill>
              <a:schemeClr val="bg1"/>
            </a:solidFill>
          </p:spPr>
          <p:txBody>
            <a:bodyPr wrap="square" rtlCol="0">
              <a:spAutoFit/>
            </a:bodyPr>
            <a:lstStyle/>
            <a:p>
              <a:pPr algn="l"/>
              <a:r>
                <a:rPr lang="zh-CN" altLang="en-US" dirty="0">
                  <a:latin typeface="+mj-ea"/>
                  <a:ea typeface="+mj-ea"/>
                </a:rPr>
                <a:t>超时时间</a:t>
              </a:r>
              <a:endParaRPr lang="zh-CN" altLang="en-US" dirty="0">
                <a:latin typeface="+mj-ea"/>
                <a:ea typeface="+mj-ea"/>
              </a:endParaRPr>
            </a:p>
          </p:txBody>
        </p:sp>
        <p:sp>
          <p:nvSpPr>
            <p:cNvPr id="105" name="文本框 104"/>
            <p:cNvSpPr txBox="1"/>
            <p:nvPr/>
          </p:nvSpPr>
          <p:spPr>
            <a:xfrm>
              <a:off x="2854478" y="6200967"/>
              <a:ext cx="882858" cy="398780"/>
            </a:xfrm>
            <a:prstGeom prst="rect">
              <a:avLst/>
            </a:prstGeom>
            <a:solidFill>
              <a:schemeClr val="bg1"/>
            </a:solidFill>
          </p:spPr>
          <p:txBody>
            <a:bodyPr wrap="square" rtlCol="0">
              <a:spAutoFit/>
            </a:bodyPr>
            <a:lstStyle/>
            <a:p>
              <a:pPr algn="l"/>
              <a:r>
                <a:rPr lang="zh-CN" altLang="en-US" dirty="0">
                  <a:solidFill>
                    <a:srgbClr val="FF0000"/>
                  </a:solidFill>
                  <a:latin typeface="+mj-ea"/>
                  <a:ea typeface="+mj-ea"/>
                </a:rPr>
                <a:t>出错</a:t>
              </a:r>
              <a:endParaRPr lang="zh-CN" altLang="en-US" dirty="0">
                <a:solidFill>
                  <a:srgbClr val="FF0000"/>
                </a:solidFill>
                <a:latin typeface="+mj-ea"/>
                <a:ea typeface="+mj-ea"/>
              </a:endParaRPr>
            </a:p>
          </p:txBody>
        </p:sp>
        <p:cxnSp>
          <p:nvCxnSpPr>
            <p:cNvPr id="107" name="直接箭头连接符 106"/>
            <p:cNvCxnSpPr>
              <a:endCxn id="40" idx="2"/>
            </p:cNvCxnSpPr>
            <p:nvPr/>
          </p:nvCxnSpPr>
          <p:spPr bwMode="auto">
            <a:xfrm flipV="1">
              <a:off x="3243968" y="5784319"/>
              <a:ext cx="250743" cy="416426"/>
            </a:xfrm>
            <a:prstGeom prst="straightConnector1">
              <a:avLst/>
            </a:prstGeom>
            <a:noFill/>
            <a:ln w="19050" cap="flat" cmpd="sng" algn="ctr">
              <a:solidFill>
                <a:schemeClr val="tx1"/>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右大括号 108"/>
            <p:cNvSpPr/>
            <p:nvPr/>
          </p:nvSpPr>
          <p:spPr bwMode="auto">
            <a:xfrm rot="5400000">
              <a:off x="5162102" y="4699960"/>
              <a:ext cx="247615" cy="2592288"/>
            </a:xfrm>
            <a:prstGeom prst="rightBrac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a:ln>
                  <a:noFill/>
                </a:ln>
                <a:solidFill>
                  <a:schemeClr val="tx1"/>
                </a:solidFill>
                <a:effectLst/>
                <a:latin typeface="+mj-ea"/>
                <a:ea typeface="+mj-ea"/>
              </a:endParaRPr>
            </a:p>
          </p:txBody>
        </p:sp>
        <p:sp>
          <p:nvSpPr>
            <p:cNvPr id="110" name="文本框 109"/>
            <p:cNvSpPr txBox="1"/>
            <p:nvPr/>
          </p:nvSpPr>
          <p:spPr>
            <a:xfrm>
              <a:off x="3800504" y="6125091"/>
              <a:ext cx="3329305" cy="398780"/>
            </a:xfrm>
            <a:prstGeom prst="rect">
              <a:avLst/>
            </a:prstGeom>
            <a:solidFill>
              <a:schemeClr val="bg1"/>
            </a:solidFill>
          </p:spPr>
          <p:txBody>
            <a:bodyPr wrap="square" rtlCol="0">
              <a:spAutoFit/>
            </a:bodyPr>
            <a:lstStyle/>
            <a:p>
              <a:pPr algn="l"/>
              <a:r>
                <a:rPr lang="zh-CN" altLang="en-US" dirty="0">
                  <a:latin typeface="+mj-ea"/>
                  <a:ea typeface="+mj-ea"/>
                </a:rPr>
                <a:t>被数据链路层丢弃的数据帧</a:t>
              </a:r>
              <a:endParaRPr lang="zh-CN" altLang="en-US" dirty="0">
                <a:latin typeface="+mj-ea"/>
                <a:ea typeface="+mj-ea"/>
              </a:endParaRPr>
            </a:p>
          </p:txBody>
        </p:sp>
        <p:sp>
          <p:nvSpPr>
            <p:cNvPr id="5" name="文本框 4"/>
            <p:cNvSpPr txBox="1"/>
            <p:nvPr/>
          </p:nvSpPr>
          <p:spPr>
            <a:xfrm rot="18450253">
              <a:off x="2909232" y="4732474"/>
              <a:ext cx="718532" cy="306705"/>
            </a:xfrm>
            <a:prstGeom prst="rect">
              <a:avLst/>
            </a:prstGeom>
            <a:noFill/>
          </p:spPr>
          <p:txBody>
            <a:bodyPr wrap="square" rtlCol="0">
              <a:spAutoFit/>
            </a:bodyPr>
            <a:lstStyle/>
            <a:p>
              <a:pPr algn="l"/>
              <a:r>
                <a:rPr lang="en-US" altLang="zh-CN" sz="1400" b="1" dirty="0">
                  <a:latin typeface="+mj-ea"/>
                  <a:ea typeface="+mj-ea"/>
                </a:rPr>
                <a:t>Ack1</a:t>
              </a:r>
              <a:endParaRPr lang="zh-CN" altLang="en-US" sz="1400" b="1" dirty="0">
                <a:latin typeface="+mj-ea"/>
                <a:ea typeface="+mj-ea"/>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回退</a:t>
            </a:r>
            <a:r>
              <a:rPr>
                <a:sym typeface="+mn-ea"/>
              </a:rPr>
              <a:t>N</a:t>
            </a:r>
            <a:r>
              <a:rPr lang="zh-CN" altLang="en-US">
                <a:sym typeface="+mn-ea"/>
              </a:rPr>
              <a:t>协议</a:t>
            </a:r>
            <a:r>
              <a:rPr>
                <a:sym typeface="+mn-ea"/>
              </a:rPr>
              <a:t>— </a:t>
            </a:r>
            <a:r>
              <a:rPr lang="zh-CN" altLang="en-US">
                <a:sym typeface="+mn-ea"/>
              </a:rPr>
              <a:t>差错处理</a:t>
            </a:r>
            <a:endParaRPr lang="zh-CN" altLang="en-US">
              <a:sym typeface="+mn-ea"/>
            </a:endParaRPr>
          </a:p>
        </p:txBody>
      </p:sp>
      <p:sp>
        <p:nvSpPr>
          <p:cNvPr id="3" name="内容占位符 2"/>
          <p:cNvSpPr>
            <a:spLocks noGrp="1"/>
          </p:cNvSpPr>
          <p:nvPr>
            <p:ph idx="1"/>
          </p:nvPr>
        </p:nvSpPr>
        <p:spPr/>
        <p:txBody>
          <a:bodyPr/>
          <a:lstStyle/>
          <a:p>
            <a:r>
              <a:rPr lang="zh-CN" altLang="en-US" sz="2800" dirty="0">
                <a:sym typeface="+mn-ea"/>
              </a:rPr>
              <a:t>差错情况有三种：</a:t>
            </a:r>
            <a:endParaRPr lang="zh-CN" altLang="en-US" sz="2800" dirty="0"/>
          </a:p>
          <a:p>
            <a:pPr marL="742950" lvl="1" indent="-285750" eaLnBrk="1" hangingPunct="1">
              <a:lnSpc>
                <a:spcPct val="80000"/>
              </a:lnSpc>
              <a:spcBef>
                <a:spcPct val="20000"/>
              </a:spcBef>
              <a:buFont typeface="Wingdings" panose="05000000000000000000" pitchFamily="2" charset="2"/>
              <a:buChar char="n"/>
            </a:pPr>
            <a:r>
              <a:rPr lang="zh-CN" altLang="en-US" sz="2800" dirty="0">
                <a:sym typeface="+mn-ea"/>
              </a:rPr>
              <a:t>帧破坏</a:t>
            </a:r>
            <a:endParaRPr lang="zh-CN" altLang="en-US" sz="2800" dirty="0"/>
          </a:p>
          <a:p>
            <a:pPr marL="742950" lvl="1" indent="-285750" eaLnBrk="1" hangingPunct="1">
              <a:lnSpc>
                <a:spcPct val="80000"/>
              </a:lnSpc>
              <a:spcBef>
                <a:spcPct val="20000"/>
              </a:spcBef>
              <a:buFont typeface="Wingdings" panose="05000000000000000000" pitchFamily="2" charset="2"/>
              <a:buChar char="n"/>
            </a:pPr>
            <a:r>
              <a:rPr lang="zh-CN" altLang="en-US" sz="2800" dirty="0">
                <a:sym typeface="+mn-ea"/>
              </a:rPr>
              <a:t>数据帧丢失</a:t>
            </a:r>
            <a:endParaRPr lang="zh-CN" altLang="en-US" sz="2800" dirty="0"/>
          </a:p>
          <a:p>
            <a:pPr marL="742950" lvl="1" indent="-285750" eaLnBrk="1" hangingPunct="1">
              <a:lnSpc>
                <a:spcPct val="80000"/>
              </a:lnSpc>
              <a:spcBef>
                <a:spcPct val="20000"/>
              </a:spcBef>
              <a:buFont typeface="Wingdings" panose="05000000000000000000" pitchFamily="2" charset="2"/>
              <a:buChar char="n"/>
            </a:pPr>
            <a:r>
              <a:rPr lang="zh-CN" altLang="en-US" sz="2800" dirty="0">
                <a:sym typeface="+mn-ea"/>
              </a:rPr>
              <a:t>应答帧丢失</a:t>
            </a:r>
            <a:endParaRPr lang="zh-CN" altLang="en-US"/>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a:latin typeface="微软雅黑" panose="020B0503020204020204" pitchFamily="34" charset="-122"/>
                <a:ea typeface="微软雅黑" panose="020B0503020204020204" pitchFamily="34" charset="-122"/>
                <a:sym typeface="+mn-ea"/>
              </a:rPr>
              <a:t>回退N协议— </a:t>
            </a:r>
            <a:r>
              <a:rPr lang="zh-CN" altLang="en-US" sz="3200" b="0">
                <a:latin typeface="微软雅黑" panose="020B0503020204020204" pitchFamily="34" charset="-122"/>
                <a:ea typeface="微软雅黑" panose="020B0503020204020204" pitchFamily="34" charset="-122"/>
                <a:sym typeface="+mn-lt"/>
              </a:rPr>
              <a:t>帧破坏</a:t>
            </a:r>
            <a:endParaRPr lang="zh-CN" altLang="en-US" b="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65"/>
          <p:cNvSpPr>
            <a:spLocks noChangeShapeType="1"/>
          </p:cNvSpPr>
          <p:nvPr/>
        </p:nvSpPr>
        <p:spPr bwMode="auto">
          <a:xfrm>
            <a:off x="2783840" y="1989455"/>
            <a:ext cx="3247390" cy="2159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Text Box 7"/>
          <p:cNvSpPr txBox="1">
            <a:spLocks noChangeArrowheads="1"/>
          </p:cNvSpPr>
          <p:nvPr/>
        </p:nvSpPr>
        <p:spPr bwMode="auto">
          <a:xfrm>
            <a:off x="2111220" y="2222954"/>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7" name="Text Box 9"/>
          <p:cNvSpPr txBox="1">
            <a:spLocks noChangeArrowheads="1"/>
          </p:cNvSpPr>
          <p:nvPr/>
        </p:nvSpPr>
        <p:spPr bwMode="auto">
          <a:xfrm>
            <a:off x="2114612"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endParaRPr lang="en-US" altLang="zh-CN" sz="2000">
              <a:solidFill>
                <a:srgbClr val="000000"/>
              </a:solidFill>
              <a:cs typeface="+mn-ea"/>
              <a:sym typeface="+mn-lt"/>
            </a:endParaRPr>
          </a:p>
        </p:txBody>
      </p:sp>
      <p:sp>
        <p:nvSpPr>
          <p:cNvPr id="8" name="Text Box 10"/>
          <p:cNvSpPr txBox="1">
            <a:spLocks noChangeArrowheads="1"/>
          </p:cNvSpPr>
          <p:nvPr/>
        </p:nvSpPr>
        <p:spPr bwMode="auto">
          <a:xfrm>
            <a:off x="5901117" y="126855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endParaRPr lang="en-US" altLang="zh-CN" sz="2000">
              <a:solidFill>
                <a:srgbClr val="000000"/>
              </a:solidFill>
              <a:cs typeface="+mn-ea"/>
              <a:sym typeface="+mn-lt"/>
            </a:endParaRPr>
          </a:p>
        </p:txBody>
      </p:sp>
      <p:sp>
        <p:nvSpPr>
          <p:cNvPr id="11" name="Text Box 18"/>
          <p:cNvSpPr txBox="1">
            <a:spLocks noChangeArrowheads="1"/>
          </p:cNvSpPr>
          <p:nvPr/>
        </p:nvSpPr>
        <p:spPr bwMode="auto">
          <a:xfrm>
            <a:off x="2111220" y="2583317"/>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12" name="Text Box 22"/>
          <p:cNvSpPr txBox="1">
            <a:spLocks noChangeArrowheads="1"/>
          </p:cNvSpPr>
          <p:nvPr/>
        </p:nvSpPr>
        <p:spPr bwMode="auto">
          <a:xfrm>
            <a:off x="2111220" y="3304042"/>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endParaRPr lang="en-US" altLang="zh-CN" sz="1600">
              <a:solidFill>
                <a:srgbClr val="000000"/>
              </a:solidFill>
              <a:cs typeface="+mn-ea"/>
              <a:sym typeface="+mn-lt"/>
            </a:endParaRPr>
          </a:p>
        </p:txBody>
      </p:sp>
      <p:sp>
        <p:nvSpPr>
          <p:cNvPr id="13" name="Text Box 26"/>
          <p:cNvSpPr txBox="1">
            <a:spLocks noChangeArrowheads="1"/>
          </p:cNvSpPr>
          <p:nvPr/>
        </p:nvSpPr>
        <p:spPr bwMode="auto">
          <a:xfrm>
            <a:off x="2115482" y="4023179"/>
            <a:ext cx="905510" cy="386080"/>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endParaRPr lang="en-US" altLang="zh-CN" sz="1600">
              <a:solidFill>
                <a:srgbClr val="000000"/>
              </a:solidFill>
              <a:cs typeface="+mn-ea"/>
              <a:sym typeface="+mn-lt"/>
            </a:endParaRPr>
          </a:p>
        </p:txBody>
      </p:sp>
      <p:sp>
        <p:nvSpPr>
          <p:cNvPr id="14" name="Text Box 29"/>
          <p:cNvSpPr txBox="1">
            <a:spLocks noChangeArrowheads="1"/>
          </p:cNvSpPr>
          <p:nvPr/>
        </p:nvSpPr>
        <p:spPr bwMode="auto">
          <a:xfrm>
            <a:off x="2111220" y="2943679"/>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endParaRPr lang="en-US" altLang="zh-CN" sz="1600">
              <a:solidFill>
                <a:srgbClr val="000000"/>
              </a:solidFill>
              <a:cs typeface="+mn-ea"/>
              <a:sym typeface="+mn-lt"/>
            </a:endParaRPr>
          </a:p>
        </p:txBody>
      </p:sp>
      <p:sp>
        <p:nvSpPr>
          <p:cNvPr id="15" name="Text Box 30"/>
          <p:cNvSpPr txBox="1">
            <a:spLocks noChangeArrowheads="1"/>
          </p:cNvSpPr>
          <p:nvPr/>
        </p:nvSpPr>
        <p:spPr bwMode="auto">
          <a:xfrm>
            <a:off x="2115482" y="3664404"/>
            <a:ext cx="905510" cy="386080"/>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endParaRPr lang="en-US" altLang="zh-CN" sz="1600">
              <a:solidFill>
                <a:srgbClr val="000000"/>
              </a:solidFill>
              <a:cs typeface="+mn-ea"/>
              <a:sym typeface="+mn-lt"/>
            </a:endParaRPr>
          </a:p>
        </p:txBody>
      </p:sp>
      <p:sp>
        <p:nvSpPr>
          <p:cNvPr id="16" name="Text Box 32"/>
          <p:cNvSpPr txBox="1">
            <a:spLocks noChangeArrowheads="1"/>
          </p:cNvSpPr>
          <p:nvPr/>
        </p:nvSpPr>
        <p:spPr bwMode="auto">
          <a:xfrm>
            <a:off x="2111220" y="4383542"/>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endParaRPr lang="en-US" altLang="zh-CN" sz="1600">
              <a:solidFill>
                <a:srgbClr val="000000"/>
              </a:solidFill>
              <a:cs typeface="+mn-ea"/>
              <a:sym typeface="+mn-lt"/>
            </a:endParaRPr>
          </a:p>
        </p:txBody>
      </p:sp>
      <p:sp>
        <p:nvSpPr>
          <p:cNvPr id="17" name="Text Box 33"/>
          <p:cNvSpPr txBox="1">
            <a:spLocks noChangeArrowheads="1"/>
          </p:cNvSpPr>
          <p:nvPr/>
        </p:nvSpPr>
        <p:spPr bwMode="auto">
          <a:xfrm>
            <a:off x="2111220" y="5104267"/>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endParaRPr lang="en-US" altLang="zh-CN" sz="1600">
              <a:solidFill>
                <a:srgbClr val="000000"/>
              </a:solidFill>
              <a:cs typeface="+mn-ea"/>
              <a:sym typeface="+mn-lt"/>
            </a:endParaRPr>
          </a:p>
        </p:txBody>
      </p:sp>
      <p:sp>
        <p:nvSpPr>
          <p:cNvPr id="18" name="Text Box 34"/>
          <p:cNvSpPr txBox="1">
            <a:spLocks noChangeArrowheads="1"/>
          </p:cNvSpPr>
          <p:nvPr/>
        </p:nvSpPr>
        <p:spPr bwMode="auto">
          <a:xfrm>
            <a:off x="2111220" y="4743904"/>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endParaRPr lang="en-US" altLang="zh-CN" sz="1600">
              <a:solidFill>
                <a:srgbClr val="000000"/>
              </a:solidFill>
              <a:cs typeface="+mn-ea"/>
              <a:sym typeface="+mn-lt"/>
            </a:endParaRPr>
          </a:p>
        </p:txBody>
      </p:sp>
      <p:sp>
        <p:nvSpPr>
          <p:cNvPr id="19" name="Text Box 35"/>
          <p:cNvSpPr txBox="1">
            <a:spLocks noChangeArrowheads="1"/>
          </p:cNvSpPr>
          <p:nvPr/>
        </p:nvSpPr>
        <p:spPr bwMode="auto">
          <a:xfrm>
            <a:off x="5856132" y="2295979"/>
            <a:ext cx="914033" cy="362343"/>
          </a:xfrm>
          <a:prstGeom prst="rect">
            <a:avLst/>
          </a:prstGeom>
          <a:solidFill>
            <a:srgbClr val="6697F0"/>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20" name="Text Box 36"/>
          <p:cNvSpPr txBox="1">
            <a:spLocks noChangeArrowheads="1"/>
          </p:cNvSpPr>
          <p:nvPr/>
        </p:nvSpPr>
        <p:spPr bwMode="auto">
          <a:xfrm>
            <a:off x="5855970" y="2658110"/>
            <a:ext cx="913765" cy="360680"/>
          </a:xfrm>
          <a:prstGeom prst="rect">
            <a:avLst/>
          </a:prstGeom>
          <a:solidFill>
            <a:srgbClr val="6697F0"/>
          </a:solidFill>
          <a:ln>
            <a:solidFill>
              <a:schemeClr val="tx1"/>
            </a:solidFill>
          </a:ln>
          <a:effectLst/>
        </p:spPr>
        <p:txBody>
          <a:bodyPr wrap="none">
            <a:no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21" name="Text Box 37"/>
          <p:cNvSpPr txBox="1">
            <a:spLocks noChangeArrowheads="1"/>
          </p:cNvSpPr>
          <p:nvPr/>
        </p:nvSpPr>
        <p:spPr bwMode="auto">
          <a:xfrm>
            <a:off x="5856132" y="3737429"/>
            <a:ext cx="914033" cy="362343"/>
          </a:xfrm>
          <a:prstGeom prst="rect">
            <a:avLst/>
          </a:prstGeom>
          <a:solidFill>
            <a:srgbClr val="FF3300">
              <a:alpha val="25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endParaRPr lang="en-US" altLang="zh-CN" sz="1600">
              <a:solidFill>
                <a:srgbClr val="000000"/>
              </a:solidFill>
              <a:cs typeface="+mn-ea"/>
              <a:sym typeface="+mn-lt"/>
            </a:endParaRPr>
          </a:p>
        </p:txBody>
      </p:sp>
      <p:sp>
        <p:nvSpPr>
          <p:cNvPr id="22" name="Text Box 38"/>
          <p:cNvSpPr txBox="1">
            <a:spLocks noChangeArrowheads="1"/>
          </p:cNvSpPr>
          <p:nvPr/>
        </p:nvSpPr>
        <p:spPr bwMode="auto">
          <a:xfrm>
            <a:off x="5856132" y="4816929"/>
            <a:ext cx="914033" cy="362343"/>
          </a:xfrm>
          <a:prstGeom prst="rect">
            <a:avLst/>
          </a:prstGeom>
          <a:solidFill>
            <a:srgbClr val="6697F0"/>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5</a:t>
            </a:r>
            <a:endParaRPr lang="en-US" altLang="zh-CN" sz="1600" dirty="0">
              <a:solidFill>
                <a:srgbClr val="000000"/>
              </a:solidFill>
              <a:cs typeface="+mn-ea"/>
              <a:sym typeface="+mn-lt"/>
            </a:endParaRPr>
          </a:p>
        </p:txBody>
      </p:sp>
      <p:sp>
        <p:nvSpPr>
          <p:cNvPr id="23" name="Text Box 39"/>
          <p:cNvSpPr txBox="1">
            <a:spLocks noChangeArrowheads="1"/>
          </p:cNvSpPr>
          <p:nvPr/>
        </p:nvSpPr>
        <p:spPr bwMode="auto">
          <a:xfrm>
            <a:off x="5855970" y="3019425"/>
            <a:ext cx="913765" cy="360045"/>
          </a:xfrm>
          <a:prstGeom prst="rect">
            <a:avLst/>
          </a:prstGeom>
          <a:solidFill>
            <a:srgbClr val="6697F0"/>
          </a:solidFill>
          <a:ln>
            <a:solidFill>
              <a:schemeClr val="tx1"/>
            </a:solidFill>
          </a:ln>
          <a:effectLst/>
        </p:spPr>
        <p:txBody>
          <a:bodyPr wrap="none" tIns="0">
            <a:no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endParaRPr lang="en-US" altLang="zh-CN" sz="1600">
              <a:solidFill>
                <a:srgbClr val="000000"/>
              </a:solidFill>
              <a:cs typeface="+mn-ea"/>
              <a:sym typeface="+mn-lt"/>
            </a:endParaRPr>
          </a:p>
        </p:txBody>
      </p:sp>
      <p:sp>
        <p:nvSpPr>
          <p:cNvPr id="24" name="Text Box 40"/>
          <p:cNvSpPr txBox="1">
            <a:spLocks noChangeArrowheads="1"/>
          </p:cNvSpPr>
          <p:nvPr/>
        </p:nvSpPr>
        <p:spPr bwMode="auto">
          <a:xfrm>
            <a:off x="5856132" y="4456567"/>
            <a:ext cx="914033" cy="362343"/>
          </a:xfrm>
          <a:prstGeom prst="rect">
            <a:avLst/>
          </a:prstGeom>
          <a:solidFill>
            <a:srgbClr val="6697F0"/>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endParaRPr lang="en-US" altLang="zh-CN" sz="1600">
              <a:solidFill>
                <a:srgbClr val="000000"/>
              </a:solidFill>
              <a:cs typeface="+mn-ea"/>
              <a:sym typeface="+mn-lt"/>
            </a:endParaRPr>
          </a:p>
        </p:txBody>
      </p:sp>
      <p:sp>
        <p:nvSpPr>
          <p:cNvPr id="25" name="Text Box 41"/>
          <p:cNvSpPr txBox="1">
            <a:spLocks noChangeArrowheads="1"/>
          </p:cNvSpPr>
          <p:nvPr/>
        </p:nvSpPr>
        <p:spPr bwMode="auto">
          <a:xfrm>
            <a:off x="5856132" y="5177292"/>
            <a:ext cx="914033" cy="362343"/>
          </a:xfrm>
          <a:prstGeom prst="rect">
            <a:avLst/>
          </a:prstGeom>
          <a:solidFill>
            <a:srgbClr val="6697F0"/>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endParaRPr lang="en-US" altLang="zh-CN" sz="1600">
              <a:solidFill>
                <a:srgbClr val="000000"/>
              </a:solidFill>
              <a:cs typeface="+mn-ea"/>
              <a:sym typeface="+mn-lt"/>
            </a:endParaRPr>
          </a:p>
        </p:txBody>
      </p:sp>
      <p:sp>
        <p:nvSpPr>
          <p:cNvPr id="26" name="Text Box 42"/>
          <p:cNvSpPr txBox="1">
            <a:spLocks noChangeArrowheads="1"/>
          </p:cNvSpPr>
          <p:nvPr/>
        </p:nvSpPr>
        <p:spPr bwMode="auto">
          <a:xfrm>
            <a:off x="5856132" y="5896429"/>
            <a:ext cx="914033" cy="362343"/>
          </a:xfrm>
          <a:prstGeom prst="rect">
            <a:avLst/>
          </a:prstGeom>
          <a:solidFill>
            <a:srgbClr val="6697F0"/>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5</a:t>
            </a:r>
            <a:endParaRPr lang="en-US" altLang="zh-CN" sz="1600">
              <a:solidFill>
                <a:srgbClr val="000000"/>
              </a:solidFill>
              <a:cs typeface="+mn-ea"/>
              <a:sym typeface="+mn-lt"/>
            </a:endParaRPr>
          </a:p>
        </p:txBody>
      </p:sp>
      <p:sp>
        <p:nvSpPr>
          <p:cNvPr id="27" name="Text Box 43"/>
          <p:cNvSpPr txBox="1">
            <a:spLocks noChangeArrowheads="1"/>
          </p:cNvSpPr>
          <p:nvPr/>
        </p:nvSpPr>
        <p:spPr bwMode="auto">
          <a:xfrm>
            <a:off x="5856132" y="5537654"/>
            <a:ext cx="914033" cy="362343"/>
          </a:xfrm>
          <a:prstGeom prst="rect">
            <a:avLst/>
          </a:prstGeom>
          <a:solidFill>
            <a:srgbClr val="6697F0"/>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endParaRPr lang="en-US" altLang="zh-CN" sz="1600">
              <a:solidFill>
                <a:srgbClr val="000000"/>
              </a:solidFill>
              <a:cs typeface="+mn-ea"/>
              <a:sym typeface="+mn-lt"/>
            </a:endParaRPr>
          </a:p>
        </p:txBody>
      </p:sp>
      <p:sp>
        <p:nvSpPr>
          <p:cNvPr id="28" name="Text Box 44"/>
          <p:cNvSpPr txBox="1">
            <a:spLocks noChangeArrowheads="1"/>
          </p:cNvSpPr>
          <p:nvPr/>
        </p:nvSpPr>
        <p:spPr bwMode="auto">
          <a:xfrm>
            <a:off x="5955504" y="3377067"/>
            <a:ext cx="718466" cy="360612"/>
          </a:xfrm>
          <a:prstGeom prst="rect">
            <a:avLst/>
          </a:prstGeom>
          <a:solidFill>
            <a:srgbClr val="6697F0">
              <a:alpha val="34000"/>
            </a:srgbClr>
          </a:solidFill>
          <a:ln>
            <a:solidFill>
              <a:schemeClr val="tx1"/>
            </a:solidFill>
          </a:ln>
          <a:effec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ACK3</a:t>
            </a:r>
            <a:endParaRPr lang="en-US" altLang="zh-CN" sz="1600">
              <a:solidFill>
                <a:srgbClr val="000000"/>
              </a:solidFill>
              <a:cs typeface="+mn-ea"/>
              <a:sym typeface="+mn-lt"/>
            </a:endParaRPr>
          </a:p>
        </p:txBody>
      </p:sp>
      <p:sp>
        <p:nvSpPr>
          <p:cNvPr id="29" name="Text Box 45"/>
          <p:cNvSpPr txBox="1">
            <a:spLocks noChangeArrowheads="1"/>
          </p:cNvSpPr>
          <p:nvPr/>
        </p:nvSpPr>
        <p:spPr bwMode="auto">
          <a:xfrm>
            <a:off x="5928199" y="4096204"/>
            <a:ext cx="718466" cy="360612"/>
          </a:xfrm>
          <a:prstGeom prst="rect">
            <a:avLst/>
          </a:prstGeom>
          <a:solidFill>
            <a:srgbClr val="6697F0">
              <a:alpha val="34000"/>
            </a:srgbClr>
          </a:solidFill>
          <a:ln>
            <a:solidFill>
              <a:schemeClr val="tx1"/>
            </a:solidFill>
          </a:ln>
          <a:effec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NAK3</a:t>
            </a:r>
            <a:endParaRPr lang="en-US" altLang="zh-CN" sz="1600">
              <a:solidFill>
                <a:srgbClr val="000000"/>
              </a:solidFill>
              <a:cs typeface="+mn-ea"/>
              <a:sym typeface="+mn-lt"/>
            </a:endParaRPr>
          </a:p>
        </p:txBody>
      </p:sp>
      <p:grpSp>
        <p:nvGrpSpPr>
          <p:cNvPr id="30" name="Group 63"/>
          <p:cNvGrpSpPr/>
          <p:nvPr/>
        </p:nvGrpSpPr>
        <p:grpSpPr bwMode="auto">
          <a:xfrm>
            <a:off x="3050043" y="2367417"/>
            <a:ext cx="2809875" cy="3744912"/>
            <a:chOff x="1610" y="1313"/>
            <a:chExt cx="1316" cy="2359"/>
          </a:xfrm>
        </p:grpSpPr>
        <p:sp>
          <p:nvSpPr>
            <p:cNvPr id="31" name="Line 5"/>
            <p:cNvSpPr>
              <a:spLocks noChangeShapeType="1"/>
            </p:cNvSpPr>
            <p:nvPr/>
          </p:nvSpPr>
          <p:spPr bwMode="auto">
            <a:xfrm>
              <a:off x="1610" y="1313"/>
              <a:ext cx="1316" cy="91"/>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2" name="Line 47"/>
            <p:cNvSpPr>
              <a:spLocks noChangeShapeType="1"/>
            </p:cNvSpPr>
            <p:nvPr/>
          </p:nvSpPr>
          <p:spPr bwMode="auto">
            <a:xfrm>
              <a:off x="1610" y="1540"/>
              <a:ext cx="1316" cy="91"/>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3" name="Line 48"/>
            <p:cNvSpPr>
              <a:spLocks noChangeShapeType="1"/>
            </p:cNvSpPr>
            <p:nvPr/>
          </p:nvSpPr>
          <p:spPr bwMode="auto">
            <a:xfrm>
              <a:off x="1610" y="1767"/>
              <a:ext cx="1316"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4" name="Line 49"/>
            <p:cNvSpPr>
              <a:spLocks noChangeShapeType="1"/>
            </p:cNvSpPr>
            <p:nvPr/>
          </p:nvSpPr>
          <p:spPr bwMode="auto">
            <a:xfrm>
              <a:off x="1610" y="1994"/>
              <a:ext cx="1316" cy="408"/>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5" name="Line 52"/>
            <p:cNvSpPr>
              <a:spLocks noChangeShapeType="1"/>
            </p:cNvSpPr>
            <p:nvPr/>
          </p:nvSpPr>
          <p:spPr bwMode="auto">
            <a:xfrm>
              <a:off x="1610" y="2674"/>
              <a:ext cx="1316" cy="544"/>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6" name="Line 54"/>
            <p:cNvSpPr>
              <a:spLocks noChangeShapeType="1"/>
            </p:cNvSpPr>
            <p:nvPr/>
          </p:nvSpPr>
          <p:spPr bwMode="auto">
            <a:xfrm>
              <a:off x="1610" y="2901"/>
              <a:ext cx="1316" cy="544"/>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7" name="Line 55"/>
            <p:cNvSpPr>
              <a:spLocks noChangeShapeType="1"/>
            </p:cNvSpPr>
            <p:nvPr/>
          </p:nvSpPr>
          <p:spPr bwMode="auto">
            <a:xfrm>
              <a:off x="1610" y="3128"/>
              <a:ext cx="1316" cy="544"/>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8" name="Line 56"/>
            <p:cNvSpPr>
              <a:spLocks noChangeShapeType="1"/>
            </p:cNvSpPr>
            <p:nvPr/>
          </p:nvSpPr>
          <p:spPr bwMode="auto">
            <a:xfrm>
              <a:off x="1610" y="2447"/>
              <a:ext cx="1316" cy="544"/>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39" name="Line 57"/>
            <p:cNvSpPr>
              <a:spLocks noChangeShapeType="1"/>
            </p:cNvSpPr>
            <p:nvPr/>
          </p:nvSpPr>
          <p:spPr bwMode="auto">
            <a:xfrm>
              <a:off x="1610" y="2220"/>
              <a:ext cx="1316" cy="54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0" name="Line 58"/>
            <p:cNvSpPr>
              <a:spLocks noChangeShapeType="1"/>
            </p:cNvSpPr>
            <p:nvPr/>
          </p:nvSpPr>
          <p:spPr bwMode="auto">
            <a:xfrm flipH="1">
              <a:off x="1610" y="2084"/>
              <a:ext cx="1316" cy="27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41" name="Line 59"/>
            <p:cNvSpPr>
              <a:spLocks noChangeShapeType="1"/>
            </p:cNvSpPr>
            <p:nvPr/>
          </p:nvSpPr>
          <p:spPr bwMode="auto">
            <a:xfrm flipH="1">
              <a:off x="1610" y="2493"/>
              <a:ext cx="1316" cy="9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42" name="AutoShape 60"/>
          <p:cNvSpPr>
            <a:spLocks noChangeArrowheads="1"/>
          </p:cNvSpPr>
          <p:nvPr/>
        </p:nvSpPr>
        <p:spPr bwMode="auto">
          <a:xfrm>
            <a:off x="7226755" y="3664404"/>
            <a:ext cx="1008063" cy="431800"/>
          </a:xfrm>
          <a:prstGeom prst="wedgeRoundRectCallout">
            <a:avLst>
              <a:gd name="adj1" fmla="val -90157"/>
              <a:gd name="adj2" fmla="val 7352"/>
              <a:gd name="adj3" fmla="val 16667"/>
            </a:avLst>
          </a:prstGeom>
          <a:solidFill>
            <a:srgbClr val="FF3300">
              <a:alpha val="25000"/>
            </a:srgbClr>
          </a:solidFill>
          <a:ln w="12700" algn="ctr">
            <a:solidFill>
              <a:schemeClr val="tx1"/>
            </a:solidFill>
            <a:miter lim="800000"/>
          </a:ln>
          <a:effectLst/>
        </p:spPr>
        <p:txBody>
          <a:bodyPr tIns="0"/>
          <a:lstStyle/>
          <a:p>
            <a:pPr algn="ctr" fontAlgn="base">
              <a:lnSpc>
                <a:spcPct val="120000"/>
              </a:lnSpc>
              <a:spcBef>
                <a:spcPct val="0"/>
              </a:spcBef>
              <a:spcAft>
                <a:spcPct val="0"/>
              </a:spcAft>
            </a:pPr>
            <a:r>
              <a:rPr lang="zh-CN" altLang="en-US">
                <a:solidFill>
                  <a:srgbClr val="FF0000"/>
                </a:solidFill>
                <a:cs typeface="+mn-ea"/>
                <a:sym typeface="+mn-lt"/>
              </a:rPr>
              <a:t>有错</a:t>
            </a:r>
            <a:endParaRPr lang="zh-CN" altLang="en-US">
              <a:solidFill>
                <a:srgbClr val="FF0000"/>
              </a:solidFill>
              <a:cs typeface="+mn-ea"/>
              <a:sym typeface="+mn-lt"/>
            </a:endParaRPr>
          </a:p>
        </p:txBody>
      </p:sp>
      <p:sp>
        <p:nvSpPr>
          <p:cNvPr id="43" name="AutoShape 61"/>
          <p:cNvSpPr/>
          <p:nvPr/>
        </p:nvSpPr>
        <p:spPr bwMode="auto">
          <a:xfrm>
            <a:off x="6801304" y="4534584"/>
            <a:ext cx="96838" cy="513890"/>
          </a:xfrm>
          <a:prstGeom prst="rightBrace">
            <a:avLst>
              <a:gd name="adj1" fmla="val 42076"/>
              <a:gd name="adj2" fmla="val 50000"/>
            </a:avLst>
          </a:pr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fontAlgn="base">
              <a:lnSpc>
                <a:spcPct val="120000"/>
              </a:lnSpc>
              <a:spcBef>
                <a:spcPct val="0"/>
              </a:spcBef>
              <a:spcAft>
                <a:spcPct val="0"/>
              </a:spcAft>
            </a:pPr>
            <a:endParaRPr lang="zh-CN" altLang="zh-CN" sz="2400">
              <a:solidFill>
                <a:srgbClr val="000000"/>
              </a:solidFill>
              <a:cs typeface="+mn-ea"/>
              <a:sym typeface="+mn-lt"/>
            </a:endParaRPr>
          </a:p>
        </p:txBody>
      </p:sp>
      <p:sp>
        <p:nvSpPr>
          <p:cNvPr id="44" name="AutoShape 62"/>
          <p:cNvSpPr>
            <a:spLocks noChangeArrowheads="1"/>
          </p:cNvSpPr>
          <p:nvPr/>
        </p:nvSpPr>
        <p:spPr bwMode="auto">
          <a:xfrm>
            <a:off x="7299960" y="4791710"/>
            <a:ext cx="2282825" cy="792480"/>
          </a:xfrm>
          <a:prstGeom prst="wedgeRoundRectCallout">
            <a:avLst>
              <a:gd name="adj1" fmla="val -67046"/>
              <a:gd name="adj2" fmla="val -45991"/>
              <a:gd name="adj3" fmla="val 16667"/>
            </a:avLst>
          </a:prstGeom>
          <a:solidFill>
            <a:srgbClr val="FF3300">
              <a:alpha val="25000"/>
            </a:srgbClr>
          </a:solidFill>
          <a:ln w="12700" algn="ctr">
            <a:solidFill>
              <a:schemeClr val="tx1"/>
            </a:solidFill>
            <a:miter lim="800000"/>
          </a:ln>
          <a:effectLst/>
        </p:spPr>
        <p:txBody>
          <a:bodyPr tIns="0"/>
          <a:lstStyle/>
          <a:p>
            <a:pPr fontAlgn="base">
              <a:lnSpc>
                <a:spcPct val="120000"/>
              </a:lnSpc>
              <a:spcBef>
                <a:spcPct val="0"/>
              </a:spcBef>
              <a:spcAft>
                <a:spcPct val="0"/>
              </a:spcAft>
            </a:pPr>
            <a:r>
              <a:rPr lang="zh-CN" altLang="en-US">
                <a:solidFill>
                  <a:srgbClr val="000000"/>
                </a:solidFill>
                <a:cs typeface="+mn-ea"/>
                <a:sym typeface="+mn-lt"/>
              </a:rPr>
              <a:t>未正确收到</a:t>
            </a:r>
            <a:r>
              <a:rPr lang="en-US" altLang="zh-CN">
                <a:solidFill>
                  <a:srgbClr val="000000"/>
                </a:solidFill>
                <a:cs typeface="+mn-ea"/>
                <a:sym typeface="+mn-lt"/>
              </a:rPr>
              <a:t>3</a:t>
            </a:r>
            <a:r>
              <a:rPr lang="zh-CN" altLang="en-US">
                <a:solidFill>
                  <a:srgbClr val="000000"/>
                </a:solidFill>
                <a:cs typeface="+mn-ea"/>
                <a:sym typeface="+mn-lt"/>
              </a:rPr>
              <a:t>号帧丢弃后面的帧</a:t>
            </a:r>
            <a:endParaRPr lang="zh-CN" altLang="en-US">
              <a:solidFill>
                <a:srgbClr val="000000"/>
              </a:solidFill>
              <a:cs typeface="+mn-ea"/>
              <a:sym typeface="+mn-lt"/>
            </a:endParaRPr>
          </a:p>
        </p:txBody>
      </p:sp>
      <p:sp>
        <p:nvSpPr>
          <p:cNvPr id="45" name="Text Box 64"/>
          <p:cNvSpPr txBox="1">
            <a:spLocks noChangeArrowheads="1"/>
          </p:cNvSpPr>
          <p:nvPr/>
        </p:nvSpPr>
        <p:spPr bwMode="auto">
          <a:xfrm>
            <a:off x="7658735" y="1696085"/>
            <a:ext cx="2263140" cy="460375"/>
          </a:xfrm>
          <a:prstGeom prst="rect">
            <a:avLst/>
          </a:prstGeom>
          <a:solidFill>
            <a:schemeClr val="accent5">
              <a:lumMod val="90000"/>
              <a:alpha val="33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发送窗口大小 </a:t>
            </a:r>
            <a:r>
              <a:rPr lang="en-US" altLang="zh-CN" sz="2000" dirty="0">
                <a:solidFill>
                  <a:srgbClr val="000000"/>
                </a:solidFill>
                <a:cs typeface="+mn-ea"/>
                <a:sym typeface="+mn-lt"/>
              </a:rPr>
              <a:t>= 5</a:t>
            </a:r>
            <a:endParaRPr lang="en-US" altLang="zh-CN" sz="2000" dirty="0">
              <a:solidFill>
                <a:srgbClr val="000000"/>
              </a:solidFill>
              <a:cs typeface="+mn-ea"/>
              <a:sym typeface="+mn-lt"/>
            </a:endParaRPr>
          </a:p>
        </p:txBody>
      </p:sp>
      <p:pic>
        <p:nvPicPr>
          <p:cNvPr id="92" name="图形 91"/>
          <p:cNvPicPr>
            <a:picLocks noChangeAspect="1"/>
          </p:cNvPicPr>
          <p:nvPr>
            <p:custDataLst>
              <p:tags r:id="rId1"/>
            </p:custDataLst>
          </p:nvPr>
        </p:nvPicPr>
        <p:blipFill>
          <a:blip r:embed="rId2"/>
          <a:stretch>
            <a:fillRect/>
          </a:stretch>
        </p:blipFill>
        <p:spPr>
          <a:xfrm>
            <a:off x="6024514" y="1777437"/>
            <a:ext cx="588835" cy="445833"/>
          </a:xfrm>
          <a:prstGeom prst="rect">
            <a:avLst/>
          </a:prstGeom>
        </p:spPr>
      </p:pic>
      <p:pic>
        <p:nvPicPr>
          <p:cNvPr id="3" name="图形 91"/>
          <p:cNvPicPr>
            <a:picLocks noChangeAspect="1"/>
          </p:cNvPicPr>
          <p:nvPr>
            <p:custDataLst>
              <p:tags r:id="rId3"/>
            </p:custDataLst>
          </p:nvPr>
        </p:nvPicPr>
        <p:blipFill>
          <a:blip r:embed="rId2"/>
          <a:stretch>
            <a:fillRect/>
          </a:stretch>
        </p:blipFill>
        <p:spPr>
          <a:xfrm>
            <a:off x="2175144" y="1778072"/>
            <a:ext cx="588835" cy="445833"/>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latin typeface="微软雅黑" panose="020B0503020204020204" pitchFamily="34" charset="-122"/>
                <a:ea typeface="微软雅黑" panose="020B0503020204020204" pitchFamily="34" charset="-122"/>
                <a:sym typeface="+mn-ea"/>
              </a:rPr>
              <a:t>回退N协议— </a:t>
            </a:r>
            <a:r>
              <a:rPr lang="zh-CN" altLang="en-US" sz="3200" b="0">
                <a:latin typeface="微软雅黑" panose="020B0503020204020204" pitchFamily="34" charset="-122"/>
                <a:ea typeface="微软雅黑" panose="020B0503020204020204" pitchFamily="34" charset="-122"/>
                <a:sym typeface="+mn-lt"/>
              </a:rPr>
              <a:t>数据帧</a:t>
            </a:r>
            <a:r>
              <a:rPr kumimoji="0" lang="zh-CN" altLang="en-US" sz="3200" b="0" i="0" u="none" strike="noStrike" cap="none" spc="0" normalizeH="0" baseline="0">
                <a:latin typeface="微软雅黑" panose="020B0503020204020204" pitchFamily="34" charset="-122"/>
                <a:ea typeface="微软雅黑" panose="020B0503020204020204" pitchFamily="34" charset="-122"/>
                <a:sym typeface="+mn-lt"/>
              </a:rPr>
              <a:t>丢失</a:t>
            </a:r>
            <a:endParaRPr lang="zh-CN" altLang="en-US" b="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44"/>
          <p:cNvSpPr>
            <a:spLocks noChangeShapeType="1"/>
          </p:cNvSpPr>
          <p:nvPr/>
        </p:nvSpPr>
        <p:spPr bwMode="auto">
          <a:xfrm>
            <a:off x="2920365" y="2372360"/>
            <a:ext cx="3237230" cy="889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p:cNvSpPr txBox="1">
            <a:spLocks noChangeArrowheads="1"/>
          </p:cNvSpPr>
          <p:nvPr/>
        </p:nvSpPr>
        <p:spPr bwMode="auto">
          <a:xfrm>
            <a:off x="2268688" y="2539207"/>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7" name="Text Box 4"/>
          <p:cNvSpPr txBox="1">
            <a:spLocks noChangeArrowheads="1"/>
          </p:cNvSpPr>
          <p:nvPr/>
        </p:nvSpPr>
        <p:spPr bwMode="auto">
          <a:xfrm>
            <a:off x="2272080"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endParaRPr lang="en-US" altLang="zh-CN" sz="2000">
              <a:solidFill>
                <a:srgbClr val="000000"/>
              </a:solidFill>
              <a:cs typeface="+mn-ea"/>
              <a:sym typeface="+mn-lt"/>
            </a:endParaRPr>
          </a:p>
        </p:txBody>
      </p:sp>
      <p:sp>
        <p:nvSpPr>
          <p:cNvPr id="8" name="Text Box 5"/>
          <p:cNvSpPr txBox="1">
            <a:spLocks noChangeArrowheads="1"/>
          </p:cNvSpPr>
          <p:nvPr/>
        </p:nvSpPr>
        <p:spPr bwMode="auto">
          <a:xfrm>
            <a:off x="6015405" y="1608933"/>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endParaRPr lang="en-US" altLang="zh-CN" sz="2000">
              <a:solidFill>
                <a:srgbClr val="000000"/>
              </a:solidFill>
              <a:cs typeface="+mn-ea"/>
              <a:sym typeface="+mn-lt"/>
            </a:endParaRPr>
          </a:p>
        </p:txBody>
      </p:sp>
      <p:sp>
        <p:nvSpPr>
          <p:cNvPr id="11" name="Text Box 8"/>
          <p:cNvSpPr txBox="1">
            <a:spLocks noChangeArrowheads="1"/>
          </p:cNvSpPr>
          <p:nvPr/>
        </p:nvSpPr>
        <p:spPr bwMode="auto">
          <a:xfrm>
            <a:off x="2268688" y="2899570"/>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12" name="Text Box 9"/>
          <p:cNvSpPr txBox="1">
            <a:spLocks noChangeArrowheads="1"/>
          </p:cNvSpPr>
          <p:nvPr/>
        </p:nvSpPr>
        <p:spPr bwMode="auto">
          <a:xfrm>
            <a:off x="2268688" y="3620295"/>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endParaRPr lang="en-US" altLang="zh-CN" sz="1600">
              <a:solidFill>
                <a:srgbClr val="000000"/>
              </a:solidFill>
              <a:cs typeface="+mn-ea"/>
              <a:sym typeface="+mn-lt"/>
            </a:endParaRPr>
          </a:p>
        </p:txBody>
      </p:sp>
      <p:sp>
        <p:nvSpPr>
          <p:cNvPr id="13" name="Text Box 10"/>
          <p:cNvSpPr txBox="1">
            <a:spLocks noChangeArrowheads="1"/>
          </p:cNvSpPr>
          <p:nvPr/>
        </p:nvSpPr>
        <p:spPr bwMode="auto">
          <a:xfrm>
            <a:off x="2268688" y="4339432"/>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endParaRPr lang="en-US" altLang="zh-CN" sz="1600">
              <a:solidFill>
                <a:srgbClr val="000000"/>
              </a:solidFill>
              <a:cs typeface="+mn-ea"/>
              <a:sym typeface="+mn-lt"/>
            </a:endParaRPr>
          </a:p>
        </p:txBody>
      </p:sp>
      <p:sp>
        <p:nvSpPr>
          <p:cNvPr id="14" name="Text Box 11"/>
          <p:cNvSpPr txBox="1">
            <a:spLocks noChangeArrowheads="1"/>
          </p:cNvSpPr>
          <p:nvPr/>
        </p:nvSpPr>
        <p:spPr bwMode="auto">
          <a:xfrm>
            <a:off x="2268688" y="3259932"/>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endParaRPr lang="en-US" altLang="zh-CN" sz="1600">
              <a:solidFill>
                <a:srgbClr val="000000"/>
              </a:solidFill>
              <a:cs typeface="+mn-ea"/>
              <a:sym typeface="+mn-lt"/>
            </a:endParaRPr>
          </a:p>
        </p:txBody>
      </p:sp>
      <p:sp>
        <p:nvSpPr>
          <p:cNvPr id="15" name="Text Box 12"/>
          <p:cNvSpPr txBox="1">
            <a:spLocks noChangeArrowheads="1"/>
          </p:cNvSpPr>
          <p:nvPr/>
        </p:nvSpPr>
        <p:spPr bwMode="auto">
          <a:xfrm>
            <a:off x="2268688" y="3980657"/>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endParaRPr lang="en-US" altLang="zh-CN" sz="1600">
              <a:solidFill>
                <a:srgbClr val="000000"/>
              </a:solidFill>
              <a:cs typeface="+mn-ea"/>
              <a:sym typeface="+mn-lt"/>
            </a:endParaRPr>
          </a:p>
        </p:txBody>
      </p:sp>
      <p:sp>
        <p:nvSpPr>
          <p:cNvPr id="16" name="Text Box 13"/>
          <p:cNvSpPr txBox="1">
            <a:spLocks noChangeArrowheads="1"/>
          </p:cNvSpPr>
          <p:nvPr/>
        </p:nvSpPr>
        <p:spPr bwMode="auto">
          <a:xfrm>
            <a:off x="2268688" y="4699795"/>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3</a:t>
            </a:r>
            <a:endParaRPr lang="en-US" altLang="zh-CN" sz="1600">
              <a:solidFill>
                <a:srgbClr val="000000"/>
              </a:solidFill>
              <a:cs typeface="+mn-ea"/>
              <a:sym typeface="+mn-lt"/>
            </a:endParaRPr>
          </a:p>
        </p:txBody>
      </p:sp>
      <p:sp>
        <p:nvSpPr>
          <p:cNvPr id="17" name="Text Box 15"/>
          <p:cNvSpPr txBox="1">
            <a:spLocks noChangeArrowheads="1"/>
          </p:cNvSpPr>
          <p:nvPr/>
        </p:nvSpPr>
        <p:spPr bwMode="auto">
          <a:xfrm>
            <a:off x="2268688" y="5060157"/>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4</a:t>
            </a:r>
            <a:endParaRPr lang="en-US" altLang="zh-CN" sz="1600">
              <a:solidFill>
                <a:srgbClr val="000000"/>
              </a:solidFill>
              <a:cs typeface="+mn-ea"/>
              <a:sym typeface="+mn-lt"/>
            </a:endParaRPr>
          </a:p>
        </p:txBody>
      </p:sp>
      <p:sp>
        <p:nvSpPr>
          <p:cNvPr id="18" name="Text Box 16"/>
          <p:cNvSpPr txBox="1">
            <a:spLocks noChangeArrowheads="1"/>
          </p:cNvSpPr>
          <p:nvPr/>
        </p:nvSpPr>
        <p:spPr bwMode="auto">
          <a:xfrm>
            <a:off x="6013450" y="2612390"/>
            <a:ext cx="913765" cy="336550"/>
          </a:xfrm>
          <a:prstGeom prst="rect">
            <a:avLst/>
          </a:prstGeom>
          <a:solidFill>
            <a:srgbClr val="6697F0"/>
          </a:solidFill>
          <a:ln>
            <a:solidFill>
              <a:schemeClr val="tx1"/>
            </a:solidFill>
          </a:ln>
          <a:effectLst/>
        </p:spPr>
        <p:txBody>
          <a:bodyPr wrap="none" tIns="0">
            <a:no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19" name="Text Box 17"/>
          <p:cNvSpPr txBox="1">
            <a:spLocks noChangeArrowheads="1"/>
          </p:cNvSpPr>
          <p:nvPr/>
        </p:nvSpPr>
        <p:spPr bwMode="auto">
          <a:xfrm>
            <a:off x="6013450" y="2944495"/>
            <a:ext cx="913765" cy="390525"/>
          </a:xfrm>
          <a:prstGeom prst="rect">
            <a:avLst/>
          </a:prstGeom>
          <a:solidFill>
            <a:srgbClr val="6697F0"/>
          </a:solidFill>
          <a:ln>
            <a:solidFill>
              <a:schemeClr val="tx1"/>
            </a:solidFill>
          </a:ln>
          <a:effectLst/>
        </p:spPr>
        <p:txBody>
          <a:bodyPr wrap="none" tIns="0">
            <a:no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0" name="Text Box 18"/>
          <p:cNvSpPr txBox="1">
            <a:spLocks noChangeArrowheads="1"/>
          </p:cNvSpPr>
          <p:nvPr/>
        </p:nvSpPr>
        <p:spPr bwMode="auto">
          <a:xfrm>
            <a:off x="6013600" y="3812382"/>
            <a:ext cx="914033" cy="362343"/>
          </a:xfrm>
          <a:prstGeom prst="rect">
            <a:avLst/>
          </a:prstGeom>
          <a:solidFill>
            <a:srgbClr val="6697F0"/>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1" name="Text Box 19"/>
          <p:cNvSpPr txBox="1">
            <a:spLocks noChangeArrowheads="1"/>
          </p:cNvSpPr>
          <p:nvPr/>
        </p:nvSpPr>
        <p:spPr bwMode="auto">
          <a:xfrm>
            <a:off x="6013450" y="4965065"/>
            <a:ext cx="913765" cy="409575"/>
          </a:xfrm>
          <a:prstGeom prst="rect">
            <a:avLst/>
          </a:prstGeom>
          <a:solidFill>
            <a:srgbClr val="6697F0"/>
          </a:solidFill>
          <a:ln>
            <a:solidFill>
              <a:schemeClr val="tx1"/>
            </a:solidFill>
          </a:ln>
          <a:effectLst/>
        </p:spPr>
        <p:txBody>
          <a:bodyPr wrap="none">
            <a:no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2" name="Text Box 21"/>
          <p:cNvSpPr txBox="1">
            <a:spLocks noChangeArrowheads="1"/>
          </p:cNvSpPr>
          <p:nvPr/>
        </p:nvSpPr>
        <p:spPr bwMode="auto">
          <a:xfrm>
            <a:off x="6013450" y="4555490"/>
            <a:ext cx="913765" cy="402590"/>
          </a:xfrm>
          <a:prstGeom prst="rect">
            <a:avLst/>
          </a:prstGeom>
          <a:solidFill>
            <a:srgbClr val="6697F0"/>
          </a:solidFill>
          <a:ln>
            <a:solidFill>
              <a:schemeClr val="tx1"/>
            </a:solidFill>
          </a:ln>
          <a:effectLst/>
        </p:spPr>
        <p:txBody>
          <a:bodyPr wrap="none">
            <a:no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3" name="Text Box 22"/>
          <p:cNvSpPr txBox="1">
            <a:spLocks noChangeArrowheads="1"/>
          </p:cNvSpPr>
          <p:nvPr/>
        </p:nvSpPr>
        <p:spPr bwMode="auto">
          <a:xfrm>
            <a:off x="6013450" y="5370195"/>
            <a:ext cx="913765" cy="370205"/>
          </a:xfrm>
          <a:prstGeom prst="rect">
            <a:avLst/>
          </a:prstGeom>
          <a:solidFill>
            <a:srgbClr val="6697F0"/>
          </a:solidFill>
          <a:ln>
            <a:solidFill>
              <a:schemeClr val="tx1"/>
            </a:solidFill>
          </a:ln>
          <a:effectLst/>
        </p:spPr>
        <p:txBody>
          <a:bodyPr wrap="none" tIns="0">
            <a:no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3</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4" name="Text Box 24"/>
          <p:cNvSpPr txBox="1">
            <a:spLocks noChangeArrowheads="1"/>
          </p:cNvSpPr>
          <p:nvPr/>
        </p:nvSpPr>
        <p:spPr bwMode="auto">
          <a:xfrm>
            <a:off x="6013450" y="5730875"/>
            <a:ext cx="913765" cy="317500"/>
          </a:xfrm>
          <a:prstGeom prst="rect">
            <a:avLst/>
          </a:prstGeom>
          <a:solidFill>
            <a:srgbClr val="6697F0"/>
          </a:solidFill>
          <a:ln>
            <a:solidFill>
              <a:schemeClr val="tx1"/>
            </a:solidFill>
          </a:ln>
          <a:effectLst/>
        </p:spPr>
        <p:txBody>
          <a:bodyPr wrap="none" tIns="0">
            <a:no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4</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5" name="Text Box 26"/>
          <p:cNvSpPr txBox="1">
            <a:spLocks noChangeArrowheads="1"/>
          </p:cNvSpPr>
          <p:nvPr/>
        </p:nvSpPr>
        <p:spPr bwMode="auto">
          <a:xfrm>
            <a:off x="6088348" y="4172745"/>
            <a:ext cx="713105" cy="376555"/>
          </a:xfrm>
          <a:prstGeom prst="rect">
            <a:avLst/>
          </a:prstGeom>
          <a:solidFill>
            <a:srgbClr val="6697F0">
              <a:alpha val="34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195">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NAK2</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6" name="Line 28"/>
          <p:cNvSpPr>
            <a:spLocks noChangeShapeType="1"/>
          </p:cNvSpPr>
          <p:nvPr/>
        </p:nvSpPr>
        <p:spPr bwMode="auto">
          <a:xfrm>
            <a:off x="3207511" y="2683670"/>
            <a:ext cx="2809875" cy="144462"/>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29"/>
          <p:cNvSpPr>
            <a:spLocks noChangeShapeType="1"/>
          </p:cNvSpPr>
          <p:nvPr/>
        </p:nvSpPr>
        <p:spPr bwMode="auto">
          <a:xfrm>
            <a:off x="3207511" y="3044033"/>
            <a:ext cx="2809875" cy="14446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30"/>
          <p:cNvSpPr>
            <a:spLocks noChangeShapeType="1"/>
          </p:cNvSpPr>
          <p:nvPr/>
        </p:nvSpPr>
        <p:spPr bwMode="auto">
          <a:xfrm>
            <a:off x="3207510" y="3404395"/>
            <a:ext cx="1441450" cy="119062"/>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31"/>
          <p:cNvSpPr>
            <a:spLocks noChangeShapeType="1"/>
          </p:cNvSpPr>
          <p:nvPr/>
        </p:nvSpPr>
        <p:spPr bwMode="auto">
          <a:xfrm>
            <a:off x="3207511" y="3764758"/>
            <a:ext cx="2808287" cy="263525"/>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32"/>
          <p:cNvSpPr>
            <a:spLocks noChangeShapeType="1"/>
          </p:cNvSpPr>
          <p:nvPr/>
        </p:nvSpPr>
        <p:spPr bwMode="auto">
          <a:xfrm>
            <a:off x="3207511" y="4844258"/>
            <a:ext cx="2808287" cy="69691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3"/>
          <p:cNvSpPr>
            <a:spLocks noChangeShapeType="1"/>
          </p:cNvSpPr>
          <p:nvPr/>
        </p:nvSpPr>
        <p:spPr bwMode="auto">
          <a:xfrm>
            <a:off x="3207511" y="5204621"/>
            <a:ext cx="2808287" cy="695325"/>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5"/>
          <p:cNvSpPr>
            <a:spLocks noChangeShapeType="1"/>
          </p:cNvSpPr>
          <p:nvPr/>
        </p:nvSpPr>
        <p:spPr bwMode="auto">
          <a:xfrm>
            <a:off x="3207511" y="4483896"/>
            <a:ext cx="2808287" cy="623887"/>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Line 36"/>
          <p:cNvSpPr>
            <a:spLocks noChangeShapeType="1"/>
          </p:cNvSpPr>
          <p:nvPr/>
        </p:nvSpPr>
        <p:spPr bwMode="auto">
          <a:xfrm>
            <a:off x="3207511" y="4123533"/>
            <a:ext cx="2808287" cy="625475"/>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4" name="Line 37"/>
          <p:cNvSpPr>
            <a:spLocks noChangeShapeType="1"/>
          </p:cNvSpPr>
          <p:nvPr/>
        </p:nvSpPr>
        <p:spPr bwMode="auto">
          <a:xfrm flipH="1">
            <a:off x="3208020" y="4314190"/>
            <a:ext cx="2920365" cy="24765"/>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AutoShape 40"/>
          <p:cNvSpPr/>
          <p:nvPr/>
        </p:nvSpPr>
        <p:spPr bwMode="auto">
          <a:xfrm>
            <a:off x="6952423" y="3883821"/>
            <a:ext cx="144463" cy="865187"/>
          </a:xfrm>
          <a:prstGeom prst="rightBrace">
            <a:avLst>
              <a:gd name="adj1" fmla="val 49908"/>
              <a:gd name="adj2" fmla="val 50000"/>
            </a:avLst>
          </a:prstGeom>
          <a:noFill/>
          <a:ln w="12700">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defRPr/>
            </a:pPr>
            <a:endParaRPr kumimoji="0" lang="zh-CN" altLang="zh-CN" sz="2400" b="0" i="0" u="none" strike="noStrike" kern="0" cap="none" spc="0" normalizeH="0" baseline="0" noProof="0">
              <a:ln>
                <a:noFill/>
              </a:ln>
              <a:solidFill>
                <a:srgbClr val="000000"/>
              </a:solidFill>
              <a:effectLst/>
              <a:uLnTx/>
              <a:uFillTx/>
              <a:cs typeface="+mn-ea"/>
              <a:sym typeface="+mn-lt"/>
            </a:endParaRPr>
          </a:p>
        </p:txBody>
      </p:sp>
      <p:sp>
        <p:nvSpPr>
          <p:cNvPr id="36" name="AutoShape 41"/>
          <p:cNvSpPr>
            <a:spLocks noChangeArrowheads="1"/>
          </p:cNvSpPr>
          <p:nvPr/>
        </p:nvSpPr>
        <p:spPr bwMode="auto">
          <a:xfrm>
            <a:off x="7457440" y="4315460"/>
            <a:ext cx="2174875" cy="882650"/>
          </a:xfrm>
          <a:prstGeom prst="wedgeRoundRectCallout">
            <a:avLst>
              <a:gd name="adj1" fmla="val -67074"/>
              <a:gd name="adj2" fmla="val -46611"/>
              <a:gd name="adj3" fmla="val 16667"/>
            </a:avLst>
          </a:prstGeom>
          <a:solidFill>
            <a:srgbClr val="FF3300">
              <a:alpha val="25000"/>
            </a:srgbClr>
          </a:solidFill>
          <a:ln w="12700" algn="ctr">
            <a:solidFill>
              <a:srgbClr val="000000"/>
            </a:solidFill>
            <a:miter lim="800000"/>
          </a:ln>
          <a:effectLst/>
        </p:spPr>
        <p:txBody>
          <a:bodyPr/>
          <a:lstStyle/>
          <a:p>
            <a:pPr marL="0" marR="0" lvl="0" indent="0" defTabSz="914400" eaLnBrk="1" fontAlgn="base" latinLnBrk="0" hangingPunct="1">
              <a:lnSpc>
                <a:spcPct val="12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cs typeface="+mn-ea"/>
                <a:sym typeface="+mn-lt"/>
              </a:rPr>
              <a:t>未正确收到</a:t>
            </a:r>
            <a:r>
              <a:rPr kumimoji="0" lang="en-US" altLang="zh-CN" sz="1800" b="0" i="0" u="none" strike="noStrike" kern="0" cap="none" spc="0" normalizeH="0" baseline="0" noProof="0" dirty="0">
                <a:ln>
                  <a:noFill/>
                </a:ln>
                <a:solidFill>
                  <a:srgbClr val="000000"/>
                </a:solidFill>
                <a:effectLst/>
                <a:uLnTx/>
                <a:uFillTx/>
                <a:cs typeface="+mn-ea"/>
                <a:sym typeface="+mn-lt"/>
              </a:rPr>
              <a:t>2</a:t>
            </a:r>
            <a:r>
              <a:rPr kumimoji="0" lang="zh-CN" altLang="en-US" sz="1800" b="0" i="0" u="none" strike="noStrike" kern="0" cap="none" spc="0" normalizeH="0" baseline="0" noProof="0" dirty="0">
                <a:ln>
                  <a:noFill/>
                </a:ln>
                <a:solidFill>
                  <a:srgbClr val="000000"/>
                </a:solidFill>
                <a:effectLst/>
                <a:uLnTx/>
                <a:uFillTx/>
                <a:cs typeface="+mn-ea"/>
                <a:sym typeface="+mn-lt"/>
              </a:rPr>
              <a:t>号帧</a:t>
            </a:r>
            <a:endParaRPr kumimoji="0" lang="zh-CN" altLang="en-US" sz="1800" b="0" i="0" u="none" strike="noStrike" kern="0" cap="none" spc="0" normalizeH="0" baseline="0" noProof="0" dirty="0">
              <a:ln>
                <a:noFill/>
              </a:ln>
              <a:solidFill>
                <a:srgbClr val="000000"/>
              </a:solidFill>
              <a:effectLst/>
              <a:uLnTx/>
              <a:uFillTx/>
              <a:cs typeface="+mn-ea"/>
              <a:sym typeface="+mn-lt"/>
            </a:endParaRPr>
          </a:p>
          <a:p>
            <a:pPr marL="0" marR="0" lvl="0" indent="0" defTabSz="914400" eaLnBrk="1" fontAlgn="base" latinLnBrk="0" hangingPunct="1">
              <a:lnSpc>
                <a:spcPct val="120000"/>
              </a:lnSpc>
              <a:spcBef>
                <a:spcPct val="0"/>
              </a:spcBef>
              <a:spcAft>
                <a:spcPct val="0"/>
              </a:spcAft>
              <a:buClrTx/>
              <a:buSzTx/>
              <a:buFontTx/>
              <a:buNone/>
              <a:defRPr/>
            </a:pPr>
            <a:r>
              <a:rPr kumimoji="0" lang="zh-CN" altLang="en-US" sz="1800" b="0" i="0" u="none" strike="noStrike" kern="0" cap="none" spc="0" normalizeH="0" baseline="0" noProof="0" dirty="0">
                <a:ln>
                  <a:noFill/>
                </a:ln>
                <a:solidFill>
                  <a:srgbClr val="000000"/>
                </a:solidFill>
                <a:effectLst/>
                <a:uLnTx/>
                <a:uFillTx/>
                <a:cs typeface="+mn-ea"/>
                <a:sym typeface="+mn-lt"/>
              </a:rPr>
              <a:t>丢弃后面接收的帧</a:t>
            </a:r>
            <a:endParaRPr kumimoji="0" lang="zh-CN" altLang="en-US" sz="1800" b="0" i="0" u="none" strike="noStrike" kern="0" cap="none" spc="0" normalizeH="0" baseline="0" noProof="0" dirty="0">
              <a:ln>
                <a:noFill/>
              </a:ln>
              <a:solidFill>
                <a:srgbClr val="000000"/>
              </a:solidFill>
              <a:effectLst/>
              <a:uLnTx/>
              <a:uFillTx/>
              <a:cs typeface="+mn-ea"/>
              <a:sym typeface="+mn-lt"/>
            </a:endParaRPr>
          </a:p>
        </p:txBody>
      </p:sp>
      <p:sp>
        <p:nvSpPr>
          <p:cNvPr id="37" name="Text Box 43"/>
          <p:cNvSpPr txBox="1">
            <a:spLocks noChangeArrowheads="1"/>
          </p:cNvSpPr>
          <p:nvPr/>
        </p:nvSpPr>
        <p:spPr bwMode="auto">
          <a:xfrm>
            <a:off x="8256078" y="1951306"/>
            <a:ext cx="1584325" cy="429861"/>
          </a:xfrm>
          <a:prstGeom prst="rect">
            <a:avLst/>
          </a:prstGeom>
          <a:solidFill>
            <a:schemeClr val="accent5">
              <a:lumMod val="90000"/>
              <a:alpha val="33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发送窗口</a:t>
            </a:r>
            <a:r>
              <a:rPr lang="en-US" altLang="zh-CN" sz="2000" dirty="0">
                <a:solidFill>
                  <a:srgbClr val="000000"/>
                </a:solidFill>
                <a:cs typeface="+mn-ea"/>
                <a:sym typeface="+mn-lt"/>
              </a:rPr>
              <a:t>=5</a:t>
            </a:r>
            <a:endParaRPr lang="en-US" altLang="zh-CN" sz="2000" dirty="0">
              <a:solidFill>
                <a:srgbClr val="000000"/>
              </a:solidFill>
              <a:cs typeface="+mn-ea"/>
              <a:sym typeface="+mn-lt"/>
            </a:endParaRPr>
          </a:p>
        </p:txBody>
      </p:sp>
      <p:pic>
        <p:nvPicPr>
          <p:cNvPr id="3" name="图形 91"/>
          <p:cNvPicPr>
            <a:picLocks noChangeAspect="1"/>
          </p:cNvPicPr>
          <p:nvPr>
            <p:custDataLst>
              <p:tags r:id="rId1"/>
            </p:custDataLst>
          </p:nvPr>
        </p:nvPicPr>
        <p:blipFill>
          <a:blip r:embed="rId2"/>
          <a:stretch>
            <a:fillRect/>
          </a:stretch>
        </p:blipFill>
        <p:spPr>
          <a:xfrm>
            <a:off x="2351674" y="2096842"/>
            <a:ext cx="588835" cy="445833"/>
          </a:xfrm>
          <a:prstGeom prst="rect">
            <a:avLst/>
          </a:prstGeom>
        </p:spPr>
      </p:pic>
      <p:pic>
        <p:nvPicPr>
          <p:cNvPr id="38" name="图形 91"/>
          <p:cNvPicPr>
            <a:picLocks noChangeAspect="1"/>
          </p:cNvPicPr>
          <p:nvPr>
            <p:custDataLst>
              <p:tags r:id="rId3"/>
            </p:custDataLst>
          </p:nvPr>
        </p:nvPicPr>
        <p:blipFill>
          <a:blip r:embed="rId2"/>
          <a:stretch>
            <a:fillRect/>
          </a:stretch>
        </p:blipFill>
        <p:spPr>
          <a:xfrm>
            <a:off x="6168659" y="2103192"/>
            <a:ext cx="588835" cy="4458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0"/>
          <p:cNvSpPr>
            <a:spLocks noChangeArrowheads="1"/>
          </p:cNvSpPr>
          <p:nvPr/>
        </p:nvSpPr>
        <p:spPr bwMode="auto">
          <a:xfrm>
            <a:off x="8415937" y="5197255"/>
            <a:ext cx="1223913" cy="259375"/>
          </a:xfrm>
          <a:prstGeom prst="rect">
            <a:avLst/>
          </a:prstGeom>
          <a:solidFill>
            <a:schemeClr val="bg1"/>
          </a:solid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51" name="Rectangle 73"/>
          <p:cNvSpPr>
            <a:spLocks noChangeArrowheads="1"/>
          </p:cNvSpPr>
          <p:nvPr/>
        </p:nvSpPr>
        <p:spPr bwMode="auto">
          <a:xfrm>
            <a:off x="3344457" y="5177022"/>
            <a:ext cx="1223913" cy="259375"/>
          </a:xfrm>
          <a:prstGeom prst="rect">
            <a:avLst/>
          </a:prstGeom>
          <a:no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464898" name="Rectangle 2"/>
          <p:cNvSpPr>
            <a:spLocks noGrp="1" noChangeArrowheads="1"/>
          </p:cNvSpPr>
          <p:nvPr>
            <p:ph type="title"/>
          </p:nvPr>
        </p:nvSpPr>
        <p:spPr/>
        <p:txBody>
          <a:bodyPr>
            <a:normAutofit/>
          </a:bodyPr>
          <a:lstStyle/>
          <a:p>
            <a:pPr algn="l">
              <a:lnSpc>
                <a:spcPct val="100000"/>
              </a:lnSpc>
              <a:buClrTx/>
              <a:buSzTx/>
              <a:buFontTx/>
            </a:pPr>
            <a:r>
              <a:rPr sz="3200" kern="1200">
                <a:sym typeface="+mn-lt"/>
              </a:rPr>
              <a:t>数据链路层的任务</a:t>
            </a:r>
            <a:endParaRPr sz="3200" kern="1200">
              <a:sym typeface="+mn-lt"/>
            </a:endParaRPr>
          </a:p>
        </p:txBody>
      </p:sp>
      <p:sp>
        <p:nvSpPr>
          <p:cNvPr id="464899" name="Rectangle 3"/>
          <p:cNvSpPr>
            <a:spLocks noGrp="1" noChangeArrowheads="1"/>
          </p:cNvSpPr>
          <p:nvPr>
            <p:ph idx="1"/>
          </p:nvPr>
        </p:nvSpPr>
        <p:spPr/>
        <p:txBody>
          <a:bodyPr>
            <a:noAutofit/>
          </a:bodyPr>
          <a:lstStyle/>
          <a:p>
            <a:pPr>
              <a:spcBef>
                <a:spcPts val="0"/>
              </a:spcBef>
              <a:buFont typeface="Wingdings" panose="05000000000000000000" charset="0"/>
              <a:buChar char="n"/>
            </a:pPr>
            <a:r>
              <a:rPr lang="zh-CN" altLang="en-US" sz="2800" dirty="0">
                <a:ea typeface="微软雅黑 Light" panose="020B0502040204020203" pitchFamily="34" charset="-122"/>
                <a:cs typeface="微软雅黑 Light" panose="020B0502040204020203" pitchFamily="34" charset="-122"/>
              </a:rPr>
              <a:t>提供相邻结点之间的可靠通信</a:t>
            </a:r>
            <a:r>
              <a:rPr lang="zh-CN" altLang="en-US" sz="2800" dirty="0">
                <a:ea typeface="微软雅黑 Light" panose="020B0502040204020203" pitchFamily="34" charset="-122"/>
                <a:cs typeface="微软雅黑 Light" panose="020B0502040204020203" pitchFamily="34" charset="-122"/>
                <a:sym typeface="+mn-lt"/>
              </a:rPr>
              <a:t>，具体体现为：</a:t>
            </a:r>
            <a:endParaRPr lang="zh-CN" altLang="en-US" sz="2800" dirty="0">
              <a:ea typeface="微软雅黑 Light" panose="020B0502040204020203" pitchFamily="34" charset="-122"/>
              <a:cs typeface="微软雅黑 Light" panose="020B0502040204020203" pitchFamily="34" charset="-122"/>
              <a:sym typeface="+mn-lt"/>
            </a:endParaRPr>
          </a:p>
          <a:p>
            <a:pPr marL="631825" lvl="1" indent="-281940" algn="l" eaLnBrk="1" hangingPunct="1">
              <a:lnSpc>
                <a:spcPct val="100000"/>
              </a:lnSpc>
              <a:spcBef>
                <a:spcPct val="20000"/>
              </a:spcBef>
              <a:buChar char="n"/>
            </a:pPr>
            <a:r>
              <a:rPr lang="zh-CN" altLang="en-US" sz="2400" dirty="0">
                <a:ea typeface="微软雅黑 Light" panose="020B0502040204020203" pitchFamily="34" charset="-122"/>
                <a:cs typeface="微软雅黑 Light" panose="020B0502040204020203" pitchFamily="34" charset="-122"/>
                <a:sym typeface="+mn-lt"/>
              </a:rPr>
              <a:t>结点：结点可以是路由器等网络设备，也可以是用户主机或其它业务终端</a:t>
            </a:r>
            <a:endParaRPr sz="2400" dirty="0">
              <a:ea typeface="微软雅黑 Light" panose="020B0502040204020203" pitchFamily="34" charset="-122"/>
              <a:cs typeface="微软雅黑 Light" panose="020B0502040204020203" pitchFamily="34" charset="-122"/>
              <a:sym typeface="+mn-lt"/>
            </a:endParaRPr>
          </a:p>
          <a:p>
            <a:pPr marL="631825" lvl="1" indent="-281940" algn="l" eaLnBrk="1" hangingPunct="1">
              <a:lnSpc>
                <a:spcPct val="100000"/>
              </a:lnSpc>
              <a:spcBef>
                <a:spcPct val="20000"/>
              </a:spcBef>
              <a:buChar char="n"/>
            </a:pPr>
            <a:r>
              <a:rPr lang="zh-CN" altLang="en-US" sz="2400" dirty="0">
                <a:ea typeface="微软雅黑 Light" panose="020B0502040204020203" pitchFamily="34" charset="-122"/>
                <a:cs typeface="微软雅黑 Light" panose="020B0502040204020203" pitchFamily="34" charset="-122"/>
                <a:sym typeface="+mn-lt"/>
              </a:rPr>
              <a:t>场合：处理相邻节点间的数据传输</a:t>
            </a:r>
            <a:endParaRPr lang="zh-CN" altLang="en-US" sz="2400" dirty="0">
              <a:ea typeface="微软雅黑 Light" panose="020B0502040204020203" pitchFamily="34" charset="-122"/>
              <a:cs typeface="微软雅黑 Light" panose="020B0502040204020203" pitchFamily="34" charset="-122"/>
              <a:sym typeface="+mn-lt"/>
            </a:endParaRPr>
          </a:p>
          <a:p>
            <a:pPr marL="631825" lvl="1" indent="-281940" algn="l" eaLnBrk="1" hangingPunct="1">
              <a:lnSpc>
                <a:spcPct val="100000"/>
              </a:lnSpc>
              <a:spcBef>
                <a:spcPct val="20000"/>
              </a:spcBef>
              <a:buChar char="n"/>
            </a:pPr>
            <a:r>
              <a:rPr lang="zh-CN" altLang="en-US" sz="2400" dirty="0">
                <a:ea typeface="微软雅黑 Light" panose="020B0502040204020203" pitchFamily="34" charset="-122"/>
                <a:cs typeface="微软雅黑 Light" panose="020B0502040204020203" pitchFamily="34" charset="-122"/>
                <a:sym typeface="+mn-lt"/>
              </a:rPr>
              <a:t>对象：传输的数据单元是帧（</a:t>
            </a:r>
            <a:r>
              <a:rPr sz="2400" dirty="0">
                <a:ea typeface="微软雅黑 Light" panose="020B0502040204020203" pitchFamily="34" charset="-122"/>
                <a:cs typeface="微软雅黑 Light" panose="020B0502040204020203" pitchFamily="34" charset="-122"/>
                <a:sym typeface="+mn-lt"/>
              </a:rPr>
              <a:t>Frame</a:t>
            </a:r>
            <a:r>
              <a:rPr lang="zh-CN" altLang="en-US" sz="2400" dirty="0">
                <a:ea typeface="微软雅黑 Light" panose="020B0502040204020203" pitchFamily="34" charset="-122"/>
                <a:cs typeface="微软雅黑 Light" panose="020B0502040204020203" pitchFamily="34" charset="-122"/>
                <a:sym typeface="+mn-lt"/>
              </a:rPr>
              <a:t>）</a:t>
            </a:r>
            <a:endParaRPr lang="zh-CN" altLang="en-US" sz="2400" dirty="0">
              <a:ea typeface="微软雅黑 Light" panose="020B0502040204020203" pitchFamily="34" charset="-122"/>
              <a:cs typeface="微软雅黑 Light" panose="020B0502040204020203" pitchFamily="34" charset="-122"/>
              <a:sym typeface="+mn-lt"/>
            </a:endParaRPr>
          </a:p>
          <a:p>
            <a:pPr marL="631825" lvl="1" indent="-281940" algn="l" eaLnBrk="1" hangingPunct="1">
              <a:lnSpc>
                <a:spcPct val="100000"/>
              </a:lnSpc>
              <a:spcBef>
                <a:spcPct val="20000"/>
              </a:spcBef>
              <a:buChar char="n"/>
            </a:pPr>
            <a:r>
              <a:rPr lang="zh-CN" altLang="en-US" sz="2400" dirty="0">
                <a:ea typeface="微软雅黑 Light" panose="020B0502040204020203" pitchFamily="34" charset="-122"/>
                <a:cs typeface="微软雅黑 Light" panose="020B0502040204020203" pitchFamily="34" charset="-122"/>
                <a:sym typeface="+mn-lt"/>
              </a:rPr>
              <a:t>目的：将不可靠的物理链路变为可靠的逻辑链路</a:t>
            </a:r>
            <a:endParaRPr sz="2400" dirty="0">
              <a:ea typeface="微软雅黑 Light" panose="020B0502040204020203" pitchFamily="34" charset="-122"/>
              <a:cs typeface="微软雅黑 Light" panose="020B0502040204020203" pitchFamily="34" charset="-122"/>
              <a:sym typeface="+mn-lt"/>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
        <p:nvSpPr>
          <p:cNvPr id="10" name="Rectangle 7"/>
          <p:cNvSpPr>
            <a:spLocks noChangeArrowheads="1"/>
          </p:cNvSpPr>
          <p:nvPr/>
        </p:nvSpPr>
        <p:spPr bwMode="auto">
          <a:xfrm>
            <a:off x="8421475" y="4523854"/>
            <a:ext cx="1302630" cy="277790"/>
          </a:xfrm>
          <a:prstGeom prst="rect">
            <a:avLst/>
          </a:prstGeom>
          <a:solidFill>
            <a:schemeClr val="accent3">
              <a:lumMod val="20000"/>
              <a:lumOff val="80000"/>
            </a:schemeClr>
          </a:solid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12" name="Rectangle 9"/>
          <p:cNvSpPr>
            <a:spLocks noChangeArrowheads="1"/>
          </p:cNvSpPr>
          <p:nvPr/>
        </p:nvSpPr>
        <p:spPr bwMode="auto">
          <a:xfrm>
            <a:off x="8641606" y="3798292"/>
            <a:ext cx="863940" cy="239023"/>
          </a:xfrm>
          <a:prstGeom prst="rect">
            <a:avLst/>
          </a:prstGeom>
          <a:solidFill>
            <a:schemeClr val="bg1">
              <a:lumMod val="75000"/>
            </a:schemeClr>
          </a:solidFill>
          <a:ln w="12700">
            <a:solidFill>
              <a:schemeClr val="tx1"/>
            </a:solidFill>
            <a:miter lim="800000"/>
          </a:ln>
          <a:effectLst/>
        </p:spPr>
        <p:txBody>
          <a:bodyPr wrap="none" anchor="ctr"/>
          <a:lstStyle/>
          <a:p>
            <a:pPr algn="ctr" defTabSz="1016000" eaLnBrk="0" hangingPunct="0">
              <a:lnSpc>
                <a:spcPct val="120000"/>
              </a:lnSpc>
            </a:pPr>
            <a:r>
              <a:rPr kumimoji="1" lang="zh-CN" altLang="en-US" sz="1200" b="1" dirty="0">
                <a:cs typeface="+mn-ea"/>
                <a:sym typeface="+mn-lt"/>
              </a:rPr>
              <a:t>数据包</a:t>
            </a:r>
            <a:endParaRPr kumimoji="1" lang="zh-CN" altLang="en-US" sz="1200" b="1" dirty="0">
              <a:cs typeface="+mn-ea"/>
              <a:sym typeface="+mn-lt"/>
            </a:endParaRPr>
          </a:p>
        </p:txBody>
      </p:sp>
      <p:sp>
        <p:nvSpPr>
          <p:cNvPr id="14" name="Rectangle 11"/>
          <p:cNvSpPr>
            <a:spLocks noChangeArrowheads="1"/>
          </p:cNvSpPr>
          <p:nvPr/>
        </p:nvSpPr>
        <p:spPr bwMode="auto">
          <a:xfrm>
            <a:off x="8414898" y="5165157"/>
            <a:ext cx="1309207" cy="320965"/>
          </a:xfrm>
          <a:prstGeom prst="rect">
            <a:avLst/>
          </a:prstGeom>
          <a:solidFill>
            <a:srgbClr val="CCECFF"/>
          </a:solidFill>
          <a:ln>
            <a:noFill/>
          </a:ln>
          <a:effectLst/>
        </p:spPr>
        <p:txBody>
          <a:bodyPr wrap="none" lIns="120651" tIns="59267" rIns="120651" bIns="59267">
            <a:spAutoFit/>
          </a:bodyPr>
          <a:lstStyle/>
          <a:p>
            <a:pPr algn="ctr" defTabSz="1016000" eaLnBrk="0" hangingPunct="0">
              <a:lnSpc>
                <a:spcPct val="120000"/>
              </a:lnSpc>
            </a:pPr>
            <a:r>
              <a:rPr kumimoji="1" lang="en-US" altLang="zh-CN" sz="1200" b="1" dirty="0">
                <a:cs typeface="+mn-ea"/>
                <a:sym typeface="+mn-lt"/>
              </a:rPr>
              <a:t>1010…  …0110</a:t>
            </a:r>
            <a:endParaRPr kumimoji="1" lang="en-US" altLang="zh-CN" sz="1200" b="1" dirty="0">
              <a:cs typeface="+mn-ea"/>
              <a:sym typeface="+mn-lt"/>
            </a:endParaRPr>
          </a:p>
        </p:txBody>
      </p:sp>
      <p:sp>
        <p:nvSpPr>
          <p:cNvPr id="16" name="Rectangle 13"/>
          <p:cNvSpPr>
            <a:spLocks noChangeArrowheads="1"/>
          </p:cNvSpPr>
          <p:nvPr/>
        </p:nvSpPr>
        <p:spPr bwMode="auto">
          <a:xfrm>
            <a:off x="8641607" y="4527492"/>
            <a:ext cx="863939" cy="261045"/>
          </a:xfrm>
          <a:prstGeom prst="rect">
            <a:avLst/>
          </a:prstGeom>
          <a:solidFill>
            <a:schemeClr val="bg1">
              <a:lumMod val="75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18" name="Text Box 15"/>
          <p:cNvSpPr txBox="1">
            <a:spLocks noChangeArrowheads="1"/>
          </p:cNvSpPr>
          <p:nvPr/>
        </p:nvSpPr>
        <p:spPr bwMode="auto">
          <a:xfrm>
            <a:off x="7994834" y="4447543"/>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endParaRPr kumimoji="1" lang="zh-CN" altLang="en-US" sz="1600" b="1" dirty="0">
              <a:solidFill>
                <a:srgbClr val="FF0000"/>
              </a:solidFill>
              <a:latin typeface="+mn-lt"/>
              <a:ea typeface="+mn-ea"/>
              <a:cs typeface="+mn-ea"/>
              <a:sym typeface="+mn-lt"/>
            </a:endParaRPr>
          </a:p>
        </p:txBody>
      </p:sp>
      <p:sp>
        <p:nvSpPr>
          <p:cNvPr id="22" name="Freeform 21"/>
          <p:cNvSpPr/>
          <p:nvPr/>
        </p:nvSpPr>
        <p:spPr bwMode="auto">
          <a:xfrm>
            <a:off x="3993789" y="5409501"/>
            <a:ext cx="5050718" cy="518751"/>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20000"/>
              </a:lnSpc>
            </a:pPr>
            <a:endParaRPr lang="zh-CN" altLang="en-US" sz="1600" b="1">
              <a:solidFill>
                <a:srgbClr val="000099"/>
              </a:solidFill>
              <a:cs typeface="+mn-ea"/>
              <a:sym typeface="+mn-lt"/>
            </a:endParaRPr>
          </a:p>
        </p:txBody>
      </p:sp>
      <p:sp>
        <p:nvSpPr>
          <p:cNvPr id="23" name="Rectangle 22"/>
          <p:cNvSpPr>
            <a:spLocks noChangeArrowheads="1"/>
          </p:cNvSpPr>
          <p:nvPr/>
        </p:nvSpPr>
        <p:spPr bwMode="auto">
          <a:xfrm>
            <a:off x="1627809" y="4455609"/>
            <a:ext cx="1269580"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dirty="0">
                <a:cs typeface="+mn-ea"/>
                <a:sym typeface="+mn-lt"/>
              </a:rPr>
              <a:t>数据链路层</a:t>
            </a:r>
            <a:endParaRPr kumimoji="1" lang="zh-CN" altLang="en-US" sz="1600" dirty="0">
              <a:cs typeface="+mn-ea"/>
              <a:sym typeface="+mn-lt"/>
            </a:endParaRPr>
          </a:p>
        </p:txBody>
      </p:sp>
      <p:sp>
        <p:nvSpPr>
          <p:cNvPr id="24" name="Rectangle 23"/>
          <p:cNvSpPr>
            <a:spLocks noChangeArrowheads="1"/>
          </p:cNvSpPr>
          <p:nvPr/>
        </p:nvSpPr>
        <p:spPr bwMode="auto">
          <a:xfrm>
            <a:off x="2036285" y="372924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dirty="0">
                <a:cs typeface="+mn-ea"/>
                <a:sym typeface="+mn-lt"/>
              </a:rPr>
              <a:t>网络层</a:t>
            </a:r>
            <a:endParaRPr kumimoji="1" lang="zh-CN" altLang="en-US" sz="1600" dirty="0">
              <a:cs typeface="+mn-ea"/>
              <a:sym typeface="+mn-lt"/>
            </a:endParaRPr>
          </a:p>
        </p:txBody>
      </p:sp>
      <p:sp>
        <p:nvSpPr>
          <p:cNvPr id="25" name="Rectangle 24"/>
          <p:cNvSpPr>
            <a:spLocks noChangeArrowheads="1"/>
          </p:cNvSpPr>
          <p:nvPr/>
        </p:nvSpPr>
        <p:spPr bwMode="auto">
          <a:xfrm>
            <a:off x="5844832" y="588790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dirty="0">
                <a:cs typeface="+mn-ea"/>
                <a:sym typeface="+mn-lt"/>
              </a:rPr>
              <a:t>物理链路</a:t>
            </a:r>
            <a:endParaRPr kumimoji="1" lang="zh-CN" altLang="en-US" sz="1600" dirty="0">
              <a:cs typeface="+mn-ea"/>
              <a:sym typeface="+mn-lt"/>
            </a:endParaRPr>
          </a:p>
        </p:txBody>
      </p:sp>
      <p:sp>
        <p:nvSpPr>
          <p:cNvPr id="26" name="Rectangle 25"/>
          <p:cNvSpPr>
            <a:spLocks noChangeArrowheads="1"/>
          </p:cNvSpPr>
          <p:nvPr/>
        </p:nvSpPr>
        <p:spPr bwMode="auto">
          <a:xfrm>
            <a:off x="3544009" y="3379882"/>
            <a:ext cx="85158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cs typeface="+mn-ea"/>
                <a:sym typeface="+mn-lt"/>
              </a:rPr>
              <a:t>结点 </a:t>
            </a:r>
            <a:r>
              <a:rPr kumimoji="1" lang="en-US" altLang="zh-CN" sz="1600" b="1" dirty="0">
                <a:cs typeface="+mn-ea"/>
                <a:sym typeface="+mn-lt"/>
              </a:rPr>
              <a:t>A</a:t>
            </a:r>
            <a:endParaRPr kumimoji="1" lang="en-US" altLang="zh-CN" sz="1600" b="1" dirty="0">
              <a:cs typeface="+mn-ea"/>
              <a:sym typeface="+mn-lt"/>
            </a:endParaRPr>
          </a:p>
        </p:txBody>
      </p:sp>
      <p:sp>
        <p:nvSpPr>
          <p:cNvPr id="27" name="Rectangle 26"/>
          <p:cNvSpPr>
            <a:spLocks noChangeArrowheads="1"/>
          </p:cNvSpPr>
          <p:nvPr/>
        </p:nvSpPr>
        <p:spPr bwMode="auto">
          <a:xfrm>
            <a:off x="8586857" y="3370201"/>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cs typeface="+mn-ea"/>
                <a:sym typeface="+mn-lt"/>
              </a:rPr>
              <a:t>结点 </a:t>
            </a:r>
            <a:r>
              <a:rPr kumimoji="1" lang="en-US" altLang="zh-CN" sz="1600" b="1" dirty="0">
                <a:cs typeface="+mn-ea"/>
                <a:sym typeface="+mn-lt"/>
              </a:rPr>
              <a:t>B</a:t>
            </a:r>
            <a:endParaRPr kumimoji="1" lang="en-US" altLang="zh-CN" sz="1600" b="1" dirty="0">
              <a:cs typeface="+mn-ea"/>
              <a:sym typeface="+mn-lt"/>
            </a:endParaRPr>
          </a:p>
        </p:txBody>
      </p:sp>
      <p:sp>
        <p:nvSpPr>
          <p:cNvPr id="28" name="Rectangle 27"/>
          <p:cNvSpPr>
            <a:spLocks noChangeArrowheads="1"/>
          </p:cNvSpPr>
          <p:nvPr/>
        </p:nvSpPr>
        <p:spPr bwMode="auto">
          <a:xfrm>
            <a:off x="1986306" y="5121850"/>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dirty="0">
                <a:cs typeface="+mn-ea"/>
                <a:sym typeface="+mn-lt"/>
              </a:rPr>
              <a:t>物理层</a:t>
            </a:r>
            <a:endParaRPr kumimoji="1" lang="zh-CN" altLang="en-US" sz="1600" dirty="0">
              <a:cs typeface="+mn-ea"/>
              <a:sym typeface="+mn-lt"/>
            </a:endParaRPr>
          </a:p>
        </p:txBody>
      </p:sp>
      <p:sp>
        <p:nvSpPr>
          <p:cNvPr id="40" name="Line 39"/>
          <p:cNvSpPr>
            <a:spLocks noChangeShapeType="1"/>
          </p:cNvSpPr>
          <p:nvPr/>
        </p:nvSpPr>
        <p:spPr bwMode="auto">
          <a:xfrm rot="5400000">
            <a:off x="3903670" y="5715809"/>
            <a:ext cx="379609"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1" name="Line 40"/>
          <p:cNvSpPr>
            <a:spLocks noChangeShapeType="1"/>
          </p:cNvSpPr>
          <p:nvPr/>
        </p:nvSpPr>
        <p:spPr bwMode="auto">
          <a:xfrm rot="16200000" flipV="1">
            <a:off x="8815135" y="5719643"/>
            <a:ext cx="259375"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0000"/>
              </a:lnSpc>
            </a:pPr>
            <a:endParaRPr lang="zh-CN" altLang="en-US" sz="1600" b="1">
              <a:solidFill>
                <a:srgbClr val="000099"/>
              </a:solidFill>
              <a:cs typeface="+mn-ea"/>
              <a:sym typeface="+mn-lt"/>
            </a:endParaRPr>
          </a:p>
        </p:txBody>
      </p:sp>
      <p:sp>
        <p:nvSpPr>
          <p:cNvPr id="48" name="Rectangle 70"/>
          <p:cNvSpPr>
            <a:spLocks noChangeArrowheads="1"/>
          </p:cNvSpPr>
          <p:nvPr/>
        </p:nvSpPr>
        <p:spPr bwMode="auto">
          <a:xfrm>
            <a:off x="3276351" y="4510342"/>
            <a:ext cx="1333878" cy="275649"/>
          </a:xfrm>
          <a:prstGeom prst="rect">
            <a:avLst/>
          </a:prstGeom>
          <a:solidFill>
            <a:schemeClr val="accent3">
              <a:lumMod val="20000"/>
              <a:lumOff val="80000"/>
            </a:schemeClr>
          </a:solid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50" name="Rectangle 72"/>
          <p:cNvSpPr>
            <a:spLocks noChangeArrowheads="1"/>
          </p:cNvSpPr>
          <p:nvPr/>
        </p:nvSpPr>
        <p:spPr bwMode="auto">
          <a:xfrm>
            <a:off x="3516335" y="3800696"/>
            <a:ext cx="863940" cy="262117"/>
          </a:xfrm>
          <a:prstGeom prst="rect">
            <a:avLst/>
          </a:prstGeom>
          <a:solidFill>
            <a:schemeClr val="bg1">
              <a:lumMod val="75000"/>
            </a:schemeClr>
          </a:solidFill>
          <a:ln w="12700">
            <a:solidFill>
              <a:schemeClr val="tx1"/>
            </a:solidFill>
            <a:miter lim="800000"/>
          </a:ln>
          <a:effectLst/>
        </p:spPr>
        <p:txBody>
          <a:bodyPr wrap="none" anchor="ctr"/>
          <a:lstStyle/>
          <a:p>
            <a:pPr algn="ctr" defTabSz="1016000" eaLnBrk="0" hangingPunct="0">
              <a:lnSpc>
                <a:spcPct val="120000"/>
              </a:lnSpc>
            </a:pPr>
            <a:r>
              <a:rPr kumimoji="1" lang="zh-CN" altLang="en-US" sz="1200" b="1" dirty="0">
                <a:cs typeface="+mn-ea"/>
                <a:sym typeface="+mn-lt"/>
              </a:rPr>
              <a:t>数据包</a:t>
            </a:r>
            <a:endParaRPr kumimoji="1" lang="zh-CN" altLang="en-US" sz="1200" b="1" dirty="0">
              <a:cs typeface="+mn-ea"/>
              <a:sym typeface="+mn-lt"/>
            </a:endParaRPr>
          </a:p>
        </p:txBody>
      </p:sp>
      <p:sp>
        <p:nvSpPr>
          <p:cNvPr id="52" name="Rectangle 74"/>
          <p:cNvSpPr>
            <a:spLocks noChangeArrowheads="1"/>
          </p:cNvSpPr>
          <p:nvPr/>
        </p:nvSpPr>
        <p:spPr bwMode="auto">
          <a:xfrm>
            <a:off x="3279415" y="5151651"/>
            <a:ext cx="1309207" cy="320965"/>
          </a:xfrm>
          <a:prstGeom prst="rect">
            <a:avLst/>
          </a:prstGeom>
          <a:solidFill>
            <a:srgbClr val="CCECFF"/>
          </a:solidFill>
          <a:ln>
            <a:noFill/>
          </a:ln>
          <a:effectLst/>
        </p:spPr>
        <p:txBody>
          <a:bodyPr wrap="none" lIns="120651" tIns="59267" rIns="120651" bIns="59267">
            <a:spAutoFit/>
          </a:bodyPr>
          <a:lstStyle/>
          <a:p>
            <a:pPr algn="ctr" defTabSz="1016000" eaLnBrk="0" hangingPunct="0">
              <a:lnSpc>
                <a:spcPct val="120000"/>
              </a:lnSpc>
            </a:pPr>
            <a:r>
              <a:rPr kumimoji="1" lang="en-US" altLang="zh-CN" sz="1200" b="1" dirty="0">
                <a:cs typeface="+mn-ea"/>
                <a:sym typeface="+mn-lt"/>
              </a:rPr>
              <a:t>1010…  …0110</a:t>
            </a:r>
            <a:endParaRPr kumimoji="1" lang="en-US" altLang="zh-CN" sz="1200" b="1" dirty="0">
              <a:cs typeface="+mn-ea"/>
              <a:sym typeface="+mn-lt"/>
            </a:endParaRPr>
          </a:p>
        </p:txBody>
      </p:sp>
      <p:sp>
        <p:nvSpPr>
          <p:cNvPr id="54" name="Rectangle 76"/>
          <p:cNvSpPr>
            <a:spLocks noChangeArrowheads="1"/>
          </p:cNvSpPr>
          <p:nvPr/>
        </p:nvSpPr>
        <p:spPr bwMode="auto">
          <a:xfrm>
            <a:off x="3516336" y="4518450"/>
            <a:ext cx="863939" cy="257330"/>
          </a:xfrm>
          <a:prstGeom prst="rect">
            <a:avLst/>
          </a:prstGeom>
          <a:solidFill>
            <a:schemeClr val="bg1">
              <a:lumMod val="75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56" name="Text Box 78"/>
          <p:cNvSpPr txBox="1">
            <a:spLocks noChangeArrowheads="1"/>
          </p:cNvSpPr>
          <p:nvPr/>
        </p:nvSpPr>
        <p:spPr bwMode="auto">
          <a:xfrm>
            <a:off x="2908136" y="4443614"/>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endParaRPr kumimoji="1" lang="zh-CN" altLang="en-US" sz="1600" b="1" dirty="0">
              <a:solidFill>
                <a:srgbClr val="FF0000"/>
              </a:solidFill>
              <a:latin typeface="+mn-lt"/>
              <a:ea typeface="+mn-ea"/>
              <a:cs typeface="+mn-ea"/>
              <a:sym typeface="+mn-lt"/>
            </a:endParaRPr>
          </a:p>
        </p:txBody>
      </p:sp>
      <p:cxnSp>
        <p:nvCxnSpPr>
          <p:cNvPr id="3" name="直接连接符 2"/>
          <p:cNvCxnSpPr/>
          <p:nvPr/>
        </p:nvCxnSpPr>
        <p:spPr>
          <a:xfrm>
            <a:off x="4917469" y="4811497"/>
            <a:ext cx="3098081" cy="14928"/>
          </a:xfrm>
          <a:prstGeom prst="line">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0" name="Text Box 78"/>
          <p:cNvSpPr txBox="1">
            <a:spLocks noChangeArrowheads="1"/>
          </p:cNvSpPr>
          <p:nvPr/>
        </p:nvSpPr>
        <p:spPr bwMode="auto">
          <a:xfrm>
            <a:off x="6217550" y="4128586"/>
            <a:ext cx="389850" cy="362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20000"/>
              </a:lnSpc>
            </a:pPr>
            <a:r>
              <a:rPr kumimoji="1" lang="zh-CN" altLang="en-US" sz="1600" b="1" dirty="0">
                <a:solidFill>
                  <a:srgbClr val="FF0000"/>
                </a:solidFill>
                <a:latin typeface="+mn-lt"/>
                <a:ea typeface="+mn-ea"/>
                <a:cs typeface="+mn-ea"/>
                <a:sym typeface="+mn-lt"/>
              </a:rPr>
              <a:t>帧</a:t>
            </a:r>
            <a:endParaRPr kumimoji="1" lang="zh-CN" altLang="en-US" sz="1600" b="1" dirty="0">
              <a:solidFill>
                <a:srgbClr val="FF0000"/>
              </a:solidFill>
              <a:latin typeface="+mn-lt"/>
              <a:ea typeface="+mn-ea"/>
              <a:cs typeface="+mn-ea"/>
              <a:sym typeface="+mn-lt"/>
            </a:endParaRPr>
          </a:p>
        </p:txBody>
      </p:sp>
      <p:sp>
        <p:nvSpPr>
          <p:cNvPr id="71" name="Rectangle 24"/>
          <p:cNvSpPr>
            <a:spLocks noChangeArrowheads="1"/>
          </p:cNvSpPr>
          <p:nvPr/>
        </p:nvSpPr>
        <p:spPr bwMode="auto">
          <a:xfrm>
            <a:off x="5855282" y="4864358"/>
            <a:ext cx="1064396"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solidFill>
                  <a:srgbClr val="00B050"/>
                </a:solidFill>
                <a:cs typeface="+mn-ea"/>
                <a:sym typeface="+mn-lt"/>
              </a:rPr>
              <a:t>数据链路</a:t>
            </a:r>
            <a:endParaRPr kumimoji="1" lang="zh-CN" altLang="en-US" sz="1600" b="1" dirty="0">
              <a:solidFill>
                <a:srgbClr val="00B050"/>
              </a:solidFill>
              <a:cs typeface="+mn-ea"/>
              <a:sym typeface="+mn-lt"/>
            </a:endParaRPr>
          </a:p>
        </p:txBody>
      </p:sp>
      <p:sp>
        <p:nvSpPr>
          <p:cNvPr id="75" name="AutoShape 53"/>
          <p:cNvSpPr>
            <a:spLocks noChangeArrowheads="1"/>
          </p:cNvSpPr>
          <p:nvPr/>
        </p:nvSpPr>
        <p:spPr bwMode="auto">
          <a:xfrm>
            <a:off x="4867128" y="4516234"/>
            <a:ext cx="654027" cy="167347"/>
          </a:xfrm>
          <a:prstGeom prst="rightArrow">
            <a:avLst>
              <a:gd name="adj1" fmla="val 50000"/>
              <a:gd name="adj2" fmla="val 50000"/>
            </a:avLst>
          </a:prstGeom>
          <a:noFill/>
          <a:ln w="25400">
            <a:solidFill>
              <a:schemeClr val="tx1"/>
            </a:solidFill>
            <a:miter lim="800000"/>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79" name="AutoShape 53"/>
          <p:cNvSpPr>
            <a:spLocks noChangeArrowheads="1"/>
          </p:cNvSpPr>
          <p:nvPr/>
        </p:nvSpPr>
        <p:spPr bwMode="auto">
          <a:xfrm>
            <a:off x="7421174" y="4520743"/>
            <a:ext cx="575230" cy="147145"/>
          </a:xfrm>
          <a:prstGeom prst="rightArrow">
            <a:avLst>
              <a:gd name="adj1" fmla="val 50000"/>
              <a:gd name="adj2" fmla="val 50000"/>
            </a:avLst>
          </a:prstGeom>
          <a:noFill/>
          <a:ln w="25400">
            <a:solidFill>
              <a:schemeClr val="tx1"/>
            </a:solidFill>
            <a:miter lim="800000"/>
          </a:ln>
          <a:effectLst/>
        </p:spPr>
        <p:txBody>
          <a:bodyPr wrap="none" anchor="ctr"/>
          <a:lstStyle/>
          <a:p>
            <a:pPr algn="ctr">
              <a:lnSpc>
                <a:spcPct val="120000"/>
              </a:lnSpc>
            </a:pPr>
            <a:endParaRPr lang="zh-CN" altLang="en-US" sz="1600" b="1">
              <a:solidFill>
                <a:srgbClr val="000099"/>
              </a:solidFill>
              <a:cs typeface="+mn-ea"/>
              <a:sym typeface="+mn-lt"/>
            </a:endParaRPr>
          </a:p>
        </p:txBody>
      </p:sp>
      <p:sp>
        <p:nvSpPr>
          <p:cNvPr id="80" name="Rectangle 25"/>
          <p:cNvSpPr>
            <a:spLocks noChangeArrowheads="1"/>
          </p:cNvSpPr>
          <p:nvPr/>
        </p:nvSpPr>
        <p:spPr bwMode="auto">
          <a:xfrm>
            <a:off x="4842559" y="4174785"/>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dirty="0">
                <a:cs typeface="+mn-ea"/>
                <a:sym typeface="+mn-lt"/>
              </a:rPr>
              <a:t>发送</a:t>
            </a:r>
            <a:endParaRPr kumimoji="1" lang="en-US" altLang="zh-CN" sz="1600" dirty="0">
              <a:cs typeface="+mn-ea"/>
              <a:sym typeface="+mn-lt"/>
            </a:endParaRPr>
          </a:p>
        </p:txBody>
      </p:sp>
      <p:sp>
        <p:nvSpPr>
          <p:cNvPr id="81" name="Rectangle 25"/>
          <p:cNvSpPr>
            <a:spLocks noChangeArrowheads="1"/>
          </p:cNvSpPr>
          <p:nvPr/>
        </p:nvSpPr>
        <p:spPr bwMode="auto">
          <a:xfrm>
            <a:off x="7457965" y="4165198"/>
            <a:ext cx="654027"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dirty="0">
                <a:cs typeface="+mn-ea"/>
                <a:sym typeface="+mn-lt"/>
              </a:rPr>
              <a:t>接收</a:t>
            </a:r>
            <a:endParaRPr kumimoji="1" lang="en-US" altLang="zh-CN" sz="1600" dirty="0">
              <a:cs typeface="+mn-ea"/>
              <a:sym typeface="+mn-lt"/>
            </a:endParaRPr>
          </a:p>
        </p:txBody>
      </p:sp>
      <p:sp>
        <p:nvSpPr>
          <p:cNvPr id="6" name="AutoShape 75"/>
          <p:cNvSpPr>
            <a:spLocks noChangeArrowheads="1"/>
          </p:cNvSpPr>
          <p:nvPr/>
        </p:nvSpPr>
        <p:spPr bwMode="auto">
          <a:xfrm>
            <a:off x="3826081" y="4130120"/>
            <a:ext cx="264193" cy="326393"/>
          </a:xfrm>
          <a:prstGeom prst="downArrow">
            <a:avLst>
              <a:gd name="adj1" fmla="val 50000"/>
              <a:gd name="adj2" fmla="val 43231"/>
            </a:avLst>
          </a:prstGeom>
          <a:noFill/>
          <a:ln w="19050">
            <a:solidFill>
              <a:schemeClr val="tx1"/>
            </a:solidFill>
            <a:miter lim="800000"/>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44" name="AutoShape 12"/>
          <p:cNvSpPr>
            <a:spLocks noChangeArrowheads="1"/>
          </p:cNvSpPr>
          <p:nvPr/>
        </p:nvSpPr>
        <p:spPr bwMode="auto">
          <a:xfrm flipV="1">
            <a:off x="8914363" y="4130663"/>
            <a:ext cx="258613" cy="325850"/>
          </a:xfrm>
          <a:prstGeom prst="downArrow">
            <a:avLst>
              <a:gd name="adj1" fmla="val 50000"/>
              <a:gd name="adj2" fmla="val 43231"/>
            </a:avLst>
          </a:prstGeom>
          <a:noFill/>
          <a:ln w="19050">
            <a:solidFill>
              <a:schemeClr val="tx1"/>
            </a:solidFill>
            <a:miter lim="800000"/>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69" name="Rectangle 35"/>
          <p:cNvSpPr>
            <a:spLocks noChangeArrowheads="1"/>
          </p:cNvSpPr>
          <p:nvPr/>
        </p:nvSpPr>
        <p:spPr bwMode="auto">
          <a:xfrm>
            <a:off x="5238760" y="5557101"/>
            <a:ext cx="2226710" cy="259376"/>
          </a:xfrm>
          <a:prstGeom prst="rect">
            <a:avLst/>
          </a:prstGeom>
          <a:solidFill>
            <a:srgbClr val="CCECFF"/>
          </a:solidFill>
          <a:ln w="9525">
            <a:solidFill>
              <a:schemeClr val="tx1"/>
            </a:solidFill>
            <a:miter lim="800000"/>
          </a:ln>
        </p:spPr>
        <p:txBody>
          <a:bodyPr wrap="none" anchor="ctr"/>
          <a:lstStyle>
            <a:lvl1pPr algn="just">
              <a:lnSpc>
                <a:spcPct val="140000"/>
              </a:lnSpc>
              <a:spcBef>
                <a:spcPct val="20000"/>
              </a:spcBef>
              <a:buClr>
                <a:schemeClr val="accent2"/>
              </a:buClr>
              <a:buSzPct val="70000"/>
              <a:buFont typeface="Wingdings" panose="05000000000000000000" pitchFamily="2" charset="2"/>
              <a:buChar char="l"/>
              <a:defRPr kumimoji="1" sz="2000">
                <a:solidFill>
                  <a:schemeClr val="tx1"/>
                </a:solidFill>
                <a:latin typeface="Arial" panose="020B0604020202020204" pitchFamily="34" charset="0"/>
                <a:ea typeface="宋体" panose="02010600030101010101" pitchFamily="2" charset="-122"/>
              </a:defRPr>
            </a:lvl1pPr>
            <a:lvl2pPr marL="742950" indent="-285750" algn="just">
              <a:lnSpc>
                <a:spcPct val="140000"/>
              </a:lnSpc>
              <a:spcBef>
                <a:spcPct val="20000"/>
              </a:spcBef>
              <a:buClr>
                <a:schemeClr val="accent2"/>
              </a:buClr>
              <a:buSzPct val="70000"/>
              <a:buFont typeface="Wingdings" panose="05000000000000000000" pitchFamily="2" charset="2"/>
              <a:buChar char="è"/>
              <a:defRPr kumimoji="1">
                <a:solidFill>
                  <a:schemeClr val="tx1"/>
                </a:solidFill>
                <a:latin typeface="Arial" panose="020B0604020202020204" pitchFamily="34" charset="0"/>
                <a:ea typeface="宋体" panose="02010600030101010101" pitchFamily="2" charset="-122"/>
              </a:defRPr>
            </a:lvl2pPr>
            <a:lvl3pPr marL="1143000" indent="-228600" algn="just">
              <a:lnSpc>
                <a:spcPct val="140000"/>
              </a:lnSpc>
              <a:spcBef>
                <a:spcPct val="20000"/>
              </a:spcBef>
              <a:buClr>
                <a:schemeClr val="accent2"/>
              </a:buClr>
              <a:buFont typeface="Wingdings" panose="05000000000000000000" pitchFamily="2" charset="2"/>
              <a:buChar char="Ø"/>
              <a:defRPr kumimoji="1" sz="1600">
                <a:solidFill>
                  <a:schemeClr val="tx1"/>
                </a:solidFill>
                <a:latin typeface="Arial" panose="020B0604020202020204" pitchFamily="34" charset="0"/>
                <a:ea typeface="宋体" panose="02010600030101010101" pitchFamily="2" charset="-122"/>
              </a:defRPr>
            </a:lvl3pPr>
            <a:lvl4pPr marL="1600200" indent="-228600" algn="just">
              <a:lnSpc>
                <a:spcPct val="140000"/>
              </a:lnSpc>
              <a:spcBef>
                <a:spcPct val="20000"/>
              </a:spcBef>
              <a:buChar char="–"/>
              <a:defRPr kumimoji="1" sz="1400">
                <a:solidFill>
                  <a:schemeClr val="tx1"/>
                </a:solidFill>
                <a:latin typeface="Arial" panose="020B0604020202020204" pitchFamily="34" charset="0"/>
                <a:ea typeface="宋体" panose="02010600030101010101" pitchFamily="2" charset="-122"/>
              </a:defRPr>
            </a:lvl4pPr>
            <a:lvl5pPr marL="2057400" indent="-228600" algn="just">
              <a:lnSpc>
                <a:spcPct val="140000"/>
              </a:lnSpc>
              <a:spcBef>
                <a:spcPct val="20000"/>
              </a:spcBef>
              <a:buChar char="»"/>
              <a:defRPr kumimoji="1" sz="1200">
                <a:solidFill>
                  <a:schemeClr val="tx1"/>
                </a:solidFill>
                <a:latin typeface="Arial" panose="020B0604020202020204" pitchFamily="34" charset="0"/>
                <a:ea typeface="宋体" panose="02010600030101010101" pitchFamily="2" charset="-122"/>
              </a:defRPr>
            </a:lvl5pPr>
            <a:lvl6pPr marL="25146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6pPr>
            <a:lvl7pPr marL="29718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7pPr>
            <a:lvl8pPr marL="34290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8pPr>
            <a:lvl9pPr marL="3886200" indent="-228600" algn="just" eaLnBrk="0" fontAlgn="base" hangingPunct="0">
              <a:lnSpc>
                <a:spcPct val="140000"/>
              </a:lnSpc>
              <a:spcBef>
                <a:spcPct val="20000"/>
              </a:spcBef>
              <a:spcAft>
                <a:spcPct val="0"/>
              </a:spcAft>
              <a:buChar char="»"/>
              <a:defRPr kumimoji="1" sz="1200">
                <a:solidFill>
                  <a:schemeClr val="tx1"/>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SzTx/>
              <a:buFontTx/>
              <a:buNone/>
            </a:pPr>
            <a:r>
              <a:rPr lang="en-US" altLang="zh-CN" sz="1400" dirty="0">
                <a:solidFill>
                  <a:srgbClr val="333399"/>
                </a:solidFill>
                <a:ea typeface="黑体" panose="02010609060101010101" pitchFamily="49" charset="-122"/>
              </a:rPr>
              <a:t>1010</a:t>
            </a:r>
            <a:r>
              <a:rPr kumimoji="1" lang="en-US" altLang="zh-CN" sz="1400" b="1" dirty="0">
                <a:cs typeface="+mn-ea"/>
                <a:sym typeface="+mn-lt"/>
              </a:rPr>
              <a:t> …  </a:t>
            </a:r>
            <a:r>
              <a:rPr lang="en-US" altLang="zh-CN" sz="1400" dirty="0">
                <a:solidFill>
                  <a:srgbClr val="333399"/>
                </a:solidFill>
                <a:ea typeface="黑体" panose="02010609060101010101" pitchFamily="49" charset="-122"/>
              </a:rPr>
              <a:t> </a:t>
            </a:r>
            <a:r>
              <a:rPr lang="zh-CN" altLang="en-US" sz="1400" dirty="0">
                <a:solidFill>
                  <a:srgbClr val="333399"/>
                </a:solidFill>
                <a:ea typeface="黑体" panose="02010609060101010101" pitchFamily="49" charset="-122"/>
              </a:rPr>
              <a:t>比  特  流</a:t>
            </a:r>
            <a:r>
              <a:rPr kumimoji="1" lang="en-US" altLang="zh-CN" sz="1400" b="1" dirty="0">
                <a:cs typeface="+mn-ea"/>
                <a:sym typeface="+mn-lt"/>
              </a:rPr>
              <a:t>  …</a:t>
            </a:r>
            <a:r>
              <a:rPr lang="zh-CN" altLang="en-US" sz="1400" dirty="0">
                <a:solidFill>
                  <a:srgbClr val="333399"/>
                </a:solidFill>
                <a:ea typeface="黑体" panose="02010609060101010101" pitchFamily="49" charset="-122"/>
              </a:rPr>
              <a:t> </a:t>
            </a:r>
            <a:r>
              <a:rPr lang="en-US" altLang="zh-CN" sz="1400" dirty="0">
                <a:solidFill>
                  <a:srgbClr val="333399"/>
                </a:solidFill>
                <a:ea typeface="黑体" panose="02010609060101010101" pitchFamily="49" charset="-122"/>
                <a:sym typeface="+mn-lt"/>
              </a:rPr>
              <a:t>0110</a:t>
            </a:r>
            <a:endParaRPr lang="en-US" altLang="zh-CN" sz="1400" dirty="0">
              <a:solidFill>
                <a:srgbClr val="333399"/>
              </a:solidFill>
              <a:ea typeface="黑体" panose="02010609060101010101" pitchFamily="49" charset="-122"/>
            </a:endParaRPr>
          </a:p>
        </p:txBody>
      </p:sp>
      <p:sp>
        <p:nvSpPr>
          <p:cNvPr id="53" name="AutoShape 75"/>
          <p:cNvSpPr>
            <a:spLocks noChangeArrowheads="1"/>
          </p:cNvSpPr>
          <p:nvPr/>
        </p:nvSpPr>
        <p:spPr bwMode="auto">
          <a:xfrm>
            <a:off x="3826269" y="4811999"/>
            <a:ext cx="265827" cy="285042"/>
          </a:xfrm>
          <a:prstGeom prst="downArrow">
            <a:avLst>
              <a:gd name="adj1" fmla="val 50000"/>
              <a:gd name="adj2" fmla="val 43231"/>
            </a:avLst>
          </a:prstGeom>
          <a:noFill/>
          <a:ln w="19050">
            <a:solidFill>
              <a:schemeClr val="tx1"/>
            </a:solidFill>
            <a:miter lim="800000"/>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2" name="AutoShape 12"/>
          <p:cNvSpPr>
            <a:spLocks noChangeArrowheads="1"/>
          </p:cNvSpPr>
          <p:nvPr/>
        </p:nvSpPr>
        <p:spPr bwMode="auto">
          <a:xfrm flipV="1">
            <a:off x="8907149" y="4834803"/>
            <a:ext cx="265827" cy="259375"/>
          </a:xfrm>
          <a:prstGeom prst="downArrow">
            <a:avLst>
              <a:gd name="adj1" fmla="val 50000"/>
              <a:gd name="adj2" fmla="val 43231"/>
            </a:avLst>
          </a:prstGeom>
          <a:noFill/>
          <a:ln w="19050">
            <a:solidFill>
              <a:schemeClr val="tx1"/>
            </a:solidFill>
            <a:miter lim="800000"/>
          </a:ln>
          <a:effectLst/>
        </p:spPr>
        <p:txBody>
          <a:bodyPr vert="eaVert" wrap="none" anchor="ctr"/>
          <a:lstStyle/>
          <a:p>
            <a:pPr algn="ctr">
              <a:lnSpc>
                <a:spcPct val="120000"/>
              </a:lnSpc>
            </a:pPr>
            <a:endParaRPr lang="zh-CN" altLang="en-US" sz="1600" b="1">
              <a:solidFill>
                <a:srgbClr val="000099"/>
              </a:solidFill>
              <a:cs typeface="+mn-ea"/>
              <a:sym typeface="+mn-lt"/>
            </a:endParaRPr>
          </a:p>
        </p:txBody>
      </p:sp>
      <p:sp>
        <p:nvSpPr>
          <p:cNvPr id="73" name="Rectangle 70"/>
          <p:cNvSpPr>
            <a:spLocks noChangeArrowheads="1"/>
          </p:cNvSpPr>
          <p:nvPr/>
        </p:nvSpPr>
        <p:spPr bwMode="auto">
          <a:xfrm>
            <a:off x="5728352" y="4508126"/>
            <a:ext cx="1333878" cy="275649"/>
          </a:xfrm>
          <a:prstGeom prst="rect">
            <a:avLst/>
          </a:prstGeom>
          <a:solidFill>
            <a:schemeClr val="accent3">
              <a:lumMod val="20000"/>
              <a:lumOff val="80000"/>
            </a:schemeClr>
          </a:solidFill>
          <a:ln w="12700">
            <a:solidFill>
              <a:schemeClr val="tx1"/>
            </a:solidFill>
            <a:miter lim="800000"/>
          </a:ln>
          <a:effectLst/>
        </p:spPr>
        <p:txBody>
          <a:bodyPr wrap="none" anchor="ctr"/>
          <a:lstStyle/>
          <a:p>
            <a:pPr algn="ctr" defTabSz="1016000" eaLnBrk="0" hangingPunct="0">
              <a:lnSpc>
                <a:spcPct val="120000"/>
              </a:lnSpc>
            </a:pPr>
            <a:endParaRPr kumimoji="1" lang="zh-CN" altLang="zh-CN" sz="1600" b="1">
              <a:solidFill>
                <a:srgbClr val="000099"/>
              </a:solidFill>
              <a:cs typeface="+mn-ea"/>
              <a:sym typeface="+mn-lt"/>
            </a:endParaRPr>
          </a:p>
        </p:txBody>
      </p:sp>
      <p:sp>
        <p:nvSpPr>
          <p:cNvPr id="74" name="Rectangle 76"/>
          <p:cNvSpPr>
            <a:spLocks noChangeArrowheads="1"/>
          </p:cNvSpPr>
          <p:nvPr/>
        </p:nvSpPr>
        <p:spPr bwMode="auto">
          <a:xfrm>
            <a:off x="5968337" y="4516234"/>
            <a:ext cx="863939" cy="257330"/>
          </a:xfrm>
          <a:prstGeom prst="rect">
            <a:avLst/>
          </a:prstGeom>
          <a:solidFill>
            <a:schemeClr val="bg1">
              <a:lumMod val="75000"/>
            </a:schemeClr>
          </a:solidFill>
          <a:ln w="12700">
            <a:solidFill>
              <a:schemeClr val="tx1"/>
            </a:solidFill>
          </a:ln>
          <a:effectLst/>
        </p:spPr>
        <p:txBody>
          <a:bodyPr wrap="none" anchor="ctr"/>
          <a:lstStyle/>
          <a:p>
            <a:pPr algn="ctr">
              <a:lnSpc>
                <a:spcPct val="120000"/>
              </a:lnSpc>
            </a:pPr>
            <a:endParaRPr lang="zh-CN" altLang="en-US" sz="1600" b="1">
              <a:solidFill>
                <a:srgbClr val="000099"/>
              </a:solidFill>
              <a:cs typeface="+mn-ea"/>
              <a:sym typeface="+mn-l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latin typeface="微软雅黑" panose="020B0503020204020204" pitchFamily="34" charset="-122"/>
                <a:ea typeface="微软雅黑" panose="020B0503020204020204" pitchFamily="34" charset="-122"/>
                <a:sym typeface="+mn-ea"/>
              </a:rPr>
              <a:t>回退N协议— </a:t>
            </a:r>
            <a:r>
              <a:rPr kumimoji="0" lang="zh-CN" altLang="en-US" sz="3200" b="0" i="0" u="none" strike="noStrike" cap="none" spc="0" normalizeH="0" baseline="0">
                <a:latin typeface="微软雅黑" panose="020B0503020204020204" pitchFamily="34" charset="-122"/>
                <a:ea typeface="微软雅黑" panose="020B0503020204020204" pitchFamily="34" charset="-122"/>
                <a:sym typeface="+mn-lt"/>
              </a:rPr>
              <a:t>应答帧丢失</a:t>
            </a:r>
            <a:endParaRPr lang="zh-CN" altLang="en-US" b="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57"/>
          <p:cNvSpPr>
            <a:spLocks noChangeShapeType="1"/>
          </p:cNvSpPr>
          <p:nvPr/>
        </p:nvSpPr>
        <p:spPr bwMode="auto">
          <a:xfrm>
            <a:off x="4224338" y="1844675"/>
            <a:ext cx="338455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p:cNvSpPr txBox="1">
            <a:spLocks noChangeArrowheads="1"/>
          </p:cNvSpPr>
          <p:nvPr/>
        </p:nvSpPr>
        <p:spPr bwMode="auto">
          <a:xfrm>
            <a:off x="3601428" y="2011363"/>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7" name="Text Box 4"/>
          <p:cNvSpPr txBox="1">
            <a:spLocks noChangeArrowheads="1"/>
          </p:cNvSpPr>
          <p:nvPr/>
        </p:nvSpPr>
        <p:spPr bwMode="auto">
          <a:xfrm>
            <a:off x="36048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endParaRPr lang="en-US" altLang="zh-CN" sz="2000">
              <a:solidFill>
                <a:srgbClr val="000000"/>
              </a:solidFill>
              <a:cs typeface="+mn-ea"/>
              <a:sym typeface="+mn-lt"/>
            </a:endParaRPr>
          </a:p>
        </p:txBody>
      </p:sp>
      <p:sp>
        <p:nvSpPr>
          <p:cNvPr id="8" name="Text Box 5"/>
          <p:cNvSpPr txBox="1">
            <a:spLocks noChangeArrowheads="1"/>
          </p:cNvSpPr>
          <p:nvPr/>
        </p:nvSpPr>
        <p:spPr bwMode="auto">
          <a:xfrm>
            <a:off x="7348145"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endParaRPr lang="en-US" altLang="zh-CN" sz="2000">
              <a:solidFill>
                <a:srgbClr val="000000"/>
              </a:solidFill>
              <a:cs typeface="+mn-ea"/>
              <a:sym typeface="+mn-lt"/>
            </a:endParaRPr>
          </a:p>
        </p:txBody>
      </p:sp>
      <p:sp>
        <p:nvSpPr>
          <p:cNvPr id="11" name="Text Box 8"/>
          <p:cNvSpPr txBox="1">
            <a:spLocks noChangeArrowheads="1"/>
          </p:cNvSpPr>
          <p:nvPr/>
        </p:nvSpPr>
        <p:spPr bwMode="auto">
          <a:xfrm>
            <a:off x="3601428" y="2371725"/>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12" name="Text Box 11"/>
          <p:cNvSpPr txBox="1">
            <a:spLocks noChangeArrowheads="1"/>
          </p:cNvSpPr>
          <p:nvPr/>
        </p:nvSpPr>
        <p:spPr bwMode="auto">
          <a:xfrm>
            <a:off x="3601428" y="2732088"/>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endParaRPr lang="en-US" altLang="zh-CN" sz="1600">
              <a:solidFill>
                <a:srgbClr val="000000"/>
              </a:solidFill>
              <a:cs typeface="+mn-ea"/>
              <a:sym typeface="+mn-lt"/>
            </a:endParaRPr>
          </a:p>
        </p:txBody>
      </p:sp>
      <p:sp>
        <p:nvSpPr>
          <p:cNvPr id="13" name="Text Box 16"/>
          <p:cNvSpPr txBox="1">
            <a:spLocks noChangeArrowheads="1"/>
          </p:cNvSpPr>
          <p:nvPr/>
        </p:nvSpPr>
        <p:spPr bwMode="auto">
          <a:xfrm>
            <a:off x="7346341" y="2084388"/>
            <a:ext cx="914033" cy="362343"/>
          </a:xfrm>
          <a:prstGeom prst="rect">
            <a:avLst/>
          </a:prstGeom>
          <a:solidFill>
            <a:srgbClr val="6697F0"/>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14" name="Text Box 17"/>
          <p:cNvSpPr txBox="1">
            <a:spLocks noChangeArrowheads="1"/>
          </p:cNvSpPr>
          <p:nvPr/>
        </p:nvSpPr>
        <p:spPr bwMode="auto">
          <a:xfrm>
            <a:off x="7346341" y="2444750"/>
            <a:ext cx="914033" cy="362343"/>
          </a:xfrm>
          <a:prstGeom prst="rect">
            <a:avLst/>
          </a:prstGeom>
          <a:solidFill>
            <a:srgbClr val="6697F0"/>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15" name="Text Box 19"/>
          <p:cNvSpPr txBox="1">
            <a:spLocks noChangeArrowheads="1"/>
          </p:cNvSpPr>
          <p:nvPr/>
        </p:nvSpPr>
        <p:spPr bwMode="auto">
          <a:xfrm>
            <a:off x="7344753" y="2803525"/>
            <a:ext cx="914033" cy="362343"/>
          </a:xfrm>
          <a:prstGeom prst="rect">
            <a:avLst/>
          </a:prstGeom>
          <a:solidFill>
            <a:srgbClr val="6697F0"/>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16" name="Text Box 23"/>
          <p:cNvSpPr txBox="1">
            <a:spLocks noChangeArrowheads="1"/>
          </p:cNvSpPr>
          <p:nvPr/>
        </p:nvSpPr>
        <p:spPr bwMode="auto">
          <a:xfrm>
            <a:off x="7418406" y="3141345"/>
            <a:ext cx="718466" cy="360612"/>
          </a:xfrm>
          <a:prstGeom prst="rect">
            <a:avLst/>
          </a:prstGeom>
          <a:solidFill>
            <a:srgbClr val="6697F0">
              <a:alpha val="45000"/>
            </a:srgbClr>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ACK3</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17" name="Line 24"/>
          <p:cNvSpPr>
            <a:spLocks noChangeShapeType="1"/>
          </p:cNvSpPr>
          <p:nvPr/>
        </p:nvSpPr>
        <p:spPr bwMode="auto">
          <a:xfrm>
            <a:off x="4540251" y="2155826"/>
            <a:ext cx="2809875" cy="14446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8" name="Line 25"/>
          <p:cNvSpPr>
            <a:spLocks noChangeShapeType="1"/>
          </p:cNvSpPr>
          <p:nvPr/>
        </p:nvSpPr>
        <p:spPr bwMode="auto">
          <a:xfrm>
            <a:off x="4540251" y="2516188"/>
            <a:ext cx="2809875" cy="144462"/>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19" name="Line 26"/>
          <p:cNvSpPr>
            <a:spLocks noChangeShapeType="1"/>
          </p:cNvSpPr>
          <p:nvPr/>
        </p:nvSpPr>
        <p:spPr bwMode="auto">
          <a:xfrm>
            <a:off x="4540250" y="2876551"/>
            <a:ext cx="2808288" cy="11906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0" name="Line 32"/>
          <p:cNvSpPr>
            <a:spLocks noChangeShapeType="1"/>
          </p:cNvSpPr>
          <p:nvPr/>
        </p:nvSpPr>
        <p:spPr bwMode="auto">
          <a:xfrm flipH="1">
            <a:off x="5548630" y="3331210"/>
            <a:ext cx="1870075" cy="169545"/>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1" name="Text Box 38"/>
          <p:cNvSpPr txBox="1">
            <a:spLocks noChangeArrowheads="1"/>
          </p:cNvSpPr>
          <p:nvPr/>
        </p:nvSpPr>
        <p:spPr bwMode="auto">
          <a:xfrm>
            <a:off x="3599841" y="4148138"/>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0</a:t>
            </a:r>
            <a:endParaRPr lang="en-US" altLang="zh-CN" sz="1600">
              <a:solidFill>
                <a:srgbClr val="000000"/>
              </a:solidFill>
              <a:cs typeface="+mn-ea"/>
              <a:sym typeface="+mn-lt"/>
            </a:endParaRPr>
          </a:p>
        </p:txBody>
      </p:sp>
      <p:sp>
        <p:nvSpPr>
          <p:cNvPr id="22" name="Text Box 39"/>
          <p:cNvSpPr txBox="1">
            <a:spLocks noChangeArrowheads="1"/>
          </p:cNvSpPr>
          <p:nvPr/>
        </p:nvSpPr>
        <p:spPr bwMode="auto">
          <a:xfrm>
            <a:off x="3599841" y="4508500"/>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1</a:t>
            </a:r>
            <a:endParaRPr lang="en-US" altLang="zh-CN" sz="1600">
              <a:solidFill>
                <a:srgbClr val="000000"/>
              </a:solidFill>
              <a:cs typeface="+mn-ea"/>
              <a:sym typeface="+mn-lt"/>
            </a:endParaRPr>
          </a:p>
        </p:txBody>
      </p:sp>
      <p:sp>
        <p:nvSpPr>
          <p:cNvPr id="23" name="Text Box 40"/>
          <p:cNvSpPr txBox="1">
            <a:spLocks noChangeArrowheads="1"/>
          </p:cNvSpPr>
          <p:nvPr/>
        </p:nvSpPr>
        <p:spPr bwMode="auto">
          <a:xfrm>
            <a:off x="3599841" y="4868863"/>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a:solidFill>
                  <a:srgbClr val="000000"/>
                </a:solidFill>
                <a:cs typeface="+mn-ea"/>
                <a:sym typeface="+mn-lt"/>
              </a:rPr>
              <a:t>数据帧</a:t>
            </a:r>
            <a:r>
              <a:rPr lang="en-US" altLang="zh-CN" sz="1600">
                <a:solidFill>
                  <a:srgbClr val="000000"/>
                </a:solidFill>
                <a:cs typeface="+mn-ea"/>
                <a:sym typeface="+mn-lt"/>
              </a:rPr>
              <a:t>2</a:t>
            </a:r>
            <a:endParaRPr lang="en-US" altLang="zh-CN" sz="1600">
              <a:solidFill>
                <a:srgbClr val="000000"/>
              </a:solidFill>
              <a:cs typeface="+mn-ea"/>
              <a:sym typeface="+mn-lt"/>
            </a:endParaRPr>
          </a:p>
        </p:txBody>
      </p:sp>
      <p:sp>
        <p:nvSpPr>
          <p:cNvPr id="24" name="Text Box 41"/>
          <p:cNvSpPr txBox="1">
            <a:spLocks noChangeArrowheads="1"/>
          </p:cNvSpPr>
          <p:nvPr/>
        </p:nvSpPr>
        <p:spPr bwMode="auto">
          <a:xfrm>
            <a:off x="7344753" y="4221163"/>
            <a:ext cx="914033" cy="362343"/>
          </a:xfrm>
          <a:prstGeom prst="rect">
            <a:avLst/>
          </a:prstGeom>
          <a:solidFill>
            <a:srgbClr val="6697F0"/>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0</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5" name="Text Box 42"/>
          <p:cNvSpPr txBox="1">
            <a:spLocks noChangeArrowheads="1"/>
          </p:cNvSpPr>
          <p:nvPr/>
        </p:nvSpPr>
        <p:spPr bwMode="auto">
          <a:xfrm>
            <a:off x="7344753" y="4965700"/>
            <a:ext cx="914033" cy="362343"/>
          </a:xfrm>
          <a:prstGeom prst="rect">
            <a:avLst/>
          </a:prstGeom>
          <a:solidFill>
            <a:srgbClr val="6697F0"/>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1</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6" name="Text Box 43"/>
          <p:cNvSpPr txBox="1">
            <a:spLocks noChangeArrowheads="1"/>
          </p:cNvSpPr>
          <p:nvPr/>
        </p:nvSpPr>
        <p:spPr bwMode="auto">
          <a:xfrm>
            <a:off x="7343166" y="5324475"/>
            <a:ext cx="914033" cy="362343"/>
          </a:xfrm>
          <a:prstGeom prst="rect">
            <a:avLst/>
          </a:prstGeom>
          <a:solidFill>
            <a:srgbClr val="6697F0"/>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a:ln>
                  <a:noFill/>
                </a:ln>
                <a:solidFill>
                  <a:srgbClr val="000000"/>
                </a:solidFill>
                <a:effectLst/>
                <a:uLnTx/>
                <a:uFillTx/>
                <a:cs typeface="+mn-ea"/>
                <a:sym typeface="+mn-lt"/>
              </a:rPr>
              <a:t>数据帧</a:t>
            </a:r>
            <a:r>
              <a:rPr kumimoji="0" lang="en-US" altLang="zh-CN" sz="1600" b="0" i="0" u="none" strike="noStrike" kern="0" cap="none" spc="0" normalizeH="0" baseline="0" noProof="0">
                <a:ln>
                  <a:noFill/>
                </a:ln>
                <a:solidFill>
                  <a:srgbClr val="000000"/>
                </a:solidFill>
                <a:effectLst/>
                <a:uLnTx/>
                <a:uFillTx/>
                <a:cs typeface="+mn-ea"/>
                <a:sym typeface="+mn-lt"/>
              </a:rPr>
              <a:t>2</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7" name="Text Box 44"/>
          <p:cNvSpPr txBox="1">
            <a:spLocks noChangeArrowheads="1"/>
          </p:cNvSpPr>
          <p:nvPr/>
        </p:nvSpPr>
        <p:spPr bwMode="auto">
          <a:xfrm>
            <a:off x="7416820" y="4603750"/>
            <a:ext cx="718466" cy="360612"/>
          </a:xfrm>
          <a:prstGeom prst="rect">
            <a:avLst/>
          </a:prstGeom>
          <a:solidFill>
            <a:srgbClr val="6697F0">
              <a:alpha val="45000"/>
            </a:srgbClr>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ACK3</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8" name="Line 45"/>
          <p:cNvSpPr>
            <a:spLocks noChangeShapeType="1"/>
          </p:cNvSpPr>
          <p:nvPr/>
        </p:nvSpPr>
        <p:spPr bwMode="auto">
          <a:xfrm>
            <a:off x="4538664" y="4292601"/>
            <a:ext cx="2809875" cy="14446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46"/>
          <p:cNvSpPr>
            <a:spLocks noChangeShapeType="1"/>
          </p:cNvSpPr>
          <p:nvPr/>
        </p:nvSpPr>
        <p:spPr bwMode="auto">
          <a:xfrm>
            <a:off x="4538664" y="4652964"/>
            <a:ext cx="2809875" cy="503237"/>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47"/>
          <p:cNvSpPr>
            <a:spLocks noChangeShapeType="1"/>
          </p:cNvSpPr>
          <p:nvPr/>
        </p:nvSpPr>
        <p:spPr bwMode="auto">
          <a:xfrm>
            <a:off x="4538664" y="5013325"/>
            <a:ext cx="2809875" cy="431800"/>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48"/>
          <p:cNvSpPr>
            <a:spLocks noChangeShapeType="1"/>
          </p:cNvSpPr>
          <p:nvPr/>
        </p:nvSpPr>
        <p:spPr bwMode="auto">
          <a:xfrm flipH="1">
            <a:off x="4511675" y="4800600"/>
            <a:ext cx="2904490" cy="428625"/>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32" name="Group 55"/>
          <p:cNvGrpSpPr/>
          <p:nvPr/>
        </p:nvGrpSpPr>
        <p:grpSpPr bwMode="auto">
          <a:xfrm>
            <a:off x="3028950" y="3068638"/>
            <a:ext cx="503238" cy="1079500"/>
            <a:chOff x="431" y="1888"/>
            <a:chExt cx="317" cy="680"/>
          </a:xfrm>
        </p:grpSpPr>
        <p:sp>
          <p:nvSpPr>
            <p:cNvPr id="33" name="Text Box 50"/>
            <p:cNvSpPr txBox="1">
              <a:spLocks noChangeArrowheads="1"/>
            </p:cNvSpPr>
            <p:nvPr/>
          </p:nvSpPr>
          <p:spPr bwMode="auto">
            <a:xfrm>
              <a:off x="431" y="1993"/>
              <a:ext cx="272" cy="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800" b="0" i="0" u="none" strike="noStrike" kern="0" cap="none" spc="0" normalizeH="0" baseline="0" noProof="0">
                  <a:ln>
                    <a:noFill/>
                  </a:ln>
                  <a:solidFill>
                    <a:srgbClr val="000000"/>
                  </a:solidFill>
                  <a:effectLst/>
                  <a:uLnTx/>
                  <a:uFillTx/>
                  <a:cs typeface="+mn-ea"/>
                  <a:sym typeface="+mn-lt"/>
                </a:rPr>
                <a:t>超</a:t>
              </a:r>
              <a:endParaRPr kumimoji="0" lang="zh-CN" altLang="en-US" sz="1800" b="0" i="0" u="none" strike="noStrike" kern="0" cap="none" spc="0" normalizeH="0" baseline="0" noProof="0">
                <a:ln>
                  <a:noFill/>
                </a:ln>
                <a:solidFill>
                  <a:srgbClr val="000000"/>
                </a:solidFill>
                <a:effectLst/>
                <a:uLnTx/>
                <a:uFillTx/>
                <a:cs typeface="+mn-ea"/>
                <a:sym typeface="+mn-lt"/>
              </a:endParaRPr>
            </a:p>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800" b="0" i="0" u="none" strike="noStrike" kern="0" cap="none" spc="0" normalizeH="0" baseline="0" noProof="0">
                  <a:ln>
                    <a:noFill/>
                  </a:ln>
                  <a:solidFill>
                    <a:srgbClr val="000000"/>
                  </a:solidFill>
                  <a:effectLst/>
                  <a:uLnTx/>
                  <a:uFillTx/>
                  <a:cs typeface="+mn-ea"/>
                  <a:sym typeface="+mn-lt"/>
                </a:rPr>
                <a:t>时</a:t>
              </a:r>
              <a:endParaRPr kumimoji="0" lang="zh-CN" altLang="en-US" sz="1800" b="0" i="0" u="none" strike="noStrike" kern="0" cap="none" spc="0" normalizeH="0" baseline="0" noProof="0">
                <a:ln>
                  <a:noFill/>
                </a:ln>
                <a:solidFill>
                  <a:srgbClr val="000000"/>
                </a:solidFill>
                <a:effectLst/>
                <a:uLnTx/>
                <a:uFillTx/>
                <a:cs typeface="+mn-ea"/>
                <a:sym typeface="+mn-lt"/>
              </a:endParaRPr>
            </a:p>
          </p:txBody>
        </p:sp>
        <p:sp>
          <p:nvSpPr>
            <p:cNvPr id="34" name="Line 51"/>
            <p:cNvSpPr>
              <a:spLocks noChangeShapeType="1"/>
            </p:cNvSpPr>
            <p:nvPr/>
          </p:nvSpPr>
          <p:spPr bwMode="auto">
            <a:xfrm>
              <a:off x="521" y="1888"/>
              <a:ext cx="22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Line 52"/>
            <p:cNvSpPr>
              <a:spLocks noChangeShapeType="1"/>
            </p:cNvSpPr>
            <p:nvPr/>
          </p:nvSpPr>
          <p:spPr bwMode="auto">
            <a:xfrm>
              <a:off x="521" y="2568"/>
              <a:ext cx="22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6" name="Line 53"/>
            <p:cNvSpPr>
              <a:spLocks noChangeShapeType="1"/>
            </p:cNvSpPr>
            <p:nvPr/>
          </p:nvSpPr>
          <p:spPr bwMode="auto">
            <a:xfrm>
              <a:off x="657" y="1888"/>
              <a:ext cx="0" cy="680"/>
            </a:xfrm>
            <a:prstGeom prst="line">
              <a:avLst/>
            </a:prstGeom>
            <a:noFill/>
            <a:ln w="127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sp>
        <p:nvSpPr>
          <p:cNvPr id="37" name="Text Box 56"/>
          <p:cNvSpPr txBox="1">
            <a:spLocks noChangeArrowheads="1"/>
          </p:cNvSpPr>
          <p:nvPr/>
        </p:nvSpPr>
        <p:spPr bwMode="auto">
          <a:xfrm>
            <a:off x="2193925" y="6092825"/>
            <a:ext cx="7867015" cy="534035"/>
          </a:xfrm>
          <a:prstGeom prst="rect">
            <a:avLst/>
          </a:prstGeom>
          <a:solidFill>
            <a:schemeClr val="accent5">
              <a:lumMod val="90000"/>
              <a:alpha val="34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fontAlgn="base">
              <a:lnSpc>
                <a:spcPct val="120000"/>
              </a:lnSpc>
              <a:spcBef>
                <a:spcPct val="0"/>
              </a:spcBef>
              <a:spcAft>
                <a:spcPct val="0"/>
              </a:spcAft>
              <a:buFont typeface="Wingdings" panose="05000000000000000000" charset="0"/>
              <a:buChar char="Ø"/>
            </a:pPr>
            <a:r>
              <a:rPr lang="zh-CN" altLang="en-US" sz="2400">
                <a:solidFill>
                  <a:srgbClr val="000000"/>
                </a:solidFill>
                <a:cs typeface="+mn-ea"/>
                <a:sym typeface="+mn-lt"/>
              </a:rPr>
              <a:t>定时器启动：当发送窗口满，或者没有数据要发送了</a:t>
            </a:r>
            <a:endParaRPr lang="zh-CN" altLang="en-US" sz="2400">
              <a:solidFill>
                <a:srgbClr val="000000"/>
              </a:solidFill>
              <a:cs typeface="+mn-ea"/>
              <a:sym typeface="+mn-lt"/>
            </a:endParaRPr>
          </a:p>
        </p:txBody>
      </p:sp>
      <p:pic>
        <p:nvPicPr>
          <p:cNvPr id="3" name="图形 91"/>
          <p:cNvPicPr>
            <a:picLocks noChangeAspect="1"/>
          </p:cNvPicPr>
          <p:nvPr>
            <p:custDataLst>
              <p:tags r:id="rId1"/>
            </p:custDataLst>
          </p:nvPr>
        </p:nvPicPr>
        <p:blipFill>
          <a:blip r:embed="rId2"/>
          <a:stretch>
            <a:fillRect/>
          </a:stretch>
        </p:blipFill>
        <p:spPr>
          <a:xfrm>
            <a:off x="7536449" y="1593922"/>
            <a:ext cx="588835" cy="445833"/>
          </a:xfrm>
          <a:prstGeom prst="rect">
            <a:avLst/>
          </a:prstGeom>
        </p:spPr>
      </p:pic>
      <p:pic>
        <p:nvPicPr>
          <p:cNvPr id="38" name="图形 91"/>
          <p:cNvPicPr>
            <a:picLocks noChangeAspect="1"/>
          </p:cNvPicPr>
          <p:nvPr>
            <p:custDataLst>
              <p:tags r:id="rId3"/>
            </p:custDataLst>
          </p:nvPr>
        </p:nvPicPr>
        <p:blipFill>
          <a:blip r:embed="rId2"/>
          <a:stretch>
            <a:fillRect/>
          </a:stretch>
        </p:blipFill>
        <p:spPr>
          <a:xfrm>
            <a:off x="3636914" y="1538677"/>
            <a:ext cx="588835" cy="445833"/>
          </a:xfrm>
          <a:prstGeom prst="rect">
            <a:avLst/>
          </a:prstGeom>
        </p:spPr>
      </p:pic>
      <p:sp>
        <p:nvSpPr>
          <p:cNvPr id="39" name="文本框 38"/>
          <p:cNvSpPr txBox="1"/>
          <p:nvPr/>
        </p:nvSpPr>
        <p:spPr>
          <a:xfrm>
            <a:off x="8244840" y="4984750"/>
            <a:ext cx="4064000" cy="398780"/>
          </a:xfrm>
          <a:prstGeom prst="rect">
            <a:avLst/>
          </a:prstGeom>
          <a:noFill/>
        </p:spPr>
        <p:txBody>
          <a:bodyPr wrap="square" rtlCol="0">
            <a:spAutoFit/>
          </a:bodyPr>
          <a:lstStyle/>
          <a:p>
            <a:pPr algn="l"/>
            <a:endParaRPr lang="zh-CN" altLang="en-US"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a:latin typeface="微软雅黑" panose="020B0503020204020204" pitchFamily="34" charset="-122"/>
                <a:ea typeface="微软雅黑" panose="020B0503020204020204" pitchFamily="34" charset="-122"/>
                <a:sym typeface="+mn-lt"/>
              </a:rPr>
              <a:t>回退N协议—窗口大小与编号范围的关系</a:t>
            </a:r>
            <a:endParaRPr lang="zh-CN" altLang="en-US">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35280" y="1124585"/>
            <a:ext cx="11396345" cy="5008245"/>
          </a:xfrm>
        </p:spPr>
        <p:txBody>
          <a:bodyPr/>
          <a:lstStyle/>
          <a:p>
            <a:pPr>
              <a:lnSpc>
                <a:spcPct val="120000"/>
              </a:lnSpc>
              <a:spcBef>
                <a:spcPts val="0"/>
              </a:spcBef>
            </a:pPr>
            <a:r>
              <a:rPr lang="zh-CN" altLang="en-US" sz="2800" dirty="0">
                <a:solidFill>
                  <a:schemeClr val="tx1"/>
                </a:solidFill>
                <a:ea typeface="微软雅黑 Light" panose="020B0502040204020203" pitchFamily="34" charset="-122"/>
                <a:cs typeface="微软雅黑 Light" panose="020B0502040204020203" pitchFamily="34" charset="-122"/>
                <a:sym typeface="+mn-lt"/>
              </a:rPr>
              <a:t>如果帧的编号范围是</a:t>
            </a:r>
            <a:r>
              <a:rPr lang="en-US" altLang="zh-CN" sz="2800" dirty="0">
                <a:solidFill>
                  <a:schemeClr val="tx1"/>
                </a:solidFill>
                <a:ea typeface="微软雅黑 Light" panose="020B0502040204020203" pitchFamily="34" charset="-122"/>
                <a:cs typeface="微软雅黑 Light" panose="020B0502040204020203" pitchFamily="34" charset="-122"/>
                <a:sym typeface="+mn-lt"/>
              </a:rPr>
              <a:t>0</a:t>
            </a:r>
            <a:r>
              <a:rPr lang="zh-CN" altLang="en-US" sz="2800" dirty="0">
                <a:solidFill>
                  <a:schemeClr val="tx1"/>
                </a:solidFill>
                <a:ea typeface="微软雅黑 Light" panose="020B0502040204020203" pitchFamily="34" charset="-122"/>
                <a:cs typeface="微软雅黑 Light" panose="020B0502040204020203" pitchFamily="34" charset="-122"/>
                <a:sym typeface="+mn-lt"/>
              </a:rPr>
              <a:t>～</a:t>
            </a:r>
            <a:r>
              <a:rPr lang="en-US" altLang="zh-CN" sz="2800" dirty="0">
                <a:solidFill>
                  <a:schemeClr val="tx1"/>
                </a:solidFill>
                <a:ea typeface="微软雅黑 Light" panose="020B0502040204020203" pitchFamily="34" charset="-122"/>
                <a:cs typeface="微软雅黑 Light" panose="020B0502040204020203" pitchFamily="34" charset="-122"/>
                <a:sym typeface="+mn-lt"/>
              </a:rPr>
              <a:t>n-1</a:t>
            </a:r>
            <a:r>
              <a:rPr lang="zh-CN" altLang="en-US" sz="2800" dirty="0">
                <a:solidFill>
                  <a:schemeClr val="tx1"/>
                </a:solidFill>
                <a:ea typeface="微软雅黑 Light" panose="020B0502040204020203" pitchFamily="34" charset="-122"/>
                <a:cs typeface="微软雅黑 Light" panose="020B0502040204020203" pitchFamily="34" charset="-122"/>
                <a:sym typeface="+mn-lt"/>
              </a:rPr>
              <a:t>，则窗口尺寸为</a:t>
            </a:r>
            <a:r>
              <a:rPr lang="en-US" altLang="zh-CN" sz="2800" dirty="0">
                <a:solidFill>
                  <a:schemeClr val="tx1"/>
                </a:solidFill>
                <a:ea typeface="微软雅黑 Light" panose="020B0502040204020203" pitchFamily="34" charset="-122"/>
                <a:cs typeface="微软雅黑 Light" panose="020B0502040204020203" pitchFamily="34" charset="-122"/>
                <a:sym typeface="+mn-lt"/>
              </a:rPr>
              <a:t>n-1 (</a:t>
            </a:r>
            <a:r>
              <a:rPr lang="zh-CN" altLang="en-US" sz="2800" dirty="0">
                <a:solidFill>
                  <a:schemeClr val="tx1"/>
                </a:solidFill>
                <a:ea typeface="微软雅黑 Light" panose="020B0502040204020203" pitchFamily="34" charset="-122"/>
                <a:cs typeface="微软雅黑 Light" panose="020B0502040204020203" pitchFamily="34" charset="-122"/>
                <a:sym typeface="+mn-lt"/>
              </a:rPr>
              <a:t>为什么？</a:t>
            </a:r>
            <a:r>
              <a:rPr lang="en-US" altLang="zh-CN" sz="2800" dirty="0">
                <a:solidFill>
                  <a:schemeClr val="tx1"/>
                </a:solidFill>
                <a:ea typeface="微软雅黑 Light" panose="020B0502040204020203" pitchFamily="34" charset="-122"/>
                <a:cs typeface="微软雅黑 Light" panose="020B0502040204020203" pitchFamily="34" charset="-122"/>
                <a:sym typeface="+mn-lt"/>
              </a:rPr>
              <a:t>)</a:t>
            </a:r>
            <a:endParaRPr lang="zh-CN" altLang="en-US" sz="2800" dirty="0">
              <a:solidFill>
                <a:schemeClr val="tx1"/>
              </a:solidFill>
              <a:ea typeface="微软雅黑 Light" panose="020B0502040204020203" pitchFamily="34" charset="-122"/>
              <a:cs typeface="微软雅黑 Light" panose="020B0502040204020203" pitchFamily="34" charset="-122"/>
              <a:sym typeface="+mn-lt"/>
            </a:endParaRPr>
          </a:p>
          <a:p>
            <a:pPr>
              <a:lnSpc>
                <a:spcPct val="120000"/>
              </a:lnSpc>
              <a:spcBef>
                <a:spcPts val="0"/>
              </a:spcBef>
            </a:pPr>
            <a:r>
              <a:rPr lang="en-US" altLang="zh-CN" sz="2800" dirty="0">
                <a:solidFill>
                  <a:schemeClr val="tx1"/>
                </a:solidFill>
                <a:ea typeface="微软雅黑 Light" panose="020B0502040204020203" pitchFamily="34" charset="-122"/>
                <a:cs typeface="微软雅黑 Light" panose="020B0502040204020203" pitchFamily="34" charset="-122"/>
                <a:sym typeface="+mn-lt"/>
              </a:rPr>
              <a:t>4</a:t>
            </a:r>
            <a:r>
              <a:rPr lang="zh-CN" altLang="en-US" sz="2800" dirty="0">
                <a:solidFill>
                  <a:schemeClr val="tx1"/>
                </a:solidFill>
                <a:ea typeface="微软雅黑 Light" panose="020B0502040204020203" pitchFamily="34" charset="-122"/>
                <a:cs typeface="微软雅黑 Light" panose="020B0502040204020203" pitchFamily="34" charset="-122"/>
                <a:sym typeface="+mn-lt"/>
              </a:rPr>
              <a:t>种可能的情况：</a:t>
            </a:r>
            <a:endParaRPr lang="zh-CN" altLang="en-US" sz="2800" dirty="0">
              <a:solidFill>
                <a:schemeClr val="tx1"/>
              </a:solidFill>
              <a:ea typeface="微软雅黑 Light" panose="020B0502040204020203" pitchFamily="34" charset="-122"/>
              <a:cs typeface="微软雅黑 Light" panose="020B0502040204020203" pitchFamily="34" charset="-122"/>
              <a:sym typeface="+mn-lt"/>
            </a:endParaRPr>
          </a:p>
          <a:p>
            <a:pPr marL="742950" lvl="1" indent="-285750" algn="l" eaLnBrk="1" latinLnBrk="0" hangingPunct="1">
              <a:lnSpc>
                <a:spcPct val="130000"/>
              </a:lnSpc>
              <a:spcBef>
                <a:spcPts val="0"/>
              </a:spcBef>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lt"/>
              </a:rPr>
              <a:t>如果窗口的尺寸&gt;n</a:t>
            </a:r>
            <a:endParaRPr lang="zh-CN" altLang="en-US" sz="2400" dirty="0">
              <a:solidFill>
                <a:schemeClr val="tx1"/>
              </a:solidFill>
              <a:ea typeface="微软雅黑 Light" panose="020B0502040204020203" pitchFamily="34" charset="-122"/>
              <a:cs typeface="微软雅黑 Light" panose="020B0502040204020203" pitchFamily="34" charset="-122"/>
              <a:sym typeface="+mn-lt"/>
            </a:endParaRPr>
          </a:p>
          <a:p>
            <a:pPr marL="742950" lvl="1" indent="-285750" algn="l" eaLnBrk="1" latinLnBrk="0" hangingPunct="1">
              <a:lnSpc>
                <a:spcPct val="130000"/>
              </a:lnSpc>
              <a:spcBef>
                <a:spcPts val="0"/>
              </a:spcBef>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lt"/>
              </a:rPr>
              <a:t>如果窗口的尺寸=n</a:t>
            </a:r>
            <a:endParaRPr lang="zh-CN" altLang="en-US" sz="2400" dirty="0">
              <a:solidFill>
                <a:schemeClr val="tx1"/>
              </a:solidFill>
              <a:ea typeface="微软雅黑 Light" panose="020B0502040204020203" pitchFamily="34" charset="-122"/>
              <a:cs typeface="微软雅黑 Light" panose="020B0502040204020203" pitchFamily="34" charset="-122"/>
              <a:sym typeface="+mn-lt"/>
            </a:endParaRPr>
          </a:p>
          <a:p>
            <a:pPr marL="742950" lvl="1" indent="-285750" algn="l" eaLnBrk="1" latinLnBrk="0" hangingPunct="1">
              <a:lnSpc>
                <a:spcPct val="130000"/>
              </a:lnSpc>
              <a:spcBef>
                <a:spcPts val="0"/>
              </a:spcBef>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lt"/>
              </a:rPr>
              <a:t>如果窗口的尺寸=n-1</a:t>
            </a:r>
            <a:endParaRPr lang="zh-CN" altLang="en-US" sz="2400" dirty="0">
              <a:solidFill>
                <a:schemeClr val="tx1"/>
              </a:solidFill>
              <a:ea typeface="微软雅黑 Light" panose="020B0502040204020203" pitchFamily="34" charset="-122"/>
              <a:cs typeface="微软雅黑 Light" panose="020B0502040204020203" pitchFamily="34" charset="-122"/>
              <a:sym typeface="+mn-lt"/>
            </a:endParaRPr>
          </a:p>
          <a:p>
            <a:pPr marL="742950" lvl="1" indent="-285750" algn="l" eaLnBrk="1" latinLnBrk="0" hangingPunct="1">
              <a:lnSpc>
                <a:spcPct val="130000"/>
              </a:lnSpc>
              <a:spcBef>
                <a:spcPts val="0"/>
              </a:spcBef>
              <a:buChar char="n"/>
            </a:pPr>
            <a:r>
              <a:rPr lang="zh-CN" altLang="en-US" sz="2400" dirty="0">
                <a:solidFill>
                  <a:schemeClr val="tx1"/>
                </a:solidFill>
                <a:ea typeface="微软雅黑 Light" panose="020B0502040204020203" pitchFamily="34" charset="-122"/>
                <a:cs typeface="微软雅黑 Light" panose="020B0502040204020203" pitchFamily="34" charset="-122"/>
                <a:sym typeface="+mn-lt"/>
              </a:rPr>
              <a:t>如果窗口的尺寸&lt;n-1</a:t>
            </a:r>
            <a:endParaRPr lang="zh-CN" altLang="en-US" sz="2400" dirty="0">
              <a:solidFill>
                <a:schemeClr val="tx1"/>
              </a:solidFill>
              <a:ea typeface="微软雅黑 Light" panose="020B0502040204020203" pitchFamily="34" charset="-122"/>
              <a:cs typeface="微软雅黑 Light" panose="020B0502040204020203" pitchFamily="34" charset="-122"/>
              <a:sym typeface="+mn-lt"/>
            </a:endParaRPr>
          </a:p>
          <a:p>
            <a:pPr marL="742950" lvl="1" indent="-285750" algn="l" eaLnBrk="1" latinLnBrk="0" hangingPunct="1">
              <a:lnSpc>
                <a:spcPct val="130000"/>
              </a:lnSpc>
              <a:spcBef>
                <a:spcPts val="0"/>
              </a:spcBef>
              <a:buChar char="n"/>
            </a:pPr>
            <a:endParaRPr lang="zh-CN" altLang="en-US" sz="2400" dirty="0">
              <a:solidFill>
                <a:schemeClr val="tx1"/>
              </a:solidFill>
              <a:ea typeface="微软雅黑 Light" panose="020B0502040204020203" pitchFamily="34" charset="-122"/>
              <a:cs typeface="微软雅黑 Light" panose="020B0502040204020203" pitchFamily="34" charset="-122"/>
              <a:sym typeface="+mn-lt"/>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lt"/>
              </a:rPr>
              <a:t>窗口尺寸等于</a:t>
            </a:r>
            <a:r>
              <a:rPr lang="en-US" altLang="zh-CN" sz="3200" dirty="0">
                <a:latin typeface="微软雅黑" panose="020B0503020204020204" pitchFamily="34" charset="-122"/>
                <a:ea typeface="微软雅黑" panose="020B0503020204020204" pitchFamily="34" charset="-122"/>
                <a:cs typeface="微软雅黑" panose="020B0503020204020204" pitchFamily="34" charset="-122"/>
                <a:sym typeface="+mn-lt"/>
              </a:rPr>
              <a:t>n</a:t>
            </a:r>
            <a:r>
              <a:rPr lang="zh-CN" altLang="en-US" sz="3200" dirty="0">
                <a:latin typeface="微软雅黑" panose="020B0503020204020204" pitchFamily="34" charset="-122"/>
                <a:ea typeface="微软雅黑" panose="020B0503020204020204" pitchFamily="34" charset="-122"/>
                <a:cs typeface="微软雅黑" panose="020B0503020204020204" pitchFamily="34" charset="-122"/>
                <a:sym typeface="+mn-lt"/>
              </a:rPr>
              <a:t>时，应答帧丢失时协议失败</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30"/>
          <p:cNvSpPr>
            <a:spLocks noChangeShapeType="1"/>
          </p:cNvSpPr>
          <p:nvPr/>
        </p:nvSpPr>
        <p:spPr bwMode="auto">
          <a:xfrm>
            <a:off x="4151313" y="1877876"/>
            <a:ext cx="266541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5"/>
          <p:cNvSpPr>
            <a:spLocks noChangeShapeType="1"/>
          </p:cNvSpPr>
          <p:nvPr/>
        </p:nvSpPr>
        <p:spPr bwMode="auto">
          <a:xfrm>
            <a:off x="3935730" y="2023110"/>
            <a:ext cx="635" cy="395986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o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p:cNvSpPr>
            <a:spLocks noChangeShapeType="1"/>
          </p:cNvSpPr>
          <p:nvPr/>
        </p:nvSpPr>
        <p:spPr bwMode="auto">
          <a:xfrm>
            <a:off x="6959600" y="2022339"/>
            <a:ext cx="0" cy="39608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p:cNvSpPr>
            <a:spLocks noChangeShapeType="1"/>
          </p:cNvSpPr>
          <p:nvPr/>
        </p:nvSpPr>
        <p:spPr bwMode="auto">
          <a:xfrm>
            <a:off x="3935414" y="2454140"/>
            <a:ext cx="3024187" cy="7207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p:cNvSpPr>
            <a:spLocks noChangeShapeType="1"/>
          </p:cNvSpPr>
          <p:nvPr/>
        </p:nvSpPr>
        <p:spPr bwMode="auto">
          <a:xfrm>
            <a:off x="3935414" y="4541702"/>
            <a:ext cx="3024187" cy="7207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p:cNvSpPr>
            <a:spLocks noChangeShapeType="1"/>
          </p:cNvSpPr>
          <p:nvPr/>
        </p:nvSpPr>
        <p:spPr bwMode="auto">
          <a:xfrm flipH="1">
            <a:off x="4727576" y="3390765"/>
            <a:ext cx="2232025" cy="71913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0"/>
          <p:cNvSpPr txBox="1">
            <a:spLocks noChangeArrowheads="1"/>
          </p:cNvSpPr>
          <p:nvPr/>
        </p:nvSpPr>
        <p:spPr bwMode="auto">
          <a:xfrm>
            <a:off x="1851978" y="2238240"/>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0~7</a:t>
            </a:r>
            <a:endParaRPr lang="en-US" altLang="zh-CN" sz="2000">
              <a:solidFill>
                <a:srgbClr val="000000"/>
              </a:solidFill>
              <a:cs typeface="+mn-ea"/>
              <a:sym typeface="+mn-lt"/>
            </a:endParaRPr>
          </a:p>
        </p:txBody>
      </p:sp>
      <p:sp>
        <p:nvSpPr>
          <p:cNvPr id="14" name="Text Box 15"/>
          <p:cNvSpPr txBox="1">
            <a:spLocks noChangeArrowheads="1"/>
          </p:cNvSpPr>
          <p:nvPr/>
        </p:nvSpPr>
        <p:spPr bwMode="auto">
          <a:xfrm>
            <a:off x="1992313" y="4254365"/>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0~7</a:t>
            </a:r>
            <a:endParaRPr lang="en-US" altLang="zh-CN" sz="2000">
              <a:solidFill>
                <a:srgbClr val="000000"/>
              </a:solidFill>
              <a:cs typeface="+mn-ea"/>
              <a:sym typeface="+mn-lt"/>
            </a:endParaRPr>
          </a:p>
        </p:txBody>
      </p:sp>
      <p:sp>
        <p:nvSpPr>
          <p:cNvPr id="15" name="Text Box 16"/>
          <p:cNvSpPr txBox="1">
            <a:spLocks noChangeArrowheads="1"/>
          </p:cNvSpPr>
          <p:nvPr/>
        </p:nvSpPr>
        <p:spPr bwMode="auto">
          <a:xfrm>
            <a:off x="5048190" y="3606664"/>
            <a:ext cx="1128834" cy="362343"/>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ACK0</a:t>
            </a:r>
            <a:r>
              <a:rPr lang="zh-CN" altLang="en-US" sz="1600">
                <a:solidFill>
                  <a:srgbClr val="000000"/>
                </a:solidFill>
                <a:cs typeface="+mn-ea"/>
                <a:sym typeface="+mn-lt"/>
              </a:rPr>
              <a:t>丢失</a:t>
            </a:r>
            <a:endParaRPr lang="zh-CN" altLang="en-US" sz="1600">
              <a:solidFill>
                <a:srgbClr val="000000"/>
              </a:solidFill>
              <a:cs typeface="+mn-ea"/>
              <a:sym typeface="+mn-lt"/>
            </a:endParaRPr>
          </a:p>
        </p:txBody>
      </p:sp>
      <p:sp>
        <p:nvSpPr>
          <p:cNvPr id="16" name="Text Box 17"/>
          <p:cNvSpPr txBox="1">
            <a:spLocks noChangeArrowheads="1"/>
          </p:cNvSpPr>
          <p:nvPr/>
        </p:nvSpPr>
        <p:spPr bwMode="auto">
          <a:xfrm>
            <a:off x="7032626" y="2885940"/>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0~7</a:t>
            </a:r>
            <a:r>
              <a:rPr lang="zh-CN" altLang="en-US" sz="2000">
                <a:solidFill>
                  <a:srgbClr val="000000"/>
                </a:solidFill>
                <a:cs typeface="+mn-ea"/>
                <a:sym typeface="+mn-lt"/>
              </a:rPr>
              <a:t>，发送</a:t>
            </a:r>
            <a:r>
              <a:rPr lang="en-US" altLang="zh-CN" sz="2000">
                <a:solidFill>
                  <a:srgbClr val="000000"/>
                </a:solidFill>
                <a:cs typeface="+mn-ea"/>
                <a:sym typeface="+mn-lt"/>
              </a:rPr>
              <a:t>ACK0</a:t>
            </a:r>
            <a:endParaRPr lang="en-US" altLang="zh-CN" sz="2000">
              <a:solidFill>
                <a:srgbClr val="000000"/>
              </a:solidFill>
              <a:cs typeface="+mn-ea"/>
              <a:sym typeface="+mn-lt"/>
            </a:endParaRPr>
          </a:p>
        </p:txBody>
      </p:sp>
      <p:sp>
        <p:nvSpPr>
          <p:cNvPr id="17" name="Text Box 18"/>
          <p:cNvSpPr txBox="1">
            <a:spLocks noChangeArrowheads="1"/>
          </p:cNvSpPr>
          <p:nvPr/>
        </p:nvSpPr>
        <p:spPr bwMode="auto">
          <a:xfrm>
            <a:off x="7191376" y="4902065"/>
            <a:ext cx="3311525" cy="156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0~7</a:t>
            </a:r>
            <a:r>
              <a:rPr lang="zh-CN" altLang="en-US" sz="2000" dirty="0">
                <a:solidFill>
                  <a:srgbClr val="000000"/>
                </a:solidFill>
                <a:cs typeface="+mn-ea"/>
                <a:sym typeface="+mn-lt"/>
              </a:rPr>
              <a:t>，接收到的帧编号正是所希望收到的编号，</a:t>
            </a:r>
            <a:r>
              <a:rPr lang="zh-CN" altLang="en-US" sz="2000" dirty="0">
                <a:solidFill>
                  <a:srgbClr val="FF0000"/>
                </a:solidFill>
                <a:cs typeface="+mn-ea"/>
                <a:sym typeface="+mn-lt"/>
              </a:rPr>
              <a:t>认为它们是新帧，但实际上它们是重复帧</a:t>
            </a:r>
            <a:endParaRPr lang="zh-CN" altLang="en-US" sz="2000" dirty="0">
              <a:solidFill>
                <a:srgbClr val="FF0000"/>
              </a:solidFill>
              <a:cs typeface="+mn-ea"/>
              <a:sym typeface="+mn-lt"/>
            </a:endParaRPr>
          </a:p>
        </p:txBody>
      </p:sp>
      <p:sp>
        <p:nvSpPr>
          <p:cNvPr id="18" name="Text Box 19"/>
          <p:cNvSpPr txBox="1">
            <a:spLocks noChangeArrowheads="1"/>
          </p:cNvSpPr>
          <p:nvPr/>
        </p:nvSpPr>
        <p:spPr bwMode="auto">
          <a:xfrm>
            <a:off x="4008438" y="209377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endParaRPr lang="en-US" altLang="zh-CN" sz="2000" baseline="-25000">
              <a:solidFill>
                <a:srgbClr val="000000"/>
              </a:solidFill>
              <a:cs typeface="+mn-ea"/>
              <a:sym typeface="+mn-lt"/>
            </a:endParaRPr>
          </a:p>
        </p:txBody>
      </p:sp>
      <p:sp>
        <p:nvSpPr>
          <p:cNvPr id="19" name="Text Box 20"/>
          <p:cNvSpPr txBox="1">
            <a:spLocks noChangeArrowheads="1"/>
          </p:cNvSpPr>
          <p:nvPr/>
        </p:nvSpPr>
        <p:spPr bwMode="auto">
          <a:xfrm>
            <a:off x="6600825" y="274147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endParaRPr lang="en-US" altLang="zh-CN" sz="2000" baseline="-25000">
              <a:solidFill>
                <a:srgbClr val="000000"/>
              </a:solidFill>
              <a:cs typeface="+mn-ea"/>
              <a:sym typeface="+mn-lt"/>
            </a:endParaRPr>
          </a:p>
        </p:txBody>
      </p:sp>
      <p:sp>
        <p:nvSpPr>
          <p:cNvPr id="20" name="Text Box 21"/>
          <p:cNvSpPr txBox="1">
            <a:spLocks noChangeArrowheads="1"/>
          </p:cNvSpPr>
          <p:nvPr/>
        </p:nvSpPr>
        <p:spPr bwMode="auto">
          <a:xfrm>
            <a:off x="3935413" y="4182926"/>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endParaRPr lang="en-US" altLang="zh-CN" sz="2000" baseline="-25000">
              <a:solidFill>
                <a:srgbClr val="000000"/>
              </a:solidFill>
              <a:cs typeface="+mn-ea"/>
              <a:sym typeface="+mn-lt"/>
            </a:endParaRPr>
          </a:p>
        </p:txBody>
      </p:sp>
      <p:sp>
        <p:nvSpPr>
          <p:cNvPr id="21" name="Text Box 22"/>
          <p:cNvSpPr txBox="1">
            <a:spLocks noChangeArrowheads="1"/>
          </p:cNvSpPr>
          <p:nvPr/>
        </p:nvSpPr>
        <p:spPr bwMode="auto">
          <a:xfrm>
            <a:off x="6600825" y="4757601"/>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endParaRPr lang="en-US" altLang="zh-CN" sz="2000" baseline="-25000">
              <a:solidFill>
                <a:srgbClr val="000000"/>
              </a:solidFill>
              <a:cs typeface="+mn-ea"/>
              <a:sym typeface="+mn-lt"/>
            </a:endParaRPr>
          </a:p>
        </p:txBody>
      </p:sp>
      <p:sp>
        <p:nvSpPr>
          <p:cNvPr id="22" name="Text Box 25"/>
          <p:cNvSpPr txBox="1">
            <a:spLocks noChangeArrowheads="1"/>
          </p:cNvSpPr>
          <p:nvPr/>
        </p:nvSpPr>
        <p:spPr bwMode="auto">
          <a:xfrm>
            <a:off x="3432175" y="3174864"/>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endParaRPr lang="zh-CN" altLang="en-US">
              <a:solidFill>
                <a:srgbClr val="000000"/>
              </a:solidFill>
              <a:cs typeface="+mn-ea"/>
              <a:sym typeface="+mn-lt"/>
            </a:endParaRPr>
          </a:p>
          <a:p>
            <a:pPr algn="ctr" fontAlgn="base">
              <a:lnSpc>
                <a:spcPct val="120000"/>
              </a:lnSpc>
              <a:spcBef>
                <a:spcPct val="0"/>
              </a:spcBef>
              <a:spcAft>
                <a:spcPct val="0"/>
              </a:spcAft>
            </a:pPr>
            <a:r>
              <a:rPr lang="zh-CN" altLang="en-US">
                <a:solidFill>
                  <a:srgbClr val="000000"/>
                </a:solidFill>
                <a:cs typeface="+mn-ea"/>
                <a:sym typeface="+mn-lt"/>
              </a:rPr>
              <a:t>时</a:t>
            </a:r>
            <a:endParaRPr lang="zh-CN" altLang="en-US">
              <a:solidFill>
                <a:srgbClr val="000000"/>
              </a:solidFill>
              <a:cs typeface="+mn-ea"/>
              <a:sym typeface="+mn-lt"/>
            </a:endParaRPr>
          </a:p>
        </p:txBody>
      </p:sp>
      <p:grpSp>
        <p:nvGrpSpPr>
          <p:cNvPr id="23" name="Group 29"/>
          <p:cNvGrpSpPr/>
          <p:nvPr/>
        </p:nvGrpSpPr>
        <p:grpSpPr bwMode="auto">
          <a:xfrm>
            <a:off x="3749040" y="2454275"/>
            <a:ext cx="186055" cy="2087245"/>
            <a:chOff x="1337" y="1525"/>
            <a:chExt cx="227" cy="680"/>
          </a:xfrm>
        </p:grpSpPr>
        <p:sp>
          <p:nvSpPr>
            <p:cNvPr id="24" name="Line 26"/>
            <p:cNvSpPr>
              <a:spLocks noChangeShapeType="1"/>
            </p:cNvSpPr>
            <p:nvPr/>
          </p:nvSpPr>
          <p:spPr bwMode="auto">
            <a:xfrm>
              <a:off x="1337" y="1525"/>
              <a:ext cx="227"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5" name="Line 27"/>
            <p:cNvSpPr>
              <a:spLocks noChangeShapeType="1"/>
            </p:cNvSpPr>
            <p:nvPr/>
          </p:nvSpPr>
          <p:spPr bwMode="auto">
            <a:xfrm>
              <a:off x="1337" y="2205"/>
              <a:ext cx="227"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6" name="Line 28"/>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27" name="矩形 26"/>
          <p:cNvSpPr/>
          <p:nvPr/>
        </p:nvSpPr>
        <p:spPr>
          <a:xfrm>
            <a:off x="6638159" y="5072244"/>
            <a:ext cx="553357" cy="902363"/>
          </a:xfrm>
          <a:prstGeom prst="rect">
            <a:avLst/>
          </a:prstGeom>
        </p:spPr>
        <p:txBody>
          <a:bodyPr wrap="none">
            <a:spAutoFit/>
          </a:bodyPr>
          <a:lstStyle/>
          <a:p>
            <a:pPr>
              <a:lnSpc>
                <a:spcPct val="120000"/>
              </a:lnSpc>
            </a:pPr>
            <a:r>
              <a:rPr lang="zh-CN" altLang="en-US" sz="4800" dirty="0">
                <a:solidFill>
                  <a:srgbClr val="FF0000"/>
                </a:solidFill>
                <a:cs typeface="+mn-ea"/>
                <a:sym typeface="+mn-lt"/>
              </a:rPr>
              <a:t>╳</a:t>
            </a:r>
            <a:endParaRPr lang="zh-CN" altLang="en-US" sz="4800" dirty="0">
              <a:solidFill>
                <a:srgbClr val="FF0000"/>
              </a:solidFill>
              <a:cs typeface="+mn-ea"/>
              <a:sym typeface="+mn-lt"/>
            </a:endParaRPr>
          </a:p>
        </p:txBody>
      </p:sp>
      <p:pic>
        <p:nvPicPr>
          <p:cNvPr id="38" name="图形 91"/>
          <p:cNvPicPr>
            <a:picLocks noChangeAspect="1"/>
          </p:cNvPicPr>
          <p:nvPr>
            <p:custDataLst>
              <p:tags r:id="rId1"/>
            </p:custDataLst>
          </p:nvPr>
        </p:nvPicPr>
        <p:blipFill>
          <a:blip r:embed="rId2"/>
          <a:stretch>
            <a:fillRect/>
          </a:stretch>
        </p:blipFill>
        <p:spPr>
          <a:xfrm>
            <a:off x="3563254" y="1576777"/>
            <a:ext cx="588835" cy="445833"/>
          </a:xfrm>
          <a:prstGeom prst="rect">
            <a:avLst/>
          </a:prstGeom>
        </p:spPr>
      </p:pic>
      <p:pic>
        <p:nvPicPr>
          <p:cNvPr id="3" name="图形 91"/>
          <p:cNvPicPr>
            <a:picLocks noChangeAspect="1"/>
          </p:cNvPicPr>
          <p:nvPr>
            <p:custDataLst>
              <p:tags r:id="rId3"/>
            </p:custDataLst>
          </p:nvPr>
        </p:nvPicPr>
        <p:blipFill>
          <a:blip r:embed="rId2"/>
          <a:stretch>
            <a:fillRect/>
          </a:stretch>
        </p:blipFill>
        <p:spPr>
          <a:xfrm>
            <a:off x="6672214" y="1555187"/>
            <a:ext cx="588835" cy="445833"/>
          </a:xfrm>
          <a:prstGeom prst="rect">
            <a:avLst/>
          </a:prstGeom>
        </p:spPr>
      </p:pic>
      <p:sp>
        <p:nvSpPr>
          <p:cNvPr id="28" name="Text Box 9"/>
          <p:cNvSpPr txBox="1">
            <a:spLocks noChangeArrowheads="1"/>
          </p:cNvSpPr>
          <p:nvPr>
            <p:custDataLst>
              <p:tags r:id="rId4"/>
            </p:custDataLst>
          </p:nvPr>
        </p:nvSpPr>
        <p:spPr bwMode="auto">
          <a:xfrm>
            <a:off x="3431602" y="107551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endParaRPr lang="en-US" altLang="zh-CN" sz="2000">
              <a:solidFill>
                <a:srgbClr val="000000"/>
              </a:solidFill>
              <a:cs typeface="+mn-ea"/>
              <a:sym typeface="+mn-lt"/>
            </a:endParaRPr>
          </a:p>
        </p:txBody>
      </p:sp>
      <p:sp>
        <p:nvSpPr>
          <p:cNvPr id="29" name="Text Box 10"/>
          <p:cNvSpPr txBox="1">
            <a:spLocks noChangeArrowheads="1"/>
          </p:cNvSpPr>
          <p:nvPr>
            <p:custDataLst>
              <p:tags r:id="rId5"/>
            </p:custDataLst>
          </p:nvPr>
        </p:nvSpPr>
        <p:spPr bwMode="auto">
          <a:xfrm>
            <a:off x="6532307" y="1077415"/>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endParaRPr lang="en-US" altLang="zh-CN" sz="2000">
              <a:solidFill>
                <a:srgbClr val="000000"/>
              </a:solidFill>
              <a:cs typeface="+mn-ea"/>
              <a:sym typeface="+mn-l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zh-CN" altLang="en-US" sz="3200">
                <a:latin typeface="微软雅黑" panose="020B0503020204020204" pitchFamily="34" charset="-122"/>
                <a:ea typeface="微软雅黑" panose="020B0503020204020204" pitchFamily="34" charset="-122"/>
                <a:sym typeface="+mn-lt"/>
              </a:rPr>
              <a:t>窗口尺寸等于 n-1 时，协议成功</a:t>
            </a:r>
            <a:endParaRPr lang="zh-CN" altLang="en-US">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21"/>
          <p:cNvSpPr>
            <a:spLocks noChangeShapeType="1"/>
          </p:cNvSpPr>
          <p:nvPr/>
        </p:nvSpPr>
        <p:spPr bwMode="auto">
          <a:xfrm flipV="1">
            <a:off x="4151630" y="2138680"/>
            <a:ext cx="2561590" cy="63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3"/>
          <p:cNvSpPr>
            <a:spLocks noChangeShapeType="1"/>
          </p:cNvSpPr>
          <p:nvPr/>
        </p:nvSpPr>
        <p:spPr bwMode="auto">
          <a:xfrm>
            <a:off x="3935413" y="2282597"/>
            <a:ext cx="0" cy="39608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4"/>
          <p:cNvSpPr>
            <a:spLocks noChangeShapeType="1"/>
          </p:cNvSpPr>
          <p:nvPr/>
        </p:nvSpPr>
        <p:spPr bwMode="auto">
          <a:xfrm>
            <a:off x="6959600" y="2282597"/>
            <a:ext cx="0" cy="39608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5"/>
          <p:cNvSpPr>
            <a:spLocks noChangeShapeType="1"/>
          </p:cNvSpPr>
          <p:nvPr/>
        </p:nvSpPr>
        <p:spPr bwMode="auto">
          <a:xfrm>
            <a:off x="3935414" y="2714398"/>
            <a:ext cx="3024187" cy="7207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6"/>
          <p:cNvSpPr>
            <a:spLocks noChangeShapeType="1"/>
          </p:cNvSpPr>
          <p:nvPr/>
        </p:nvSpPr>
        <p:spPr bwMode="auto">
          <a:xfrm>
            <a:off x="3935414" y="4801960"/>
            <a:ext cx="3024187" cy="7207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7"/>
          <p:cNvSpPr>
            <a:spLocks noChangeShapeType="1"/>
          </p:cNvSpPr>
          <p:nvPr/>
        </p:nvSpPr>
        <p:spPr bwMode="auto">
          <a:xfrm flipH="1">
            <a:off x="4727576" y="3651023"/>
            <a:ext cx="2232025" cy="71913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8"/>
          <p:cNvSpPr txBox="1">
            <a:spLocks noChangeArrowheads="1"/>
          </p:cNvSpPr>
          <p:nvPr/>
        </p:nvSpPr>
        <p:spPr bwMode="auto">
          <a:xfrm>
            <a:off x="1919288" y="2498498"/>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0~6</a:t>
            </a:r>
            <a:endParaRPr lang="en-US" altLang="zh-CN" sz="2000">
              <a:solidFill>
                <a:srgbClr val="000000"/>
              </a:solidFill>
              <a:cs typeface="+mn-ea"/>
              <a:sym typeface="+mn-lt"/>
            </a:endParaRPr>
          </a:p>
        </p:txBody>
      </p:sp>
      <p:sp>
        <p:nvSpPr>
          <p:cNvPr id="14" name="Text Box 13"/>
          <p:cNvSpPr txBox="1">
            <a:spLocks noChangeArrowheads="1"/>
          </p:cNvSpPr>
          <p:nvPr/>
        </p:nvSpPr>
        <p:spPr bwMode="auto">
          <a:xfrm>
            <a:off x="1992313" y="4514623"/>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超时，重新发送数据帧</a:t>
            </a:r>
            <a:r>
              <a:rPr lang="en-US" altLang="zh-CN" sz="2000">
                <a:solidFill>
                  <a:srgbClr val="000000"/>
                </a:solidFill>
                <a:cs typeface="+mn-ea"/>
                <a:sym typeface="+mn-lt"/>
              </a:rPr>
              <a:t>0~6</a:t>
            </a:r>
            <a:endParaRPr lang="en-US" altLang="zh-CN" sz="2000">
              <a:solidFill>
                <a:srgbClr val="000000"/>
              </a:solidFill>
              <a:cs typeface="+mn-ea"/>
              <a:sym typeface="+mn-lt"/>
            </a:endParaRPr>
          </a:p>
        </p:txBody>
      </p:sp>
      <p:sp>
        <p:nvSpPr>
          <p:cNvPr id="15" name="Text Box 14"/>
          <p:cNvSpPr txBox="1">
            <a:spLocks noChangeArrowheads="1"/>
          </p:cNvSpPr>
          <p:nvPr/>
        </p:nvSpPr>
        <p:spPr bwMode="auto">
          <a:xfrm>
            <a:off x="5048190" y="3866922"/>
            <a:ext cx="1128834" cy="362343"/>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ACK7</a:t>
            </a:r>
            <a:r>
              <a:rPr lang="zh-CN" altLang="en-US" sz="1600">
                <a:solidFill>
                  <a:srgbClr val="000000"/>
                </a:solidFill>
                <a:cs typeface="+mn-ea"/>
                <a:sym typeface="+mn-lt"/>
              </a:rPr>
              <a:t>丢失</a:t>
            </a:r>
            <a:endParaRPr lang="zh-CN" altLang="en-US" sz="1600">
              <a:solidFill>
                <a:srgbClr val="000000"/>
              </a:solidFill>
              <a:cs typeface="+mn-ea"/>
              <a:sym typeface="+mn-lt"/>
            </a:endParaRPr>
          </a:p>
        </p:txBody>
      </p:sp>
      <p:sp>
        <p:nvSpPr>
          <p:cNvPr id="16" name="Text Box 15"/>
          <p:cNvSpPr txBox="1">
            <a:spLocks noChangeArrowheads="1"/>
          </p:cNvSpPr>
          <p:nvPr/>
        </p:nvSpPr>
        <p:spPr bwMode="auto">
          <a:xfrm>
            <a:off x="7032626" y="3146198"/>
            <a:ext cx="2303463"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按顺序收到数据帧</a:t>
            </a:r>
            <a:r>
              <a:rPr lang="en-US" altLang="zh-CN" sz="2000">
                <a:solidFill>
                  <a:srgbClr val="000000"/>
                </a:solidFill>
                <a:cs typeface="+mn-ea"/>
                <a:sym typeface="+mn-lt"/>
              </a:rPr>
              <a:t>0~6</a:t>
            </a:r>
            <a:r>
              <a:rPr lang="zh-CN" altLang="en-US" sz="2000">
                <a:solidFill>
                  <a:srgbClr val="000000"/>
                </a:solidFill>
                <a:cs typeface="+mn-ea"/>
                <a:sym typeface="+mn-lt"/>
              </a:rPr>
              <a:t>，发送</a:t>
            </a:r>
            <a:r>
              <a:rPr lang="en-US" altLang="zh-CN" sz="2000">
                <a:solidFill>
                  <a:srgbClr val="000000"/>
                </a:solidFill>
                <a:cs typeface="+mn-ea"/>
                <a:sym typeface="+mn-lt"/>
              </a:rPr>
              <a:t>ACK7</a:t>
            </a:r>
            <a:endParaRPr lang="en-US" altLang="zh-CN" sz="2000">
              <a:solidFill>
                <a:srgbClr val="000000"/>
              </a:solidFill>
              <a:cs typeface="+mn-ea"/>
              <a:sym typeface="+mn-lt"/>
            </a:endParaRPr>
          </a:p>
        </p:txBody>
      </p:sp>
      <p:sp>
        <p:nvSpPr>
          <p:cNvPr id="17" name="Text Box 16"/>
          <p:cNvSpPr txBox="1">
            <a:spLocks noChangeArrowheads="1"/>
          </p:cNvSpPr>
          <p:nvPr/>
        </p:nvSpPr>
        <p:spPr bwMode="auto">
          <a:xfrm>
            <a:off x="7032626" y="5162323"/>
            <a:ext cx="3167063" cy="1198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dirty="0">
                <a:solidFill>
                  <a:srgbClr val="000000"/>
                </a:solidFill>
                <a:cs typeface="+mn-ea"/>
                <a:sym typeface="+mn-lt"/>
              </a:rPr>
              <a:t>接收到数据帧</a:t>
            </a:r>
            <a:r>
              <a:rPr lang="en-US" altLang="zh-CN" sz="2000" dirty="0">
                <a:solidFill>
                  <a:srgbClr val="000000"/>
                </a:solidFill>
                <a:cs typeface="+mn-ea"/>
                <a:sym typeface="+mn-lt"/>
              </a:rPr>
              <a:t>0~6</a:t>
            </a:r>
            <a:r>
              <a:rPr lang="zh-CN" altLang="en-US" sz="2000" dirty="0">
                <a:solidFill>
                  <a:srgbClr val="000000"/>
                </a:solidFill>
                <a:cs typeface="+mn-ea"/>
                <a:sym typeface="+mn-lt"/>
              </a:rPr>
              <a:t>，</a:t>
            </a:r>
            <a:r>
              <a:rPr lang="zh-CN" altLang="en-US" sz="2000" dirty="0">
                <a:solidFill>
                  <a:srgbClr val="FF0000"/>
                </a:solidFill>
                <a:cs typeface="+mn-ea"/>
                <a:sym typeface="+mn-lt"/>
              </a:rPr>
              <a:t>接收到的帧编号不是所希望收到的编号，它们是重复帧</a:t>
            </a:r>
            <a:endParaRPr lang="zh-CN" altLang="en-US" sz="2000" dirty="0">
              <a:solidFill>
                <a:srgbClr val="000000"/>
              </a:solidFill>
              <a:cs typeface="+mn-ea"/>
              <a:sym typeface="+mn-lt"/>
            </a:endParaRPr>
          </a:p>
        </p:txBody>
      </p:sp>
      <p:sp>
        <p:nvSpPr>
          <p:cNvPr id="18" name="Text Box 17"/>
          <p:cNvSpPr txBox="1">
            <a:spLocks noChangeArrowheads="1"/>
          </p:cNvSpPr>
          <p:nvPr/>
        </p:nvSpPr>
        <p:spPr bwMode="auto">
          <a:xfrm>
            <a:off x="4008438" y="2354034"/>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endParaRPr lang="en-US" altLang="zh-CN" sz="2000" baseline="-25000">
              <a:solidFill>
                <a:srgbClr val="000000"/>
              </a:solidFill>
              <a:cs typeface="+mn-ea"/>
              <a:sym typeface="+mn-lt"/>
            </a:endParaRPr>
          </a:p>
        </p:txBody>
      </p:sp>
      <p:sp>
        <p:nvSpPr>
          <p:cNvPr id="19" name="Text Box 18"/>
          <p:cNvSpPr txBox="1">
            <a:spLocks noChangeArrowheads="1"/>
          </p:cNvSpPr>
          <p:nvPr/>
        </p:nvSpPr>
        <p:spPr bwMode="auto">
          <a:xfrm>
            <a:off x="6600825" y="3001734"/>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endParaRPr lang="en-US" altLang="zh-CN" sz="2000" baseline="-25000">
              <a:solidFill>
                <a:srgbClr val="000000"/>
              </a:solidFill>
              <a:cs typeface="+mn-ea"/>
              <a:sym typeface="+mn-lt"/>
            </a:endParaRPr>
          </a:p>
        </p:txBody>
      </p:sp>
      <p:sp>
        <p:nvSpPr>
          <p:cNvPr id="20" name="Text Box 19"/>
          <p:cNvSpPr txBox="1">
            <a:spLocks noChangeArrowheads="1"/>
          </p:cNvSpPr>
          <p:nvPr/>
        </p:nvSpPr>
        <p:spPr bwMode="auto">
          <a:xfrm>
            <a:off x="3935413" y="4443184"/>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endParaRPr lang="en-US" altLang="zh-CN" sz="2000" baseline="-25000">
              <a:solidFill>
                <a:srgbClr val="000000"/>
              </a:solidFill>
              <a:cs typeface="+mn-ea"/>
              <a:sym typeface="+mn-lt"/>
            </a:endParaRPr>
          </a:p>
        </p:txBody>
      </p:sp>
      <p:sp>
        <p:nvSpPr>
          <p:cNvPr id="21" name="Text Box 20"/>
          <p:cNvSpPr txBox="1">
            <a:spLocks noChangeArrowheads="1"/>
          </p:cNvSpPr>
          <p:nvPr/>
        </p:nvSpPr>
        <p:spPr bwMode="auto">
          <a:xfrm>
            <a:off x="6600825" y="5017859"/>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endParaRPr lang="en-US" altLang="zh-CN" sz="2000" baseline="-25000">
              <a:solidFill>
                <a:srgbClr val="000000"/>
              </a:solidFill>
              <a:cs typeface="+mn-ea"/>
              <a:sym typeface="+mn-lt"/>
            </a:endParaRPr>
          </a:p>
        </p:txBody>
      </p:sp>
      <p:sp>
        <p:nvSpPr>
          <p:cNvPr id="22" name="任意多边形: 形状 21"/>
          <p:cNvSpPr/>
          <p:nvPr/>
        </p:nvSpPr>
        <p:spPr>
          <a:xfrm>
            <a:off x="5756210" y="4864804"/>
            <a:ext cx="2039006" cy="966952"/>
          </a:xfrm>
          <a:custGeom>
            <a:avLst/>
            <a:gdLst>
              <a:gd name="connsiteX0" fmla="*/ 0 w 2039006"/>
              <a:gd name="connsiteY0" fmla="*/ 641131 h 966952"/>
              <a:gd name="connsiteX1" fmla="*/ 73572 w 2039006"/>
              <a:gd name="connsiteY1" fmla="*/ 809296 h 966952"/>
              <a:gd name="connsiteX2" fmla="*/ 105103 w 2039006"/>
              <a:gd name="connsiteY2" fmla="*/ 882869 h 966952"/>
              <a:gd name="connsiteX3" fmla="*/ 126124 w 2039006"/>
              <a:gd name="connsiteY3" fmla="*/ 945931 h 966952"/>
              <a:gd name="connsiteX4" fmla="*/ 157655 w 2039006"/>
              <a:gd name="connsiteY4" fmla="*/ 966952 h 966952"/>
              <a:gd name="connsiteX5" fmla="*/ 220717 w 2039006"/>
              <a:gd name="connsiteY5" fmla="*/ 956441 h 966952"/>
              <a:gd name="connsiteX6" fmla="*/ 346841 w 2039006"/>
              <a:gd name="connsiteY6" fmla="*/ 893379 h 966952"/>
              <a:gd name="connsiteX7" fmla="*/ 493986 w 2039006"/>
              <a:gd name="connsiteY7" fmla="*/ 819807 h 966952"/>
              <a:gd name="connsiteX8" fmla="*/ 756744 w 2039006"/>
              <a:gd name="connsiteY8" fmla="*/ 641131 h 966952"/>
              <a:gd name="connsiteX9" fmla="*/ 851338 w 2039006"/>
              <a:gd name="connsiteY9" fmla="*/ 588579 h 966952"/>
              <a:gd name="connsiteX10" fmla="*/ 945931 w 2039006"/>
              <a:gd name="connsiteY10" fmla="*/ 546538 h 966952"/>
              <a:gd name="connsiteX11" fmla="*/ 1124606 w 2039006"/>
              <a:gd name="connsiteY11" fmla="*/ 430924 h 966952"/>
              <a:gd name="connsiteX12" fmla="*/ 1566041 w 2039006"/>
              <a:gd name="connsiteY12" fmla="*/ 252248 h 966952"/>
              <a:gd name="connsiteX13" fmla="*/ 1681655 w 2039006"/>
              <a:gd name="connsiteY13" fmla="*/ 178676 h 966952"/>
              <a:gd name="connsiteX14" fmla="*/ 1891862 w 2039006"/>
              <a:gd name="connsiteY14" fmla="*/ 105103 h 966952"/>
              <a:gd name="connsiteX15" fmla="*/ 1954924 w 2039006"/>
              <a:gd name="connsiteY15" fmla="*/ 52552 h 966952"/>
              <a:gd name="connsiteX16" fmla="*/ 1986455 w 2039006"/>
              <a:gd name="connsiteY16" fmla="*/ 42041 h 966952"/>
              <a:gd name="connsiteX17" fmla="*/ 2039006 w 2039006"/>
              <a:gd name="connsiteY17" fmla="*/ 0 h 96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9006" h="966952">
                <a:moveTo>
                  <a:pt x="0" y="641131"/>
                </a:moveTo>
                <a:cubicBezTo>
                  <a:pt x="36712" y="787986"/>
                  <a:pt x="-3074" y="665585"/>
                  <a:pt x="73572" y="809296"/>
                </a:cubicBezTo>
                <a:cubicBezTo>
                  <a:pt x="86128" y="832839"/>
                  <a:pt x="95525" y="857966"/>
                  <a:pt x="105103" y="882869"/>
                </a:cubicBezTo>
                <a:cubicBezTo>
                  <a:pt x="113057" y="903550"/>
                  <a:pt x="107688" y="933640"/>
                  <a:pt x="126124" y="945931"/>
                </a:cubicBezTo>
                <a:lnTo>
                  <a:pt x="157655" y="966952"/>
                </a:lnTo>
                <a:cubicBezTo>
                  <a:pt x="178676" y="963448"/>
                  <a:pt x="200157" y="962048"/>
                  <a:pt x="220717" y="956441"/>
                </a:cubicBezTo>
                <a:cubicBezTo>
                  <a:pt x="274271" y="941835"/>
                  <a:pt x="294651" y="919474"/>
                  <a:pt x="346841" y="893379"/>
                </a:cubicBezTo>
                <a:cubicBezTo>
                  <a:pt x="455248" y="839175"/>
                  <a:pt x="340143" y="919353"/>
                  <a:pt x="493986" y="819807"/>
                </a:cubicBezTo>
                <a:cubicBezTo>
                  <a:pt x="582911" y="762267"/>
                  <a:pt x="664155" y="692569"/>
                  <a:pt x="756744" y="641131"/>
                </a:cubicBezTo>
                <a:cubicBezTo>
                  <a:pt x="788275" y="623614"/>
                  <a:pt x="819076" y="604710"/>
                  <a:pt x="851338" y="588579"/>
                </a:cubicBezTo>
                <a:cubicBezTo>
                  <a:pt x="882200" y="573148"/>
                  <a:pt x="916043" y="563781"/>
                  <a:pt x="945931" y="546538"/>
                </a:cubicBezTo>
                <a:cubicBezTo>
                  <a:pt x="1007377" y="511088"/>
                  <a:pt x="1056804" y="451786"/>
                  <a:pt x="1124606" y="430924"/>
                </a:cubicBezTo>
                <a:cubicBezTo>
                  <a:pt x="1282360" y="382385"/>
                  <a:pt x="1417063" y="347052"/>
                  <a:pt x="1566041" y="252248"/>
                </a:cubicBezTo>
                <a:cubicBezTo>
                  <a:pt x="1604579" y="227724"/>
                  <a:pt x="1640024" y="197477"/>
                  <a:pt x="1681655" y="178676"/>
                </a:cubicBezTo>
                <a:cubicBezTo>
                  <a:pt x="1749312" y="148121"/>
                  <a:pt x="1822729" y="132155"/>
                  <a:pt x="1891862" y="105103"/>
                </a:cubicBezTo>
                <a:cubicBezTo>
                  <a:pt x="1933490" y="88814"/>
                  <a:pt x="1917133" y="77746"/>
                  <a:pt x="1954924" y="52552"/>
                </a:cubicBezTo>
                <a:cubicBezTo>
                  <a:pt x="1964142" y="46406"/>
                  <a:pt x="1976546" y="46996"/>
                  <a:pt x="1986455" y="42041"/>
                </a:cubicBezTo>
                <a:cubicBezTo>
                  <a:pt x="2012975" y="28781"/>
                  <a:pt x="2019453" y="19554"/>
                  <a:pt x="2039006" y="0"/>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pic>
        <p:nvPicPr>
          <p:cNvPr id="38" name="图形 91"/>
          <p:cNvPicPr>
            <a:picLocks noChangeAspect="1"/>
          </p:cNvPicPr>
          <p:nvPr>
            <p:custDataLst>
              <p:tags r:id="rId1"/>
            </p:custDataLst>
          </p:nvPr>
        </p:nvPicPr>
        <p:blipFill>
          <a:blip r:embed="rId2"/>
          <a:stretch>
            <a:fillRect/>
          </a:stretch>
        </p:blipFill>
        <p:spPr>
          <a:xfrm>
            <a:off x="6672214" y="1781247"/>
            <a:ext cx="588835" cy="445833"/>
          </a:xfrm>
          <a:prstGeom prst="rect">
            <a:avLst/>
          </a:prstGeom>
        </p:spPr>
      </p:pic>
      <p:pic>
        <p:nvPicPr>
          <p:cNvPr id="3" name="图形 91"/>
          <p:cNvPicPr>
            <a:picLocks noChangeAspect="1"/>
          </p:cNvPicPr>
          <p:nvPr>
            <p:custDataLst>
              <p:tags r:id="rId3"/>
            </p:custDataLst>
          </p:nvPr>
        </p:nvPicPr>
        <p:blipFill>
          <a:blip r:embed="rId2"/>
          <a:stretch>
            <a:fillRect/>
          </a:stretch>
        </p:blipFill>
        <p:spPr>
          <a:xfrm>
            <a:off x="3576589" y="1771722"/>
            <a:ext cx="588835" cy="445833"/>
          </a:xfrm>
          <a:prstGeom prst="rect">
            <a:avLst/>
          </a:prstGeom>
        </p:spPr>
      </p:pic>
      <p:sp>
        <p:nvSpPr>
          <p:cNvPr id="28" name="Text Box 9"/>
          <p:cNvSpPr txBox="1">
            <a:spLocks noChangeArrowheads="1"/>
          </p:cNvSpPr>
          <p:nvPr>
            <p:custDataLst>
              <p:tags r:id="rId4"/>
            </p:custDataLst>
          </p:nvPr>
        </p:nvSpPr>
        <p:spPr bwMode="auto">
          <a:xfrm>
            <a:off x="3503357" y="1290775"/>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endParaRPr lang="en-US" altLang="zh-CN" sz="2000">
              <a:solidFill>
                <a:srgbClr val="000000"/>
              </a:solidFill>
              <a:cs typeface="+mn-ea"/>
              <a:sym typeface="+mn-lt"/>
            </a:endParaRPr>
          </a:p>
        </p:txBody>
      </p:sp>
      <p:sp>
        <p:nvSpPr>
          <p:cNvPr id="29" name="Text Box 10"/>
          <p:cNvSpPr txBox="1">
            <a:spLocks noChangeArrowheads="1"/>
          </p:cNvSpPr>
          <p:nvPr>
            <p:custDataLst>
              <p:tags r:id="rId5"/>
            </p:custDataLst>
          </p:nvPr>
        </p:nvSpPr>
        <p:spPr bwMode="auto">
          <a:xfrm>
            <a:off x="6604062" y="129268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endParaRPr lang="en-US" altLang="zh-CN" sz="2000">
              <a:solidFill>
                <a:srgbClr val="000000"/>
              </a:solidFill>
              <a:cs typeface="+mn-ea"/>
              <a:sym typeface="+mn-l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sym typeface="+mn-lt"/>
              </a:rPr>
              <a:t>选择拒绝自动重复请求</a:t>
            </a:r>
            <a:r>
              <a:rPr>
                <a:sym typeface="+mn-ea"/>
              </a:rPr>
              <a:t>—</a:t>
            </a:r>
            <a:r>
              <a:rPr lang="zh-CN" altLang="en-US">
                <a:sym typeface="+mn-ea"/>
              </a:rPr>
              <a:t>设计思想</a:t>
            </a:r>
            <a:endParaRPr lang="zh-CN" altLang="en-US"/>
          </a:p>
        </p:txBody>
      </p:sp>
      <p:sp>
        <p:nvSpPr>
          <p:cNvPr id="3" name="内容占位符 2"/>
          <p:cNvSpPr>
            <a:spLocks noGrp="1"/>
          </p:cNvSpPr>
          <p:nvPr>
            <p:ph idx="1"/>
          </p:nvPr>
        </p:nvSpPr>
        <p:spPr/>
        <p:txBody>
          <a:bodyPr>
            <a:normAutofit/>
          </a:bodyPr>
          <a:lstStyle/>
          <a:p>
            <a:pPr marL="342900" lvl="1" indent="-342900" algn="l">
              <a:lnSpc>
                <a:spcPct val="120000"/>
              </a:lnSpc>
              <a:spcBef>
                <a:spcPts val="0"/>
              </a:spcBef>
              <a:buFont typeface="Wingdings" panose="05000000000000000000" pitchFamily="2" charset="2"/>
              <a:buChar char="n"/>
            </a:pPr>
            <a:r>
              <a:rPr kumimoji="1" lang="zh-CN" altLang="en-US" sz="2800" dirty="0">
                <a:cs typeface="微软雅黑 Light" panose="020B0502040204020203" pitchFamily="34" charset="-122"/>
                <a:sym typeface="+mn-lt"/>
              </a:rPr>
              <a:t>若发送方发出连续的若干帧后，收到对其中某一帧的否认帧，或某一帧的定时器超时， 则只重传该出错帧或计时器超时的数据帧</a:t>
            </a:r>
            <a:endParaRPr kumimoji="1" lang="zh-CN" altLang="en-US" sz="2800" dirty="0">
              <a:cs typeface="微软雅黑 Light" panose="020B0502040204020203" pitchFamily="34" charset="-122"/>
              <a:sym typeface="+mn-lt"/>
            </a:endParaRPr>
          </a:p>
          <a:p>
            <a:pPr>
              <a:lnSpc>
                <a:spcPct val="120000"/>
              </a:lnSpc>
              <a:spcBef>
                <a:spcPts val="0"/>
              </a:spcBef>
            </a:pPr>
            <a:r>
              <a:rPr kumimoji="1" lang="zh-CN" altLang="en-US" sz="2800" dirty="0">
                <a:cs typeface="微软雅黑 Light" panose="020B0502040204020203" pitchFamily="34" charset="-122"/>
                <a:sym typeface="+mn-lt"/>
              </a:rPr>
              <a:t>适用场景</a:t>
            </a:r>
            <a:endParaRPr kumimoji="1" lang="zh-CN" altLang="en-US" sz="2800" dirty="0">
              <a:cs typeface="微软雅黑 Light" panose="020B0502040204020203" pitchFamily="34" charset="-122"/>
              <a:sym typeface="+mn-lt"/>
            </a:endParaRPr>
          </a:p>
          <a:p>
            <a:pPr lvl="1">
              <a:lnSpc>
                <a:spcPct val="120000"/>
              </a:lnSpc>
              <a:spcBef>
                <a:spcPts val="0"/>
              </a:spcBef>
            </a:pPr>
            <a:r>
              <a:rPr kumimoji="1" lang="zh-CN" altLang="en-US" dirty="0">
                <a:solidFill>
                  <a:schemeClr val="tx1"/>
                </a:solidFill>
                <a:cs typeface="微软雅黑 Light" panose="020B0502040204020203" pitchFamily="34" charset="-122"/>
                <a:sym typeface="+mn-lt"/>
              </a:rPr>
              <a:t>接收窗口大于</a:t>
            </a:r>
            <a:r>
              <a:rPr kumimoji="1" lang="en-US" altLang="zh-CN" dirty="0">
                <a:solidFill>
                  <a:schemeClr val="tx1"/>
                </a:solidFill>
                <a:cs typeface="微软雅黑 Light" panose="020B0502040204020203" pitchFamily="34" charset="-122"/>
                <a:sym typeface="+mn-lt"/>
              </a:rPr>
              <a:t>1</a:t>
            </a:r>
            <a:r>
              <a:rPr kumimoji="1" lang="zh-CN" altLang="en-US" dirty="0">
                <a:solidFill>
                  <a:schemeClr val="tx1"/>
                </a:solidFill>
                <a:cs typeface="微软雅黑 Light" panose="020B0502040204020203" pitchFamily="34" charset="-122"/>
                <a:sym typeface="+mn-lt"/>
              </a:rPr>
              <a:t>的</a:t>
            </a:r>
            <a:r>
              <a:rPr kumimoji="1" lang="zh-CN" altLang="en-US" dirty="0">
                <a:cs typeface="微软雅黑 Light" panose="020B0502040204020203" pitchFamily="34" charset="-122"/>
                <a:sym typeface="+mn-lt"/>
              </a:rPr>
              <a:t>情况，即暂存接收窗口中序号在出错帧之后的数据帧</a:t>
            </a:r>
            <a:endParaRPr kumimoji="1" lang="en-US" altLang="zh-CN" dirty="0">
              <a:cs typeface="微软雅黑 Light" panose="020B0502040204020203" pitchFamily="34" charset="-122"/>
              <a:sym typeface="+mn-lt"/>
            </a:endParaRPr>
          </a:p>
          <a:p>
            <a:pPr lvl="1"/>
            <a:r>
              <a:rPr lang="zh-CN" altLang="en-US" dirty="0">
                <a:cs typeface="微软雅黑 Light" panose="020B0502040204020203" pitchFamily="34" charset="-122"/>
                <a:sym typeface="+mn-ea"/>
              </a:rPr>
              <a:t>接收设备须具有排序功能</a:t>
            </a:r>
            <a:endParaRPr lang="zh-CN" altLang="en-US" dirty="0">
              <a:cs typeface="微软雅黑 Light" panose="020B0502040204020203" pitchFamily="34" charset="-122"/>
            </a:endParaRPr>
          </a:p>
          <a:p>
            <a:pPr lvl="1"/>
            <a:r>
              <a:rPr lang="zh-CN" altLang="en-US" dirty="0">
                <a:cs typeface="微软雅黑 Light" panose="020B0502040204020203" pitchFamily="34" charset="-122"/>
                <a:sym typeface="+mn-ea"/>
              </a:rPr>
              <a:t>发送设备须具有查找机制</a:t>
            </a:r>
            <a:endParaRPr kumimoji="1" lang="en-US" altLang="zh-CN" dirty="0">
              <a:cs typeface="微软雅黑 Light" panose="020B0502040204020203" pitchFamily="34" charset="-122"/>
              <a:sym typeface="+mn-lt"/>
            </a:endParaRPr>
          </a:p>
          <a:p>
            <a:pPr>
              <a:lnSpc>
                <a:spcPct val="120000"/>
              </a:lnSpc>
              <a:spcBef>
                <a:spcPts val="0"/>
              </a:spcBef>
            </a:pPr>
            <a:r>
              <a:rPr kumimoji="1" lang="zh-CN" altLang="en-US" sz="2800" dirty="0">
                <a:cs typeface="微软雅黑 Light" panose="020B0502040204020203" pitchFamily="34" charset="-122"/>
                <a:sym typeface="+mn-lt"/>
              </a:rPr>
              <a:t>优缺点</a:t>
            </a:r>
            <a:endParaRPr kumimoji="1" lang="zh-CN" altLang="en-US" sz="2800" dirty="0">
              <a:cs typeface="微软雅黑 Light" panose="020B0502040204020203" pitchFamily="34" charset="-122"/>
              <a:sym typeface="+mn-lt"/>
            </a:endParaRPr>
          </a:p>
          <a:p>
            <a:pPr lvl="1">
              <a:lnSpc>
                <a:spcPct val="120000"/>
              </a:lnSpc>
              <a:spcBef>
                <a:spcPts val="0"/>
              </a:spcBef>
            </a:pPr>
            <a:r>
              <a:rPr kumimoji="1" lang="zh-CN" altLang="en-US" dirty="0">
                <a:cs typeface="微软雅黑 Light" panose="020B0502040204020203" pitchFamily="34" charset="-122"/>
                <a:sym typeface="+mn-lt"/>
              </a:rPr>
              <a:t>优点：避免重传已正确发送的帧</a:t>
            </a:r>
            <a:endParaRPr kumimoji="1" lang="en-US" altLang="zh-CN" dirty="0">
              <a:cs typeface="微软雅黑 Light" panose="020B0502040204020203" pitchFamily="34" charset="-122"/>
              <a:sym typeface="+mn-lt"/>
            </a:endParaRPr>
          </a:p>
          <a:p>
            <a:pPr lvl="1">
              <a:lnSpc>
                <a:spcPct val="120000"/>
              </a:lnSpc>
              <a:spcBef>
                <a:spcPts val="0"/>
              </a:spcBef>
            </a:pPr>
            <a:r>
              <a:rPr kumimoji="1" lang="zh-CN" altLang="en-US" dirty="0">
                <a:cs typeface="微软雅黑 Light" panose="020B0502040204020203" pitchFamily="34" charset="-122"/>
                <a:sym typeface="+mn-lt"/>
              </a:rPr>
              <a:t>缺点：在接收端需要占用一定容量的缓存</a:t>
            </a:r>
            <a:endParaRPr kumimoji="1" lang="zh-CN" altLang="en-US" dirty="0">
              <a:cs typeface="微软雅黑 Light" panose="020B0502040204020203" pitchFamily="34" charset="-122"/>
              <a:sym typeface="+mn-lt"/>
            </a:endParaRPr>
          </a:p>
          <a:p>
            <a:endParaRPr lang="zh-CN" altLang="en-US" sz="2800" dirty="0">
              <a:cs typeface="微软雅黑 Light" panose="020B0502040204020203" pitchFamily="34" charset="-122"/>
            </a:endParaRPr>
          </a:p>
          <a:p>
            <a:endParaRPr lang="zh-CN" altLang="en-US">
              <a:cs typeface="微软雅黑 Light" panose="020B0502040204020203" pitchFamily="34" charset="-122"/>
            </a:endParaRPr>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sym typeface="+mn-lt"/>
              </a:rPr>
              <a:t>选择拒绝自动重复请求</a:t>
            </a:r>
            <a:r>
              <a:rPr>
                <a:sym typeface="+mn-ea"/>
              </a:rPr>
              <a:t>— </a:t>
            </a:r>
            <a:r>
              <a:rPr lang="zh-CN" altLang="en-US">
                <a:sym typeface="+mn-ea"/>
              </a:rPr>
              <a:t>差错处理</a:t>
            </a:r>
            <a:endParaRPr lang="zh-CN" altLang="en-US"/>
          </a:p>
        </p:txBody>
      </p:sp>
      <p:sp>
        <p:nvSpPr>
          <p:cNvPr id="3" name="内容占位符 2"/>
          <p:cNvSpPr>
            <a:spLocks noGrp="1"/>
          </p:cNvSpPr>
          <p:nvPr>
            <p:ph idx="1"/>
          </p:nvPr>
        </p:nvSpPr>
        <p:spPr/>
        <p:txBody>
          <a:bodyPr/>
          <a:lstStyle/>
          <a:p>
            <a:r>
              <a:rPr lang="zh-CN" altLang="en-US" dirty="0"/>
              <a:t>差错情况有三种：</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帧破坏</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数据帧丢失</a:t>
            </a:r>
            <a:endParaRPr lang="zh-CN" altLang="en-US" dirty="0"/>
          </a:p>
          <a:p>
            <a:pPr marL="742950" lvl="1" indent="-285750" latinLnBrk="0">
              <a:lnSpc>
                <a:spcPct val="130000"/>
              </a:lnSpc>
              <a:spcBef>
                <a:spcPts val="0"/>
              </a:spcBef>
              <a:buFont typeface="Wingdings" panose="05000000000000000000" pitchFamily="2" charset="2"/>
              <a:buChar char="n"/>
            </a:pPr>
            <a:r>
              <a:rPr lang="zh-CN" altLang="en-US" dirty="0"/>
              <a:t>应答帧丢失</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选择拒绝自动重复请求</a:t>
            </a:r>
            <a:r>
              <a:rPr>
                <a:sym typeface="+mn-lt"/>
              </a:rPr>
              <a:t> </a:t>
            </a:r>
            <a:r>
              <a:rPr lang="zh-CN" altLang="en-US">
                <a:sym typeface="+mn-lt"/>
              </a:rPr>
              <a:t>—</a:t>
            </a:r>
            <a:r>
              <a:rPr>
                <a:sym typeface="+mn-lt"/>
              </a:rPr>
              <a:t> </a:t>
            </a:r>
            <a:r>
              <a:rPr lang="zh-CN" altLang="en-US" dirty="0"/>
              <a:t>帧破坏</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45"/>
          <p:cNvSpPr>
            <a:spLocks noChangeShapeType="1"/>
          </p:cNvSpPr>
          <p:nvPr/>
        </p:nvSpPr>
        <p:spPr bwMode="auto">
          <a:xfrm>
            <a:off x="3871214" y="2041207"/>
            <a:ext cx="3154762" cy="1610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p:cNvSpPr txBox="1">
            <a:spLocks noChangeArrowheads="1"/>
          </p:cNvSpPr>
          <p:nvPr/>
        </p:nvSpPr>
        <p:spPr bwMode="auto">
          <a:xfrm>
            <a:off x="3138831" y="2328545"/>
            <a:ext cx="914033" cy="362343"/>
          </a:xfrm>
          <a:prstGeom prst="rect">
            <a:avLst/>
          </a:prstGeom>
          <a:solidFill>
            <a:srgbClr val="FF9900">
              <a:alpha val="63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0</a:t>
            </a:r>
            <a:endParaRPr lang="en-US" altLang="zh-CN" sz="1600" dirty="0">
              <a:solidFill>
                <a:srgbClr val="000000"/>
              </a:solidFill>
              <a:cs typeface="+mn-ea"/>
              <a:sym typeface="+mn-lt"/>
            </a:endParaRPr>
          </a:p>
        </p:txBody>
      </p:sp>
      <p:sp>
        <p:nvSpPr>
          <p:cNvPr id="7" name="Text Box 4"/>
          <p:cNvSpPr txBox="1">
            <a:spLocks noChangeArrowheads="1"/>
          </p:cNvSpPr>
          <p:nvPr/>
        </p:nvSpPr>
        <p:spPr bwMode="auto">
          <a:xfrm>
            <a:off x="3144077" y="1268496"/>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A</a:t>
            </a:r>
            <a:endParaRPr lang="en-US" altLang="zh-CN" sz="2000" dirty="0">
              <a:solidFill>
                <a:srgbClr val="000000"/>
              </a:solidFill>
              <a:cs typeface="+mn-ea"/>
              <a:sym typeface="+mn-lt"/>
            </a:endParaRPr>
          </a:p>
        </p:txBody>
      </p:sp>
      <p:sp>
        <p:nvSpPr>
          <p:cNvPr id="8" name="Text Box 5"/>
          <p:cNvSpPr txBox="1">
            <a:spLocks noChangeArrowheads="1"/>
          </p:cNvSpPr>
          <p:nvPr/>
        </p:nvSpPr>
        <p:spPr bwMode="auto">
          <a:xfrm>
            <a:off x="6960217" y="1297706"/>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dirty="0">
                <a:solidFill>
                  <a:srgbClr val="000000"/>
                </a:solidFill>
                <a:cs typeface="+mn-ea"/>
                <a:sym typeface="+mn-lt"/>
              </a:rPr>
              <a:t>站点</a:t>
            </a:r>
            <a:r>
              <a:rPr lang="en-US" altLang="zh-CN" sz="2000" dirty="0">
                <a:solidFill>
                  <a:srgbClr val="000000"/>
                </a:solidFill>
                <a:cs typeface="+mn-ea"/>
                <a:sym typeface="+mn-lt"/>
              </a:rPr>
              <a:t>B</a:t>
            </a:r>
            <a:endParaRPr lang="en-US" altLang="zh-CN" sz="2000" dirty="0">
              <a:solidFill>
                <a:srgbClr val="000000"/>
              </a:solidFill>
              <a:cs typeface="+mn-ea"/>
              <a:sym typeface="+mn-lt"/>
            </a:endParaRPr>
          </a:p>
        </p:txBody>
      </p:sp>
      <p:sp>
        <p:nvSpPr>
          <p:cNvPr id="11" name="Text Box 8"/>
          <p:cNvSpPr txBox="1">
            <a:spLocks noChangeArrowheads="1"/>
          </p:cNvSpPr>
          <p:nvPr/>
        </p:nvSpPr>
        <p:spPr bwMode="auto">
          <a:xfrm>
            <a:off x="3138831" y="2688908"/>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1</a:t>
            </a:r>
            <a:endParaRPr lang="en-US" altLang="zh-CN" dirty="0">
              <a:sym typeface="+mn-lt"/>
            </a:endParaRPr>
          </a:p>
        </p:txBody>
      </p:sp>
      <p:sp>
        <p:nvSpPr>
          <p:cNvPr id="12" name="Text Box 9"/>
          <p:cNvSpPr txBox="1">
            <a:spLocks noChangeArrowheads="1"/>
          </p:cNvSpPr>
          <p:nvPr/>
        </p:nvSpPr>
        <p:spPr bwMode="auto">
          <a:xfrm>
            <a:off x="3138831" y="3409633"/>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3</a:t>
            </a:r>
            <a:endParaRPr lang="en-US" altLang="zh-CN" dirty="0">
              <a:sym typeface="+mn-lt"/>
            </a:endParaRPr>
          </a:p>
        </p:txBody>
      </p:sp>
      <p:sp>
        <p:nvSpPr>
          <p:cNvPr id="13" name="Text Box 10"/>
          <p:cNvSpPr txBox="1">
            <a:spLocks noChangeArrowheads="1"/>
          </p:cNvSpPr>
          <p:nvPr/>
        </p:nvSpPr>
        <p:spPr bwMode="auto">
          <a:xfrm>
            <a:off x="3138831" y="4128770"/>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5</a:t>
            </a:r>
            <a:endParaRPr lang="en-US" altLang="zh-CN" dirty="0">
              <a:sym typeface="+mn-lt"/>
            </a:endParaRPr>
          </a:p>
        </p:txBody>
      </p:sp>
      <p:sp>
        <p:nvSpPr>
          <p:cNvPr id="14" name="Text Box 11"/>
          <p:cNvSpPr txBox="1">
            <a:spLocks noChangeArrowheads="1"/>
          </p:cNvSpPr>
          <p:nvPr/>
        </p:nvSpPr>
        <p:spPr bwMode="auto">
          <a:xfrm>
            <a:off x="3138831" y="3049270"/>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endParaRPr lang="en-US" altLang="zh-CN" dirty="0">
              <a:sym typeface="+mn-lt"/>
            </a:endParaRPr>
          </a:p>
        </p:txBody>
      </p:sp>
      <p:sp>
        <p:nvSpPr>
          <p:cNvPr id="15" name="Text Box 12"/>
          <p:cNvSpPr txBox="1">
            <a:spLocks noChangeArrowheads="1"/>
          </p:cNvSpPr>
          <p:nvPr/>
        </p:nvSpPr>
        <p:spPr bwMode="auto">
          <a:xfrm>
            <a:off x="3138831" y="3769995"/>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4</a:t>
            </a:r>
            <a:endParaRPr lang="en-US" altLang="zh-CN" dirty="0">
              <a:sym typeface="+mn-lt"/>
            </a:endParaRPr>
          </a:p>
        </p:txBody>
      </p:sp>
      <p:sp>
        <p:nvSpPr>
          <p:cNvPr id="16" name="Text Box 13"/>
          <p:cNvSpPr txBox="1">
            <a:spLocks noChangeArrowheads="1"/>
          </p:cNvSpPr>
          <p:nvPr/>
        </p:nvSpPr>
        <p:spPr bwMode="auto">
          <a:xfrm>
            <a:off x="3138831" y="4489133"/>
            <a:ext cx="914033" cy="362343"/>
          </a:xfrm>
          <a:prstGeom prst="rect">
            <a:avLst/>
          </a:prstGeom>
          <a:solidFill>
            <a:srgbClr val="FF9900">
              <a:alpha val="63000"/>
            </a:srgbClr>
          </a:solidFill>
          <a:ln>
            <a:solidFill>
              <a:schemeClr val="tx1"/>
            </a:solidFill>
          </a:ln>
          <a:effec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endParaRPr lang="en-US" altLang="zh-CN" dirty="0">
              <a:sym typeface="+mn-lt"/>
            </a:endParaRPr>
          </a:p>
        </p:txBody>
      </p:sp>
      <p:sp>
        <p:nvSpPr>
          <p:cNvPr id="17" name="Text Box 16"/>
          <p:cNvSpPr txBox="1">
            <a:spLocks noChangeArrowheads="1"/>
          </p:cNvSpPr>
          <p:nvPr/>
        </p:nvSpPr>
        <p:spPr bwMode="auto">
          <a:xfrm>
            <a:off x="6888004" y="2447290"/>
            <a:ext cx="905510" cy="376555"/>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195">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0</a:t>
            </a:r>
            <a:endParaRPr lang="en-US" altLang="zh-CN" dirty="0">
              <a:sym typeface="+mn-lt"/>
            </a:endParaRPr>
          </a:p>
        </p:txBody>
      </p:sp>
      <p:sp>
        <p:nvSpPr>
          <p:cNvPr id="18" name="Text Box 17"/>
          <p:cNvSpPr txBox="1">
            <a:spLocks noChangeArrowheads="1"/>
          </p:cNvSpPr>
          <p:nvPr/>
        </p:nvSpPr>
        <p:spPr bwMode="auto">
          <a:xfrm>
            <a:off x="6888004" y="2807653"/>
            <a:ext cx="905510" cy="376555"/>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195">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1</a:t>
            </a:r>
            <a:endParaRPr lang="en-US" altLang="zh-CN" dirty="0">
              <a:sym typeface="+mn-lt"/>
            </a:endParaRPr>
          </a:p>
        </p:txBody>
      </p:sp>
      <p:sp>
        <p:nvSpPr>
          <p:cNvPr id="19" name="Text Box 18"/>
          <p:cNvSpPr txBox="1">
            <a:spLocks noChangeArrowheads="1"/>
          </p:cNvSpPr>
          <p:nvPr/>
        </p:nvSpPr>
        <p:spPr bwMode="auto">
          <a:xfrm>
            <a:off x="6883743" y="3169920"/>
            <a:ext cx="914033" cy="362343"/>
          </a:xfrm>
          <a:prstGeom prst="rect">
            <a:avLst/>
          </a:prstGeom>
          <a:solidFill>
            <a:srgbClr val="CC3300">
              <a:alpha val="24000"/>
            </a:srgbClr>
          </a:solidFill>
          <a:ln>
            <a:solidFill>
              <a:schemeClr val="tx1"/>
            </a:solidFill>
          </a:ln>
          <a:effec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数据帧</a:t>
            </a:r>
            <a:r>
              <a:rPr lang="en-US" altLang="zh-CN" sz="1600" dirty="0">
                <a:solidFill>
                  <a:srgbClr val="000000"/>
                </a:solidFill>
                <a:cs typeface="+mn-ea"/>
                <a:sym typeface="+mn-lt"/>
              </a:rPr>
              <a:t>2</a:t>
            </a:r>
            <a:endParaRPr lang="en-US" altLang="zh-CN" sz="1600" dirty="0">
              <a:solidFill>
                <a:srgbClr val="000000"/>
              </a:solidFill>
              <a:cs typeface="+mn-ea"/>
              <a:sym typeface="+mn-lt"/>
            </a:endParaRPr>
          </a:p>
        </p:txBody>
      </p:sp>
      <p:sp>
        <p:nvSpPr>
          <p:cNvPr id="20" name="Text Box 19"/>
          <p:cNvSpPr txBox="1">
            <a:spLocks noChangeArrowheads="1"/>
          </p:cNvSpPr>
          <p:nvPr/>
        </p:nvSpPr>
        <p:spPr bwMode="auto">
          <a:xfrm>
            <a:off x="6888004" y="4264660"/>
            <a:ext cx="905510" cy="376555"/>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195">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4</a:t>
            </a:r>
            <a:endParaRPr lang="en-US" altLang="zh-CN" dirty="0">
              <a:sym typeface="+mn-lt"/>
            </a:endParaRPr>
          </a:p>
        </p:txBody>
      </p:sp>
      <p:sp>
        <p:nvSpPr>
          <p:cNvPr id="21" name="Text Box 21"/>
          <p:cNvSpPr txBox="1">
            <a:spLocks noChangeArrowheads="1"/>
          </p:cNvSpPr>
          <p:nvPr/>
        </p:nvSpPr>
        <p:spPr bwMode="auto">
          <a:xfrm>
            <a:off x="6888004" y="3904298"/>
            <a:ext cx="905510" cy="376555"/>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195">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3</a:t>
            </a:r>
            <a:endParaRPr lang="en-US" altLang="zh-CN" dirty="0">
              <a:sym typeface="+mn-lt"/>
            </a:endParaRPr>
          </a:p>
        </p:txBody>
      </p:sp>
      <p:sp>
        <p:nvSpPr>
          <p:cNvPr id="22" name="Text Box 22"/>
          <p:cNvSpPr txBox="1">
            <a:spLocks noChangeArrowheads="1"/>
          </p:cNvSpPr>
          <p:nvPr/>
        </p:nvSpPr>
        <p:spPr bwMode="auto">
          <a:xfrm>
            <a:off x="6888004" y="4625023"/>
            <a:ext cx="905510" cy="376555"/>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195">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5</a:t>
            </a:r>
            <a:endParaRPr lang="en-US" altLang="zh-CN" dirty="0">
              <a:sym typeface="+mn-lt"/>
            </a:endParaRPr>
          </a:p>
        </p:txBody>
      </p:sp>
      <p:sp>
        <p:nvSpPr>
          <p:cNvPr id="23" name="Text Box 24"/>
          <p:cNvSpPr txBox="1">
            <a:spLocks noChangeArrowheads="1"/>
          </p:cNvSpPr>
          <p:nvPr/>
        </p:nvSpPr>
        <p:spPr bwMode="auto">
          <a:xfrm>
            <a:off x="6888004" y="4985385"/>
            <a:ext cx="905510" cy="376555"/>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195">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2</a:t>
            </a:r>
            <a:endParaRPr lang="en-US" altLang="zh-CN" dirty="0">
              <a:sym typeface="+mn-lt"/>
            </a:endParaRPr>
          </a:p>
        </p:txBody>
      </p:sp>
      <p:sp>
        <p:nvSpPr>
          <p:cNvPr id="24" name="Text Box 26"/>
          <p:cNvSpPr txBox="1">
            <a:spLocks noChangeArrowheads="1"/>
          </p:cNvSpPr>
          <p:nvPr/>
        </p:nvSpPr>
        <p:spPr bwMode="auto">
          <a:xfrm>
            <a:off x="7027565" y="3543935"/>
            <a:ext cx="718466" cy="360612"/>
          </a:xfrm>
          <a:prstGeom prst="rect">
            <a:avLst/>
          </a:prstGeom>
          <a:solidFill>
            <a:srgbClr val="6697F0">
              <a:alpha val="46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rgbClr val="000000"/>
                </a:solidFill>
                <a:effectLst/>
                <a:uLnTx/>
                <a:uFillTx/>
                <a:cs typeface="+mn-ea"/>
              </a:defRPr>
            </a:lvl1pPr>
          </a:lstStyle>
          <a:p>
            <a:r>
              <a:rPr lang="en-US" altLang="zh-CN" dirty="0">
                <a:sym typeface="+mn-lt"/>
              </a:rPr>
              <a:t>NAK2</a:t>
            </a:r>
            <a:endParaRPr lang="en-US" altLang="zh-CN" dirty="0">
              <a:sym typeface="+mn-lt"/>
            </a:endParaRPr>
          </a:p>
        </p:txBody>
      </p:sp>
      <p:sp>
        <p:nvSpPr>
          <p:cNvPr id="25" name="Line 28"/>
          <p:cNvSpPr>
            <a:spLocks noChangeShapeType="1"/>
          </p:cNvSpPr>
          <p:nvPr/>
        </p:nvSpPr>
        <p:spPr bwMode="auto">
          <a:xfrm>
            <a:off x="4077654" y="2473008"/>
            <a:ext cx="2809875" cy="144462"/>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6" name="Line 29"/>
          <p:cNvSpPr>
            <a:spLocks noChangeShapeType="1"/>
          </p:cNvSpPr>
          <p:nvPr/>
        </p:nvSpPr>
        <p:spPr bwMode="auto">
          <a:xfrm>
            <a:off x="4077654" y="2833371"/>
            <a:ext cx="2809875" cy="14446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30"/>
          <p:cNvSpPr>
            <a:spLocks noChangeShapeType="1"/>
          </p:cNvSpPr>
          <p:nvPr/>
        </p:nvSpPr>
        <p:spPr bwMode="auto">
          <a:xfrm>
            <a:off x="4077654" y="3193734"/>
            <a:ext cx="2809875" cy="142875"/>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31"/>
          <p:cNvSpPr>
            <a:spLocks noChangeShapeType="1"/>
          </p:cNvSpPr>
          <p:nvPr/>
        </p:nvSpPr>
        <p:spPr bwMode="auto">
          <a:xfrm>
            <a:off x="4077654" y="3554096"/>
            <a:ext cx="2808287" cy="55086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32"/>
          <p:cNvSpPr>
            <a:spLocks noChangeShapeType="1"/>
          </p:cNvSpPr>
          <p:nvPr/>
        </p:nvSpPr>
        <p:spPr bwMode="auto">
          <a:xfrm>
            <a:off x="4077654" y="4633595"/>
            <a:ext cx="2808287" cy="552450"/>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35"/>
          <p:cNvSpPr>
            <a:spLocks noChangeShapeType="1"/>
          </p:cNvSpPr>
          <p:nvPr/>
        </p:nvSpPr>
        <p:spPr bwMode="auto">
          <a:xfrm>
            <a:off x="4077654" y="4273233"/>
            <a:ext cx="2808287" cy="552450"/>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6"/>
          <p:cNvSpPr>
            <a:spLocks noChangeShapeType="1"/>
          </p:cNvSpPr>
          <p:nvPr/>
        </p:nvSpPr>
        <p:spPr bwMode="auto">
          <a:xfrm>
            <a:off x="4077654" y="3912870"/>
            <a:ext cx="2808287" cy="552450"/>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7"/>
          <p:cNvSpPr>
            <a:spLocks noChangeShapeType="1"/>
          </p:cNvSpPr>
          <p:nvPr/>
        </p:nvSpPr>
        <p:spPr bwMode="auto">
          <a:xfrm flipH="1">
            <a:off x="4077654" y="3696970"/>
            <a:ext cx="2809875" cy="768350"/>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AutoShape 39"/>
          <p:cNvSpPr>
            <a:spLocks noChangeArrowheads="1"/>
          </p:cNvSpPr>
          <p:nvPr/>
        </p:nvSpPr>
        <p:spPr bwMode="auto">
          <a:xfrm>
            <a:off x="8254366" y="3096895"/>
            <a:ext cx="2635140" cy="431800"/>
          </a:xfrm>
          <a:prstGeom prst="wedgeRoundRectCallout">
            <a:avLst>
              <a:gd name="adj1" fmla="val -68220"/>
              <a:gd name="adj2" fmla="val 50"/>
              <a:gd name="adj3" fmla="val 16667"/>
            </a:avLst>
          </a:prstGeom>
          <a:solidFill>
            <a:srgbClr val="FF3300">
              <a:alpha val="24000"/>
            </a:srgbClr>
          </a:solidFill>
          <a:ln w="6350" algn="ctr">
            <a:solidFill>
              <a:srgbClr val="000000"/>
            </a:solidFill>
            <a:miter lim="800000"/>
          </a:ln>
          <a:effectLst/>
        </p:spPr>
        <p:txBody>
          <a:bodyPr tIns="0"/>
          <a:lstStyle/>
          <a:p>
            <a:pPr algn="ctr" fontAlgn="base">
              <a:lnSpc>
                <a:spcPct val="120000"/>
              </a:lnSpc>
              <a:spcBef>
                <a:spcPct val="0"/>
              </a:spcBef>
              <a:spcAft>
                <a:spcPct val="0"/>
              </a:spcAft>
            </a:pPr>
            <a:r>
              <a:rPr lang="en-US" altLang="zh-CN" kern="0" dirty="0">
                <a:solidFill>
                  <a:srgbClr val="000000"/>
                </a:solidFill>
                <a:cs typeface="+mn-ea"/>
                <a:sym typeface="+mn-lt"/>
              </a:rPr>
              <a:t>Step1</a:t>
            </a:r>
            <a:r>
              <a:rPr lang="zh-CN" altLang="en-US" kern="0" dirty="0">
                <a:solidFill>
                  <a:srgbClr val="000000"/>
                </a:solidFill>
                <a:cs typeface="+mn-ea"/>
                <a:sym typeface="+mn-lt"/>
              </a:rPr>
              <a:t>：错误检测</a:t>
            </a:r>
            <a:endParaRPr lang="zh-CN" altLang="en-US" kern="0" dirty="0">
              <a:solidFill>
                <a:srgbClr val="000000"/>
              </a:solidFill>
              <a:cs typeface="+mn-ea"/>
              <a:sym typeface="+mn-lt"/>
            </a:endParaRPr>
          </a:p>
        </p:txBody>
      </p:sp>
      <p:sp>
        <p:nvSpPr>
          <p:cNvPr id="34" name="Text Box 42"/>
          <p:cNvSpPr txBox="1">
            <a:spLocks noChangeArrowheads="1"/>
          </p:cNvSpPr>
          <p:nvPr/>
        </p:nvSpPr>
        <p:spPr bwMode="auto">
          <a:xfrm>
            <a:off x="7025976" y="5345748"/>
            <a:ext cx="718466" cy="360612"/>
          </a:xfrm>
          <a:prstGeom prst="rect">
            <a:avLst/>
          </a:prstGeom>
          <a:solidFill>
            <a:srgbClr val="6697F0">
              <a:alpha val="44000"/>
            </a:srgbClr>
          </a:solidFill>
          <a:ln>
            <a:solidFill>
              <a:schemeClr val="tx1"/>
            </a:solid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cs typeface="+mn-ea"/>
                <a:sym typeface="+mn-lt"/>
              </a:rPr>
              <a:t>ACK5</a:t>
            </a:r>
            <a:endParaRPr kumimoji="0" lang="en-US" altLang="zh-CN" sz="1600" b="0" i="0" u="none" strike="noStrike" kern="0" cap="none" spc="0" normalizeH="0" baseline="0" noProof="0" dirty="0">
              <a:ln>
                <a:noFill/>
              </a:ln>
              <a:solidFill>
                <a:srgbClr val="000000"/>
              </a:solidFill>
              <a:effectLst/>
              <a:uLnTx/>
              <a:uFillTx/>
              <a:cs typeface="+mn-ea"/>
              <a:sym typeface="+mn-lt"/>
            </a:endParaRPr>
          </a:p>
        </p:txBody>
      </p:sp>
      <p:sp>
        <p:nvSpPr>
          <p:cNvPr id="36" name="Line 44"/>
          <p:cNvSpPr>
            <a:spLocks noChangeShapeType="1"/>
          </p:cNvSpPr>
          <p:nvPr/>
        </p:nvSpPr>
        <p:spPr bwMode="auto">
          <a:xfrm flipH="1">
            <a:off x="4077654" y="5473383"/>
            <a:ext cx="2808287" cy="431800"/>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7" name="AutoShape 39"/>
          <p:cNvSpPr>
            <a:spLocks noChangeArrowheads="1"/>
          </p:cNvSpPr>
          <p:nvPr/>
        </p:nvSpPr>
        <p:spPr bwMode="auto">
          <a:xfrm>
            <a:off x="8329691" y="3968159"/>
            <a:ext cx="2559815" cy="431800"/>
          </a:xfrm>
          <a:prstGeom prst="wedgeRoundRectCallout">
            <a:avLst>
              <a:gd name="adj1" fmla="val -72790"/>
              <a:gd name="adj2" fmla="val -104616"/>
              <a:gd name="adj3" fmla="val 16667"/>
            </a:avLst>
          </a:prstGeom>
          <a:solidFill>
            <a:srgbClr val="FF3300">
              <a:alpha val="24000"/>
            </a:srgbClr>
          </a:solidFill>
          <a:ln w="6350" algn="ctr">
            <a:solidFill>
              <a:srgbClr val="000000"/>
            </a:solidFill>
            <a:miter lim="800000"/>
          </a:ln>
          <a:effectLst/>
        </p:spPr>
        <p:txBody>
          <a:bodyPr tIns="0"/>
          <a:lstStyle/>
          <a:p>
            <a:pPr marL="0" marR="0" lvl="0" indent="0" algn="ctr" defTabSz="914400" eaLnBrk="1" fontAlgn="base" latinLnBrk="0" hangingPunct="1">
              <a:lnSpc>
                <a:spcPct val="120000"/>
              </a:lnSpc>
              <a:spcBef>
                <a:spcPct val="0"/>
              </a:spcBef>
              <a:spcAft>
                <a:spcPct val="0"/>
              </a:spcAft>
              <a:buClrTx/>
              <a:buSzTx/>
              <a:buFontTx/>
              <a:buNone/>
              <a:defRPr/>
            </a:pPr>
            <a:r>
              <a:rPr kumimoji="0" lang="en-US" altLang="zh-CN" sz="1800" b="0" i="0" u="none" strike="noStrike" kern="0" cap="none" spc="0" normalizeH="0" baseline="0" noProof="0" dirty="0">
                <a:ln>
                  <a:noFill/>
                </a:ln>
                <a:solidFill>
                  <a:srgbClr val="000000"/>
                </a:solidFill>
                <a:effectLst/>
                <a:uLnTx/>
                <a:uFillTx/>
                <a:cs typeface="+mn-ea"/>
                <a:sym typeface="+mn-lt"/>
              </a:rPr>
              <a:t>Step2</a:t>
            </a:r>
            <a:r>
              <a:rPr kumimoji="0" lang="zh-CN" altLang="en-US" sz="1800" b="0" i="0" u="none" strike="noStrike" kern="0" cap="none" spc="0" normalizeH="0" baseline="0" noProof="0" dirty="0">
                <a:ln>
                  <a:noFill/>
                </a:ln>
                <a:solidFill>
                  <a:srgbClr val="000000"/>
                </a:solidFill>
                <a:effectLst/>
                <a:uLnTx/>
                <a:uFillTx/>
                <a:cs typeface="+mn-ea"/>
                <a:sym typeface="+mn-lt"/>
              </a:rPr>
              <a:t>：发送否定应答</a:t>
            </a:r>
            <a:endParaRPr kumimoji="0" lang="zh-CN" altLang="en-US" sz="1800" b="0" i="0" u="none" strike="noStrike" kern="0" cap="none" spc="0" normalizeH="0" baseline="0" noProof="0" dirty="0">
              <a:ln>
                <a:noFill/>
              </a:ln>
              <a:solidFill>
                <a:srgbClr val="000000"/>
              </a:solidFill>
              <a:effectLst/>
              <a:uLnTx/>
              <a:uFillTx/>
              <a:cs typeface="+mn-ea"/>
              <a:sym typeface="+mn-lt"/>
            </a:endParaRPr>
          </a:p>
        </p:txBody>
      </p:sp>
      <p:sp>
        <p:nvSpPr>
          <p:cNvPr id="38" name="AutoShape 39"/>
          <p:cNvSpPr>
            <a:spLocks noChangeArrowheads="1"/>
          </p:cNvSpPr>
          <p:nvPr/>
        </p:nvSpPr>
        <p:spPr bwMode="auto">
          <a:xfrm>
            <a:off x="1703705" y="5354320"/>
            <a:ext cx="2698750" cy="431800"/>
          </a:xfrm>
          <a:prstGeom prst="wedgeRoundRectCallout">
            <a:avLst>
              <a:gd name="adj1" fmla="val 65597"/>
              <a:gd name="adj2" fmla="val -187800"/>
              <a:gd name="adj3" fmla="val 16667"/>
            </a:avLst>
          </a:prstGeom>
          <a:solidFill>
            <a:srgbClr val="FF3300">
              <a:alpha val="24000"/>
            </a:srgbClr>
          </a:solidFill>
          <a:ln w="6350" algn="ctr">
            <a:solidFill>
              <a:srgbClr val="000000"/>
            </a:solidFill>
            <a:miter lim="800000"/>
          </a:ln>
          <a:effectLst/>
        </p:spPr>
        <p:txBody>
          <a:bodyPr tIns="0"/>
          <a:lstStyle/>
          <a:p>
            <a:pPr algn="ctr" fontAlgn="base">
              <a:lnSpc>
                <a:spcPct val="120000"/>
              </a:lnSpc>
              <a:spcBef>
                <a:spcPct val="0"/>
              </a:spcBef>
              <a:spcAft>
                <a:spcPct val="0"/>
              </a:spcAft>
            </a:pPr>
            <a:r>
              <a:rPr lang="en-US" altLang="zh-CN" kern="0" dirty="0">
                <a:solidFill>
                  <a:srgbClr val="000000"/>
                </a:solidFill>
                <a:cs typeface="+mn-ea"/>
                <a:sym typeface="+mn-lt"/>
              </a:rPr>
              <a:t>Step3</a:t>
            </a:r>
            <a:r>
              <a:rPr lang="zh-CN" altLang="en-US" kern="0" dirty="0">
                <a:solidFill>
                  <a:srgbClr val="000000"/>
                </a:solidFill>
                <a:cs typeface="+mn-ea"/>
                <a:sym typeface="+mn-lt"/>
              </a:rPr>
              <a:t>：重传数据帧</a:t>
            </a:r>
            <a:r>
              <a:rPr lang="en-US" altLang="zh-CN" kern="0" dirty="0">
                <a:solidFill>
                  <a:srgbClr val="000000"/>
                </a:solidFill>
                <a:cs typeface="+mn-ea"/>
                <a:sym typeface="+mn-lt"/>
              </a:rPr>
              <a:t>2</a:t>
            </a:r>
            <a:endParaRPr lang="en-US" altLang="zh-CN" kern="0" dirty="0">
              <a:solidFill>
                <a:srgbClr val="000000"/>
              </a:solidFill>
              <a:cs typeface="+mn-ea"/>
              <a:sym typeface="+mn-lt"/>
            </a:endParaRPr>
          </a:p>
        </p:txBody>
      </p:sp>
      <p:pic>
        <p:nvPicPr>
          <p:cNvPr id="39" name="图形 38"/>
          <p:cNvPicPr>
            <a:picLocks noChangeAspect="1"/>
          </p:cNvPicPr>
          <p:nvPr/>
        </p:nvPicPr>
        <p:blipFill>
          <a:blip r:embed="rId1"/>
          <a:stretch>
            <a:fillRect/>
          </a:stretch>
        </p:blipFill>
        <p:spPr>
          <a:xfrm>
            <a:off x="3282379" y="1835185"/>
            <a:ext cx="588835" cy="445833"/>
          </a:xfrm>
          <a:prstGeom prst="rect">
            <a:avLst/>
          </a:prstGeom>
        </p:spPr>
      </p:pic>
      <p:pic>
        <p:nvPicPr>
          <p:cNvPr id="40" name="图形 39"/>
          <p:cNvPicPr>
            <a:picLocks noChangeAspect="1"/>
          </p:cNvPicPr>
          <p:nvPr/>
        </p:nvPicPr>
        <p:blipFill>
          <a:blip r:embed="rId1"/>
          <a:stretch>
            <a:fillRect/>
          </a:stretch>
        </p:blipFill>
        <p:spPr>
          <a:xfrm>
            <a:off x="7025976" y="1835185"/>
            <a:ext cx="588835" cy="445833"/>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选择拒绝自动重复请求</a:t>
            </a:r>
            <a:r>
              <a:rPr>
                <a:sym typeface="+mn-lt"/>
              </a:rPr>
              <a:t> </a:t>
            </a:r>
            <a:r>
              <a:rPr lang="zh-CN" altLang="en-US">
                <a:sym typeface="+mn-lt"/>
              </a:rPr>
              <a:t>—</a:t>
            </a:r>
            <a:r>
              <a:rPr>
                <a:sym typeface="+mn-lt"/>
              </a:rPr>
              <a:t> </a:t>
            </a:r>
            <a:r>
              <a:rPr lang="zh-CN" altLang="en-US" dirty="0"/>
              <a:t>数据帧丢失</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41"/>
          <p:cNvSpPr>
            <a:spLocks noChangeShapeType="1"/>
          </p:cNvSpPr>
          <p:nvPr/>
        </p:nvSpPr>
        <p:spPr bwMode="auto">
          <a:xfrm>
            <a:off x="4224655" y="1956667"/>
            <a:ext cx="3235389"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6" name="Text Box 3"/>
          <p:cNvSpPr txBox="1">
            <a:spLocks noChangeArrowheads="1"/>
          </p:cNvSpPr>
          <p:nvPr/>
        </p:nvSpPr>
        <p:spPr bwMode="auto">
          <a:xfrm>
            <a:off x="3573171" y="2222714"/>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0</a:t>
            </a:r>
            <a:endParaRPr lang="en-US" altLang="zh-CN" dirty="0">
              <a:sym typeface="+mn-lt"/>
            </a:endParaRPr>
          </a:p>
        </p:txBody>
      </p:sp>
      <p:sp>
        <p:nvSpPr>
          <p:cNvPr id="11" name="Text Box 8"/>
          <p:cNvSpPr txBox="1">
            <a:spLocks noChangeArrowheads="1"/>
          </p:cNvSpPr>
          <p:nvPr/>
        </p:nvSpPr>
        <p:spPr bwMode="auto">
          <a:xfrm>
            <a:off x="3573171" y="2583076"/>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1</a:t>
            </a:r>
            <a:endParaRPr lang="en-US" altLang="zh-CN" dirty="0">
              <a:sym typeface="+mn-lt"/>
            </a:endParaRPr>
          </a:p>
        </p:txBody>
      </p:sp>
      <p:sp>
        <p:nvSpPr>
          <p:cNvPr id="12" name="Text Box 9"/>
          <p:cNvSpPr txBox="1">
            <a:spLocks noChangeArrowheads="1"/>
          </p:cNvSpPr>
          <p:nvPr/>
        </p:nvSpPr>
        <p:spPr bwMode="auto">
          <a:xfrm>
            <a:off x="3573171" y="3303801"/>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3</a:t>
            </a:r>
            <a:endParaRPr lang="en-US" altLang="zh-CN" dirty="0">
              <a:sym typeface="+mn-lt"/>
            </a:endParaRPr>
          </a:p>
        </p:txBody>
      </p:sp>
      <p:sp>
        <p:nvSpPr>
          <p:cNvPr id="13" name="Text Box 10"/>
          <p:cNvSpPr txBox="1">
            <a:spLocks noChangeArrowheads="1"/>
          </p:cNvSpPr>
          <p:nvPr/>
        </p:nvSpPr>
        <p:spPr bwMode="auto">
          <a:xfrm>
            <a:off x="3573171" y="4022939"/>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5</a:t>
            </a:r>
            <a:endParaRPr lang="en-US" altLang="zh-CN" dirty="0">
              <a:sym typeface="+mn-lt"/>
            </a:endParaRPr>
          </a:p>
        </p:txBody>
      </p:sp>
      <p:sp>
        <p:nvSpPr>
          <p:cNvPr id="14" name="Text Box 11"/>
          <p:cNvSpPr txBox="1">
            <a:spLocks noChangeArrowheads="1"/>
          </p:cNvSpPr>
          <p:nvPr/>
        </p:nvSpPr>
        <p:spPr bwMode="auto">
          <a:xfrm>
            <a:off x="3573171" y="2943439"/>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endParaRPr lang="en-US" altLang="zh-CN" dirty="0">
              <a:sym typeface="+mn-lt"/>
            </a:endParaRPr>
          </a:p>
        </p:txBody>
      </p:sp>
      <p:sp>
        <p:nvSpPr>
          <p:cNvPr id="15" name="Text Box 12"/>
          <p:cNvSpPr txBox="1">
            <a:spLocks noChangeArrowheads="1"/>
          </p:cNvSpPr>
          <p:nvPr/>
        </p:nvSpPr>
        <p:spPr bwMode="auto">
          <a:xfrm>
            <a:off x="3573171" y="3664164"/>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4</a:t>
            </a:r>
            <a:endParaRPr lang="en-US" altLang="zh-CN" dirty="0">
              <a:sym typeface="+mn-lt"/>
            </a:endParaRPr>
          </a:p>
        </p:txBody>
      </p:sp>
      <p:sp>
        <p:nvSpPr>
          <p:cNvPr id="16" name="Text Box 13"/>
          <p:cNvSpPr txBox="1">
            <a:spLocks noChangeArrowheads="1"/>
          </p:cNvSpPr>
          <p:nvPr/>
        </p:nvSpPr>
        <p:spPr bwMode="auto">
          <a:xfrm>
            <a:off x="3573171" y="4383301"/>
            <a:ext cx="914033" cy="362343"/>
          </a:xfrm>
          <a:prstGeom prst="rect">
            <a:avLst/>
          </a:prstGeom>
          <a:solidFill>
            <a:srgbClr val="FF9900">
              <a:alpha val="63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fontAlgn="base">
              <a:lnSpc>
                <a:spcPct val="120000"/>
              </a:lnSpc>
              <a:spcBef>
                <a:spcPct val="0"/>
              </a:spcBef>
              <a:spcAft>
                <a:spcPct val="0"/>
              </a:spcAft>
              <a:defRPr sz="1600">
                <a:solidFill>
                  <a:srgbClr val="000000"/>
                </a:solidFill>
                <a:cs typeface="+mn-ea"/>
              </a:defRPr>
            </a:lvl1pPr>
          </a:lstStyle>
          <a:p>
            <a:r>
              <a:rPr lang="zh-CN" altLang="en-US" dirty="0">
                <a:sym typeface="+mn-lt"/>
              </a:rPr>
              <a:t>数据帧</a:t>
            </a:r>
            <a:r>
              <a:rPr lang="en-US" altLang="zh-CN" dirty="0">
                <a:sym typeface="+mn-lt"/>
              </a:rPr>
              <a:t>2</a:t>
            </a:r>
            <a:endParaRPr lang="en-US" altLang="zh-CN" dirty="0">
              <a:sym typeface="+mn-lt"/>
            </a:endParaRPr>
          </a:p>
        </p:txBody>
      </p:sp>
      <p:sp>
        <p:nvSpPr>
          <p:cNvPr id="17" name="Text Box 16"/>
          <p:cNvSpPr txBox="1">
            <a:spLocks noChangeArrowheads="1"/>
          </p:cNvSpPr>
          <p:nvPr/>
        </p:nvSpPr>
        <p:spPr bwMode="auto">
          <a:xfrm>
            <a:off x="7318083" y="2295739"/>
            <a:ext cx="914033" cy="362343"/>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kern="0" cap="none" spc="0" normalizeH="0" baseline="0" noProof="0" dirty="0">
                <a:ln>
                  <a:noFill/>
                </a:ln>
                <a:solidFill>
                  <a:schemeClr val="bg1"/>
                </a:solidFill>
                <a:effectLst/>
                <a:uLnTx/>
                <a:uFillTx/>
                <a:cs typeface="+mn-ea"/>
                <a:sym typeface="+mn-lt"/>
              </a:rPr>
              <a:t>数据帧</a:t>
            </a:r>
            <a:r>
              <a:rPr kumimoji="0" lang="en-US" altLang="zh-CN" sz="1600" b="0" i="0" u="none" strike="noStrike" kern="0" cap="none" spc="0" normalizeH="0" baseline="0" noProof="0" dirty="0">
                <a:ln>
                  <a:noFill/>
                </a:ln>
                <a:solidFill>
                  <a:schemeClr val="bg1"/>
                </a:solidFill>
                <a:effectLst/>
                <a:uLnTx/>
                <a:uFillTx/>
                <a:cs typeface="+mn-ea"/>
                <a:sym typeface="+mn-lt"/>
              </a:rPr>
              <a:t>0</a:t>
            </a:r>
            <a:endParaRPr kumimoji="0" lang="en-US" altLang="zh-CN" sz="1600" b="0" i="0" u="none" strike="noStrike" kern="0" cap="none" spc="0" normalizeH="0" baseline="0" noProof="0" dirty="0">
              <a:ln>
                <a:noFill/>
              </a:ln>
              <a:solidFill>
                <a:schemeClr val="bg1"/>
              </a:solidFill>
              <a:effectLst/>
              <a:uLnTx/>
              <a:uFillTx/>
              <a:cs typeface="+mn-ea"/>
              <a:sym typeface="+mn-lt"/>
            </a:endParaRPr>
          </a:p>
        </p:txBody>
      </p:sp>
      <p:sp>
        <p:nvSpPr>
          <p:cNvPr id="18" name="Text Box 17"/>
          <p:cNvSpPr txBox="1">
            <a:spLocks noChangeArrowheads="1"/>
          </p:cNvSpPr>
          <p:nvPr/>
        </p:nvSpPr>
        <p:spPr bwMode="auto">
          <a:xfrm>
            <a:off x="7318083" y="2656101"/>
            <a:ext cx="914033" cy="362343"/>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1</a:t>
            </a:r>
            <a:endParaRPr lang="en-US" altLang="zh-CN" dirty="0">
              <a:sym typeface="+mn-lt"/>
            </a:endParaRPr>
          </a:p>
        </p:txBody>
      </p:sp>
      <p:sp>
        <p:nvSpPr>
          <p:cNvPr id="19" name="Text Box 18"/>
          <p:cNvSpPr txBox="1">
            <a:spLocks noChangeArrowheads="1"/>
          </p:cNvSpPr>
          <p:nvPr/>
        </p:nvSpPr>
        <p:spPr bwMode="auto">
          <a:xfrm>
            <a:off x="7318083" y="3495889"/>
            <a:ext cx="914033" cy="362343"/>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3</a:t>
            </a:r>
            <a:endParaRPr lang="en-US" altLang="zh-CN" dirty="0">
              <a:sym typeface="+mn-lt"/>
            </a:endParaRPr>
          </a:p>
        </p:txBody>
      </p:sp>
      <p:sp>
        <p:nvSpPr>
          <p:cNvPr id="20" name="Text Box 19"/>
          <p:cNvSpPr txBox="1">
            <a:spLocks noChangeArrowheads="1"/>
          </p:cNvSpPr>
          <p:nvPr/>
        </p:nvSpPr>
        <p:spPr bwMode="auto">
          <a:xfrm>
            <a:off x="7318083" y="4587454"/>
            <a:ext cx="914033" cy="362343"/>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5</a:t>
            </a:r>
            <a:endParaRPr lang="en-US" altLang="zh-CN" dirty="0">
              <a:sym typeface="+mn-lt"/>
            </a:endParaRPr>
          </a:p>
        </p:txBody>
      </p:sp>
      <p:sp>
        <p:nvSpPr>
          <p:cNvPr id="21" name="Text Box 20"/>
          <p:cNvSpPr txBox="1">
            <a:spLocks noChangeArrowheads="1"/>
          </p:cNvSpPr>
          <p:nvPr/>
        </p:nvSpPr>
        <p:spPr bwMode="auto">
          <a:xfrm>
            <a:off x="7318083" y="4215979"/>
            <a:ext cx="914033" cy="362343"/>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4</a:t>
            </a:r>
            <a:endParaRPr lang="en-US" altLang="zh-CN" dirty="0">
              <a:sym typeface="+mn-lt"/>
            </a:endParaRPr>
          </a:p>
        </p:txBody>
      </p:sp>
      <p:sp>
        <p:nvSpPr>
          <p:cNvPr id="22" name="Text Box 21"/>
          <p:cNvSpPr txBox="1">
            <a:spLocks noChangeArrowheads="1"/>
          </p:cNvSpPr>
          <p:nvPr/>
        </p:nvSpPr>
        <p:spPr bwMode="auto">
          <a:xfrm>
            <a:off x="7318083" y="4947816"/>
            <a:ext cx="914033" cy="362343"/>
          </a:xfrm>
          <a:prstGeom prst="rect">
            <a:avLst/>
          </a:prstGeom>
          <a:solidFill>
            <a:srgbClr val="6697F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chemeClr val="bg1"/>
                </a:solidFill>
                <a:effectLst/>
                <a:uLnTx/>
                <a:uFillTx/>
                <a:cs typeface="+mn-ea"/>
              </a:defRPr>
            </a:lvl1pPr>
          </a:lstStyle>
          <a:p>
            <a:r>
              <a:rPr lang="zh-CN" altLang="en-US" dirty="0">
                <a:sym typeface="+mn-lt"/>
              </a:rPr>
              <a:t>数据帧</a:t>
            </a:r>
            <a:r>
              <a:rPr lang="en-US" altLang="zh-CN" dirty="0">
                <a:sym typeface="+mn-lt"/>
              </a:rPr>
              <a:t>2</a:t>
            </a:r>
            <a:endParaRPr lang="en-US" altLang="zh-CN" dirty="0">
              <a:sym typeface="+mn-lt"/>
            </a:endParaRPr>
          </a:p>
        </p:txBody>
      </p:sp>
      <p:sp>
        <p:nvSpPr>
          <p:cNvPr id="23" name="Text Box 22"/>
          <p:cNvSpPr txBox="1">
            <a:spLocks noChangeArrowheads="1"/>
          </p:cNvSpPr>
          <p:nvPr/>
        </p:nvSpPr>
        <p:spPr bwMode="auto">
          <a:xfrm>
            <a:off x="7417455" y="5308179"/>
            <a:ext cx="718466" cy="360612"/>
          </a:xfrm>
          <a:prstGeom prst="rect">
            <a:avLst/>
          </a:prstGeom>
          <a:solidFill>
            <a:srgbClr val="6697F0">
              <a:alpha val="44000"/>
            </a:srgbClr>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marR="0" lvl="0" indent="0" algn="ctr" fontAlgn="base">
              <a:lnSpc>
                <a:spcPct val="120000"/>
              </a:lnSpc>
              <a:spcBef>
                <a:spcPct val="0"/>
              </a:spcBef>
              <a:spcAft>
                <a:spcPct val="0"/>
              </a:spcAft>
              <a:buClrTx/>
              <a:buSzTx/>
              <a:buFontTx/>
              <a:buNone/>
              <a:defRPr kumimoji="0" sz="1600" b="0" i="0" u="none" strike="noStrike" kern="0" cap="none" spc="0" normalizeH="0" baseline="0">
                <a:ln>
                  <a:noFill/>
                </a:ln>
                <a:solidFill>
                  <a:srgbClr val="000000"/>
                </a:solidFill>
                <a:effectLst/>
                <a:uLnTx/>
                <a:uFillTx/>
                <a:cs typeface="+mn-ea"/>
              </a:defRPr>
            </a:lvl1pPr>
          </a:lstStyle>
          <a:p>
            <a:r>
              <a:rPr lang="en-US" altLang="zh-CN" dirty="0">
                <a:sym typeface="+mn-lt"/>
              </a:rPr>
              <a:t>ACK5</a:t>
            </a:r>
            <a:endParaRPr lang="en-US" altLang="zh-CN" dirty="0">
              <a:sym typeface="+mn-lt"/>
            </a:endParaRPr>
          </a:p>
        </p:txBody>
      </p:sp>
      <p:sp>
        <p:nvSpPr>
          <p:cNvPr id="24" name="Text Box 23"/>
          <p:cNvSpPr txBox="1">
            <a:spLocks noChangeArrowheads="1"/>
          </p:cNvSpPr>
          <p:nvPr/>
        </p:nvSpPr>
        <p:spPr bwMode="auto">
          <a:xfrm>
            <a:off x="7461905" y="3856251"/>
            <a:ext cx="718466" cy="360612"/>
          </a:xfrm>
          <a:prstGeom prst="rect">
            <a:avLst/>
          </a:prstGeom>
          <a:solidFill>
            <a:srgbClr val="6697F0">
              <a:alpha val="45000"/>
            </a:srgbClr>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NAK2</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5" name="Line 24"/>
          <p:cNvSpPr>
            <a:spLocks noChangeShapeType="1"/>
          </p:cNvSpPr>
          <p:nvPr/>
        </p:nvSpPr>
        <p:spPr bwMode="auto">
          <a:xfrm>
            <a:off x="4511994" y="2367177"/>
            <a:ext cx="2809875" cy="14446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6" name="Line 25"/>
          <p:cNvSpPr>
            <a:spLocks noChangeShapeType="1"/>
          </p:cNvSpPr>
          <p:nvPr/>
        </p:nvSpPr>
        <p:spPr bwMode="auto">
          <a:xfrm>
            <a:off x="4511994" y="2727539"/>
            <a:ext cx="2809875" cy="144462"/>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7" name="Line 26"/>
          <p:cNvSpPr>
            <a:spLocks noChangeShapeType="1"/>
          </p:cNvSpPr>
          <p:nvPr/>
        </p:nvSpPr>
        <p:spPr bwMode="auto">
          <a:xfrm>
            <a:off x="4511993" y="3087902"/>
            <a:ext cx="1441450" cy="11906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8" name="Line 27"/>
          <p:cNvSpPr>
            <a:spLocks noChangeShapeType="1"/>
          </p:cNvSpPr>
          <p:nvPr/>
        </p:nvSpPr>
        <p:spPr bwMode="auto">
          <a:xfrm>
            <a:off x="4511994" y="3448265"/>
            <a:ext cx="2808287" cy="263525"/>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9" name="Line 28"/>
          <p:cNvSpPr>
            <a:spLocks noChangeShapeType="1"/>
          </p:cNvSpPr>
          <p:nvPr/>
        </p:nvSpPr>
        <p:spPr bwMode="auto">
          <a:xfrm>
            <a:off x="4511994" y="4527765"/>
            <a:ext cx="2808287" cy="623887"/>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0" name="Line 29"/>
          <p:cNvSpPr>
            <a:spLocks noChangeShapeType="1"/>
          </p:cNvSpPr>
          <p:nvPr/>
        </p:nvSpPr>
        <p:spPr bwMode="auto">
          <a:xfrm flipV="1">
            <a:off x="4511994" y="5583452"/>
            <a:ext cx="2808287" cy="360363"/>
          </a:xfrm>
          <a:prstGeom prst="line">
            <a:avLst/>
          </a:prstGeom>
          <a:noFill/>
          <a:ln w="12700">
            <a:solidFill>
              <a:srgbClr val="00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1" name="Line 30"/>
          <p:cNvSpPr>
            <a:spLocks noChangeShapeType="1"/>
          </p:cNvSpPr>
          <p:nvPr/>
        </p:nvSpPr>
        <p:spPr bwMode="auto">
          <a:xfrm>
            <a:off x="4511994" y="4167401"/>
            <a:ext cx="2808287" cy="623888"/>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2" name="Line 31"/>
          <p:cNvSpPr>
            <a:spLocks noChangeShapeType="1"/>
          </p:cNvSpPr>
          <p:nvPr/>
        </p:nvSpPr>
        <p:spPr bwMode="auto">
          <a:xfrm>
            <a:off x="4511994" y="3807040"/>
            <a:ext cx="2808287" cy="625475"/>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3" name="Line 32"/>
          <p:cNvSpPr>
            <a:spLocks noChangeShapeType="1"/>
          </p:cNvSpPr>
          <p:nvPr/>
        </p:nvSpPr>
        <p:spPr bwMode="auto">
          <a:xfrm flipH="1">
            <a:off x="4511994" y="3999127"/>
            <a:ext cx="2808287" cy="360363"/>
          </a:xfrm>
          <a:prstGeom prst="line">
            <a:avLst/>
          </a:prstGeom>
          <a:noFill/>
          <a:ln w="127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defTabSz="91440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35" name="Text Box 36"/>
          <p:cNvSpPr txBox="1">
            <a:spLocks noChangeArrowheads="1"/>
          </p:cNvSpPr>
          <p:nvPr/>
        </p:nvSpPr>
        <p:spPr bwMode="auto">
          <a:xfrm>
            <a:off x="5160329" y="2991064"/>
            <a:ext cx="589280" cy="386080"/>
          </a:xfrm>
          <a:prstGeom prst="rect">
            <a:avLst/>
          </a:prstGeom>
          <a:solidFill>
            <a:srgbClr val="FFC000"/>
          </a:solidFill>
          <a:ln>
            <a:noFill/>
          </a:ln>
          <a:effectLst/>
        </p:spPr>
        <p:txBody>
          <a:bodyPr wrap="none">
            <a:spAutoFit/>
          </a:bodyPr>
          <a:lstStyle/>
          <a:p>
            <a:pPr marL="0" marR="0" lvl="0" indent="0" algn="ctr" defTabSz="914400" eaLnBrk="1" fontAlgn="base" latinLnBrk="0" hangingPunct="1">
              <a:lnSpc>
                <a:spcPct val="120000"/>
              </a:lnSpc>
              <a:spcBef>
                <a:spcPct val="0"/>
              </a:spcBef>
              <a:spcAft>
                <a:spcPct val="0"/>
              </a:spcAft>
              <a:buClrTx/>
              <a:buSzTx/>
              <a:buFontTx/>
              <a:buNone/>
              <a:defRPr/>
            </a:pPr>
            <a:r>
              <a:rPr kumimoji="0" lang="zh-CN" altLang="en-US" sz="1600" b="0" i="0" u="none" strike="noStrike" cap="none" spc="0" normalizeH="0" baseline="0" dirty="0">
                <a:solidFill>
                  <a:srgbClr val="000000"/>
                </a:solidFill>
                <a:cs typeface="+mn-ea"/>
                <a:sym typeface="+mn-lt"/>
              </a:rPr>
              <a:t>丢失</a:t>
            </a:r>
            <a:endParaRPr kumimoji="0" lang="zh-CN" altLang="en-US" sz="1600" b="0" i="0" u="none" strike="noStrike" kern="0" cap="none" spc="0" normalizeH="0" baseline="0" noProof="0">
              <a:ln>
                <a:noFill/>
              </a:ln>
              <a:solidFill>
                <a:schemeClr val="tx1"/>
              </a:solidFill>
              <a:effectLst/>
              <a:uLnTx/>
              <a:uFillTx/>
              <a:cs typeface="+mn-ea"/>
              <a:sym typeface="+mn-lt"/>
            </a:endParaRPr>
          </a:p>
        </p:txBody>
      </p:sp>
      <p:pic>
        <p:nvPicPr>
          <p:cNvPr id="37" name="图形 36"/>
          <p:cNvPicPr>
            <a:picLocks noChangeAspect="1"/>
          </p:cNvPicPr>
          <p:nvPr/>
        </p:nvPicPr>
        <p:blipFill>
          <a:blip r:embed="rId1"/>
          <a:stretch>
            <a:fillRect/>
          </a:stretch>
        </p:blipFill>
        <p:spPr>
          <a:xfrm>
            <a:off x="3702859" y="1733751"/>
            <a:ext cx="588835" cy="445833"/>
          </a:xfrm>
          <a:prstGeom prst="rect">
            <a:avLst/>
          </a:prstGeom>
        </p:spPr>
      </p:pic>
      <p:pic>
        <p:nvPicPr>
          <p:cNvPr id="38" name="图形 37"/>
          <p:cNvPicPr>
            <a:picLocks noChangeAspect="1"/>
          </p:cNvPicPr>
          <p:nvPr/>
        </p:nvPicPr>
        <p:blipFill>
          <a:blip r:embed="rId1"/>
          <a:stretch>
            <a:fillRect/>
          </a:stretch>
        </p:blipFill>
        <p:spPr>
          <a:xfrm>
            <a:off x="7460044" y="1733751"/>
            <a:ext cx="588835" cy="445833"/>
          </a:xfrm>
          <a:prstGeom prst="rect">
            <a:avLst/>
          </a:prstGeom>
        </p:spPr>
      </p:pic>
      <p:sp>
        <p:nvSpPr>
          <p:cNvPr id="39" name="矩形 38"/>
          <p:cNvSpPr/>
          <p:nvPr/>
        </p:nvSpPr>
        <p:spPr>
          <a:xfrm>
            <a:off x="1343660" y="6092825"/>
            <a:ext cx="10118725" cy="460375"/>
          </a:xfrm>
          <a:prstGeom prst="rect">
            <a:avLst/>
          </a:prstGeom>
          <a:noFill/>
        </p:spPr>
        <p:txBody>
          <a:bodyPr wrap="square">
            <a:spAutoFit/>
          </a:bodyPr>
          <a:lstStyle/>
          <a:p>
            <a:pPr marL="342900" indent="-342900">
              <a:lnSpc>
                <a:spcPct val="120000"/>
              </a:lnSpc>
              <a:buFont typeface="Wingdings" panose="05000000000000000000" charset="0"/>
              <a:buChar char="Ø"/>
            </a:pPr>
            <a:r>
              <a:rPr lang="zh-CN" altLang="en-US" sz="2000" dirty="0">
                <a:solidFill>
                  <a:schemeClr val="tx1"/>
                </a:solidFill>
                <a:cs typeface="+mn-ea"/>
                <a:sym typeface="+mn-lt"/>
              </a:rPr>
              <a:t>问题：</a:t>
            </a:r>
            <a:r>
              <a:rPr kumimoji="1" lang="zh-CN" altLang="en-US" sz="2000" dirty="0">
                <a:latin typeface="+mn-ea"/>
                <a:cs typeface="+mn-ea"/>
                <a:sym typeface="+mn-lt"/>
              </a:rPr>
              <a:t>如果丢失的是最后一帧？ 接收方不做任何反应，发送方按丢失应答帧进行处理</a:t>
            </a:r>
            <a:endParaRPr kumimoji="1" lang="zh-CN" altLang="en-US" sz="2000" dirty="0">
              <a:latin typeface="+mn-ea"/>
              <a:cs typeface="+mn-ea"/>
              <a:sym typeface="+mn-lt"/>
            </a:endParaRPr>
          </a:p>
        </p:txBody>
      </p:sp>
      <p:sp>
        <p:nvSpPr>
          <p:cNvPr id="3" name="Text Box 9"/>
          <p:cNvSpPr txBox="1">
            <a:spLocks noChangeArrowheads="1"/>
          </p:cNvSpPr>
          <p:nvPr>
            <p:custDataLst>
              <p:tags r:id="rId2"/>
            </p:custDataLst>
          </p:nvPr>
        </p:nvSpPr>
        <p:spPr bwMode="auto">
          <a:xfrm>
            <a:off x="3646867" y="1219020"/>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endParaRPr lang="en-US" altLang="zh-CN" sz="2000">
              <a:solidFill>
                <a:srgbClr val="000000"/>
              </a:solidFill>
              <a:cs typeface="+mn-ea"/>
              <a:sym typeface="+mn-lt"/>
            </a:endParaRPr>
          </a:p>
        </p:txBody>
      </p:sp>
      <p:sp>
        <p:nvSpPr>
          <p:cNvPr id="9" name="Text Box 10"/>
          <p:cNvSpPr txBox="1">
            <a:spLocks noChangeArrowheads="1"/>
          </p:cNvSpPr>
          <p:nvPr>
            <p:custDataLst>
              <p:tags r:id="rId3"/>
            </p:custDataLst>
          </p:nvPr>
        </p:nvSpPr>
        <p:spPr bwMode="auto">
          <a:xfrm>
            <a:off x="7322247" y="1206955"/>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endParaRPr lang="en-US" altLang="zh-CN" sz="2000">
              <a:solidFill>
                <a:srgbClr val="000000"/>
              </a:solidFill>
              <a:cs typeface="+mn-ea"/>
              <a:sym typeface="+mn-l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lt"/>
              </a:rPr>
              <a:t>选择拒绝自动重复请求</a:t>
            </a:r>
            <a:r>
              <a:rPr>
                <a:sym typeface="+mn-lt"/>
              </a:rPr>
              <a:t> </a:t>
            </a:r>
            <a:r>
              <a:rPr lang="zh-CN" altLang="en-US">
                <a:sym typeface="+mn-lt"/>
              </a:rPr>
              <a:t>—</a:t>
            </a:r>
            <a:r>
              <a:rPr>
                <a:sym typeface="+mn-lt"/>
              </a:rPr>
              <a:t> </a:t>
            </a:r>
            <a:r>
              <a:rPr lang="zh-CN" altLang="en-US" dirty="0"/>
              <a:t>应答帧丢失</a:t>
            </a:r>
            <a:endParaRPr lang="zh-CN" altLang="en-US" dirty="0"/>
          </a:p>
        </p:txBody>
      </p:sp>
      <p:sp>
        <p:nvSpPr>
          <p:cNvPr id="3" name="内容占位符 2"/>
          <p:cNvSpPr>
            <a:spLocks noGrp="1"/>
          </p:cNvSpPr>
          <p:nvPr>
            <p:ph idx="1"/>
          </p:nvPr>
        </p:nvSpPr>
        <p:spPr/>
        <p:txBody>
          <a:bodyPr/>
          <a:lstStyle/>
          <a:p>
            <a:r>
              <a:rPr lang="zh-CN" altLang="en-US" dirty="0"/>
              <a:t>当发送窗口满时，或传输完毕时，启动超时定时器</a:t>
            </a:r>
            <a:endParaRPr lang="zh-CN" altLang="en-US" dirty="0"/>
          </a:p>
          <a:p>
            <a:r>
              <a:rPr lang="zh-CN" altLang="en-US" dirty="0"/>
              <a:t>如果在预定时间段内没有应答到来，发送方将尚未应答的所有帧都重传一遍</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窗口大小与帧编号范围的关系</a:t>
            </a:r>
            <a:endParaRPr lang="zh-CN" altLang="en-US" dirty="0"/>
          </a:p>
        </p:txBody>
      </p:sp>
      <p:sp>
        <p:nvSpPr>
          <p:cNvPr id="3" name="内容占位符 2"/>
          <p:cNvSpPr>
            <a:spLocks noGrp="1"/>
          </p:cNvSpPr>
          <p:nvPr>
            <p:ph idx="1"/>
          </p:nvPr>
        </p:nvSpPr>
        <p:spPr/>
        <p:txBody>
          <a:bodyPr/>
          <a:lstStyle/>
          <a:p>
            <a:r>
              <a:rPr lang="zh-CN" altLang="en-US" dirty="0"/>
              <a:t>如果帧的编号范围是</a:t>
            </a:r>
            <a:r>
              <a:rPr lang="en-US" altLang="zh-CN" dirty="0"/>
              <a:t>0</a:t>
            </a:r>
            <a:r>
              <a:rPr lang="zh-CN" altLang="en-US" dirty="0"/>
              <a:t>到</a:t>
            </a:r>
            <a:r>
              <a:rPr lang="en-US" altLang="zh-CN" dirty="0"/>
              <a:t>n-1(</a:t>
            </a:r>
            <a:r>
              <a:rPr lang="zh-CN" altLang="en-US" dirty="0"/>
              <a:t>即模</a:t>
            </a:r>
            <a:r>
              <a:rPr lang="en-US" altLang="zh-CN" dirty="0"/>
              <a:t>n</a:t>
            </a:r>
            <a:r>
              <a:rPr lang="zh-CN" altLang="en-US" dirty="0"/>
              <a:t>编号</a:t>
            </a:r>
            <a:r>
              <a:rPr lang="en-US" altLang="zh-CN" dirty="0"/>
              <a:t>)</a:t>
            </a:r>
            <a:r>
              <a:rPr lang="zh-CN" altLang="en-US" dirty="0"/>
              <a:t>，则发送窗口尺寸和接收窗口尺寸之和应小于或等于</a:t>
            </a:r>
            <a:r>
              <a:rPr lang="en-US" altLang="zh-CN" dirty="0"/>
              <a:t>n</a:t>
            </a:r>
            <a:endParaRPr lang="zh-CN" altLang="en-US" dirty="0"/>
          </a:p>
          <a:p>
            <a:r>
              <a:rPr lang="zh-CN" altLang="en-US" dirty="0"/>
              <a:t>如果要求发送窗口和接收窗口大小相等，则窗口尺寸应该小于或等于</a:t>
            </a:r>
            <a:r>
              <a:rPr lang="en-US" altLang="zh-CN" dirty="0"/>
              <a:t>n/2</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normAutofit/>
          </a:bodyPr>
          <a:lstStyle/>
          <a:p>
            <a:pPr algn="l">
              <a:lnSpc>
                <a:spcPct val="100000"/>
              </a:lnSpc>
              <a:buClrTx/>
              <a:buSzTx/>
              <a:buFontTx/>
            </a:pPr>
            <a:r>
              <a:rPr sz="3200" kern="1200">
                <a:sym typeface="+mn-lt"/>
              </a:rPr>
              <a:t>数据链路层的主要功能</a:t>
            </a:r>
            <a:endParaRPr sz="3200" kern="1200">
              <a:sym typeface="+mn-lt"/>
            </a:endParaRPr>
          </a:p>
        </p:txBody>
      </p:sp>
      <p:sp>
        <p:nvSpPr>
          <p:cNvPr id="3" name="内容占位符 2"/>
          <p:cNvSpPr>
            <a:spLocks noGrp="1"/>
          </p:cNvSpPr>
          <p:nvPr>
            <p:ph idx="1"/>
          </p:nvPr>
        </p:nvSpPr>
        <p:spPr>
          <a:xfrm>
            <a:off x="407670" y="1052195"/>
            <a:ext cx="10858500" cy="5492115"/>
          </a:xfrm>
        </p:spPr>
        <p:txBody>
          <a:bodyPr>
            <a:normAutofit fontScale="87500" lnSpcReduction="10000"/>
          </a:bodyPr>
          <a:lstStyle/>
          <a:p>
            <a:pPr algn="l">
              <a:spcBef>
                <a:spcPts val="0"/>
              </a:spcBef>
              <a:buFont typeface="Wingdings" panose="05000000000000000000" charset="0"/>
            </a:pPr>
            <a:r>
              <a:rPr lang="zh-CN" altLang="en-US" sz="3000" dirty="0">
                <a:ea typeface="微软雅黑 Light" panose="020B0502040204020203" pitchFamily="34" charset="-122"/>
                <a:cs typeface="微软雅黑 Light" panose="020B0502040204020203" pitchFamily="34" charset="-122"/>
              </a:rPr>
              <a:t>为网络层提供服务</a:t>
            </a:r>
            <a:endParaRPr lang="zh-CN" altLang="en-US" sz="3000" dirty="0">
              <a:ea typeface="微软雅黑 Light" panose="020B0502040204020203" pitchFamily="34" charset="-122"/>
              <a:cs typeface="微软雅黑 Light" panose="020B0502040204020203" pitchFamily="34" charset="-122"/>
            </a:endParaRPr>
          </a:p>
          <a:p>
            <a:pPr marL="631825" lvl="1" indent="-281940" algn="l" eaLnBrk="1" hangingPunct="1">
              <a:lnSpc>
                <a:spcPct val="100000"/>
              </a:lnSpc>
              <a:spcBef>
                <a:spcPct val="20000"/>
              </a:spcBef>
              <a:buFont typeface="Wingdings" panose="05000000000000000000" pitchFamily="2" charset="2"/>
              <a:buChar char="n"/>
            </a:pPr>
            <a:r>
              <a:rPr lang="zh-CN" altLang="en-US" sz="2400" dirty="0">
                <a:ea typeface="微软雅黑 Light" panose="020B0502040204020203" pitchFamily="34" charset="-122"/>
                <a:cs typeface="微软雅黑 Light" panose="020B0502040204020203" pitchFamily="34" charset="-122"/>
              </a:rPr>
              <a:t>无确认无连接服务、有确认无连接服务、有确认面向连接服务</a:t>
            </a:r>
            <a:endParaRPr lang="zh-CN" altLang="en-US" sz="2400" dirty="0">
              <a:ea typeface="微软雅黑 Light" panose="020B0502040204020203" pitchFamily="34" charset="-122"/>
              <a:cs typeface="微软雅黑 Light" panose="020B0502040204020203" pitchFamily="34" charset="-122"/>
            </a:endParaRPr>
          </a:p>
          <a:p>
            <a:pPr algn="l">
              <a:spcBef>
                <a:spcPts val="0"/>
              </a:spcBef>
              <a:buFont typeface="Wingdings" panose="05000000000000000000" charset="0"/>
            </a:pPr>
            <a:r>
              <a:rPr lang="zh-CN" altLang="en-US" sz="3000" dirty="0">
                <a:ea typeface="微软雅黑 Light" panose="020B0502040204020203" pitchFamily="34" charset="-122"/>
                <a:cs typeface="微软雅黑 Light" panose="020B0502040204020203" pitchFamily="34" charset="-122"/>
              </a:rPr>
              <a:t>链路管理</a:t>
            </a:r>
            <a:endParaRPr lang="zh-CN" altLang="en-US" sz="3000" dirty="0">
              <a:ea typeface="微软雅黑 Light" panose="020B0502040204020203" pitchFamily="34" charset="-122"/>
              <a:cs typeface="微软雅黑 Light" panose="020B0502040204020203" pitchFamily="34" charset="-122"/>
            </a:endParaRPr>
          </a:p>
          <a:p>
            <a:pPr marL="631825" lvl="1" indent="-281940" algn="l" eaLnBrk="1" hangingPunct="1">
              <a:lnSpc>
                <a:spcPct val="100000"/>
              </a:lnSpc>
              <a:spcBef>
                <a:spcPct val="20000"/>
              </a:spcBef>
              <a:buFont typeface="Wingdings" panose="05000000000000000000" pitchFamily="2" charset="2"/>
              <a:buChar char="n"/>
            </a:pPr>
            <a:r>
              <a:rPr lang="zh-CN" altLang="en-US" sz="2400" dirty="0">
                <a:ea typeface="微软雅黑 Light" panose="020B0502040204020203" pitchFamily="34" charset="-122"/>
                <a:cs typeface="微软雅黑 Light" panose="020B0502040204020203" pitchFamily="34" charset="-122"/>
              </a:rPr>
              <a:t>介质访问控制</a:t>
            </a:r>
            <a:endParaRPr lang="zh-CN" altLang="en-US" sz="2400" dirty="0">
              <a:ea typeface="微软雅黑 Light" panose="020B0502040204020203" pitchFamily="34" charset="-122"/>
              <a:cs typeface="微软雅黑 Light" panose="020B0502040204020203" pitchFamily="34" charset="-122"/>
            </a:endParaRPr>
          </a:p>
          <a:p>
            <a:pPr marL="631825" lvl="1" indent="-281940" algn="l" eaLnBrk="1" hangingPunct="1">
              <a:lnSpc>
                <a:spcPct val="100000"/>
              </a:lnSpc>
              <a:spcBef>
                <a:spcPct val="20000"/>
              </a:spcBef>
              <a:buFont typeface="Wingdings" panose="05000000000000000000" pitchFamily="2" charset="2"/>
              <a:buChar char="n"/>
            </a:pPr>
            <a:r>
              <a:rPr lang="zh-CN" altLang="en-US" sz="2400" dirty="0">
                <a:ea typeface="微软雅黑 Light" panose="020B0502040204020203" pitchFamily="34" charset="-122"/>
                <a:cs typeface="微软雅黑 Light" panose="020B0502040204020203" pitchFamily="34" charset="-122"/>
              </a:rPr>
              <a:t>链路建立、链路维持、链路释放</a:t>
            </a:r>
            <a:endParaRPr lang="zh-CN" altLang="en-US" sz="2400" dirty="0">
              <a:ea typeface="微软雅黑 Light" panose="020B0502040204020203" pitchFamily="34" charset="-122"/>
              <a:cs typeface="微软雅黑 Light" panose="020B0502040204020203" pitchFamily="34" charset="-122"/>
            </a:endParaRPr>
          </a:p>
          <a:p>
            <a:pPr algn="l">
              <a:spcBef>
                <a:spcPts val="0"/>
              </a:spcBef>
              <a:buFont typeface="Wingdings" panose="05000000000000000000" charset="0"/>
            </a:pPr>
            <a:r>
              <a:rPr lang="zh-CN" altLang="en-US" sz="3000" dirty="0">
                <a:ea typeface="微软雅黑 Light" panose="020B0502040204020203" pitchFamily="34" charset="-122"/>
                <a:cs typeface="微软雅黑 Light" panose="020B0502040204020203" pitchFamily="34" charset="-122"/>
              </a:rPr>
              <a:t>成帧</a:t>
            </a:r>
            <a:endParaRPr lang="zh-CN" altLang="en-US" sz="3000" dirty="0">
              <a:ea typeface="微软雅黑 Light" panose="020B0502040204020203" pitchFamily="34" charset="-122"/>
              <a:cs typeface="微软雅黑 Light" panose="020B0502040204020203" pitchFamily="34" charset="-122"/>
            </a:endParaRPr>
          </a:p>
          <a:p>
            <a:pPr marL="631825" lvl="1" indent="-281940" algn="l" eaLnBrk="1" hangingPunct="1">
              <a:spcBef>
                <a:spcPct val="20000"/>
              </a:spcBef>
              <a:buChar char="n"/>
            </a:pPr>
            <a:r>
              <a:rPr lang="zh-CN" altLang="en-US" sz="2400" dirty="0">
                <a:latin typeface="微软雅黑" panose="020B0503020204020204" pitchFamily="34" charset="-122"/>
                <a:ea typeface="微软雅黑 Light" panose="020B0502040204020203" pitchFamily="34" charset="-122"/>
                <a:cs typeface="微软雅黑 Light" panose="020B0502040204020203" pitchFamily="34" charset="-122"/>
              </a:rPr>
              <a:t>将数据封装成适合在链路上传送的基本单元</a:t>
            </a:r>
            <a:endParaRPr lang="zh-CN" altLang="en-US" sz="2400" dirty="0">
              <a:latin typeface="微软雅黑" panose="020B0503020204020204" pitchFamily="34" charset="-122"/>
              <a:ea typeface="微软雅黑 Light" panose="020B0502040204020203" pitchFamily="34" charset="-122"/>
              <a:cs typeface="微软雅黑 Light" panose="020B0502040204020203" pitchFamily="34" charset="-122"/>
            </a:endParaRPr>
          </a:p>
          <a:p>
            <a:pPr marL="631825" lvl="1" indent="-281940" algn="l" eaLnBrk="1" hangingPunct="1">
              <a:spcBef>
                <a:spcPct val="20000"/>
              </a:spcBef>
              <a:buChar char="n"/>
            </a:pPr>
            <a:r>
              <a:rPr lang="zh-CN" altLang="en-US" sz="2400" dirty="0">
                <a:latin typeface="微软雅黑" panose="020B0503020204020204" pitchFamily="34" charset="-122"/>
                <a:ea typeface="微软雅黑 Light" panose="020B0502040204020203" pitchFamily="34" charset="-122"/>
                <a:cs typeface="微软雅黑 Light" panose="020B0502040204020203" pitchFamily="34" charset="-122"/>
              </a:rPr>
              <a:t>帧格式与传输介质、双方启用的协议有关</a:t>
            </a:r>
            <a:endParaRPr lang="zh-CN" altLang="en-US" sz="2400" dirty="0">
              <a:ea typeface="微软雅黑 Light" panose="020B0502040204020203" pitchFamily="34" charset="-122"/>
              <a:cs typeface="微软雅黑 Light" panose="020B0502040204020203" pitchFamily="34" charset="-122"/>
            </a:endParaRPr>
          </a:p>
          <a:p>
            <a:pPr algn="l">
              <a:spcBef>
                <a:spcPts val="0"/>
              </a:spcBef>
              <a:buFont typeface="Wingdings" panose="05000000000000000000" charset="0"/>
            </a:pPr>
            <a:r>
              <a:rPr lang="zh-CN" altLang="en-US" sz="3000" dirty="0">
                <a:ea typeface="微软雅黑 Light" panose="020B0502040204020203" pitchFamily="34" charset="-122"/>
                <a:cs typeface="微软雅黑 Light" panose="020B0502040204020203" pitchFamily="34" charset="-122"/>
              </a:rPr>
              <a:t>差错控制</a:t>
            </a:r>
            <a:endParaRPr lang="zh-CN" altLang="en-US" sz="3000" dirty="0">
              <a:ea typeface="微软雅黑 Light" panose="020B0502040204020203" pitchFamily="34" charset="-122"/>
              <a:cs typeface="微软雅黑 Light" panose="020B0502040204020203" pitchFamily="34" charset="-122"/>
            </a:endParaRPr>
          </a:p>
          <a:p>
            <a:pPr marL="631825" lvl="1" indent="-281940" algn="l" eaLnBrk="1" hangingPunct="1">
              <a:spcBef>
                <a:spcPct val="20000"/>
              </a:spcBef>
              <a:buChar char="n"/>
            </a:pPr>
            <a:r>
              <a:rPr lang="zh-CN" altLang="en-US" sz="2400" dirty="0">
                <a:ea typeface="微软雅黑 Light" panose="020B0502040204020203" pitchFamily="34" charset="-122"/>
                <a:cs typeface="微软雅黑 Light" panose="020B0502040204020203" pitchFamily="34" charset="-122"/>
              </a:rPr>
              <a:t>处理数据帧的损坏、丢失、重复和乱序 </a:t>
            </a:r>
            <a:endParaRPr lang="zh-CN" altLang="en-US" sz="2400" dirty="0">
              <a:ea typeface="微软雅黑 Light" panose="020B0502040204020203" pitchFamily="34" charset="-122"/>
              <a:cs typeface="微软雅黑 Light" panose="020B0502040204020203" pitchFamily="34" charset="-122"/>
            </a:endParaRPr>
          </a:p>
          <a:p>
            <a:pPr marL="631825" lvl="1" indent="-281940" algn="l" eaLnBrk="1" hangingPunct="1">
              <a:spcBef>
                <a:spcPct val="20000"/>
              </a:spcBef>
              <a:buChar char="n"/>
            </a:pPr>
            <a:r>
              <a:rPr lang="zh-CN" altLang="en-US" sz="2400" dirty="0">
                <a:ea typeface="微软雅黑 Light" panose="020B0502040204020203" pitchFamily="34" charset="-122"/>
                <a:cs typeface="微软雅黑 Light" panose="020B0502040204020203" pitchFamily="34" charset="-122"/>
              </a:rPr>
              <a:t>能检测错误并尽可能纠正错误，为网络层提供可靠的数据传送服务</a:t>
            </a:r>
            <a:endParaRPr lang="zh-CN" altLang="en-US" sz="2400" dirty="0">
              <a:ea typeface="微软雅黑 Light" panose="020B0502040204020203" pitchFamily="34" charset="-122"/>
              <a:cs typeface="微软雅黑 Light" panose="020B0502040204020203" pitchFamily="34" charset="-122"/>
            </a:endParaRPr>
          </a:p>
          <a:p>
            <a:pPr algn="l">
              <a:spcBef>
                <a:spcPts val="0"/>
              </a:spcBef>
              <a:buFont typeface="Wingdings" panose="05000000000000000000" charset="0"/>
            </a:pPr>
            <a:r>
              <a:rPr lang="zh-CN" altLang="en-US" sz="3000" dirty="0">
                <a:ea typeface="微软雅黑 Light" panose="020B0502040204020203" pitchFamily="34" charset="-122"/>
                <a:cs typeface="微软雅黑 Light" panose="020B0502040204020203" pitchFamily="34" charset="-122"/>
              </a:rPr>
              <a:t>流量控制</a:t>
            </a:r>
            <a:endParaRPr lang="zh-CN" altLang="en-US" sz="3000" dirty="0">
              <a:ea typeface="微软雅黑 Light" panose="020B0502040204020203" pitchFamily="34" charset="-122"/>
              <a:cs typeface="微软雅黑 Light" panose="020B0502040204020203" pitchFamily="34" charset="-122"/>
            </a:endParaRPr>
          </a:p>
          <a:p>
            <a:pPr marL="631825" lvl="1" indent="-281940" algn="l" eaLnBrk="1" hangingPunct="1">
              <a:spcBef>
                <a:spcPct val="20000"/>
              </a:spcBef>
              <a:buChar char="n"/>
            </a:pPr>
            <a:r>
              <a:rPr lang="zh-CN" altLang="en-US" sz="2400" dirty="0">
                <a:ea typeface="微软雅黑 Light" panose="020B0502040204020203" pitchFamily="34" charset="-122"/>
                <a:cs typeface="微软雅黑 Light" panose="020B0502040204020203" pitchFamily="34" charset="-122"/>
              </a:rPr>
              <a:t>发送端控制发送速率</a:t>
            </a:r>
            <a:endParaRPr lang="zh-CN" altLang="en-US" sz="2400" dirty="0">
              <a:ea typeface="微软雅黑 Light" panose="020B0502040204020203" pitchFamily="34" charset="-122"/>
              <a:cs typeface="微软雅黑 Light" panose="020B0502040204020203" pitchFamily="34" charset="-122"/>
            </a:endParaRPr>
          </a:p>
          <a:p>
            <a:pPr marL="631825" lvl="1" indent="-281940" algn="l" eaLnBrk="1" hangingPunct="1">
              <a:spcBef>
                <a:spcPct val="20000"/>
              </a:spcBef>
              <a:buChar char="n"/>
            </a:pPr>
            <a:r>
              <a:rPr lang="zh-CN" altLang="en-US" sz="2400" dirty="0">
                <a:ea typeface="微软雅黑 Light" panose="020B0502040204020203" pitchFamily="34" charset="-122"/>
                <a:cs typeface="微软雅黑 Light" panose="020B0502040204020203" pitchFamily="34" charset="-122"/>
              </a:rPr>
              <a:t>防止因发送端的数据发送速度过快造成信道拥挤和数据丢失</a:t>
            </a:r>
            <a:endParaRPr lang="zh-CN" altLang="en-US" sz="2400" dirty="0">
              <a:ea typeface="微软雅黑 Light" panose="020B0502040204020203" pitchFamily="34" charset="-122"/>
              <a:cs typeface="微软雅黑 Light" panose="020B0502040204020203" pitchFamily="34" charset="-122"/>
            </a:endParaRPr>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2" name="标题 1"/>
          <p:cNvSpPr>
            <a:spLocks noGrp="1"/>
          </p:cNvSpPr>
          <p:nvPr>
            <p:ph type="title"/>
          </p:nvPr>
        </p:nvSpPr>
        <p:spPr/>
        <p:txBody>
          <a:bodyPr/>
          <a:lstStyle/>
          <a:p>
            <a:r>
              <a:rPr lang="zh-CN" altLang="en-US" dirty="0"/>
              <a:t>发送窗口尺寸太大，协议会失败</a:t>
            </a:r>
            <a:endParaRPr lang="zh-CN" altLang="en-US" dirty="0"/>
          </a:p>
        </p:txBody>
      </p:sp>
      <p:sp>
        <p:nvSpPr>
          <p:cNvPr id="5" name="Line 29"/>
          <p:cNvSpPr>
            <a:spLocks noChangeShapeType="1"/>
          </p:cNvSpPr>
          <p:nvPr/>
        </p:nvSpPr>
        <p:spPr bwMode="auto">
          <a:xfrm>
            <a:off x="4151313" y="1844675"/>
            <a:ext cx="266541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5"/>
          <p:cNvSpPr>
            <a:spLocks noChangeShapeType="1"/>
          </p:cNvSpPr>
          <p:nvPr/>
        </p:nvSpPr>
        <p:spPr bwMode="auto">
          <a:xfrm>
            <a:off x="3935413" y="1989138"/>
            <a:ext cx="0" cy="39608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6"/>
          <p:cNvSpPr>
            <a:spLocks noChangeShapeType="1"/>
          </p:cNvSpPr>
          <p:nvPr/>
        </p:nvSpPr>
        <p:spPr bwMode="auto">
          <a:xfrm>
            <a:off x="6959600" y="1989138"/>
            <a:ext cx="0" cy="39608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7"/>
          <p:cNvSpPr>
            <a:spLocks noChangeShapeType="1"/>
          </p:cNvSpPr>
          <p:nvPr/>
        </p:nvSpPr>
        <p:spPr bwMode="auto">
          <a:xfrm>
            <a:off x="3935414" y="2420939"/>
            <a:ext cx="3024187" cy="7207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8"/>
          <p:cNvSpPr>
            <a:spLocks noChangeShapeType="1"/>
          </p:cNvSpPr>
          <p:nvPr/>
        </p:nvSpPr>
        <p:spPr bwMode="auto">
          <a:xfrm>
            <a:off x="3935414" y="4508501"/>
            <a:ext cx="3024187" cy="7207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Line 9"/>
          <p:cNvSpPr>
            <a:spLocks noChangeShapeType="1"/>
          </p:cNvSpPr>
          <p:nvPr/>
        </p:nvSpPr>
        <p:spPr bwMode="auto">
          <a:xfrm flipH="1">
            <a:off x="4727576" y="3357564"/>
            <a:ext cx="2232025" cy="71913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1" name="Text Box 10"/>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dirty="0">
                <a:solidFill>
                  <a:srgbClr val="000000"/>
                </a:solidFill>
                <a:cs typeface="+mn-ea"/>
                <a:sym typeface="+mn-lt"/>
              </a:rPr>
              <a:t>发送数据帧</a:t>
            </a:r>
            <a:r>
              <a:rPr lang="en-US" altLang="zh-CN" sz="2000" dirty="0">
                <a:solidFill>
                  <a:srgbClr val="000000"/>
                </a:solidFill>
                <a:cs typeface="+mn-ea"/>
                <a:sym typeface="+mn-lt"/>
              </a:rPr>
              <a:t>0~3</a:t>
            </a:r>
            <a:endParaRPr lang="en-US" altLang="zh-CN" sz="2000" dirty="0">
              <a:solidFill>
                <a:srgbClr val="000000"/>
              </a:solidFill>
              <a:cs typeface="+mn-ea"/>
              <a:sym typeface="+mn-lt"/>
            </a:endParaRPr>
          </a:p>
        </p:txBody>
      </p:sp>
      <p:sp>
        <p:nvSpPr>
          <p:cNvPr id="12" name="Text Box 11"/>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endParaRPr lang="en-US" altLang="zh-CN" sz="2000">
              <a:solidFill>
                <a:srgbClr val="000000"/>
              </a:solidFill>
              <a:cs typeface="+mn-ea"/>
              <a:sym typeface="+mn-lt"/>
            </a:endParaRPr>
          </a:p>
        </p:txBody>
      </p:sp>
      <p:sp>
        <p:nvSpPr>
          <p:cNvPr id="13" name="Text Box 12"/>
          <p:cNvSpPr txBox="1">
            <a:spLocks noChangeArrowheads="1"/>
          </p:cNvSpPr>
          <p:nvPr/>
        </p:nvSpPr>
        <p:spPr bwMode="auto">
          <a:xfrm>
            <a:off x="6672188" y="1080454"/>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endParaRPr lang="en-US" altLang="zh-CN" sz="2000">
              <a:solidFill>
                <a:srgbClr val="000000"/>
              </a:solidFill>
              <a:cs typeface="+mn-ea"/>
              <a:sym typeface="+mn-lt"/>
            </a:endParaRPr>
          </a:p>
        </p:txBody>
      </p:sp>
      <p:sp>
        <p:nvSpPr>
          <p:cNvPr id="16" name="Text Box 15"/>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0~3</a:t>
            </a:r>
            <a:endParaRPr lang="en-US" altLang="zh-CN" sz="2000">
              <a:solidFill>
                <a:srgbClr val="000000"/>
              </a:solidFill>
              <a:cs typeface="+mn-ea"/>
              <a:sym typeface="+mn-lt"/>
            </a:endParaRPr>
          </a:p>
        </p:txBody>
      </p:sp>
      <p:sp>
        <p:nvSpPr>
          <p:cNvPr id="17" name="Text Box 16"/>
          <p:cNvSpPr txBox="1">
            <a:spLocks noChangeArrowheads="1"/>
          </p:cNvSpPr>
          <p:nvPr/>
        </p:nvSpPr>
        <p:spPr bwMode="auto">
          <a:xfrm>
            <a:off x="5048190" y="3573463"/>
            <a:ext cx="1128834" cy="362343"/>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dirty="0">
                <a:solidFill>
                  <a:srgbClr val="000000"/>
                </a:solidFill>
                <a:cs typeface="+mn-ea"/>
                <a:sym typeface="+mn-lt"/>
              </a:rPr>
              <a:t>ACK3</a:t>
            </a:r>
            <a:r>
              <a:rPr lang="zh-CN" altLang="en-US" sz="1600" dirty="0">
                <a:solidFill>
                  <a:srgbClr val="000000"/>
                </a:solidFill>
                <a:cs typeface="+mn-ea"/>
                <a:sym typeface="+mn-lt"/>
              </a:rPr>
              <a:t>丢失</a:t>
            </a:r>
            <a:endParaRPr lang="zh-CN" altLang="en-US" sz="1600" dirty="0">
              <a:solidFill>
                <a:srgbClr val="000000"/>
              </a:solidFill>
              <a:cs typeface="+mn-ea"/>
              <a:sym typeface="+mn-lt"/>
            </a:endParaRPr>
          </a:p>
        </p:txBody>
      </p:sp>
      <p:sp>
        <p:nvSpPr>
          <p:cNvPr id="18" name="Text Box 17"/>
          <p:cNvSpPr txBox="1">
            <a:spLocks noChangeArrowheads="1"/>
          </p:cNvSpPr>
          <p:nvPr/>
        </p:nvSpPr>
        <p:spPr bwMode="auto">
          <a:xfrm>
            <a:off x="7032626" y="2852739"/>
            <a:ext cx="3095625" cy="116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收到数据帧</a:t>
            </a:r>
            <a:r>
              <a:rPr lang="en-US" altLang="zh-CN" sz="2000">
                <a:solidFill>
                  <a:srgbClr val="000000"/>
                </a:solidFill>
                <a:cs typeface="+mn-ea"/>
                <a:sym typeface="+mn-lt"/>
              </a:rPr>
              <a:t>0~3</a:t>
            </a:r>
            <a:r>
              <a:rPr lang="zh-CN" altLang="en-US" sz="2000">
                <a:solidFill>
                  <a:srgbClr val="000000"/>
                </a:solidFill>
                <a:cs typeface="+mn-ea"/>
                <a:sym typeface="+mn-lt"/>
              </a:rPr>
              <a:t>，发送</a:t>
            </a:r>
            <a:r>
              <a:rPr lang="en-US" altLang="zh-CN" sz="2000">
                <a:solidFill>
                  <a:srgbClr val="000000"/>
                </a:solidFill>
                <a:cs typeface="+mn-ea"/>
                <a:sym typeface="+mn-lt"/>
              </a:rPr>
              <a:t>ACK3</a:t>
            </a:r>
            <a:r>
              <a:rPr lang="zh-CN" altLang="en-US" sz="2000">
                <a:solidFill>
                  <a:srgbClr val="000000"/>
                </a:solidFill>
                <a:cs typeface="+mn-ea"/>
                <a:sym typeface="+mn-lt"/>
              </a:rPr>
              <a:t>，移动窗口，可接收数据帧</a:t>
            </a:r>
            <a:r>
              <a:rPr lang="en-US" altLang="zh-CN" sz="2000">
                <a:solidFill>
                  <a:srgbClr val="000000"/>
                </a:solidFill>
                <a:cs typeface="+mn-ea"/>
                <a:sym typeface="+mn-lt"/>
              </a:rPr>
              <a:t>4</a:t>
            </a:r>
            <a:r>
              <a:rPr lang="zh-CN" altLang="en-US" sz="2000">
                <a:solidFill>
                  <a:srgbClr val="000000"/>
                </a:solidFill>
                <a:cs typeface="+mn-ea"/>
                <a:sym typeface="+mn-lt"/>
              </a:rPr>
              <a:t>、</a:t>
            </a:r>
            <a:r>
              <a:rPr lang="en-US" altLang="zh-CN" sz="2000">
                <a:solidFill>
                  <a:srgbClr val="000000"/>
                </a:solidFill>
                <a:cs typeface="+mn-ea"/>
                <a:sym typeface="+mn-lt"/>
              </a:rPr>
              <a:t>5</a:t>
            </a:r>
            <a:r>
              <a:rPr lang="zh-CN" altLang="en-US" sz="2000">
                <a:solidFill>
                  <a:srgbClr val="000000"/>
                </a:solidFill>
                <a:cs typeface="+mn-ea"/>
                <a:sym typeface="+mn-lt"/>
              </a:rPr>
              <a:t>、</a:t>
            </a:r>
            <a:r>
              <a:rPr lang="en-US" altLang="zh-CN" sz="2000">
                <a:solidFill>
                  <a:srgbClr val="000000"/>
                </a:solidFill>
                <a:cs typeface="+mn-ea"/>
                <a:sym typeface="+mn-lt"/>
              </a:rPr>
              <a:t>6</a:t>
            </a:r>
            <a:r>
              <a:rPr lang="zh-CN" altLang="en-US" sz="2000">
                <a:solidFill>
                  <a:srgbClr val="000000"/>
                </a:solidFill>
                <a:cs typeface="+mn-ea"/>
                <a:sym typeface="+mn-lt"/>
              </a:rPr>
              <a:t>、</a:t>
            </a:r>
            <a:r>
              <a:rPr lang="en-US" altLang="zh-CN" sz="2000">
                <a:solidFill>
                  <a:srgbClr val="000000"/>
                </a:solidFill>
                <a:cs typeface="+mn-ea"/>
                <a:sym typeface="+mn-lt"/>
              </a:rPr>
              <a:t>7</a:t>
            </a:r>
            <a:r>
              <a:rPr lang="zh-CN" altLang="en-US" sz="2000">
                <a:solidFill>
                  <a:srgbClr val="000000"/>
                </a:solidFill>
                <a:cs typeface="+mn-ea"/>
                <a:sym typeface="+mn-lt"/>
              </a:rPr>
              <a:t>、</a:t>
            </a:r>
            <a:r>
              <a:rPr lang="en-US" altLang="zh-CN" sz="2000">
                <a:solidFill>
                  <a:srgbClr val="000000"/>
                </a:solidFill>
                <a:cs typeface="+mn-ea"/>
                <a:sym typeface="+mn-lt"/>
              </a:rPr>
              <a:t>0</a:t>
            </a:r>
            <a:endParaRPr lang="en-US" altLang="zh-CN" sz="2000">
              <a:solidFill>
                <a:srgbClr val="000000"/>
              </a:solidFill>
              <a:cs typeface="+mn-ea"/>
              <a:sym typeface="+mn-lt"/>
            </a:endParaRPr>
          </a:p>
        </p:txBody>
      </p:sp>
      <p:sp>
        <p:nvSpPr>
          <p:cNvPr id="19" name="Text Box 18"/>
          <p:cNvSpPr txBox="1">
            <a:spLocks noChangeArrowheads="1"/>
          </p:cNvSpPr>
          <p:nvPr/>
        </p:nvSpPr>
        <p:spPr bwMode="auto">
          <a:xfrm>
            <a:off x="7032625" y="4869180"/>
            <a:ext cx="2886710"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接收到数据帧，认为它是新帧，但它是重复帧</a:t>
            </a:r>
            <a:endParaRPr lang="zh-CN" altLang="en-US" sz="2000" dirty="0">
              <a:solidFill>
                <a:srgbClr val="FF0000"/>
              </a:solidFill>
              <a:cs typeface="+mn-ea"/>
              <a:sym typeface="+mn-lt"/>
            </a:endParaRPr>
          </a:p>
        </p:txBody>
      </p:sp>
      <p:sp>
        <p:nvSpPr>
          <p:cNvPr id="20" name="Text Box 19"/>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endParaRPr lang="en-US" altLang="zh-CN" sz="2000" baseline="-25000">
              <a:solidFill>
                <a:srgbClr val="000000"/>
              </a:solidFill>
              <a:cs typeface="+mn-ea"/>
              <a:sym typeface="+mn-lt"/>
            </a:endParaRPr>
          </a:p>
        </p:txBody>
      </p:sp>
      <p:sp>
        <p:nvSpPr>
          <p:cNvPr id="21" name="Text Box 20"/>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endParaRPr lang="en-US" altLang="zh-CN" sz="2000" baseline="-25000">
              <a:solidFill>
                <a:srgbClr val="000000"/>
              </a:solidFill>
              <a:cs typeface="+mn-ea"/>
              <a:sym typeface="+mn-lt"/>
            </a:endParaRPr>
          </a:p>
        </p:txBody>
      </p:sp>
      <p:sp>
        <p:nvSpPr>
          <p:cNvPr id="22" name="Text Box 21"/>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endParaRPr lang="en-US" altLang="zh-CN" sz="2000" baseline="-25000">
              <a:solidFill>
                <a:srgbClr val="000000"/>
              </a:solidFill>
              <a:cs typeface="+mn-ea"/>
              <a:sym typeface="+mn-lt"/>
            </a:endParaRPr>
          </a:p>
        </p:txBody>
      </p:sp>
      <p:sp>
        <p:nvSpPr>
          <p:cNvPr id="23" name="Text Box 22"/>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endParaRPr lang="en-US" altLang="zh-CN" sz="2000" baseline="-25000">
              <a:solidFill>
                <a:srgbClr val="000000"/>
              </a:solidFill>
              <a:cs typeface="+mn-ea"/>
              <a:sym typeface="+mn-lt"/>
            </a:endParaRPr>
          </a:p>
        </p:txBody>
      </p:sp>
      <p:sp>
        <p:nvSpPr>
          <p:cNvPr id="24" name="Text Box 23"/>
          <p:cNvSpPr txBox="1">
            <a:spLocks noChangeArrowheads="1"/>
          </p:cNvSpPr>
          <p:nvPr/>
        </p:nvSpPr>
        <p:spPr bwMode="auto">
          <a:xfrm>
            <a:off x="7967663" y="1196976"/>
            <a:ext cx="2051050" cy="1198880"/>
          </a:xfrm>
          <a:prstGeom prst="rect">
            <a:avLst/>
          </a:prstGeom>
          <a:solidFill>
            <a:schemeClr val="accent5">
              <a:lumMod val="90000"/>
              <a:alpha val="33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endParaRPr lang="zh-CN" altLang="en-US" sz="2000">
              <a:solidFill>
                <a:srgbClr val="000000"/>
              </a:solidFill>
              <a:cs typeface="+mn-ea"/>
              <a:sym typeface="+mn-lt"/>
            </a:endParaRP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=4</a:t>
            </a:r>
            <a:endParaRPr lang="en-US" altLang="zh-CN" sz="2000">
              <a:solidFill>
                <a:srgbClr val="000000"/>
              </a:solidFill>
              <a:cs typeface="+mn-ea"/>
              <a:sym typeface="+mn-lt"/>
            </a:endParaRP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=5</a:t>
            </a:r>
            <a:endParaRPr lang="en-US" altLang="zh-CN" sz="2000">
              <a:solidFill>
                <a:srgbClr val="000000"/>
              </a:solidFill>
              <a:cs typeface="+mn-ea"/>
              <a:sym typeface="+mn-lt"/>
            </a:endParaRPr>
          </a:p>
        </p:txBody>
      </p:sp>
      <p:sp>
        <p:nvSpPr>
          <p:cNvPr id="25" name="Text Box 24"/>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endParaRPr lang="zh-CN" altLang="en-US">
              <a:solidFill>
                <a:srgbClr val="000000"/>
              </a:solidFill>
              <a:cs typeface="+mn-ea"/>
              <a:sym typeface="+mn-lt"/>
            </a:endParaRPr>
          </a:p>
          <a:p>
            <a:pPr algn="ctr" fontAlgn="base">
              <a:lnSpc>
                <a:spcPct val="120000"/>
              </a:lnSpc>
              <a:spcBef>
                <a:spcPct val="0"/>
              </a:spcBef>
              <a:spcAft>
                <a:spcPct val="0"/>
              </a:spcAft>
            </a:pPr>
            <a:r>
              <a:rPr lang="zh-CN" altLang="en-US">
                <a:solidFill>
                  <a:srgbClr val="000000"/>
                </a:solidFill>
                <a:cs typeface="+mn-ea"/>
                <a:sym typeface="+mn-lt"/>
              </a:rPr>
              <a:t>时</a:t>
            </a:r>
            <a:endParaRPr lang="zh-CN" altLang="en-US">
              <a:solidFill>
                <a:srgbClr val="000000"/>
              </a:solidFill>
              <a:cs typeface="+mn-ea"/>
              <a:sym typeface="+mn-lt"/>
            </a:endParaRPr>
          </a:p>
        </p:txBody>
      </p:sp>
      <p:grpSp>
        <p:nvGrpSpPr>
          <p:cNvPr id="26" name="Group 25"/>
          <p:cNvGrpSpPr/>
          <p:nvPr/>
        </p:nvGrpSpPr>
        <p:grpSpPr bwMode="auto">
          <a:xfrm>
            <a:off x="3736975" y="2421255"/>
            <a:ext cx="126365" cy="2087245"/>
            <a:chOff x="1337" y="1525"/>
            <a:chExt cx="227" cy="680"/>
          </a:xfrm>
        </p:grpSpPr>
        <p:sp>
          <p:nvSpPr>
            <p:cNvPr id="27" name="Line 26"/>
            <p:cNvSpPr>
              <a:spLocks noChangeShapeType="1"/>
            </p:cNvSpPr>
            <p:nvPr/>
          </p:nvSpPr>
          <p:spPr bwMode="auto">
            <a:xfrm>
              <a:off x="1337" y="1525"/>
              <a:ext cx="227"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Line 27"/>
            <p:cNvSpPr>
              <a:spLocks noChangeShapeType="1"/>
            </p:cNvSpPr>
            <p:nvPr/>
          </p:nvSpPr>
          <p:spPr bwMode="auto">
            <a:xfrm>
              <a:off x="1337" y="2205"/>
              <a:ext cx="227"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9" name="Line 28"/>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sp>
        <p:nvSpPr>
          <p:cNvPr id="30" name="Text Box 16"/>
          <p:cNvSpPr txBox="1">
            <a:spLocks noChangeArrowheads="1"/>
          </p:cNvSpPr>
          <p:nvPr/>
        </p:nvSpPr>
        <p:spPr bwMode="auto">
          <a:xfrm rot="658571">
            <a:off x="4801501" y="4662572"/>
            <a:ext cx="1137285" cy="386080"/>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1600" dirty="0">
                <a:solidFill>
                  <a:srgbClr val="000000"/>
                </a:solidFill>
                <a:cs typeface="+mn-ea"/>
                <a:sym typeface="+mn-lt"/>
              </a:rPr>
              <a:t>重传</a:t>
            </a:r>
            <a:r>
              <a:rPr lang="en-US" altLang="zh-CN" sz="1600" dirty="0">
                <a:solidFill>
                  <a:srgbClr val="000000"/>
                </a:solidFill>
                <a:cs typeface="+mn-ea"/>
                <a:sym typeface="+mn-lt"/>
              </a:rPr>
              <a:t>0~3</a:t>
            </a:r>
            <a:r>
              <a:rPr lang="zh-CN" altLang="en-US" sz="1600" dirty="0">
                <a:solidFill>
                  <a:srgbClr val="000000"/>
                </a:solidFill>
                <a:cs typeface="+mn-ea"/>
                <a:sym typeface="+mn-lt"/>
              </a:rPr>
              <a:t>帧</a:t>
            </a:r>
            <a:endParaRPr lang="zh-CN" altLang="en-US" sz="1600" dirty="0">
              <a:solidFill>
                <a:srgbClr val="000000"/>
              </a:solidFill>
              <a:cs typeface="+mn-ea"/>
              <a:sym typeface="+mn-lt"/>
            </a:endParaRPr>
          </a:p>
        </p:txBody>
      </p:sp>
      <p:pic>
        <p:nvPicPr>
          <p:cNvPr id="31" name="图形 30"/>
          <p:cNvPicPr>
            <a:picLocks noChangeAspect="1"/>
          </p:cNvPicPr>
          <p:nvPr/>
        </p:nvPicPr>
        <p:blipFill>
          <a:blip r:embed="rId1"/>
          <a:stretch>
            <a:fillRect/>
          </a:stretch>
        </p:blipFill>
        <p:spPr>
          <a:xfrm>
            <a:off x="6738208" y="1558321"/>
            <a:ext cx="588835" cy="445833"/>
          </a:xfrm>
          <a:prstGeom prst="rect">
            <a:avLst/>
          </a:prstGeom>
        </p:spPr>
      </p:pic>
      <p:pic>
        <p:nvPicPr>
          <p:cNvPr id="32" name="图形 31"/>
          <p:cNvPicPr>
            <a:picLocks noChangeAspect="1"/>
          </p:cNvPicPr>
          <p:nvPr/>
        </p:nvPicPr>
        <p:blipFill>
          <a:blip r:embed="rId1"/>
          <a:stretch>
            <a:fillRect/>
          </a:stretch>
        </p:blipFill>
        <p:spPr>
          <a:xfrm>
            <a:off x="3631439" y="1571880"/>
            <a:ext cx="588835" cy="445833"/>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C8BB1146-E542-4D4E-B8E9-6919A11DDD48}" type="slidenum">
              <a:rPr lang="en-US" smtClean="0"/>
            </a:fld>
            <a:endParaRPr lang="en-US"/>
          </a:p>
        </p:txBody>
      </p:sp>
      <p:sp>
        <p:nvSpPr>
          <p:cNvPr id="3" name="标题 2"/>
          <p:cNvSpPr>
            <a:spLocks noGrp="1"/>
          </p:cNvSpPr>
          <p:nvPr>
            <p:ph type="title"/>
          </p:nvPr>
        </p:nvSpPr>
        <p:spPr/>
        <p:txBody>
          <a:bodyPr/>
          <a:lstStyle/>
          <a:p>
            <a:r>
              <a:rPr lang="zh-CN" altLang="en-US" dirty="0"/>
              <a:t>接收窗口尺寸太大，协议失败</a:t>
            </a:r>
            <a:endParaRPr lang="zh-CN" altLang="en-US" dirty="0"/>
          </a:p>
        </p:txBody>
      </p:sp>
      <p:sp>
        <p:nvSpPr>
          <p:cNvPr id="4" name="Line 30"/>
          <p:cNvSpPr>
            <a:spLocks noChangeShapeType="1"/>
          </p:cNvSpPr>
          <p:nvPr/>
        </p:nvSpPr>
        <p:spPr bwMode="auto">
          <a:xfrm>
            <a:off x="4151313" y="1844675"/>
            <a:ext cx="266541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5" name="Line 6"/>
          <p:cNvSpPr>
            <a:spLocks noChangeShapeType="1"/>
          </p:cNvSpPr>
          <p:nvPr/>
        </p:nvSpPr>
        <p:spPr bwMode="auto">
          <a:xfrm>
            <a:off x="3935413" y="1989138"/>
            <a:ext cx="0" cy="39608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6" name="Line 7"/>
          <p:cNvSpPr>
            <a:spLocks noChangeShapeType="1"/>
          </p:cNvSpPr>
          <p:nvPr/>
        </p:nvSpPr>
        <p:spPr bwMode="auto">
          <a:xfrm>
            <a:off x="6959600" y="1989138"/>
            <a:ext cx="0" cy="3960812"/>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7" name="Line 8"/>
          <p:cNvSpPr>
            <a:spLocks noChangeShapeType="1"/>
          </p:cNvSpPr>
          <p:nvPr/>
        </p:nvSpPr>
        <p:spPr bwMode="auto">
          <a:xfrm>
            <a:off x="3935414" y="2420939"/>
            <a:ext cx="3024187" cy="7207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8" name="Line 9"/>
          <p:cNvSpPr>
            <a:spLocks noChangeShapeType="1"/>
          </p:cNvSpPr>
          <p:nvPr/>
        </p:nvSpPr>
        <p:spPr bwMode="auto">
          <a:xfrm>
            <a:off x="3935414" y="4508501"/>
            <a:ext cx="3024187" cy="720725"/>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9" name="Line 10"/>
          <p:cNvSpPr>
            <a:spLocks noChangeShapeType="1"/>
          </p:cNvSpPr>
          <p:nvPr/>
        </p:nvSpPr>
        <p:spPr bwMode="auto">
          <a:xfrm flipH="1">
            <a:off x="4727576" y="3357564"/>
            <a:ext cx="2232025" cy="719137"/>
          </a:xfrm>
          <a:prstGeom prst="line">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10" name="Text Box 11"/>
          <p:cNvSpPr txBox="1">
            <a:spLocks noChangeArrowheads="1"/>
          </p:cNvSpPr>
          <p:nvPr/>
        </p:nvSpPr>
        <p:spPr bwMode="auto">
          <a:xfrm>
            <a:off x="1919288" y="2205039"/>
            <a:ext cx="190148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zh-CN" altLang="en-US" sz="2000">
                <a:solidFill>
                  <a:srgbClr val="000000"/>
                </a:solidFill>
                <a:cs typeface="+mn-ea"/>
                <a:sym typeface="+mn-lt"/>
              </a:rPr>
              <a:t>发送数据帧</a:t>
            </a:r>
            <a:r>
              <a:rPr lang="en-US" altLang="zh-CN" sz="2000">
                <a:solidFill>
                  <a:srgbClr val="000000"/>
                </a:solidFill>
                <a:cs typeface="+mn-ea"/>
                <a:sym typeface="+mn-lt"/>
              </a:rPr>
              <a:t>0~4</a:t>
            </a:r>
            <a:endParaRPr lang="en-US" altLang="zh-CN" sz="2000">
              <a:solidFill>
                <a:srgbClr val="000000"/>
              </a:solidFill>
              <a:cs typeface="+mn-ea"/>
              <a:sym typeface="+mn-lt"/>
            </a:endParaRPr>
          </a:p>
        </p:txBody>
      </p:sp>
      <p:sp>
        <p:nvSpPr>
          <p:cNvPr id="11" name="Text Box 12"/>
          <p:cNvSpPr txBox="1">
            <a:spLocks noChangeArrowheads="1"/>
          </p:cNvSpPr>
          <p:nvPr/>
        </p:nvSpPr>
        <p:spPr bwMode="auto">
          <a:xfrm>
            <a:off x="3503220"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A</a:t>
            </a:r>
            <a:endParaRPr lang="en-US" altLang="zh-CN" sz="2000">
              <a:solidFill>
                <a:srgbClr val="000000"/>
              </a:solidFill>
              <a:cs typeface="+mn-ea"/>
              <a:sym typeface="+mn-lt"/>
            </a:endParaRPr>
          </a:p>
        </p:txBody>
      </p:sp>
      <p:sp>
        <p:nvSpPr>
          <p:cNvPr id="12" name="Text Box 13"/>
          <p:cNvSpPr txBox="1">
            <a:spLocks noChangeArrowheads="1"/>
          </p:cNvSpPr>
          <p:nvPr/>
        </p:nvSpPr>
        <p:spPr bwMode="auto">
          <a:xfrm>
            <a:off x="6524233" y="1081089"/>
            <a:ext cx="869149"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zh-CN" altLang="en-US" sz="2000">
                <a:solidFill>
                  <a:srgbClr val="000000"/>
                </a:solidFill>
                <a:cs typeface="+mn-ea"/>
                <a:sym typeface="+mn-lt"/>
              </a:rPr>
              <a:t>站点</a:t>
            </a:r>
            <a:r>
              <a:rPr lang="en-US" altLang="zh-CN" sz="2000">
                <a:solidFill>
                  <a:srgbClr val="000000"/>
                </a:solidFill>
                <a:cs typeface="+mn-ea"/>
                <a:sym typeface="+mn-lt"/>
              </a:rPr>
              <a:t>B</a:t>
            </a:r>
            <a:endParaRPr lang="en-US" altLang="zh-CN" sz="2000">
              <a:solidFill>
                <a:srgbClr val="000000"/>
              </a:solidFill>
              <a:cs typeface="+mn-ea"/>
              <a:sym typeface="+mn-lt"/>
            </a:endParaRPr>
          </a:p>
        </p:txBody>
      </p:sp>
      <p:sp>
        <p:nvSpPr>
          <p:cNvPr id="15" name="Text Box 16"/>
          <p:cNvSpPr txBox="1">
            <a:spLocks noChangeArrowheads="1"/>
          </p:cNvSpPr>
          <p:nvPr/>
        </p:nvSpPr>
        <p:spPr bwMode="auto">
          <a:xfrm>
            <a:off x="1992313" y="4221164"/>
            <a:ext cx="1871662" cy="799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重新发送数据帧</a:t>
            </a:r>
            <a:r>
              <a:rPr lang="en-US" altLang="zh-CN" sz="2000">
                <a:solidFill>
                  <a:srgbClr val="000000"/>
                </a:solidFill>
                <a:cs typeface="+mn-ea"/>
                <a:sym typeface="+mn-lt"/>
              </a:rPr>
              <a:t>0~4</a:t>
            </a:r>
            <a:endParaRPr lang="en-US" altLang="zh-CN" sz="2000">
              <a:solidFill>
                <a:srgbClr val="000000"/>
              </a:solidFill>
              <a:cs typeface="+mn-ea"/>
              <a:sym typeface="+mn-lt"/>
            </a:endParaRPr>
          </a:p>
        </p:txBody>
      </p:sp>
      <p:sp>
        <p:nvSpPr>
          <p:cNvPr id="16" name="Text Box 17"/>
          <p:cNvSpPr txBox="1">
            <a:spLocks noChangeArrowheads="1"/>
          </p:cNvSpPr>
          <p:nvPr/>
        </p:nvSpPr>
        <p:spPr bwMode="auto">
          <a:xfrm>
            <a:off x="4681079" y="3573463"/>
            <a:ext cx="1867819" cy="362343"/>
          </a:xfrm>
          <a:prstGeom prst="rect">
            <a:avLst/>
          </a:prstGeom>
          <a:solidFill>
            <a:srgbClr val="FF99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lnSpc>
                <a:spcPct val="120000"/>
              </a:lnSpc>
              <a:spcBef>
                <a:spcPct val="0"/>
              </a:spcBef>
              <a:spcAft>
                <a:spcPct val="0"/>
              </a:spcAft>
            </a:pPr>
            <a:r>
              <a:rPr lang="en-US" altLang="zh-CN" sz="1600">
                <a:solidFill>
                  <a:srgbClr val="000000"/>
                </a:solidFill>
                <a:cs typeface="+mn-ea"/>
                <a:sym typeface="+mn-lt"/>
              </a:rPr>
              <a:t>ACK3</a:t>
            </a:r>
            <a:r>
              <a:rPr lang="zh-CN" altLang="en-US" sz="1600">
                <a:solidFill>
                  <a:srgbClr val="000000"/>
                </a:solidFill>
                <a:cs typeface="+mn-ea"/>
                <a:sym typeface="+mn-lt"/>
              </a:rPr>
              <a:t>、</a:t>
            </a:r>
            <a:r>
              <a:rPr lang="en-US" altLang="zh-CN" sz="1600">
                <a:solidFill>
                  <a:srgbClr val="000000"/>
                </a:solidFill>
                <a:cs typeface="+mn-ea"/>
                <a:sym typeface="+mn-lt"/>
              </a:rPr>
              <a:t>ACK4</a:t>
            </a:r>
            <a:r>
              <a:rPr lang="zh-CN" altLang="en-US" sz="1600">
                <a:solidFill>
                  <a:srgbClr val="000000"/>
                </a:solidFill>
                <a:cs typeface="+mn-ea"/>
                <a:sym typeface="+mn-lt"/>
              </a:rPr>
              <a:t>丢失</a:t>
            </a:r>
            <a:endParaRPr lang="zh-CN" altLang="en-US" sz="1600">
              <a:solidFill>
                <a:srgbClr val="000000"/>
              </a:solidFill>
              <a:cs typeface="+mn-ea"/>
              <a:sym typeface="+mn-lt"/>
            </a:endParaRPr>
          </a:p>
        </p:txBody>
      </p:sp>
      <p:sp>
        <p:nvSpPr>
          <p:cNvPr id="17" name="Text Box 18"/>
          <p:cNvSpPr txBox="1">
            <a:spLocks noChangeArrowheads="1"/>
          </p:cNvSpPr>
          <p:nvPr/>
        </p:nvSpPr>
        <p:spPr bwMode="auto">
          <a:xfrm>
            <a:off x="7032625" y="2565401"/>
            <a:ext cx="3024188" cy="1907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收到数据帧</a:t>
            </a:r>
            <a:r>
              <a:rPr lang="en-US" altLang="zh-CN" sz="2000">
                <a:solidFill>
                  <a:srgbClr val="000000"/>
                </a:solidFill>
                <a:cs typeface="+mn-ea"/>
                <a:sym typeface="+mn-lt"/>
              </a:rPr>
              <a:t>0~3</a:t>
            </a:r>
            <a:r>
              <a:rPr lang="zh-CN" altLang="en-US" sz="2000">
                <a:solidFill>
                  <a:srgbClr val="000000"/>
                </a:solidFill>
                <a:cs typeface="+mn-ea"/>
                <a:sym typeface="+mn-lt"/>
              </a:rPr>
              <a:t>，发送</a:t>
            </a:r>
            <a:r>
              <a:rPr lang="en-US" altLang="zh-CN" sz="2000">
                <a:solidFill>
                  <a:srgbClr val="000000"/>
                </a:solidFill>
                <a:cs typeface="+mn-ea"/>
                <a:sym typeface="+mn-lt"/>
              </a:rPr>
              <a:t>ACK3</a:t>
            </a:r>
            <a:r>
              <a:rPr lang="zh-CN" altLang="en-US" sz="2000">
                <a:solidFill>
                  <a:srgbClr val="000000"/>
                </a:solidFill>
                <a:cs typeface="+mn-ea"/>
                <a:sym typeface="+mn-lt"/>
              </a:rPr>
              <a:t>，移动窗口，接收数据帧</a:t>
            </a:r>
            <a:r>
              <a:rPr lang="en-US" altLang="zh-CN" sz="2000">
                <a:solidFill>
                  <a:srgbClr val="000000"/>
                </a:solidFill>
                <a:cs typeface="+mn-ea"/>
                <a:sym typeface="+mn-lt"/>
              </a:rPr>
              <a:t>4</a:t>
            </a:r>
            <a:r>
              <a:rPr lang="zh-CN" altLang="en-US" sz="2000">
                <a:solidFill>
                  <a:srgbClr val="000000"/>
                </a:solidFill>
                <a:cs typeface="+mn-ea"/>
                <a:sym typeface="+mn-lt"/>
              </a:rPr>
              <a:t>，发送</a:t>
            </a:r>
            <a:r>
              <a:rPr lang="en-US" altLang="zh-CN" sz="2000">
                <a:solidFill>
                  <a:srgbClr val="000000"/>
                </a:solidFill>
                <a:cs typeface="+mn-ea"/>
                <a:sym typeface="+mn-lt"/>
              </a:rPr>
              <a:t>ACK4</a:t>
            </a:r>
            <a:r>
              <a:rPr lang="zh-CN" altLang="en-US" sz="2000">
                <a:solidFill>
                  <a:srgbClr val="000000"/>
                </a:solidFill>
                <a:cs typeface="+mn-ea"/>
                <a:sym typeface="+mn-lt"/>
              </a:rPr>
              <a:t>，再移动窗口，可接收数据帧</a:t>
            </a:r>
            <a:r>
              <a:rPr lang="en-US" altLang="zh-CN" sz="2000">
                <a:solidFill>
                  <a:srgbClr val="000000"/>
                </a:solidFill>
                <a:cs typeface="+mn-ea"/>
                <a:sym typeface="+mn-lt"/>
              </a:rPr>
              <a:t>5</a:t>
            </a:r>
            <a:r>
              <a:rPr lang="zh-CN" altLang="en-US" sz="2000">
                <a:solidFill>
                  <a:srgbClr val="000000"/>
                </a:solidFill>
                <a:cs typeface="+mn-ea"/>
                <a:sym typeface="+mn-lt"/>
              </a:rPr>
              <a:t>、</a:t>
            </a:r>
            <a:r>
              <a:rPr lang="en-US" altLang="zh-CN" sz="2000">
                <a:solidFill>
                  <a:srgbClr val="000000"/>
                </a:solidFill>
                <a:cs typeface="+mn-ea"/>
                <a:sym typeface="+mn-lt"/>
              </a:rPr>
              <a:t>6</a:t>
            </a:r>
            <a:r>
              <a:rPr lang="zh-CN" altLang="en-US" sz="2000">
                <a:solidFill>
                  <a:srgbClr val="000000"/>
                </a:solidFill>
                <a:cs typeface="+mn-ea"/>
                <a:sym typeface="+mn-lt"/>
              </a:rPr>
              <a:t>、</a:t>
            </a:r>
            <a:r>
              <a:rPr lang="en-US" altLang="zh-CN" sz="2000">
                <a:solidFill>
                  <a:srgbClr val="000000"/>
                </a:solidFill>
                <a:cs typeface="+mn-ea"/>
                <a:sym typeface="+mn-lt"/>
              </a:rPr>
              <a:t>7</a:t>
            </a:r>
            <a:r>
              <a:rPr lang="zh-CN" altLang="en-US" sz="2000">
                <a:solidFill>
                  <a:srgbClr val="000000"/>
                </a:solidFill>
                <a:cs typeface="+mn-ea"/>
                <a:sym typeface="+mn-lt"/>
              </a:rPr>
              <a:t>、</a:t>
            </a:r>
            <a:r>
              <a:rPr lang="en-US" altLang="zh-CN" sz="2000">
                <a:solidFill>
                  <a:srgbClr val="000000"/>
                </a:solidFill>
                <a:cs typeface="+mn-ea"/>
                <a:sym typeface="+mn-lt"/>
              </a:rPr>
              <a:t>0</a:t>
            </a:r>
            <a:endParaRPr lang="en-US" altLang="zh-CN" sz="2000">
              <a:solidFill>
                <a:srgbClr val="000000"/>
              </a:solidFill>
              <a:cs typeface="+mn-ea"/>
              <a:sym typeface="+mn-lt"/>
            </a:endParaRPr>
          </a:p>
        </p:txBody>
      </p:sp>
      <p:sp>
        <p:nvSpPr>
          <p:cNvPr id="18" name="Text Box 19"/>
          <p:cNvSpPr txBox="1">
            <a:spLocks noChangeArrowheads="1"/>
          </p:cNvSpPr>
          <p:nvPr/>
        </p:nvSpPr>
        <p:spPr bwMode="auto">
          <a:xfrm>
            <a:off x="7032625" y="5013325"/>
            <a:ext cx="2944495" cy="829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r>
              <a:rPr lang="zh-CN" altLang="en-US" sz="2000" dirty="0">
                <a:solidFill>
                  <a:srgbClr val="FF0000"/>
                </a:solidFill>
                <a:cs typeface="+mn-ea"/>
                <a:sym typeface="+mn-lt"/>
              </a:rPr>
              <a:t>接收到数据帧</a:t>
            </a:r>
            <a:r>
              <a:rPr lang="en-US" altLang="zh-CN" sz="2000" dirty="0">
                <a:solidFill>
                  <a:srgbClr val="FF0000"/>
                </a:solidFill>
                <a:cs typeface="+mn-ea"/>
                <a:sym typeface="+mn-lt"/>
              </a:rPr>
              <a:t>0</a:t>
            </a:r>
            <a:r>
              <a:rPr lang="zh-CN" altLang="en-US" sz="2000" dirty="0">
                <a:solidFill>
                  <a:srgbClr val="FF0000"/>
                </a:solidFill>
                <a:cs typeface="+mn-ea"/>
                <a:sym typeface="+mn-lt"/>
              </a:rPr>
              <a:t>，认为是新帧，但它们是重复帧</a:t>
            </a:r>
            <a:endParaRPr lang="zh-CN" altLang="en-US" sz="2000" dirty="0">
              <a:solidFill>
                <a:srgbClr val="FF0000"/>
              </a:solidFill>
              <a:cs typeface="+mn-ea"/>
              <a:sym typeface="+mn-lt"/>
            </a:endParaRPr>
          </a:p>
        </p:txBody>
      </p:sp>
      <p:sp>
        <p:nvSpPr>
          <p:cNvPr id="19" name="Text Box 20"/>
          <p:cNvSpPr txBox="1">
            <a:spLocks noChangeArrowheads="1"/>
          </p:cNvSpPr>
          <p:nvPr/>
        </p:nvSpPr>
        <p:spPr bwMode="auto">
          <a:xfrm>
            <a:off x="3935413" y="20637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1</a:t>
            </a:r>
            <a:endParaRPr lang="en-US" altLang="zh-CN" sz="2000" baseline="-25000">
              <a:solidFill>
                <a:srgbClr val="000000"/>
              </a:solidFill>
              <a:cs typeface="+mn-ea"/>
              <a:sym typeface="+mn-lt"/>
            </a:endParaRPr>
          </a:p>
        </p:txBody>
      </p:sp>
      <p:sp>
        <p:nvSpPr>
          <p:cNvPr id="20" name="Text Box 21"/>
          <p:cNvSpPr txBox="1">
            <a:spLocks noChangeArrowheads="1"/>
          </p:cNvSpPr>
          <p:nvPr/>
        </p:nvSpPr>
        <p:spPr bwMode="auto">
          <a:xfrm>
            <a:off x="6600825" y="271145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2</a:t>
            </a:r>
            <a:endParaRPr lang="en-US" altLang="zh-CN" sz="2000" baseline="-25000">
              <a:solidFill>
                <a:srgbClr val="000000"/>
              </a:solidFill>
              <a:cs typeface="+mn-ea"/>
              <a:sym typeface="+mn-lt"/>
            </a:endParaRPr>
          </a:p>
        </p:txBody>
      </p:sp>
      <p:sp>
        <p:nvSpPr>
          <p:cNvPr id="21" name="Text Box 22"/>
          <p:cNvSpPr txBox="1">
            <a:spLocks noChangeArrowheads="1"/>
          </p:cNvSpPr>
          <p:nvPr/>
        </p:nvSpPr>
        <p:spPr bwMode="auto">
          <a:xfrm>
            <a:off x="3935413" y="4152900"/>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3</a:t>
            </a:r>
            <a:endParaRPr lang="en-US" altLang="zh-CN" sz="2000" baseline="-25000">
              <a:solidFill>
                <a:srgbClr val="000000"/>
              </a:solidFill>
              <a:cs typeface="+mn-ea"/>
              <a:sym typeface="+mn-lt"/>
            </a:endParaRPr>
          </a:p>
        </p:txBody>
      </p:sp>
      <p:sp>
        <p:nvSpPr>
          <p:cNvPr id="22" name="Text Box 23"/>
          <p:cNvSpPr txBox="1">
            <a:spLocks noChangeArrowheads="1"/>
          </p:cNvSpPr>
          <p:nvPr/>
        </p:nvSpPr>
        <p:spPr bwMode="auto">
          <a:xfrm>
            <a:off x="6600825" y="4727575"/>
            <a:ext cx="349776" cy="4277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lnSpc>
                <a:spcPct val="120000"/>
              </a:lnSpc>
              <a:spcBef>
                <a:spcPct val="0"/>
              </a:spcBef>
              <a:spcAft>
                <a:spcPct val="0"/>
              </a:spcAft>
            </a:pPr>
            <a:r>
              <a:rPr lang="en-US" altLang="zh-CN" sz="2000">
                <a:solidFill>
                  <a:srgbClr val="000000"/>
                </a:solidFill>
                <a:cs typeface="+mn-ea"/>
                <a:sym typeface="+mn-lt"/>
              </a:rPr>
              <a:t>t</a:t>
            </a:r>
            <a:r>
              <a:rPr lang="en-US" altLang="zh-CN" sz="2000" baseline="-25000">
                <a:solidFill>
                  <a:srgbClr val="000000"/>
                </a:solidFill>
                <a:cs typeface="+mn-ea"/>
                <a:sym typeface="+mn-lt"/>
              </a:rPr>
              <a:t>4</a:t>
            </a:r>
            <a:endParaRPr lang="en-US" altLang="zh-CN" sz="2000" baseline="-25000">
              <a:solidFill>
                <a:srgbClr val="000000"/>
              </a:solidFill>
              <a:cs typeface="+mn-ea"/>
              <a:sym typeface="+mn-lt"/>
            </a:endParaRPr>
          </a:p>
        </p:txBody>
      </p:sp>
      <p:sp>
        <p:nvSpPr>
          <p:cNvPr id="23" name="Text Box 24"/>
          <p:cNvSpPr txBox="1">
            <a:spLocks noChangeArrowheads="1"/>
          </p:cNvSpPr>
          <p:nvPr/>
        </p:nvSpPr>
        <p:spPr bwMode="auto">
          <a:xfrm>
            <a:off x="7967663" y="1196976"/>
            <a:ext cx="2051050" cy="1198880"/>
          </a:xfrm>
          <a:prstGeom prst="rect">
            <a:avLst/>
          </a:prstGeom>
          <a:solidFill>
            <a:schemeClr val="accent5">
              <a:lumMod val="90000"/>
              <a:alpha val="33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0000"/>
              </a:lnSpc>
              <a:spcBef>
                <a:spcPct val="0"/>
              </a:spcBef>
              <a:spcAft>
                <a:spcPct val="0"/>
              </a:spcAft>
            </a:pPr>
            <a:r>
              <a:rPr lang="zh-CN" altLang="en-US" sz="2000">
                <a:solidFill>
                  <a:srgbClr val="000000"/>
                </a:solidFill>
                <a:cs typeface="+mn-ea"/>
                <a:sym typeface="+mn-lt"/>
              </a:rPr>
              <a:t>假定：</a:t>
            </a:r>
            <a:r>
              <a:rPr lang="en-US" altLang="zh-CN" sz="2000">
                <a:solidFill>
                  <a:srgbClr val="000000"/>
                </a:solidFill>
                <a:cs typeface="+mn-ea"/>
                <a:sym typeface="+mn-lt"/>
              </a:rPr>
              <a:t>n=8</a:t>
            </a:r>
            <a:endParaRPr lang="zh-CN" altLang="en-US" sz="2000">
              <a:solidFill>
                <a:srgbClr val="000000"/>
              </a:solidFill>
              <a:cs typeface="+mn-ea"/>
              <a:sym typeface="+mn-lt"/>
            </a:endParaRPr>
          </a:p>
          <a:p>
            <a:pPr fontAlgn="base">
              <a:lnSpc>
                <a:spcPct val="120000"/>
              </a:lnSpc>
              <a:spcBef>
                <a:spcPct val="0"/>
              </a:spcBef>
              <a:spcAft>
                <a:spcPct val="0"/>
              </a:spcAft>
            </a:pPr>
            <a:r>
              <a:rPr lang="zh-CN" altLang="en-US" sz="2000">
                <a:solidFill>
                  <a:srgbClr val="000000"/>
                </a:solidFill>
                <a:cs typeface="+mn-ea"/>
                <a:sym typeface="+mn-lt"/>
              </a:rPr>
              <a:t>发送窗口</a:t>
            </a:r>
            <a:r>
              <a:rPr lang="en-US" altLang="zh-CN" sz="2000">
                <a:solidFill>
                  <a:srgbClr val="000000"/>
                </a:solidFill>
                <a:cs typeface="+mn-ea"/>
                <a:sym typeface="+mn-lt"/>
              </a:rPr>
              <a:t>=5</a:t>
            </a:r>
            <a:endParaRPr lang="en-US" altLang="zh-CN" sz="2000">
              <a:solidFill>
                <a:srgbClr val="000000"/>
              </a:solidFill>
              <a:cs typeface="+mn-ea"/>
              <a:sym typeface="+mn-lt"/>
            </a:endParaRPr>
          </a:p>
          <a:p>
            <a:pPr fontAlgn="base">
              <a:lnSpc>
                <a:spcPct val="120000"/>
              </a:lnSpc>
              <a:spcBef>
                <a:spcPct val="0"/>
              </a:spcBef>
              <a:spcAft>
                <a:spcPct val="0"/>
              </a:spcAft>
            </a:pPr>
            <a:r>
              <a:rPr lang="zh-CN" altLang="en-US" sz="2000">
                <a:solidFill>
                  <a:srgbClr val="000000"/>
                </a:solidFill>
                <a:cs typeface="+mn-ea"/>
                <a:sym typeface="+mn-lt"/>
              </a:rPr>
              <a:t>接收窗口</a:t>
            </a:r>
            <a:r>
              <a:rPr lang="en-US" altLang="zh-CN" sz="2000">
                <a:solidFill>
                  <a:srgbClr val="000000"/>
                </a:solidFill>
                <a:cs typeface="+mn-ea"/>
                <a:sym typeface="+mn-lt"/>
              </a:rPr>
              <a:t>=4</a:t>
            </a:r>
            <a:endParaRPr lang="en-US" altLang="zh-CN" sz="2000">
              <a:solidFill>
                <a:srgbClr val="000000"/>
              </a:solidFill>
              <a:cs typeface="+mn-ea"/>
              <a:sym typeface="+mn-lt"/>
            </a:endParaRPr>
          </a:p>
        </p:txBody>
      </p:sp>
      <p:sp>
        <p:nvSpPr>
          <p:cNvPr id="24" name="Text Box 25"/>
          <p:cNvSpPr txBox="1">
            <a:spLocks noChangeArrowheads="1"/>
          </p:cNvSpPr>
          <p:nvPr/>
        </p:nvSpPr>
        <p:spPr bwMode="auto">
          <a:xfrm>
            <a:off x="3432175" y="3141663"/>
            <a:ext cx="431800" cy="728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lnSpc>
                <a:spcPct val="120000"/>
              </a:lnSpc>
              <a:spcBef>
                <a:spcPct val="0"/>
              </a:spcBef>
              <a:spcAft>
                <a:spcPct val="0"/>
              </a:spcAft>
            </a:pPr>
            <a:r>
              <a:rPr lang="zh-CN" altLang="en-US">
                <a:solidFill>
                  <a:srgbClr val="000000"/>
                </a:solidFill>
                <a:cs typeface="+mn-ea"/>
                <a:sym typeface="+mn-lt"/>
              </a:rPr>
              <a:t>超</a:t>
            </a:r>
            <a:endParaRPr lang="zh-CN" altLang="en-US">
              <a:solidFill>
                <a:srgbClr val="000000"/>
              </a:solidFill>
              <a:cs typeface="+mn-ea"/>
              <a:sym typeface="+mn-lt"/>
            </a:endParaRPr>
          </a:p>
          <a:p>
            <a:pPr algn="ctr" fontAlgn="base">
              <a:lnSpc>
                <a:spcPct val="120000"/>
              </a:lnSpc>
              <a:spcBef>
                <a:spcPct val="0"/>
              </a:spcBef>
              <a:spcAft>
                <a:spcPct val="0"/>
              </a:spcAft>
            </a:pPr>
            <a:r>
              <a:rPr lang="zh-CN" altLang="en-US">
                <a:solidFill>
                  <a:srgbClr val="000000"/>
                </a:solidFill>
                <a:cs typeface="+mn-ea"/>
                <a:sym typeface="+mn-lt"/>
              </a:rPr>
              <a:t>时</a:t>
            </a:r>
            <a:endParaRPr lang="zh-CN" altLang="en-US">
              <a:solidFill>
                <a:srgbClr val="000000"/>
              </a:solidFill>
              <a:cs typeface="+mn-ea"/>
              <a:sym typeface="+mn-lt"/>
            </a:endParaRPr>
          </a:p>
        </p:txBody>
      </p:sp>
      <p:grpSp>
        <p:nvGrpSpPr>
          <p:cNvPr id="25" name="Group 26"/>
          <p:cNvGrpSpPr/>
          <p:nvPr/>
        </p:nvGrpSpPr>
        <p:grpSpPr bwMode="auto">
          <a:xfrm>
            <a:off x="3707765" y="2421255"/>
            <a:ext cx="227330" cy="2087245"/>
            <a:chOff x="1337" y="1525"/>
            <a:chExt cx="227" cy="680"/>
          </a:xfrm>
        </p:grpSpPr>
        <p:sp>
          <p:nvSpPr>
            <p:cNvPr id="26" name="Line 27"/>
            <p:cNvSpPr>
              <a:spLocks noChangeShapeType="1"/>
            </p:cNvSpPr>
            <p:nvPr/>
          </p:nvSpPr>
          <p:spPr bwMode="auto">
            <a:xfrm>
              <a:off x="1337" y="1525"/>
              <a:ext cx="227"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7" name="Line 28"/>
            <p:cNvSpPr>
              <a:spLocks noChangeShapeType="1"/>
            </p:cNvSpPr>
            <p:nvPr/>
          </p:nvSpPr>
          <p:spPr bwMode="auto">
            <a:xfrm>
              <a:off x="1337" y="2205"/>
              <a:ext cx="227"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sp>
          <p:nvSpPr>
            <p:cNvPr id="28" name="Line 29"/>
            <p:cNvSpPr>
              <a:spLocks noChangeShapeType="1"/>
            </p:cNvSpPr>
            <p:nvPr/>
          </p:nvSpPr>
          <p:spPr bwMode="auto">
            <a:xfrm>
              <a:off x="1473" y="1525"/>
              <a:ext cx="0" cy="680"/>
            </a:xfrm>
            <a:prstGeom prst="line">
              <a:avLst/>
            </a:prstGeom>
            <a:noFill/>
            <a:ln w="2857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0000"/>
                </a:lnSpc>
                <a:spcBef>
                  <a:spcPct val="0"/>
                </a:spcBef>
                <a:spcAft>
                  <a:spcPct val="0"/>
                </a:spcAft>
              </a:pPr>
              <a:endParaRPr lang="zh-CN" altLang="en-US" sz="4000">
                <a:solidFill>
                  <a:srgbClr val="000000"/>
                </a:solidFill>
                <a:cs typeface="+mn-ea"/>
                <a:sym typeface="+mn-lt"/>
              </a:endParaRPr>
            </a:p>
          </p:txBody>
        </p:sp>
      </p:grpSp>
      <p:pic>
        <p:nvPicPr>
          <p:cNvPr id="29" name="图形 28"/>
          <p:cNvPicPr>
            <a:picLocks noChangeAspect="1"/>
          </p:cNvPicPr>
          <p:nvPr/>
        </p:nvPicPr>
        <p:blipFill>
          <a:blip r:embed="rId1"/>
          <a:stretch>
            <a:fillRect/>
          </a:stretch>
        </p:blipFill>
        <p:spPr>
          <a:xfrm>
            <a:off x="6738208" y="1558321"/>
            <a:ext cx="588835" cy="445833"/>
          </a:xfrm>
          <a:prstGeom prst="rect">
            <a:avLst/>
          </a:prstGeom>
        </p:spPr>
      </p:pic>
      <p:pic>
        <p:nvPicPr>
          <p:cNvPr id="30" name="图形 29"/>
          <p:cNvPicPr>
            <a:picLocks noChangeAspect="1"/>
          </p:cNvPicPr>
          <p:nvPr/>
        </p:nvPicPr>
        <p:blipFill>
          <a:blip r:embed="rId1"/>
          <a:stretch>
            <a:fillRect/>
          </a:stretch>
        </p:blipFill>
        <p:spPr>
          <a:xfrm>
            <a:off x="3650615" y="1558321"/>
            <a:ext cx="588835" cy="445833"/>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滑动窗口协议回退</a:t>
            </a:r>
            <a:r>
              <a:rPr lang="en-US" altLang="zh-CN" dirty="0"/>
              <a:t>N</a:t>
            </a:r>
            <a:r>
              <a:rPr lang="zh-CN" altLang="en-US" dirty="0"/>
              <a:t>的传输效率</a:t>
            </a:r>
            <a:endParaRPr lang="zh-CN" altLang="en-US" dirty="0"/>
          </a:p>
        </p:txBody>
      </p:sp>
      <p:sp>
        <p:nvSpPr>
          <p:cNvPr id="3" name="内容占位符 2"/>
          <p:cNvSpPr>
            <a:spLocks noGrp="1"/>
          </p:cNvSpPr>
          <p:nvPr>
            <p:ph idx="1"/>
          </p:nvPr>
        </p:nvSpPr>
        <p:spPr/>
        <p:txBody>
          <a:bodyPr>
            <a:normAutofit lnSpcReduction="10000"/>
          </a:bodyPr>
          <a:lstStyle/>
          <a:p>
            <a:pPr>
              <a:spcBef>
                <a:spcPts val="0"/>
              </a:spcBef>
            </a:pPr>
            <a:r>
              <a:rPr lang="zh-CN" altLang="en-US" dirty="0">
                <a:latin typeface="Times New Roman" panose="02020603050405020304" pitchFamily="18" charset="0"/>
                <a:cs typeface="Times New Roman" panose="02020603050405020304" pitchFamily="18" charset="0"/>
                <a:sym typeface="+mn-lt"/>
              </a:rPr>
              <a:t>不考虑应答帧的丢失，正确传送一帧所需的平均时间为：     </a:t>
            </a:r>
            <a:endParaRPr lang="zh-CN" altLang="en-US" dirty="0">
              <a:latin typeface="Times New Roman" panose="02020603050405020304" pitchFamily="18" charset="0"/>
              <a:cs typeface="Times New Roman" panose="02020603050405020304" pitchFamily="18" charset="0"/>
              <a:sym typeface="+mn-lt"/>
            </a:endParaRPr>
          </a:p>
          <a:p>
            <a:pPr marL="0" indent="0" algn="ctr" latinLnBrk="0">
              <a:lnSpc>
                <a:spcPct val="130000"/>
              </a:lnSpc>
              <a:spcBef>
                <a:spcPts val="0"/>
              </a:spcBef>
              <a:buNone/>
            </a:pP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V</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a:t>
            </a:r>
            <a:r>
              <a:rPr lang="en-US" altLang="zh-CN" i="1" dirty="0" err="1">
                <a:latin typeface="Times New Roman" panose="02020603050405020304" pitchFamily="18" charset="0"/>
                <a:cs typeface="Times New Roman" panose="02020603050405020304" pitchFamily="18" charset="0"/>
                <a:sym typeface="+mn-lt"/>
              </a:rPr>
              <a:t>pt</a:t>
            </a:r>
            <a:r>
              <a:rPr lang="en-US" altLang="zh-CN" i="1" baseline="-25000" dirty="0" err="1">
                <a:latin typeface="Times New Roman" panose="02020603050405020304" pitchFamily="18" charset="0"/>
                <a:cs typeface="Times New Roman" panose="02020603050405020304" pitchFamily="18" charset="0"/>
                <a:sym typeface="+mn-lt"/>
              </a:rPr>
              <a:t>W</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 (1-</a:t>
            </a:r>
            <a:r>
              <a:rPr lang="en-US" altLang="zh-CN" i="1" dirty="0">
                <a:latin typeface="Times New Roman" panose="02020603050405020304" pitchFamily="18" charset="0"/>
                <a:cs typeface="Times New Roman" panose="02020603050405020304" pitchFamily="18" charset="0"/>
                <a:sym typeface="+mn-lt"/>
              </a:rPr>
              <a:t>p</a:t>
            </a:r>
            <a:r>
              <a:rPr lang="en-US" altLang="zh-CN" dirty="0">
                <a:latin typeface="Times New Roman" panose="02020603050405020304" pitchFamily="18" charset="0"/>
                <a:cs typeface="Times New Roman" panose="02020603050405020304" pitchFamily="18" charset="0"/>
                <a:sym typeface="+mn-lt"/>
              </a:rPr>
              <a:t>)</a:t>
            </a:r>
            <a:endParaRPr lang="en-US" altLang="zh-CN" dirty="0">
              <a:latin typeface="Times New Roman" panose="02020603050405020304" pitchFamily="18" charset="0"/>
              <a:cs typeface="Times New Roman" panose="02020603050405020304" pitchFamily="18" charset="0"/>
              <a:sym typeface="+mn-lt"/>
            </a:endParaRPr>
          </a:p>
          <a:p>
            <a:pPr>
              <a:spcBef>
                <a:spcPts val="0"/>
              </a:spcBef>
            </a:pPr>
            <a:r>
              <a:rPr lang="zh-CN" altLang="en-US" dirty="0">
                <a:latin typeface="Times New Roman" panose="02020603050405020304" pitchFamily="18" charset="0"/>
                <a:cs typeface="Times New Roman" panose="02020603050405020304" pitchFamily="18" charset="0"/>
                <a:sym typeface="+mn-lt"/>
              </a:rPr>
              <a:t>系统最大吞吐量：</a:t>
            </a:r>
            <a:endParaRPr lang="zh-CN" altLang="en-US" dirty="0">
              <a:latin typeface="Times New Roman" panose="02020603050405020304" pitchFamily="18" charset="0"/>
              <a:cs typeface="Times New Roman" panose="02020603050405020304" pitchFamily="18" charset="0"/>
              <a:sym typeface="+mn-lt"/>
            </a:endParaRPr>
          </a:p>
          <a:p>
            <a:pPr marL="0" indent="0" algn="ctr" latinLnBrk="0">
              <a:lnSpc>
                <a:spcPct val="130000"/>
              </a:lnSpc>
              <a:spcBef>
                <a:spcPts val="0"/>
              </a:spcBef>
              <a:buNone/>
            </a:pPr>
            <a:r>
              <a:rPr lang="zh-CN" altLang="en-US"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Symbol" panose="05050102010706020507" pitchFamily="18" charset="2"/>
              </a:rPr>
              <a:t> </a:t>
            </a:r>
            <a:r>
              <a:rPr lang="en-US" altLang="zh-CN" baseline="-25000" dirty="0">
                <a:latin typeface="Times New Roman" panose="02020603050405020304" pitchFamily="18" charset="0"/>
                <a:cs typeface="Times New Roman" panose="02020603050405020304" pitchFamily="18" charset="0"/>
                <a:sym typeface="+mn-lt"/>
              </a:rPr>
              <a:t>max</a:t>
            </a:r>
            <a:r>
              <a:rPr lang="en-US" altLang="zh-CN" dirty="0">
                <a:latin typeface="Times New Roman" panose="02020603050405020304" pitchFamily="18" charset="0"/>
                <a:cs typeface="Times New Roman" panose="02020603050405020304" pitchFamily="18" charset="0"/>
                <a:sym typeface="+mn-lt"/>
              </a:rPr>
              <a:t>= 1/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V</a:t>
            </a:r>
            <a:endParaRPr lang="en-US" altLang="zh-CN" i="1" baseline="-25000" dirty="0">
              <a:latin typeface="Times New Roman" panose="02020603050405020304" pitchFamily="18" charset="0"/>
              <a:cs typeface="Times New Roman" panose="02020603050405020304" pitchFamily="18" charset="0"/>
              <a:sym typeface="+mn-lt"/>
            </a:endParaRPr>
          </a:p>
          <a:p>
            <a:pPr latinLnBrk="0">
              <a:lnSpc>
                <a:spcPct val="130000"/>
              </a:lnSpc>
              <a:spcBef>
                <a:spcPts val="0"/>
              </a:spcBef>
            </a:pPr>
            <a:r>
              <a:rPr lang="zh-CN" altLang="en-US" dirty="0">
                <a:latin typeface="Times New Roman" panose="02020603050405020304" pitchFamily="18" charset="0"/>
                <a:cs typeface="Times New Roman" panose="02020603050405020304" pitchFamily="18" charset="0"/>
                <a:sym typeface="+mn-lt"/>
              </a:rPr>
              <a:t>系统的传输效率 ：最大吞吐量</a:t>
            </a:r>
            <a:r>
              <a:rPr lang="en-US" altLang="zh-CN" dirty="0">
                <a:latin typeface="Times New Roman" panose="02020603050405020304" pitchFamily="18" charset="0"/>
                <a:cs typeface="Times New Roman" panose="02020603050405020304" pitchFamily="18" charset="0"/>
                <a:sym typeface="+mn-lt"/>
              </a:rPr>
              <a:t>/</a:t>
            </a:r>
            <a:r>
              <a:rPr lang="zh-CN" altLang="en-US" dirty="0">
                <a:latin typeface="Times New Roman" panose="02020603050405020304" pitchFamily="18" charset="0"/>
                <a:cs typeface="Times New Roman" panose="02020603050405020304" pitchFamily="18" charset="0"/>
                <a:sym typeface="+mn-lt"/>
              </a:rPr>
              <a:t>极限吞吐量</a:t>
            </a:r>
            <a:endParaRPr lang="zh-CN" altLang="en-US" dirty="0">
              <a:latin typeface="Times New Roman" panose="02020603050405020304" pitchFamily="18" charset="0"/>
              <a:cs typeface="Times New Roman" panose="02020603050405020304" pitchFamily="18" charset="0"/>
              <a:sym typeface="+mn-lt"/>
            </a:endParaRPr>
          </a:p>
          <a:p>
            <a:pPr marL="0" indent="3790950" algn="l" fontAlgn="auto" latinLnBrk="0">
              <a:lnSpc>
                <a:spcPct val="130000"/>
              </a:lnSpc>
              <a:spcBef>
                <a:spcPts val="0"/>
              </a:spcBef>
              <a:buNone/>
            </a:pPr>
            <a:r>
              <a:rPr lang="el-GR" altLang="zh-CN" dirty="0">
                <a:latin typeface="Times New Roman" panose="02020603050405020304" pitchFamily="18" charset="0"/>
                <a:sym typeface="+mn-lt"/>
              </a:rPr>
              <a:t>η</a:t>
            </a:r>
            <a:r>
              <a:rPr lang="en-US" altLang="el-GR" dirty="0">
                <a:latin typeface="Times New Roman" panose="02020603050405020304" pitchFamily="18" charset="0"/>
                <a:sym typeface="+mn-lt"/>
              </a:rPr>
              <a:t> </a:t>
            </a:r>
            <a:r>
              <a:rPr lang="zh-CN" altLang="en-US" dirty="0">
                <a:latin typeface="Times New Roman" panose="02020603050405020304" pitchFamily="18" charset="0"/>
                <a:sym typeface="+mn-lt"/>
              </a:rPr>
              <a:t> </a:t>
            </a:r>
            <a:r>
              <a:rPr lang="en-US" altLang="zh-CN" dirty="0">
                <a:latin typeface="Times New Roman" panose="02020603050405020304" pitchFamily="18" charset="0"/>
                <a:sym typeface="+mn-lt"/>
              </a:rPr>
              <a:t>=  </a:t>
            </a:r>
            <a:r>
              <a:rPr lang="en-US" altLang="zh-CN" i="1" dirty="0" err="1">
                <a:latin typeface="Times New Roman" panose="02020603050405020304" pitchFamily="18" charset="0"/>
                <a:sym typeface="+mn-lt"/>
              </a:rPr>
              <a:t>t</a:t>
            </a:r>
            <a:r>
              <a:rPr lang="en-US" altLang="zh-CN" i="1" baseline="-25000" dirty="0" err="1">
                <a:latin typeface="Times New Roman" panose="02020603050405020304" pitchFamily="18" charset="0"/>
                <a:sym typeface="+mn-lt"/>
              </a:rPr>
              <a:t>I </a:t>
            </a:r>
            <a:r>
              <a:rPr lang="en-US" altLang="zh-CN" i="1" dirty="0">
                <a:latin typeface="Times New Roman" panose="02020603050405020304" pitchFamily="18" charset="0"/>
                <a:sym typeface="+mn-lt"/>
              </a:rPr>
              <a:t>/</a:t>
            </a:r>
            <a:r>
              <a:rPr lang="en-US" altLang="zh-CN" i="1" dirty="0" err="1">
                <a:latin typeface="Times New Roman" panose="02020603050405020304" pitchFamily="18" charset="0"/>
                <a:sym typeface="+mn-lt"/>
              </a:rPr>
              <a:t>t</a:t>
            </a:r>
            <a:r>
              <a:rPr lang="en-US" altLang="zh-CN" i="1" baseline="-25000" dirty="0" err="1">
                <a:latin typeface="Times New Roman" panose="02020603050405020304" pitchFamily="18" charset="0"/>
                <a:sym typeface="+mn-lt"/>
              </a:rPr>
              <a:t>V</a:t>
            </a:r>
            <a:r>
              <a:rPr lang="en-US" altLang="zh-CN" i="1" baseline="-25000" dirty="0">
                <a:latin typeface="Times New Roman" panose="02020603050405020304" pitchFamily="18" charset="0"/>
                <a:sym typeface="+mn-lt"/>
              </a:rPr>
              <a:t>   </a:t>
            </a:r>
            <a:endParaRPr lang="en-US" altLang="zh-CN" i="1" dirty="0">
              <a:latin typeface="Times New Roman" panose="02020603050405020304" pitchFamily="18" charset="0"/>
              <a:cs typeface="Times New Roman" panose="02020603050405020304" pitchFamily="18" charset="0"/>
              <a:sym typeface="+mn-lt"/>
            </a:endParaRPr>
          </a:p>
          <a:p>
            <a:pPr marL="0" indent="0" algn="ctr" fontAlgn="auto" latinLnBrk="0">
              <a:lnSpc>
                <a:spcPct val="130000"/>
              </a:lnSpc>
              <a:spcBef>
                <a:spcPts val="0"/>
              </a:spcBef>
              <a:buNone/>
            </a:pPr>
            <a:r>
              <a:rPr lang="zh-CN" altLang="en-US" dirty="0">
                <a:latin typeface="Times New Roman" panose="02020603050405020304" pitchFamily="18" charset="0"/>
                <a:sym typeface="+mn-lt"/>
              </a:rPr>
              <a:t> </a:t>
            </a:r>
            <a:r>
              <a:rPr lang="en-US" altLang="zh-CN" dirty="0">
                <a:latin typeface="Times New Roman" panose="02020603050405020304" pitchFamily="18" charset="0"/>
                <a:sym typeface="+mn-lt"/>
              </a:rPr>
              <a:t> =  </a:t>
            </a:r>
            <a:r>
              <a:rPr lang="en-US" altLang="zh-CN" i="1" baseline="-25000" dirty="0">
                <a:latin typeface="Times New Roman" panose="02020603050405020304" pitchFamily="18" charset="0"/>
                <a:sym typeface="+mn-lt"/>
              </a:rPr>
              <a:t> </a:t>
            </a:r>
            <a:r>
              <a:rPr lang="en-US" altLang="zh-CN" dirty="0">
                <a:latin typeface="Times New Roman" panose="02020603050405020304" pitchFamily="18" charset="0"/>
                <a:sym typeface="+mn-lt"/>
              </a:rPr>
              <a:t>(1-</a:t>
            </a:r>
            <a:r>
              <a:rPr lang="en-US" altLang="zh-CN" i="1" dirty="0">
                <a:latin typeface="Times New Roman" panose="02020603050405020304" pitchFamily="18" charset="0"/>
                <a:sym typeface="+mn-lt"/>
              </a:rPr>
              <a:t>p</a:t>
            </a:r>
            <a:r>
              <a:rPr lang="en-US" altLang="zh-CN" dirty="0">
                <a:latin typeface="Times New Roman" panose="02020603050405020304" pitchFamily="18" charset="0"/>
                <a:sym typeface="+mn-lt"/>
              </a:rPr>
              <a:t>)/(1+ </a:t>
            </a:r>
            <a:r>
              <a:rPr lang="en-US" altLang="zh-CN" i="1" dirty="0">
                <a:latin typeface="Times New Roman" panose="02020603050405020304" pitchFamily="18" charset="0"/>
                <a:sym typeface="+mn-lt"/>
              </a:rPr>
              <a:t>p</a:t>
            </a:r>
            <a:r>
              <a:rPr lang="en-US" altLang="zh-CN" dirty="0">
                <a:latin typeface="Times New Roman" panose="02020603050405020304" pitchFamily="18" charset="0"/>
                <a:sym typeface="+mn-lt"/>
              </a:rPr>
              <a:t> (</a:t>
            </a:r>
            <a:r>
              <a:rPr lang="en-US" altLang="zh-CN" i="1" dirty="0" err="1">
                <a:latin typeface="Times New Roman" panose="02020603050405020304" pitchFamily="18" charset="0"/>
                <a:sym typeface="+mn-lt"/>
              </a:rPr>
              <a:t>t</a:t>
            </a:r>
            <a:r>
              <a:rPr lang="en-US" altLang="zh-CN" i="1" baseline="-25000" dirty="0" err="1">
                <a:latin typeface="Times New Roman" panose="02020603050405020304" pitchFamily="18" charset="0"/>
                <a:sym typeface="+mn-lt"/>
              </a:rPr>
              <a:t>w</a:t>
            </a:r>
            <a:r>
              <a:rPr lang="en-US" altLang="zh-CN" i="1" dirty="0">
                <a:latin typeface="Times New Roman" panose="02020603050405020304" pitchFamily="18" charset="0"/>
                <a:sym typeface="+mn-lt"/>
              </a:rPr>
              <a:t>/t</a:t>
            </a:r>
            <a:r>
              <a:rPr lang="en-US" altLang="zh-CN" i="1" baseline="-25000" dirty="0">
                <a:latin typeface="Times New Roman" panose="02020603050405020304" pitchFamily="18" charset="0"/>
                <a:sym typeface="+mn-lt"/>
              </a:rPr>
              <a:t>i</a:t>
            </a:r>
            <a:r>
              <a:rPr lang="en-US" altLang="zh-CN" dirty="0">
                <a:latin typeface="Times New Roman" panose="02020603050405020304" pitchFamily="18" charset="0"/>
                <a:sym typeface="+mn-lt"/>
              </a:rPr>
              <a:t>-1))</a:t>
            </a:r>
            <a:endParaRPr lang="en-US" altLang="zh-CN" dirty="0">
              <a:latin typeface="Times New Roman" panose="02020603050405020304" pitchFamily="18" charset="0"/>
              <a:cs typeface="Times New Roman" panose="02020603050405020304" pitchFamily="18" charset="0"/>
              <a:sym typeface="+mn-lt"/>
            </a:endParaRPr>
          </a:p>
          <a:p>
            <a:pPr algn="l">
              <a:spcBef>
                <a:spcPts val="0"/>
              </a:spcBef>
              <a:buClr>
                <a:srgbClr val="000000"/>
              </a:buClr>
              <a:buFont typeface="Wingdings" panose="05000000000000000000" charset="0"/>
              <a:buChar char="Ø"/>
            </a:pPr>
            <a:r>
              <a:rPr lang="zh-CN" altLang="en-US" sz="2400" dirty="0">
                <a:latin typeface="Times New Roman" panose="02020603050405020304" pitchFamily="18" charset="0"/>
                <a:cs typeface="Times New Roman" panose="02020603050405020304" pitchFamily="18" charset="0"/>
                <a:sym typeface="+mn-lt"/>
              </a:rPr>
              <a:t>结论：</a:t>
            </a:r>
            <a:endParaRPr lang="en-US" altLang="zh-CN" dirty="0">
              <a:latin typeface="Times New Roman" panose="02020603050405020304" pitchFamily="18" charset="0"/>
              <a:cs typeface="Times New Roman" panose="02020603050405020304" pitchFamily="18" charset="0"/>
              <a:sym typeface="+mn-lt"/>
            </a:endParaRPr>
          </a:p>
          <a:p>
            <a:pPr marL="370205" lvl="1" indent="-26670" latinLnBrk="0">
              <a:lnSpc>
                <a:spcPct val="130000"/>
              </a:lnSpc>
              <a:spcBef>
                <a:spcPct val="20000"/>
              </a:spcBef>
              <a:buNone/>
            </a:pPr>
            <a:r>
              <a:rPr lang="zh-CN" altLang="en-US" dirty="0">
                <a:sym typeface="+mn-lt"/>
              </a:rPr>
              <a:t>传输效率与差错率有关，无差错时，</a:t>
            </a:r>
            <a:r>
              <a:rPr lang="en-US" altLang="zh-CN" dirty="0">
                <a:sym typeface="+mn-lt"/>
              </a:rPr>
              <a:t>p=0</a:t>
            </a:r>
            <a:r>
              <a:rPr lang="zh-CN" altLang="en-US" dirty="0">
                <a:sym typeface="+mn-lt"/>
              </a:rPr>
              <a:t>，滑窗协议的传输效率 </a:t>
            </a:r>
            <a:r>
              <a:rPr lang="el-GR" altLang="zh-CN" dirty="0">
                <a:sym typeface="+mn-lt"/>
              </a:rPr>
              <a:t>η</a:t>
            </a:r>
            <a:r>
              <a:rPr lang="en-US" altLang="zh-CN" dirty="0">
                <a:sym typeface="+mn-lt"/>
              </a:rPr>
              <a:t>=100%</a:t>
            </a:r>
            <a:r>
              <a:rPr lang="zh-CN" altLang="en-US" dirty="0">
                <a:sym typeface="+mn-lt"/>
              </a:rPr>
              <a:t>；有差错时，传输效率与传送一帧的总时间和发送端发送一帧的时间之比有关，如果线路传输延时、应答帧时间越长，则传输效率下降越多</a:t>
            </a:r>
            <a:endParaRPr lang="zh-CN" altLang="en-US" dirty="0">
              <a:sym typeface="+mn-lt"/>
            </a:endParaRPr>
          </a:p>
          <a:p>
            <a:pPr marL="0" indent="0" latinLnBrk="0">
              <a:lnSpc>
                <a:spcPct val="130000"/>
              </a:lnSpc>
              <a:spcBef>
                <a:spcPts val="0"/>
              </a:spcBef>
              <a:buNone/>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sym typeface="+mn-lt"/>
              </a:rPr>
              <a:t>计算举例（1）</a:t>
            </a:r>
            <a:endParaRPr lang="zh-CN" altLang="en-US"/>
          </a:p>
        </p:txBody>
      </p:sp>
      <p:sp>
        <p:nvSpPr>
          <p:cNvPr id="3" name="内容占位符 2"/>
          <p:cNvSpPr>
            <a:spLocks noGrp="1"/>
          </p:cNvSpPr>
          <p:nvPr>
            <p:ph idx="1"/>
          </p:nvPr>
        </p:nvSpPr>
        <p:spPr/>
        <p:txBody>
          <a:bodyPr/>
          <a:lstStyle/>
          <a:p>
            <a:pPr algn="l">
              <a:lnSpc>
                <a:spcPct val="120000"/>
              </a:lnSpc>
              <a:spcBef>
                <a:spcPts val="0"/>
              </a:spcBef>
              <a:buFont typeface="Wingdings" panose="05000000000000000000" charset="0"/>
            </a:pPr>
            <a:r>
              <a:rPr lang="zh-CN" altLang="en-US" dirty="0">
                <a:cs typeface="微软雅黑 Light" panose="020B0502040204020203" pitchFamily="34" charset="-122"/>
                <a:sym typeface="+mn-lt"/>
              </a:rPr>
              <a:t>卫星通信中，</a:t>
            </a:r>
            <a:r>
              <a:rPr lang="zh-CN" altLang="en-US" sz="2800" dirty="0">
                <a:cs typeface="微软雅黑 Light" panose="020B0502040204020203" pitchFamily="34" charset="-122"/>
                <a:sym typeface="+mn-lt"/>
              </a:rPr>
              <a:t>设p=0.01， 数据帧长度为1200bit，线路速率为</a:t>
            </a:r>
            <a:r>
              <a:rPr lang="en-US" altLang="zh-CN" sz="2800" dirty="0">
                <a:cs typeface="微软雅黑 Light" panose="020B0502040204020203" pitchFamily="34" charset="-122"/>
                <a:sym typeface="+mn-lt"/>
              </a:rPr>
              <a:t>4</a:t>
            </a:r>
            <a:r>
              <a:rPr lang="zh-CN" altLang="en-US" sz="2800" dirty="0">
                <a:cs typeface="微软雅黑 Light" panose="020B0502040204020203" pitchFamily="34" charset="-122"/>
                <a:sym typeface="+mn-lt"/>
              </a:rPr>
              <a:t>.</a:t>
            </a:r>
            <a:r>
              <a:rPr lang="en-US" altLang="zh-CN" sz="2800" dirty="0">
                <a:cs typeface="微软雅黑 Light" panose="020B0502040204020203" pitchFamily="34" charset="-122"/>
                <a:sym typeface="+mn-lt"/>
              </a:rPr>
              <a:t>8</a:t>
            </a:r>
            <a:r>
              <a:rPr lang="zh-CN" altLang="en-US" sz="2800" dirty="0">
                <a:cs typeface="微软雅黑 Light" panose="020B0502040204020203" pitchFamily="34" charset="-122"/>
                <a:sym typeface="+mn-lt"/>
              </a:rPr>
              <a:t>kbps，线路长度为160km，传播延迟为</a:t>
            </a:r>
            <a:r>
              <a:rPr lang="en-US" altLang="zh-CN" sz="2800" dirty="0">
                <a:cs typeface="微软雅黑 Light" panose="020B0502040204020203" pitchFamily="34" charset="-122"/>
                <a:sym typeface="+mn-lt"/>
              </a:rPr>
              <a:t>250m</a:t>
            </a:r>
            <a:r>
              <a:rPr lang="en-US" altLang="zh-CN" sz="2800" dirty="0">
                <a:sym typeface="+mn-lt"/>
              </a:rPr>
              <a:t>/</a:t>
            </a:r>
            <a:r>
              <a:rPr lang="el-GR" altLang="zh-CN" sz="2800" dirty="0"/>
              <a:t>μ</a:t>
            </a:r>
            <a:r>
              <a:rPr lang="en-US" altLang="zh-CN" sz="2800" dirty="0"/>
              <a:t>s</a:t>
            </a:r>
            <a:r>
              <a:rPr lang="zh-CN" altLang="en-US" sz="2800" dirty="0"/>
              <a:t>，</a:t>
            </a:r>
            <a:r>
              <a:rPr lang="zh-CN" altLang="en-US" sz="2800" dirty="0">
                <a:cs typeface="微软雅黑 Light" panose="020B0502040204020203" pitchFamily="34" charset="-122"/>
                <a:sym typeface="+mn-lt"/>
              </a:rPr>
              <a:t>应答帧长为120bit，则：</a:t>
            </a:r>
            <a:endParaRPr lang="en-US" altLang="zh-CN" sz="2800" dirty="0">
              <a:cs typeface="微软雅黑 Light" panose="020B0502040204020203" pitchFamily="34" charset="-122"/>
              <a:sym typeface="+mn-lt"/>
            </a:endParaRPr>
          </a:p>
          <a:p>
            <a:pPr marL="0" indent="0" algn="ctr">
              <a:lnSpc>
                <a:spcPct val="120000"/>
              </a:lnSpc>
              <a:spcBef>
                <a:spcPts val="0"/>
              </a:spcBef>
              <a:buNone/>
            </a:pPr>
            <a:r>
              <a:rPr lang="en-US" altLang="zh-CN" i="1" dirty="0" err="1">
                <a:cs typeface="微软雅黑 Light" panose="020B0502040204020203" pitchFamily="34" charset="-122"/>
                <a:sym typeface="+mn-lt"/>
              </a:rPr>
              <a:t>t</a:t>
            </a:r>
            <a:r>
              <a:rPr lang="en-US" altLang="zh-CN" i="1" baseline="-25000" dirty="0" err="1">
                <a:cs typeface="微软雅黑 Light" panose="020B0502040204020203" pitchFamily="34" charset="-122"/>
                <a:sym typeface="+mn-lt"/>
              </a:rPr>
              <a:t>I</a:t>
            </a:r>
            <a:r>
              <a:rPr lang="en-US" altLang="zh-CN" i="1" baseline="-25000" dirty="0">
                <a:cs typeface="微软雅黑 Light" panose="020B0502040204020203" pitchFamily="34" charset="-122"/>
                <a:sym typeface="+mn-lt"/>
              </a:rPr>
              <a:t> </a:t>
            </a:r>
            <a:r>
              <a:rPr lang="en-US" altLang="zh-CN" dirty="0">
                <a:cs typeface="微软雅黑 Light" panose="020B0502040204020203" pitchFamily="34" charset="-122"/>
                <a:sym typeface="+mn-lt"/>
              </a:rPr>
              <a:t>=250ms</a:t>
            </a:r>
            <a:r>
              <a:rPr lang="zh-CN" altLang="en-US" dirty="0">
                <a:cs typeface="微软雅黑 Light" panose="020B0502040204020203" pitchFamily="34" charset="-122"/>
                <a:sym typeface="+mn-lt"/>
              </a:rPr>
              <a:t>，</a:t>
            </a:r>
            <a:r>
              <a:rPr lang="en-US" altLang="zh-CN" i="1" dirty="0" err="1">
                <a:cs typeface="微软雅黑 Light" panose="020B0502040204020203" pitchFamily="34" charset="-122"/>
                <a:sym typeface="+mn-lt"/>
              </a:rPr>
              <a:t>t</a:t>
            </a:r>
            <a:r>
              <a:rPr lang="en-US" altLang="zh-CN" i="1" baseline="-25000" dirty="0" err="1">
                <a:cs typeface="微软雅黑 Light" panose="020B0502040204020203" pitchFamily="34" charset="-122"/>
                <a:sym typeface="+mn-lt"/>
              </a:rPr>
              <a:t>P</a:t>
            </a:r>
            <a:r>
              <a:rPr lang="en-US" altLang="zh-CN" i="1" baseline="-25000" dirty="0">
                <a:cs typeface="微软雅黑 Light" panose="020B0502040204020203" pitchFamily="34" charset="-122"/>
                <a:sym typeface="+mn-lt"/>
              </a:rPr>
              <a:t> </a:t>
            </a:r>
            <a:r>
              <a:rPr lang="en-US" altLang="zh-CN" dirty="0">
                <a:cs typeface="微软雅黑 Light" panose="020B0502040204020203" pitchFamily="34" charset="-122"/>
                <a:sym typeface="+mn-lt"/>
              </a:rPr>
              <a:t>=250ms</a:t>
            </a:r>
            <a:r>
              <a:rPr lang="zh-CN" altLang="en-US" dirty="0">
                <a:cs typeface="微软雅黑 Light" panose="020B0502040204020203" pitchFamily="34" charset="-122"/>
                <a:sym typeface="+mn-lt"/>
              </a:rPr>
              <a:t>，</a:t>
            </a:r>
            <a:r>
              <a:rPr lang="en-US" altLang="zh-CN" i="1" dirty="0" err="1">
                <a:cs typeface="微软雅黑 Light" panose="020B0502040204020203" pitchFamily="34" charset="-122"/>
                <a:sym typeface="+mn-lt"/>
              </a:rPr>
              <a:t>t</a:t>
            </a:r>
            <a:r>
              <a:rPr lang="en-US" altLang="zh-CN" i="1" baseline="-25000" dirty="0" err="1">
                <a:cs typeface="微软雅黑 Light" panose="020B0502040204020203" pitchFamily="34" charset="-122"/>
                <a:sym typeface="+mn-lt"/>
              </a:rPr>
              <a:t>S</a:t>
            </a:r>
            <a:r>
              <a:rPr lang="en-US" altLang="zh-CN" i="1" baseline="-25000" dirty="0">
                <a:cs typeface="微软雅黑 Light" panose="020B0502040204020203" pitchFamily="34" charset="-122"/>
                <a:sym typeface="+mn-lt"/>
              </a:rPr>
              <a:t> </a:t>
            </a:r>
            <a:r>
              <a:rPr lang="en-US" altLang="zh-CN" dirty="0">
                <a:cs typeface="微软雅黑 Light" panose="020B0502040204020203" pitchFamily="34" charset="-122"/>
                <a:sym typeface="+mn-lt"/>
              </a:rPr>
              <a:t>=25ms</a:t>
            </a:r>
            <a:endParaRPr lang="zh-CN" altLang="en-US" sz="2800" dirty="0">
              <a:cs typeface="微软雅黑 Light" panose="020B0502040204020203" pitchFamily="34" charset="-122"/>
              <a:sym typeface="+mn-lt"/>
            </a:endParaRPr>
          </a:p>
          <a:p>
            <a:pPr lvl="1">
              <a:lnSpc>
                <a:spcPct val="120000"/>
              </a:lnSpc>
              <a:spcBef>
                <a:spcPts val="0"/>
              </a:spcBef>
              <a:buFont typeface="Wingdings" panose="05000000000000000000" charset="0"/>
              <a:buChar char="n"/>
            </a:pPr>
            <a:endParaRPr lang="en-US" altLang="zh-CN" dirty="0">
              <a:cs typeface="微软雅黑 Light" panose="020B0502040204020203" pitchFamily="34" charset="-122"/>
              <a:sym typeface="+mn-lt"/>
            </a:endParaRPr>
          </a:p>
          <a:p>
            <a:pPr lvl="1">
              <a:lnSpc>
                <a:spcPct val="120000"/>
              </a:lnSpc>
              <a:spcBef>
                <a:spcPts val="0"/>
              </a:spcBef>
              <a:buFont typeface="Wingdings" panose="05000000000000000000" charset="0"/>
              <a:buChar char="n"/>
            </a:pPr>
            <a:r>
              <a:rPr lang="zh-CN" altLang="en-US" dirty="0">
                <a:cs typeface="微软雅黑 Light" panose="020B0502040204020203" pitchFamily="34" charset="-122"/>
                <a:sym typeface="+mn-lt"/>
              </a:rPr>
              <a:t>对于停止等待协议，传输效率：</a:t>
            </a:r>
            <a:r>
              <a:rPr lang="en-US" altLang="zh-CN" dirty="0">
                <a:cs typeface="微软雅黑 Light" panose="020B0502040204020203" pitchFamily="34" charset="-122"/>
                <a:sym typeface="+mn-lt"/>
              </a:rPr>
              <a:t>   </a:t>
            </a:r>
            <a:r>
              <a:rPr lang="el-GR" altLang="zh-CN" sz="2400" dirty="0">
                <a:cs typeface="微软雅黑 Light" panose="020B0502040204020203" pitchFamily="34" charset="-122"/>
                <a:sym typeface="+mn-lt"/>
              </a:rPr>
              <a:t>η</a:t>
            </a:r>
            <a:r>
              <a:rPr lang="zh-CN" altLang="en-US" sz="2400" dirty="0">
                <a:cs typeface="微软雅黑 Light" panose="020B0502040204020203" pitchFamily="34" charset="-122"/>
                <a:sym typeface="+mn-lt"/>
              </a:rPr>
              <a:t> </a:t>
            </a:r>
            <a:r>
              <a:rPr lang="en-US" altLang="zh-CN" sz="2400" dirty="0">
                <a:cs typeface="微软雅黑 Light" panose="020B0502040204020203" pitchFamily="34" charset="-122"/>
                <a:sym typeface="+mn-lt"/>
              </a:rPr>
              <a:t>= 0.32</a:t>
            </a:r>
            <a:r>
              <a:rPr lang="zh-CN" altLang="en-US" sz="2400" dirty="0">
                <a:cs typeface="微软雅黑 Light" panose="020B0502040204020203" pitchFamily="34" charset="-122"/>
                <a:sym typeface="+mn-lt"/>
              </a:rPr>
              <a:t> </a:t>
            </a:r>
            <a:endParaRPr lang="en-US" altLang="zh-CN" sz="2400" dirty="0">
              <a:cs typeface="微软雅黑 Light" panose="020B0502040204020203" pitchFamily="34" charset="-122"/>
              <a:sym typeface="+mn-lt"/>
            </a:endParaRPr>
          </a:p>
          <a:p>
            <a:pPr lvl="1">
              <a:lnSpc>
                <a:spcPct val="120000"/>
              </a:lnSpc>
              <a:spcBef>
                <a:spcPts val="0"/>
              </a:spcBef>
              <a:buFont typeface="Wingdings" panose="05000000000000000000" charset="0"/>
              <a:buChar char="n"/>
            </a:pPr>
            <a:r>
              <a:rPr lang="zh-CN" altLang="en-US" sz="2400" dirty="0">
                <a:cs typeface="微软雅黑 Light" panose="020B0502040204020203" pitchFamily="34" charset="-122"/>
                <a:sym typeface="+mn-lt"/>
              </a:rPr>
              <a:t>对于滑动窗口协议，传输效率</a:t>
            </a:r>
            <a:r>
              <a:rPr lang="en-US" altLang="zh-CN" sz="2400" dirty="0">
                <a:cs typeface="微软雅黑 Light" panose="020B0502040204020203" pitchFamily="34" charset="-122"/>
                <a:sym typeface="+mn-lt"/>
              </a:rPr>
              <a:t>:      </a:t>
            </a:r>
            <a:r>
              <a:rPr lang="el-GR" altLang="zh-CN" sz="2400" dirty="0">
                <a:cs typeface="微软雅黑 Light" panose="020B0502040204020203" pitchFamily="34" charset="-122"/>
                <a:sym typeface="+mn-lt"/>
              </a:rPr>
              <a:t>η</a:t>
            </a:r>
            <a:r>
              <a:rPr lang="en-US" altLang="zh-CN" sz="2400" dirty="0">
                <a:cs typeface="微软雅黑 Light" panose="020B0502040204020203" pitchFamily="34" charset="-122"/>
                <a:sym typeface="+mn-lt"/>
              </a:rPr>
              <a:t> =0.97</a:t>
            </a:r>
            <a:endParaRPr lang="zh-CN" altLang="en-US" sz="2400" dirty="0">
              <a:cs typeface="微软雅黑 Light" panose="020B0502040204020203" pitchFamily="34" charset="-122"/>
              <a:sym typeface="+mn-lt"/>
            </a:endParaRPr>
          </a:p>
          <a:p>
            <a:pPr>
              <a:lnSpc>
                <a:spcPct val="120000"/>
              </a:lnSpc>
              <a:spcBef>
                <a:spcPts val="0"/>
              </a:spcBef>
              <a:buClr>
                <a:srgbClr val="000000"/>
              </a:buClr>
              <a:buFont typeface="Wingdings" panose="05000000000000000000" charset="0"/>
              <a:buChar char="Ø"/>
            </a:pPr>
            <a:endParaRPr lang="en-US" altLang="zh-CN" sz="2400" dirty="0">
              <a:solidFill>
                <a:schemeClr val="tx1"/>
              </a:solidFill>
              <a:cs typeface="微软雅黑 Light" panose="020B0502040204020203" pitchFamily="34" charset="-122"/>
              <a:sym typeface="+mn-lt"/>
            </a:endParaRPr>
          </a:p>
          <a:p>
            <a:pPr>
              <a:lnSpc>
                <a:spcPct val="120000"/>
              </a:lnSpc>
              <a:spcBef>
                <a:spcPts val="0"/>
              </a:spcBef>
              <a:buClr>
                <a:srgbClr val="000000"/>
              </a:buClr>
              <a:buFont typeface="Wingdings" panose="05000000000000000000" charset="0"/>
              <a:buChar char="Ø"/>
            </a:pPr>
            <a:r>
              <a:rPr lang="zh-CN" altLang="en-US" sz="2400" dirty="0">
                <a:solidFill>
                  <a:schemeClr val="tx1"/>
                </a:solidFill>
                <a:cs typeface="微软雅黑 Light" panose="020B0502040204020203" pitchFamily="34" charset="-122"/>
                <a:sym typeface="+mn-lt"/>
              </a:rPr>
              <a:t>结论：传播延迟大，等待应答帧时间很长，即使差错率 </a:t>
            </a:r>
            <a:r>
              <a:rPr lang="en-US" altLang="zh-CN" sz="2400" i="1" dirty="0">
                <a:solidFill>
                  <a:schemeClr val="tx1"/>
                </a:solidFill>
                <a:cs typeface="微软雅黑 Light" panose="020B0502040204020203" pitchFamily="34" charset="-122"/>
                <a:sym typeface="+mn-lt"/>
              </a:rPr>
              <a:t>p </a:t>
            </a:r>
            <a:r>
              <a:rPr lang="zh-CN" altLang="en-US" sz="2400" dirty="0">
                <a:solidFill>
                  <a:schemeClr val="tx1"/>
                </a:solidFill>
                <a:cs typeface="微软雅黑 Light" panose="020B0502040204020203" pitchFamily="34" charset="-122"/>
                <a:sym typeface="+mn-lt"/>
              </a:rPr>
              <a:t>高达</a:t>
            </a:r>
            <a:r>
              <a:rPr lang="en-US" altLang="zh-CN" sz="2400" dirty="0">
                <a:solidFill>
                  <a:schemeClr val="tx1"/>
                </a:solidFill>
                <a:cs typeface="微软雅黑 Light" panose="020B0502040204020203" pitchFamily="34" charset="-122"/>
                <a:sym typeface="+mn-lt"/>
              </a:rPr>
              <a:t>0.01</a:t>
            </a:r>
            <a:r>
              <a:rPr lang="zh-CN" altLang="en-US" sz="2400" dirty="0">
                <a:solidFill>
                  <a:schemeClr val="tx1"/>
                </a:solidFill>
                <a:cs typeface="微软雅黑 Light" panose="020B0502040204020203" pitchFamily="34" charset="-122"/>
                <a:sym typeface="+mn-lt"/>
              </a:rPr>
              <a:t>，滑动窗口协议也比停止等待协议好很多</a:t>
            </a:r>
            <a:endParaRPr lang="zh-CN" altLang="en-US" sz="2400" dirty="0">
              <a:solidFill>
                <a:schemeClr val="tx1"/>
              </a:solidFill>
              <a:cs typeface="微软雅黑 Light" panose="020B0502040204020203" pitchFamily="34" charset="-122"/>
              <a:sym typeface="+mn-lt"/>
            </a:endParaRPr>
          </a:p>
          <a:p>
            <a:pPr>
              <a:buFont typeface="Wingdings" panose="05000000000000000000" charset="0"/>
              <a:buChar char="n"/>
            </a:pPr>
            <a:endParaRPr lang="zh-CN" altLang="en-US" sz="2400" dirty="0">
              <a:solidFill>
                <a:schemeClr val="tx1"/>
              </a:solidFill>
              <a:cs typeface="微软雅黑 Light" panose="020B0502040204020203" pitchFamily="34" charset="-122"/>
              <a:sym typeface="+mn-lt"/>
            </a:endParaRPr>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a:sym typeface="+mn-lt"/>
              </a:rPr>
              <a:t>计算举例（</a:t>
            </a:r>
            <a:r>
              <a:rPr>
                <a:sym typeface="+mn-lt"/>
              </a:rPr>
              <a:t>2</a:t>
            </a:r>
            <a:r>
              <a:rPr lang="zh-CN" altLang="en-US">
                <a:sym typeface="+mn-lt"/>
              </a:rPr>
              <a:t>）</a:t>
            </a:r>
            <a:endParaRPr lang="zh-CN" altLang="en-US"/>
          </a:p>
        </p:txBody>
      </p:sp>
      <p:sp>
        <p:nvSpPr>
          <p:cNvPr id="3" name="内容占位符 2"/>
          <p:cNvSpPr>
            <a:spLocks noGrp="1"/>
          </p:cNvSpPr>
          <p:nvPr>
            <p:ph idx="1"/>
          </p:nvPr>
        </p:nvSpPr>
        <p:spPr/>
        <p:txBody>
          <a:bodyPr>
            <a:normAutofit fontScale="97500"/>
          </a:bodyPr>
          <a:lstStyle/>
          <a:p>
            <a:pPr algn="l">
              <a:lnSpc>
                <a:spcPct val="120000"/>
              </a:lnSpc>
              <a:spcBef>
                <a:spcPts val="0"/>
              </a:spcBef>
              <a:buFont typeface="Wingdings" panose="05000000000000000000" charset="0"/>
            </a:pPr>
            <a:r>
              <a:rPr lang="zh-CN" altLang="en-US" sz="2900" dirty="0">
                <a:cs typeface="微软雅黑 Light" panose="020B0502040204020203" pitchFamily="34" charset="-122"/>
                <a:sym typeface="+mn-lt"/>
              </a:rPr>
              <a:t>在一个广域网上，设p=0.01，数据帧长度为1200bit，线路速率为9.6kbps，线路长度为160km，信号传播速度</a:t>
            </a:r>
            <a:r>
              <a:rPr lang="en-US" altLang="zh-CN" sz="2900" dirty="0">
                <a:cs typeface="微软雅黑 Light" panose="020B0502040204020203" pitchFamily="34" charset="-122"/>
                <a:sym typeface="+mn-lt"/>
              </a:rPr>
              <a:t>200m</a:t>
            </a:r>
            <a:r>
              <a:rPr lang="en-US" altLang="zh-CN" sz="2900" dirty="0">
                <a:sym typeface="+mn-lt"/>
              </a:rPr>
              <a:t>/</a:t>
            </a:r>
            <a:r>
              <a:rPr lang="el-GR" altLang="zh-CN" sz="2900" dirty="0"/>
              <a:t>μ</a:t>
            </a:r>
            <a:r>
              <a:rPr lang="en-US" altLang="zh-CN" sz="2900" dirty="0"/>
              <a:t>s</a:t>
            </a:r>
            <a:r>
              <a:rPr lang="zh-CN" altLang="en-US" sz="2900" dirty="0"/>
              <a:t>，</a:t>
            </a:r>
            <a:r>
              <a:rPr lang="zh-CN" altLang="en-US" sz="2900" dirty="0">
                <a:cs typeface="微软雅黑 Light" panose="020B0502040204020203" pitchFamily="34" charset="-122"/>
                <a:sym typeface="+mn-lt"/>
              </a:rPr>
              <a:t>应答帧长为120bit，则：</a:t>
            </a:r>
            <a:endParaRPr lang="zh-CN" altLang="en-US" sz="2900" dirty="0">
              <a:cs typeface="微软雅黑 Light" panose="020B0502040204020203" pitchFamily="34" charset="-122"/>
              <a:sym typeface="+mn-lt"/>
            </a:endParaRPr>
          </a:p>
          <a:p>
            <a:pPr algn="ctr">
              <a:lnSpc>
                <a:spcPct val="120000"/>
              </a:lnSpc>
              <a:spcBef>
                <a:spcPct val="0"/>
              </a:spcBef>
              <a:buFont typeface="Wingdings" panose="05000000000000000000" pitchFamily="2" charset="2"/>
              <a:buNone/>
            </a:pPr>
            <a:r>
              <a:rPr lang="en-US" altLang="zh-CN" sz="2900" i="1" dirty="0" err="1">
                <a:cs typeface="微软雅黑 Light" panose="020B0502040204020203" pitchFamily="34" charset="-122"/>
                <a:sym typeface="+mn-lt"/>
              </a:rPr>
              <a:t>t</a:t>
            </a:r>
            <a:r>
              <a:rPr lang="en-US" altLang="zh-CN" sz="2900" i="1" baseline="-25000" dirty="0" err="1">
                <a:cs typeface="微软雅黑 Light" panose="020B0502040204020203" pitchFamily="34" charset="-122"/>
                <a:sym typeface="+mn-lt"/>
              </a:rPr>
              <a:t>I </a:t>
            </a:r>
            <a:r>
              <a:rPr lang="en-US" altLang="zh-CN" sz="2900" dirty="0">
                <a:cs typeface="微软雅黑 Light" panose="020B0502040204020203" pitchFamily="34" charset="-122"/>
                <a:sym typeface="+mn-lt"/>
              </a:rPr>
              <a:t>=125ms</a:t>
            </a:r>
            <a:r>
              <a:rPr lang="zh-CN" altLang="en-US" sz="2900" dirty="0">
                <a:cs typeface="微软雅黑 Light" panose="020B0502040204020203" pitchFamily="34" charset="-122"/>
                <a:sym typeface="+mn-lt"/>
              </a:rPr>
              <a:t>，</a:t>
            </a:r>
            <a:r>
              <a:rPr lang="en-US" altLang="zh-CN" sz="2900" i="1" dirty="0" err="1">
                <a:cs typeface="微软雅黑 Light" panose="020B0502040204020203" pitchFamily="34" charset="-122"/>
                <a:sym typeface="+mn-lt"/>
              </a:rPr>
              <a:t>t</a:t>
            </a:r>
            <a:r>
              <a:rPr lang="en-US" altLang="zh-CN" sz="2900" i="1" baseline="-25000" dirty="0" err="1">
                <a:cs typeface="微软雅黑 Light" panose="020B0502040204020203" pitchFamily="34" charset="-122"/>
                <a:sym typeface="+mn-lt"/>
              </a:rPr>
              <a:t>P</a:t>
            </a:r>
            <a:r>
              <a:rPr lang="en-US" altLang="zh-CN" sz="2900" i="1" baseline="-25000" dirty="0">
                <a:cs typeface="微软雅黑 Light" panose="020B0502040204020203" pitchFamily="34" charset="-122"/>
                <a:sym typeface="+mn-lt"/>
              </a:rPr>
              <a:t> </a:t>
            </a:r>
            <a:r>
              <a:rPr lang="en-US" altLang="zh-CN" sz="2900" dirty="0">
                <a:cs typeface="微软雅黑 Light" panose="020B0502040204020203" pitchFamily="34" charset="-122"/>
                <a:sym typeface="+mn-lt"/>
              </a:rPr>
              <a:t>=0.8ms</a:t>
            </a:r>
            <a:r>
              <a:rPr lang="zh-CN" altLang="en-US" sz="2900" dirty="0">
                <a:cs typeface="微软雅黑 Light" panose="020B0502040204020203" pitchFamily="34" charset="-122"/>
                <a:sym typeface="+mn-lt"/>
              </a:rPr>
              <a:t>，</a:t>
            </a:r>
            <a:r>
              <a:rPr lang="en-US" altLang="zh-CN" sz="2900" i="1" dirty="0" err="1">
                <a:cs typeface="微软雅黑 Light" panose="020B0502040204020203" pitchFamily="34" charset="-122"/>
                <a:sym typeface="+mn-lt"/>
              </a:rPr>
              <a:t>t</a:t>
            </a:r>
            <a:r>
              <a:rPr lang="en-US" altLang="zh-CN" sz="2900" i="1" baseline="-25000" dirty="0" err="1">
                <a:cs typeface="微软雅黑 Light" panose="020B0502040204020203" pitchFamily="34" charset="-122"/>
                <a:sym typeface="+mn-lt"/>
              </a:rPr>
              <a:t>S </a:t>
            </a:r>
            <a:r>
              <a:rPr lang="en-US" altLang="zh-CN" sz="2900" dirty="0">
                <a:cs typeface="微软雅黑 Light" panose="020B0502040204020203" pitchFamily="34" charset="-122"/>
                <a:sym typeface="+mn-lt"/>
              </a:rPr>
              <a:t>=12.5ms</a:t>
            </a:r>
            <a:endParaRPr lang="en-US" altLang="zh-CN" sz="2900" dirty="0">
              <a:cs typeface="微软雅黑 Light" panose="020B0502040204020203" pitchFamily="34" charset="-122"/>
              <a:sym typeface="+mn-lt"/>
            </a:endParaRPr>
          </a:p>
          <a:p>
            <a:pPr>
              <a:lnSpc>
                <a:spcPct val="120000"/>
              </a:lnSpc>
              <a:spcBef>
                <a:spcPct val="0"/>
              </a:spcBef>
              <a:buFont typeface="Wingdings" panose="05000000000000000000" pitchFamily="2" charset="2"/>
              <a:buNone/>
            </a:pPr>
            <a:r>
              <a:rPr lang="zh-CN" altLang="en-US" dirty="0">
                <a:cs typeface="微软雅黑 Light" panose="020B0502040204020203" pitchFamily="34" charset="-122"/>
                <a:sym typeface="+mn-lt"/>
              </a:rPr>
              <a:t>   所以：</a:t>
            </a:r>
            <a:endParaRPr lang="zh-CN" altLang="en-US" dirty="0">
              <a:cs typeface="微软雅黑 Light" panose="020B0502040204020203" pitchFamily="34" charset="-122"/>
              <a:sym typeface="+mn-lt"/>
            </a:endParaRPr>
          </a:p>
          <a:p>
            <a:pPr lvl="1">
              <a:lnSpc>
                <a:spcPct val="120000"/>
              </a:lnSpc>
              <a:spcBef>
                <a:spcPct val="0"/>
              </a:spcBef>
              <a:buFont typeface="Wingdings" panose="05000000000000000000" charset="0"/>
              <a:buChar char="n"/>
            </a:pPr>
            <a:r>
              <a:rPr lang="zh-CN" altLang="en-US" sz="2500" dirty="0">
                <a:cs typeface="微软雅黑 Light" panose="020B0502040204020203" pitchFamily="34" charset="-122"/>
                <a:sym typeface="+mn-lt"/>
              </a:rPr>
              <a:t>对于停止等待协议，有：</a:t>
            </a:r>
            <a:r>
              <a:rPr lang="el-GR" altLang="zh-CN" sz="2500" dirty="0">
                <a:cs typeface="微软雅黑 Light" panose="020B0502040204020203" pitchFamily="34" charset="-122"/>
                <a:sym typeface="+mn-lt"/>
              </a:rPr>
              <a:t>η </a:t>
            </a:r>
            <a:r>
              <a:rPr lang="en-US" altLang="zh-CN" sz="2500" dirty="0">
                <a:cs typeface="微软雅黑 Light" panose="020B0502040204020203" pitchFamily="34" charset="-122"/>
                <a:sym typeface="+mn-lt"/>
              </a:rPr>
              <a:t>=0.89</a:t>
            </a:r>
            <a:endParaRPr lang="en-US" altLang="zh-CN" sz="2500" dirty="0">
              <a:cs typeface="微软雅黑 Light" panose="020B0502040204020203" pitchFamily="34" charset="-122"/>
              <a:sym typeface="+mn-lt"/>
            </a:endParaRPr>
          </a:p>
          <a:p>
            <a:pPr lvl="1">
              <a:lnSpc>
                <a:spcPct val="120000"/>
              </a:lnSpc>
              <a:spcBef>
                <a:spcPct val="0"/>
              </a:spcBef>
              <a:buFont typeface="Wingdings" panose="05000000000000000000" charset="0"/>
              <a:buChar char="n"/>
            </a:pPr>
            <a:r>
              <a:rPr lang="zh-CN" altLang="en-US" sz="2500" dirty="0">
                <a:cs typeface="微软雅黑 Light" panose="020B0502040204020203" pitchFamily="34" charset="-122"/>
                <a:sym typeface="+mn-lt"/>
              </a:rPr>
              <a:t>对于滑动窗口协议，则有：</a:t>
            </a:r>
            <a:r>
              <a:rPr lang="el-GR" altLang="zh-CN" sz="2500" dirty="0">
                <a:cs typeface="微软雅黑 Light" panose="020B0502040204020203" pitchFamily="34" charset="-122"/>
                <a:sym typeface="+mn-lt"/>
              </a:rPr>
              <a:t>η</a:t>
            </a:r>
            <a:r>
              <a:rPr lang="en-US" altLang="zh-CN" sz="2500" dirty="0">
                <a:cs typeface="微软雅黑 Light" panose="020B0502040204020203" pitchFamily="34" charset="-122"/>
                <a:sym typeface="+mn-lt"/>
              </a:rPr>
              <a:t>=0.989</a:t>
            </a:r>
            <a:endParaRPr lang="en-US" altLang="zh-CN" sz="2500" dirty="0">
              <a:cs typeface="微软雅黑 Light" panose="020B0502040204020203" pitchFamily="34" charset="-122"/>
              <a:sym typeface="+mn-lt"/>
            </a:endParaRPr>
          </a:p>
          <a:p>
            <a:pPr>
              <a:lnSpc>
                <a:spcPct val="120000"/>
              </a:lnSpc>
              <a:spcBef>
                <a:spcPct val="0"/>
              </a:spcBef>
              <a:buClr>
                <a:srgbClr val="000000"/>
              </a:buClr>
              <a:buFont typeface="Wingdings" panose="05000000000000000000" charset="0"/>
              <a:buChar char="Ø"/>
            </a:pPr>
            <a:endParaRPr lang="en-US" altLang="zh-CN" sz="2700" dirty="0">
              <a:solidFill>
                <a:schemeClr val="tx1"/>
              </a:solidFill>
              <a:cs typeface="微软雅黑 Light" panose="020B0502040204020203" pitchFamily="34" charset="-122"/>
              <a:sym typeface="+mn-lt"/>
            </a:endParaRPr>
          </a:p>
          <a:p>
            <a:pPr>
              <a:lnSpc>
                <a:spcPct val="120000"/>
              </a:lnSpc>
              <a:spcBef>
                <a:spcPct val="0"/>
              </a:spcBef>
              <a:buClr>
                <a:srgbClr val="000000"/>
              </a:buClr>
              <a:buFont typeface="Wingdings" panose="05000000000000000000" charset="0"/>
              <a:buChar char="Ø"/>
            </a:pPr>
            <a:r>
              <a:rPr lang="zh-CN" altLang="en-US" sz="2500" dirty="0">
                <a:solidFill>
                  <a:schemeClr val="tx1"/>
                </a:solidFill>
                <a:cs typeface="微软雅黑 Light" panose="020B0502040204020203" pitchFamily="34" charset="-122"/>
                <a:sym typeface="+mn-lt"/>
              </a:rPr>
              <a:t>结论：当传播延迟相对很小时，</a:t>
            </a:r>
            <a:r>
              <a:rPr lang="zh-CN" altLang="en-US" sz="2500" dirty="0">
                <a:cs typeface="微软雅黑 Light" panose="020B0502040204020203" pitchFamily="34" charset="-122"/>
                <a:sym typeface="+mn-lt"/>
              </a:rPr>
              <a:t>二者差别不明显</a:t>
            </a:r>
            <a:endParaRPr lang="en-US" altLang="zh-CN" sz="2500" dirty="0">
              <a:solidFill>
                <a:schemeClr val="tx1"/>
              </a:solidFill>
              <a:cs typeface="微软雅黑 Light" panose="020B0502040204020203" pitchFamily="34" charset="-122"/>
              <a:sym typeface="+mn-lt"/>
            </a:endParaRPr>
          </a:p>
          <a:p>
            <a:pPr>
              <a:lnSpc>
                <a:spcPct val="120000"/>
              </a:lnSpc>
              <a:spcBef>
                <a:spcPct val="0"/>
              </a:spcBef>
              <a:buFont typeface="Wingdings" panose="05000000000000000000" pitchFamily="2" charset="2"/>
              <a:buNone/>
            </a:pPr>
            <a:endParaRPr lang="zh-CN" altLang="en-US" sz="2700" dirty="0">
              <a:solidFill>
                <a:schemeClr val="tx1"/>
              </a:solidFill>
              <a:cs typeface="微软雅黑 Light" panose="020B0502040204020203" pitchFamily="34" charset="-122"/>
              <a:sym typeface="+mn-lt"/>
            </a:endParaRPr>
          </a:p>
          <a:p>
            <a:pPr>
              <a:buFont typeface="Wingdings" panose="05000000000000000000" charset="0"/>
              <a:buChar char="n"/>
            </a:pPr>
            <a:endParaRPr lang="zh-CN" altLang="en-US" sz="2700" dirty="0">
              <a:solidFill>
                <a:schemeClr val="tx1"/>
              </a:solidFill>
              <a:cs typeface="微软雅黑 Light" panose="020B0502040204020203" pitchFamily="34" charset="-122"/>
              <a:sym typeface="+mn-lt"/>
            </a:endParaRPr>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窗口大小的选择</a:t>
            </a:r>
            <a:endParaRPr lang="zh-CN" altLang="en-US" dirty="0"/>
          </a:p>
        </p:txBody>
      </p:sp>
      <p:sp>
        <p:nvSpPr>
          <p:cNvPr id="3" name="内容占位符 2"/>
          <p:cNvSpPr>
            <a:spLocks noGrp="1"/>
          </p:cNvSpPr>
          <p:nvPr>
            <p:ph idx="1"/>
          </p:nvPr>
        </p:nvSpPr>
        <p:spPr/>
        <p:txBody>
          <a:bodyPr/>
          <a:lstStyle/>
          <a:p>
            <a:pPr>
              <a:spcBef>
                <a:spcPts val="0"/>
              </a:spcBef>
            </a:pPr>
            <a:r>
              <a:rPr lang="zh-CN" altLang="en-US" dirty="0">
                <a:latin typeface="Times New Roman" panose="02020603050405020304" pitchFamily="18" charset="0"/>
                <a:cs typeface="Times New Roman" panose="02020603050405020304" pitchFamily="18" charset="0"/>
                <a:sym typeface="+mn-lt"/>
              </a:rPr>
              <a:t>窗口太大，会要求有足够大的缓存空间</a:t>
            </a:r>
            <a:endParaRPr lang="zh-CN" altLang="en-US" dirty="0">
              <a:latin typeface="Times New Roman" panose="02020603050405020304" pitchFamily="18" charset="0"/>
              <a:cs typeface="Times New Roman" panose="02020603050405020304" pitchFamily="18" charset="0"/>
              <a:sym typeface="+mn-lt"/>
            </a:endParaRPr>
          </a:p>
          <a:p>
            <a:pPr>
              <a:spcBef>
                <a:spcPts val="0"/>
              </a:spcBef>
            </a:pPr>
            <a:r>
              <a:rPr lang="zh-CN" altLang="en-US" dirty="0">
                <a:latin typeface="Times New Roman" panose="02020603050405020304" pitchFamily="18" charset="0"/>
                <a:sym typeface="+mn-lt"/>
              </a:rPr>
              <a:t>窗口</a:t>
            </a:r>
            <a:r>
              <a:rPr lang="zh-CN" altLang="en-US" dirty="0">
                <a:latin typeface="Times New Roman" panose="02020603050405020304" pitchFamily="18" charset="0"/>
                <a:cs typeface="Times New Roman" panose="02020603050405020304" pitchFamily="18" charset="0"/>
                <a:sym typeface="+mn-lt"/>
              </a:rPr>
              <a:t>太小，由于传播和发送延迟，第一个应答帧返回之前，发送窗口中的帧已经全部发送出去，但是没有得到应答，发送方必须等待，从而影响了传输速度和传输效率 </a:t>
            </a:r>
            <a:endParaRPr lang="zh-CN" altLang="en-US" dirty="0">
              <a:latin typeface="Times New Roman" panose="02020603050405020304" pitchFamily="18" charset="0"/>
              <a:cs typeface="Times New Roman" panose="02020603050405020304" pitchFamily="18" charset="0"/>
              <a:sym typeface="+mn-lt"/>
            </a:endParaRPr>
          </a:p>
          <a:p>
            <a:pPr>
              <a:spcBef>
                <a:spcPts val="0"/>
              </a:spcBef>
            </a:pPr>
            <a:r>
              <a:rPr lang="zh-CN" altLang="en-US" dirty="0">
                <a:latin typeface="Times New Roman" panose="02020603050405020304" pitchFamily="18" charset="0"/>
                <a:cs typeface="Times New Roman" panose="02020603050405020304" pitchFamily="18" charset="0"/>
                <a:sym typeface="+mn-lt"/>
              </a:rPr>
              <a:t>假设一个帧的发送时间为</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zh-CN" altLang="en-US" dirty="0">
                <a:latin typeface="Times New Roman" panose="02020603050405020304" pitchFamily="18" charset="0"/>
                <a:cs typeface="Times New Roman" panose="02020603050405020304" pitchFamily="18" charset="0"/>
                <a:sym typeface="+mn-lt"/>
              </a:rPr>
              <a:t>，应答帧的发送时间是</a:t>
            </a:r>
            <a:r>
              <a:rPr lang="en-US" altLang="zh-CN" i="1" dirty="0" err="1">
                <a:latin typeface="Times New Roman" panose="02020603050405020304" pitchFamily="18" charset="0"/>
                <a:sym typeface="+mn-lt"/>
              </a:rPr>
              <a:t>t</a:t>
            </a:r>
            <a:r>
              <a:rPr lang="en-US" altLang="zh-CN" i="1" baseline="-25000" dirty="0">
                <a:latin typeface="+mn-lt"/>
                <a:cs typeface="+mn-lt"/>
                <a:sym typeface="+mn-ea"/>
              </a:rPr>
              <a:t>S</a:t>
            </a:r>
            <a:r>
              <a:rPr lang="zh-CN" altLang="en-US" b="1" baseline="-25000" dirty="0">
                <a:cs typeface="微软雅黑 Light" panose="020B0502040204020203" pitchFamily="34" charset="-122"/>
                <a:sym typeface="+mn-ea"/>
              </a:rPr>
              <a:t>，</a:t>
            </a:r>
            <a:r>
              <a:rPr lang="en-US" altLang="zh-CN" dirty="0">
                <a:latin typeface="Times New Roman" panose="02020603050405020304" pitchFamily="18" charset="0"/>
                <a:cs typeface="Times New Roman" panose="02020603050405020304" pitchFamily="18" charset="0"/>
                <a:sym typeface="+mn-lt"/>
              </a:rPr>
              <a:t> </a:t>
            </a:r>
            <a:r>
              <a:rPr lang="zh-CN" altLang="en-US" dirty="0">
                <a:latin typeface="Times New Roman" panose="02020603050405020304" pitchFamily="18" charset="0"/>
                <a:cs typeface="Times New Roman" panose="02020603050405020304" pitchFamily="18" charset="0"/>
                <a:sym typeface="+mn-lt"/>
              </a:rPr>
              <a:t>传播时间为</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P</a:t>
            </a:r>
            <a:r>
              <a:rPr lang="zh-CN" altLang="en-US" dirty="0">
                <a:latin typeface="Times New Roman" panose="02020603050405020304" pitchFamily="18" charset="0"/>
                <a:cs typeface="Times New Roman" panose="02020603050405020304" pitchFamily="18" charset="0"/>
                <a:sym typeface="+mn-lt"/>
              </a:rPr>
              <a:t>，则窗口的大小</a:t>
            </a:r>
            <a:r>
              <a:rPr lang="en-US" altLang="zh-CN" i="1" dirty="0">
                <a:latin typeface="Times New Roman" panose="02020603050405020304" pitchFamily="18" charset="0"/>
                <a:cs typeface="Times New Roman" panose="02020603050405020304" pitchFamily="18" charset="0"/>
                <a:sym typeface="+mn-lt"/>
              </a:rPr>
              <a:t>n</a:t>
            </a:r>
            <a:r>
              <a:rPr lang="zh-CN" altLang="en-US" dirty="0">
                <a:latin typeface="Times New Roman" panose="02020603050405020304" pitchFamily="18" charset="0"/>
                <a:cs typeface="Times New Roman" panose="02020603050405020304" pitchFamily="18" charset="0"/>
                <a:sym typeface="+mn-lt"/>
              </a:rPr>
              <a:t>应该满足如下条件：</a:t>
            </a:r>
            <a:endParaRPr lang="zh-CN" altLang="en-US" dirty="0">
              <a:latin typeface="Times New Roman" panose="02020603050405020304" pitchFamily="18" charset="0"/>
              <a:cs typeface="Times New Roman" panose="02020603050405020304" pitchFamily="18" charset="0"/>
              <a:sym typeface="+mn-lt"/>
            </a:endParaRPr>
          </a:p>
          <a:p>
            <a:pPr>
              <a:spcBef>
                <a:spcPts val="0"/>
              </a:spcBef>
            </a:pPr>
            <a:endParaRPr lang="zh-CN" altLang="en-US" dirty="0">
              <a:latin typeface="Times New Roman" panose="02020603050405020304" pitchFamily="18" charset="0"/>
              <a:cs typeface="Times New Roman" panose="02020603050405020304" pitchFamily="18" charset="0"/>
              <a:sym typeface="+mn-lt"/>
            </a:endParaRPr>
          </a:p>
          <a:p>
            <a:pPr algn="ctr">
              <a:spcBef>
                <a:spcPts val="0"/>
              </a:spcBef>
              <a:buNone/>
            </a:pPr>
            <a:r>
              <a:rPr lang="en-US" altLang="zh-CN" i="1" dirty="0" err="1">
                <a:latin typeface="Times New Roman" panose="02020603050405020304" pitchFamily="18" charset="0"/>
                <a:cs typeface="Times New Roman" panose="02020603050405020304" pitchFamily="18" charset="0"/>
                <a:sym typeface="+mn-lt"/>
              </a:rPr>
              <a:t>nt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i="1" baseline="-25000" dirty="0">
                <a:latin typeface="Times New Roman" panose="02020603050405020304" pitchFamily="18" charset="0"/>
                <a:cs typeface="Times New Roman" panose="02020603050405020304" pitchFamily="18" charset="0"/>
                <a:sym typeface="+mn-lt"/>
              </a:rPr>
              <a:t>   </a:t>
            </a:r>
            <a:r>
              <a:rPr lang="en-US" altLang="zh-CN" dirty="0">
                <a:latin typeface="Times New Roman" panose="02020603050405020304" pitchFamily="18" charset="0"/>
                <a:cs typeface="Times New Roman" panose="02020603050405020304" pitchFamily="18" charset="0"/>
                <a:sym typeface="+mn-lt"/>
              </a:rPr>
              <a:t>&gt;=  </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I</a:t>
            </a:r>
            <a:r>
              <a:rPr lang="en-US" altLang="zh-CN" dirty="0" err="1">
                <a:latin typeface="Times New Roman" panose="02020603050405020304" pitchFamily="18" charset="0"/>
                <a:cs typeface="Times New Roman" panose="02020603050405020304" pitchFamily="18" charset="0"/>
                <a:sym typeface="+mn-lt"/>
              </a:rPr>
              <a:t>+</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a:latin typeface="+mn-lt"/>
                <a:cs typeface="+mn-lt"/>
                <a:sym typeface="+mn-ea"/>
              </a:rPr>
              <a:t>S</a:t>
            </a:r>
            <a:r>
              <a:rPr lang="en-US" altLang="zh-CN" dirty="0" err="1">
                <a:latin typeface="Times New Roman" panose="02020603050405020304" pitchFamily="18" charset="0"/>
                <a:sym typeface="+mn-lt"/>
              </a:rPr>
              <a:t>+</a:t>
            </a:r>
            <a:r>
              <a:rPr lang="en-US" altLang="zh-CN" dirty="0">
                <a:latin typeface="Times New Roman" panose="02020603050405020304" pitchFamily="18" charset="0"/>
                <a:sym typeface="+mn-lt"/>
              </a:rPr>
              <a:t>2</a:t>
            </a:r>
            <a:r>
              <a:rPr lang="en-US" altLang="zh-CN" i="1" dirty="0" err="1">
                <a:latin typeface="Times New Roman" panose="02020603050405020304" pitchFamily="18" charset="0"/>
                <a:cs typeface="Times New Roman" panose="02020603050405020304" pitchFamily="18" charset="0"/>
                <a:sym typeface="+mn-lt"/>
              </a:rPr>
              <a:t>t</a:t>
            </a:r>
            <a:r>
              <a:rPr lang="en-US" altLang="zh-CN" i="1" baseline="-25000" dirty="0" err="1">
                <a:latin typeface="Times New Roman" panose="02020603050405020304" pitchFamily="18" charset="0"/>
                <a:cs typeface="Times New Roman" panose="02020603050405020304" pitchFamily="18" charset="0"/>
                <a:sym typeface="+mn-lt"/>
              </a:rPr>
              <a:t>P</a:t>
            </a:r>
            <a:endParaRPr lang="en-US" altLang="zh-CN" dirty="0">
              <a:latin typeface="Times New Roman" panose="02020603050405020304" pitchFamily="18" charset="0"/>
              <a:cs typeface="Times New Roman" panose="02020603050405020304" pitchFamily="18" charset="0"/>
              <a:sym typeface="+mn-lt"/>
            </a:endParaRPr>
          </a:p>
          <a:p>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种协议方法总结</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停止等待协议：</a:t>
            </a:r>
            <a:endParaRPr lang="zh-CN" altLang="en-US" dirty="0"/>
          </a:p>
          <a:p>
            <a:pPr lvl="1">
              <a:buFont typeface="Wingdings" panose="05000000000000000000" pitchFamily="2" charset="2"/>
              <a:buChar char="n"/>
            </a:pPr>
            <a:r>
              <a:rPr lang="zh-CN" altLang="en-US" dirty="0"/>
              <a:t>发送窗口</a:t>
            </a:r>
            <a:r>
              <a:rPr lang="en-US" altLang="zh-CN" dirty="0"/>
              <a:t>=1</a:t>
            </a:r>
            <a:r>
              <a:rPr lang="zh-CN" altLang="en-US" dirty="0"/>
              <a:t>，接收窗口</a:t>
            </a:r>
            <a:r>
              <a:rPr lang="en-US" altLang="zh-CN" dirty="0"/>
              <a:t>=1</a:t>
            </a:r>
            <a:endParaRPr lang="en-US" altLang="zh-CN" dirty="0"/>
          </a:p>
          <a:p>
            <a:pPr lvl="1">
              <a:buFont typeface="Wingdings" panose="05000000000000000000" pitchFamily="2" charset="2"/>
              <a:buChar char="n"/>
            </a:pPr>
            <a:r>
              <a:rPr lang="zh-CN" altLang="en-US" dirty="0"/>
              <a:t>传输效率低</a:t>
            </a:r>
            <a:endParaRPr lang="zh-CN" altLang="en-US" dirty="0"/>
          </a:p>
          <a:p>
            <a:pPr lvl="1">
              <a:buFont typeface="Wingdings" panose="05000000000000000000" pitchFamily="2" charset="2"/>
              <a:buChar char="n"/>
            </a:pPr>
            <a:r>
              <a:rPr lang="zh-CN" altLang="en-US" dirty="0"/>
              <a:t>协议实现比较简单</a:t>
            </a:r>
            <a:endParaRPr lang="zh-CN" altLang="en-US" dirty="0"/>
          </a:p>
          <a:p>
            <a:r>
              <a:rPr lang="zh-CN" altLang="en-US" dirty="0"/>
              <a:t>滑动窗口中的回退</a:t>
            </a:r>
            <a:r>
              <a:rPr lang="en-US" altLang="zh-CN" dirty="0"/>
              <a:t>N</a:t>
            </a:r>
            <a:r>
              <a:rPr lang="zh-CN" altLang="en-US" dirty="0"/>
              <a:t>协议：</a:t>
            </a:r>
            <a:endParaRPr lang="zh-CN" altLang="en-US" dirty="0"/>
          </a:p>
          <a:p>
            <a:pPr lvl="1">
              <a:buFont typeface="Wingdings" panose="05000000000000000000" pitchFamily="2" charset="2"/>
              <a:buChar char="n"/>
            </a:pPr>
            <a:r>
              <a:rPr lang="zh-CN" altLang="en-US" dirty="0"/>
              <a:t>发送窗口</a:t>
            </a:r>
            <a:r>
              <a:rPr lang="en-US" altLang="zh-CN" dirty="0"/>
              <a:t>&gt;1</a:t>
            </a:r>
            <a:r>
              <a:rPr lang="zh-CN" altLang="en-US" dirty="0"/>
              <a:t>，接收窗口</a:t>
            </a:r>
            <a:r>
              <a:rPr lang="en-US" altLang="zh-CN" dirty="0"/>
              <a:t>=1</a:t>
            </a:r>
            <a:endParaRPr lang="en-US" altLang="zh-CN" dirty="0"/>
          </a:p>
          <a:p>
            <a:pPr lvl="1">
              <a:buFont typeface="Wingdings" panose="05000000000000000000" pitchFamily="2" charset="2"/>
              <a:buChar char="n"/>
            </a:pPr>
            <a:r>
              <a:rPr lang="zh-CN" altLang="en-US" dirty="0"/>
              <a:t>传输效率高</a:t>
            </a:r>
            <a:endParaRPr lang="zh-CN" altLang="en-US" dirty="0"/>
          </a:p>
          <a:p>
            <a:pPr lvl="1">
              <a:buFont typeface="Wingdings" panose="05000000000000000000" pitchFamily="2" charset="2"/>
              <a:buChar char="n"/>
            </a:pPr>
            <a:r>
              <a:rPr lang="zh-CN" altLang="en-US" dirty="0"/>
              <a:t>协议实现复杂</a:t>
            </a:r>
            <a:endParaRPr lang="zh-CN" altLang="en-US" dirty="0"/>
          </a:p>
          <a:p>
            <a:r>
              <a:rPr lang="zh-CN" altLang="en-US" dirty="0"/>
              <a:t>滑动窗口中的选择拒绝协议：</a:t>
            </a:r>
            <a:endParaRPr lang="zh-CN" altLang="en-US" dirty="0"/>
          </a:p>
          <a:p>
            <a:pPr lvl="1">
              <a:buFont typeface="Wingdings" panose="05000000000000000000" pitchFamily="2" charset="2"/>
              <a:buChar char="n"/>
            </a:pPr>
            <a:r>
              <a:rPr lang="zh-CN" altLang="en-US" dirty="0"/>
              <a:t>发送窗口</a:t>
            </a:r>
            <a:r>
              <a:rPr lang="en-US" altLang="zh-CN" dirty="0"/>
              <a:t>&gt;1</a:t>
            </a:r>
            <a:r>
              <a:rPr lang="zh-CN" altLang="en-US" dirty="0"/>
              <a:t>，接收窗口</a:t>
            </a:r>
            <a:r>
              <a:rPr lang="en-US" altLang="zh-CN" dirty="0"/>
              <a:t>&gt;1</a:t>
            </a:r>
            <a:endParaRPr lang="en-US" altLang="zh-CN" dirty="0"/>
          </a:p>
          <a:p>
            <a:pPr lvl="1">
              <a:buFont typeface="Wingdings" panose="05000000000000000000" pitchFamily="2" charset="2"/>
              <a:buChar char="n"/>
            </a:pPr>
            <a:r>
              <a:rPr lang="zh-CN" altLang="en-US" dirty="0"/>
              <a:t>传输效率高</a:t>
            </a:r>
            <a:endParaRPr lang="zh-CN" altLang="en-US" dirty="0"/>
          </a:p>
          <a:p>
            <a:pPr lvl="1">
              <a:buFont typeface="Wingdings" panose="05000000000000000000" pitchFamily="2" charset="2"/>
              <a:buChar char="n"/>
            </a:pPr>
            <a:r>
              <a:rPr lang="zh-CN" altLang="en-US" dirty="0"/>
              <a:t>协议实现更加复杂</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cs typeface="微软雅黑 Light" panose="020B0502040204020203" pitchFamily="34" charset="-122"/>
                <a:sym typeface="+mn-lt"/>
              </a:rPr>
              <a:t>4.2 </a:t>
            </a:r>
            <a:r>
              <a:rPr lang="zh-CN" altLang="en-US">
                <a:cs typeface="微软雅黑 Light" panose="020B0502040204020203" pitchFamily="34" charset="-122"/>
                <a:sym typeface="+mn-lt"/>
              </a:rPr>
              <a:t>数据链路控制协议</a:t>
            </a:r>
            <a:endParaRPr lang="zh-CN" altLang="en-US"/>
          </a:p>
        </p:txBody>
      </p:sp>
      <p:sp>
        <p:nvSpPr>
          <p:cNvPr id="3" name="内容占位符 2"/>
          <p:cNvSpPr>
            <a:spLocks noGrp="1"/>
          </p:cNvSpPr>
          <p:nvPr>
            <p:ph idx="1"/>
          </p:nvPr>
        </p:nvSpPr>
        <p:spPr/>
        <p:txBody>
          <a:bodyPr/>
          <a:lstStyle/>
          <a:p>
            <a:r>
              <a:rPr lang="en-US" altLang="zh-CN" dirty="0">
                <a:cs typeface="+mn-ea"/>
                <a:sym typeface="+mn-lt"/>
              </a:rPr>
              <a:t>HDLC</a:t>
            </a:r>
            <a:r>
              <a:rPr lang="zh-CN" altLang="en-US" dirty="0">
                <a:cs typeface="+mn-ea"/>
                <a:sym typeface="+mn-lt"/>
              </a:rPr>
              <a:t>通信协议</a:t>
            </a:r>
            <a:endParaRPr lang="zh-CN" altLang="en-US" dirty="0">
              <a:cs typeface="+mn-ea"/>
              <a:sym typeface="+mn-lt"/>
            </a:endParaRPr>
          </a:p>
          <a:p>
            <a:r>
              <a:rPr lang="en-US" altLang="zh-CN" dirty="0">
                <a:cs typeface="+mn-ea"/>
                <a:sym typeface="+mn-lt"/>
              </a:rPr>
              <a:t>PPP</a:t>
            </a:r>
            <a:r>
              <a:rPr lang="zh-CN" altLang="en-US" dirty="0">
                <a:cs typeface="+mn-ea"/>
                <a:sym typeface="+mn-lt"/>
              </a:rPr>
              <a:t>协议</a:t>
            </a:r>
            <a:endParaRPr lang="zh-CN" altLang="en-US" dirty="0">
              <a:cs typeface="+mn-ea"/>
              <a:sym typeface="+mn-lt"/>
            </a:endParaRPr>
          </a:p>
          <a:p>
            <a:r>
              <a:rPr lang="zh-CN" altLang="en-US" dirty="0">
                <a:cs typeface="+mn-ea"/>
                <a:sym typeface="+mn-lt"/>
              </a:rPr>
              <a:t>局域网逻辑链路控制协议</a:t>
            </a:r>
            <a:r>
              <a:rPr lang="en-US" altLang="zh-CN" dirty="0">
                <a:cs typeface="+mn-ea"/>
                <a:sym typeface="+mn-lt"/>
              </a:rPr>
              <a:t>LLC</a:t>
            </a:r>
            <a:endParaRPr lang="en-US" altLang="zh-CN" dirty="0">
              <a:cs typeface="+mn-ea"/>
              <a:sym typeface="+mn-lt"/>
            </a:endParaRPr>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cs typeface="+mn-ea"/>
                <a:sym typeface="+mn-lt"/>
              </a:rPr>
              <a:t>HDLC</a:t>
            </a:r>
            <a:r>
              <a:rPr lang="zh-CN" altLang="en-US">
                <a:cs typeface="+mn-ea"/>
                <a:sym typeface="+mn-lt"/>
              </a:rPr>
              <a:t>协议概述</a:t>
            </a:r>
            <a:endParaRPr lang="zh-CN" altLang="en-US">
              <a:cs typeface="+mn-ea"/>
              <a:sym typeface="+mn-lt"/>
            </a:endParaRPr>
          </a:p>
        </p:txBody>
      </p:sp>
      <p:sp>
        <p:nvSpPr>
          <p:cNvPr id="3" name="内容占位符 2"/>
          <p:cNvSpPr>
            <a:spLocks noGrp="1"/>
          </p:cNvSpPr>
          <p:nvPr>
            <p:ph idx="1"/>
          </p:nvPr>
        </p:nvSpPr>
        <p:spPr/>
        <p:txBody>
          <a:bodyPr>
            <a:normAutofit/>
          </a:bodyPr>
          <a:lstStyle/>
          <a:p>
            <a:pPr>
              <a:spcBef>
                <a:spcPts val="0"/>
              </a:spcBef>
            </a:pPr>
            <a:r>
              <a:rPr lang="en-US" altLang="zh-CN" dirty="0">
                <a:cs typeface="+mn-ea"/>
                <a:sym typeface="+mn-lt"/>
              </a:rPr>
              <a:t>HDLC(High level Data Link Control)</a:t>
            </a:r>
            <a:r>
              <a:rPr lang="zh-CN" altLang="en-US" dirty="0">
                <a:cs typeface="+mn-ea"/>
                <a:sym typeface="+mn-lt"/>
              </a:rPr>
              <a:t>是</a:t>
            </a:r>
            <a:r>
              <a:rPr lang="zh-CN" altLang="en-US" dirty="0">
                <a:solidFill>
                  <a:schemeClr val="tx1"/>
                </a:solidFill>
                <a:cs typeface="+mn-ea"/>
                <a:sym typeface="+mn-lt"/>
              </a:rPr>
              <a:t>面向比特的通信协议</a:t>
            </a:r>
            <a:endParaRPr lang="en-US" altLang="zh-CN" dirty="0">
              <a:solidFill>
                <a:schemeClr val="tx1"/>
              </a:solidFill>
              <a:cs typeface="+mn-ea"/>
              <a:sym typeface="+mn-lt"/>
            </a:endParaRPr>
          </a:p>
          <a:p>
            <a:pPr>
              <a:spcBef>
                <a:spcPts val="0"/>
              </a:spcBef>
            </a:pPr>
            <a:r>
              <a:rPr lang="zh-CN" altLang="en-US" dirty="0">
                <a:cs typeface="+mn-ea"/>
                <a:sym typeface="+mn-lt"/>
              </a:rPr>
              <a:t>面向比特的通信协议将帧看作有定界符的连续比特流，通过一些比特位在帧中的位置以及与其它比特位的组合模式来表达含义及协议</a:t>
            </a:r>
            <a:endParaRPr lang="zh-CN" altLang="en-US" dirty="0">
              <a:cs typeface="+mn-ea"/>
              <a:sym typeface="+mn-lt"/>
            </a:endParaRPr>
          </a:p>
          <a:p>
            <a:pPr lvl="1" algn="l">
              <a:spcBef>
                <a:spcPct val="20000"/>
              </a:spcBef>
            </a:pPr>
            <a:r>
              <a:rPr lang="zh-CN" altLang="en-US" sz="2400" dirty="0">
                <a:sym typeface="+mn-lt"/>
              </a:rPr>
              <a:t>1975年，IBM开发了面向比特的协议—同步数据链路控制（SDLC）</a:t>
            </a:r>
            <a:endParaRPr lang="zh-CN" altLang="en-US" sz="2400" dirty="0">
              <a:sym typeface="+mn-lt"/>
            </a:endParaRPr>
          </a:p>
          <a:p>
            <a:pPr lvl="1" algn="l">
              <a:spcBef>
                <a:spcPct val="20000"/>
              </a:spcBef>
            </a:pPr>
            <a:r>
              <a:rPr lang="zh-CN" altLang="en-US" sz="2400" dirty="0">
                <a:sym typeface="+mn-lt"/>
              </a:rPr>
              <a:t>1979年，ISO基于SDLC提出了高级数据链路控制（HDLC）协议</a:t>
            </a:r>
            <a:endParaRPr lang="zh-CN" altLang="en-US" sz="2400" dirty="0">
              <a:sym typeface="+mn-lt"/>
            </a:endParaRPr>
          </a:p>
          <a:p>
            <a:pPr lvl="1" algn="l">
              <a:spcBef>
                <a:spcPct val="20000"/>
              </a:spcBef>
            </a:pPr>
            <a:r>
              <a:rPr lang="zh-CN" altLang="en-US" sz="2400" dirty="0">
                <a:sym typeface="+mn-lt"/>
              </a:rPr>
              <a:t>1981年开始，ITU-T开发了一系列基于HDLC的链路访问协议（</a:t>
            </a:r>
            <a:r>
              <a:rPr lang="zh-CN" altLang="en-US" sz="1600" dirty="0">
                <a:sym typeface="+mn-lt"/>
              </a:rPr>
              <a:t>LAPB，LAPD，LAPM等</a:t>
            </a:r>
            <a:r>
              <a:rPr lang="zh-CN" altLang="en-US" sz="2400" dirty="0">
                <a:sym typeface="+mn-lt"/>
              </a:rPr>
              <a:t>）</a:t>
            </a:r>
            <a:endParaRPr lang="zh-CN" altLang="en-US" sz="2400" dirty="0">
              <a:sym typeface="+mn-lt"/>
            </a:endParaRPr>
          </a:p>
          <a:p>
            <a:pPr lvl="1" algn="l">
              <a:spcBef>
                <a:spcPct val="20000"/>
              </a:spcBef>
            </a:pPr>
            <a:r>
              <a:rPr lang="zh-CN" altLang="en-US" sz="2400" dirty="0">
                <a:sym typeface="+mn-lt"/>
              </a:rPr>
              <a:t>ITU-T和ANSI研制的PPP协议也是从HDLC协议发展而来的</a:t>
            </a:r>
            <a:endParaRPr lang="zh-CN" altLang="en-US" sz="2400" dirty="0">
              <a:sym typeface="+mn-lt"/>
            </a:endParaRPr>
          </a:p>
          <a:p>
            <a:pPr lvl="1" algn="l">
              <a:spcBef>
                <a:spcPct val="20000"/>
              </a:spcBef>
            </a:pPr>
            <a:r>
              <a:rPr lang="zh-CN" altLang="en-US" sz="2400" dirty="0">
                <a:sym typeface="+mn-lt"/>
              </a:rPr>
              <a:t>局域网逻辑链路控制协议LLC思想也源于HDLC协议</a:t>
            </a:r>
            <a:endParaRPr lang="zh-CN" altLang="en-US" sz="24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Text Box 4"/>
          <p:cNvSpPr txBox="1">
            <a:spLocks noChangeArrowheads="1"/>
          </p:cNvSpPr>
          <p:nvPr>
            <p:custDataLst>
              <p:tags r:id="rId1"/>
            </p:custDataLst>
          </p:nvPr>
        </p:nvSpPr>
        <p:spPr bwMode="auto">
          <a:xfrm>
            <a:off x="1827304" y="5237710"/>
            <a:ext cx="2385060" cy="488315"/>
          </a:xfrm>
          <a:prstGeom prst="rect">
            <a:avLst/>
          </a:prstGeom>
          <a:solidFill>
            <a:schemeClr val="accent2">
              <a:alpha val="30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p>
            <a:pPr marL="0" marR="0" lvl="0" indent="0" algn="ctr" defTabSz="914400" rtl="0" eaLnBrk="1" fontAlgn="auto" latinLnBrk="0" hangingPunct="1">
              <a:lnSpc>
                <a:spcPct val="120000"/>
              </a:lnSpc>
              <a:buClrTx/>
              <a:buSzTx/>
              <a:buFontTx/>
              <a:buNone/>
              <a:defRPr/>
            </a:pPr>
            <a:r>
              <a:rPr kumimoji="0" lang="en-US" altLang="zh-CN" sz="2400" b="0" i="0" u="none" strike="noStrike" kern="1200" cap="none" spc="0" normalizeH="0" baseline="0" noProof="0" dirty="0">
                <a:ln>
                  <a:noFill/>
                </a:ln>
                <a:solidFill>
                  <a:srgbClr val="000000"/>
                </a:solidFill>
                <a:effectLst/>
                <a:uLnTx/>
                <a:uFillTx/>
                <a:cs typeface="+mn-ea"/>
                <a:sym typeface="+mn-lt"/>
              </a:rPr>
              <a:t>SDLC,IBM,1975</a:t>
            </a:r>
            <a:endParaRPr kumimoji="0" lang="en-US" altLang="zh-CN" sz="2400" b="0" i="0" u="none" strike="noStrike" kern="1200" cap="none" spc="0" normalizeH="0" baseline="0" noProof="0" dirty="0">
              <a:ln>
                <a:noFill/>
              </a:ln>
              <a:solidFill>
                <a:srgbClr val="000000"/>
              </a:solidFill>
              <a:effectLst/>
              <a:uLnTx/>
              <a:uFillTx/>
              <a:cs typeface="+mn-ea"/>
              <a:sym typeface="+mn-lt"/>
            </a:endParaRPr>
          </a:p>
        </p:txBody>
      </p:sp>
      <p:sp>
        <p:nvSpPr>
          <p:cNvPr id="6" name="Text Box 5"/>
          <p:cNvSpPr txBox="1">
            <a:spLocks noChangeArrowheads="1"/>
          </p:cNvSpPr>
          <p:nvPr>
            <p:custDataLst>
              <p:tags r:id="rId2"/>
            </p:custDataLst>
          </p:nvPr>
        </p:nvSpPr>
        <p:spPr bwMode="auto">
          <a:xfrm>
            <a:off x="5786846" y="4661447"/>
            <a:ext cx="1250315" cy="524510"/>
          </a:xfrm>
          <a:prstGeom prst="rect">
            <a:avLst/>
          </a:prstGeom>
          <a:solidFill>
            <a:srgbClr val="6697F0">
              <a:alpha val="36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195">
            <a:spAutoFit/>
          </a:bodyPr>
          <a:lstStyle/>
          <a:p>
            <a:pPr marL="0" marR="0" lvl="0" indent="0" algn="l" defTabSz="914400" rtl="0" eaLnBrk="1" fontAlgn="auto" latinLnBrk="0" hangingPunct="1">
              <a:lnSpc>
                <a:spcPct val="120000"/>
              </a:lnSpc>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ADCCP</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7" name="Text Box 6"/>
          <p:cNvSpPr txBox="1">
            <a:spLocks noChangeArrowheads="1"/>
          </p:cNvSpPr>
          <p:nvPr>
            <p:custDataLst>
              <p:tags r:id="rId3"/>
            </p:custDataLst>
          </p:nvPr>
        </p:nvSpPr>
        <p:spPr bwMode="auto">
          <a:xfrm>
            <a:off x="5786846" y="5839372"/>
            <a:ext cx="1776095" cy="524510"/>
          </a:xfrm>
          <a:prstGeom prst="rect">
            <a:avLst/>
          </a:prstGeom>
          <a:solidFill>
            <a:srgbClr val="FF3300">
              <a:alpha val="2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36195">
            <a:spAutoFit/>
          </a:bodyPr>
          <a:lstStyle/>
          <a:p>
            <a:pPr marL="0" marR="0" lvl="0" indent="0" algn="l" defTabSz="914400" rtl="0" eaLnBrk="1" fontAlgn="auto" latinLnBrk="0" hangingPunct="1">
              <a:lnSpc>
                <a:spcPct val="120000"/>
              </a:lnSpc>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HDLC,1979</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8" name="AutoShape 7"/>
          <p:cNvSpPr>
            <a:spLocks noChangeArrowheads="1"/>
          </p:cNvSpPr>
          <p:nvPr>
            <p:custDataLst>
              <p:tags r:id="rId4"/>
            </p:custDataLst>
          </p:nvPr>
        </p:nvSpPr>
        <p:spPr bwMode="auto">
          <a:xfrm rot="-874416">
            <a:off x="4346984" y="4823372"/>
            <a:ext cx="1379537" cy="576263"/>
          </a:xfrm>
          <a:prstGeom prst="rightArrow">
            <a:avLst>
              <a:gd name="adj1" fmla="val 50000"/>
              <a:gd name="adj2" fmla="val 59848"/>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a:ln>
                  <a:noFill/>
                </a:ln>
                <a:solidFill>
                  <a:srgbClr val="000000"/>
                </a:solidFill>
                <a:effectLst/>
                <a:uLnTx/>
                <a:uFillTx/>
                <a:cs typeface="+mn-ea"/>
                <a:sym typeface="+mn-lt"/>
              </a:rPr>
              <a:t>ANSI</a:t>
            </a:r>
            <a:endParaRPr kumimoji="0" lang="en-US" altLang="zh-CN" sz="2000" b="0" i="0" u="none" strike="noStrike" kern="1200" cap="none" spc="0" normalizeH="0" baseline="0" noProof="0">
              <a:ln>
                <a:noFill/>
              </a:ln>
              <a:solidFill>
                <a:srgbClr val="000000"/>
              </a:solidFill>
              <a:effectLst/>
              <a:uLnTx/>
              <a:uFillTx/>
              <a:cs typeface="+mn-ea"/>
              <a:sym typeface="+mn-lt"/>
            </a:endParaRPr>
          </a:p>
        </p:txBody>
      </p:sp>
      <p:sp>
        <p:nvSpPr>
          <p:cNvPr id="9" name="AutoShape 8"/>
          <p:cNvSpPr>
            <a:spLocks noChangeArrowheads="1"/>
          </p:cNvSpPr>
          <p:nvPr>
            <p:custDataLst>
              <p:tags r:id="rId5"/>
            </p:custDataLst>
          </p:nvPr>
        </p:nvSpPr>
        <p:spPr bwMode="auto">
          <a:xfrm rot="754699">
            <a:off x="4343809" y="5606010"/>
            <a:ext cx="1379537" cy="576262"/>
          </a:xfrm>
          <a:prstGeom prst="rightArrow">
            <a:avLst>
              <a:gd name="adj1" fmla="val 50000"/>
              <a:gd name="adj2" fmla="val 59849"/>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a:ln>
                  <a:noFill/>
                </a:ln>
                <a:solidFill>
                  <a:srgbClr val="000000"/>
                </a:solidFill>
                <a:effectLst/>
                <a:uLnTx/>
                <a:uFillTx/>
                <a:cs typeface="+mn-ea"/>
                <a:sym typeface="+mn-lt"/>
              </a:rPr>
              <a:t>ISO</a:t>
            </a:r>
            <a:endParaRPr kumimoji="0" lang="en-US" altLang="zh-CN" sz="2000" b="0" i="0" u="none" strike="noStrike" kern="1200" cap="none" spc="0" normalizeH="0" baseline="0" noProof="0">
              <a:ln>
                <a:noFill/>
              </a:ln>
              <a:solidFill>
                <a:srgbClr val="000000"/>
              </a:solidFill>
              <a:effectLst/>
              <a:uLnTx/>
              <a:uFillTx/>
              <a:cs typeface="+mn-ea"/>
              <a:sym typeface="+mn-lt"/>
            </a:endParaRPr>
          </a:p>
        </p:txBody>
      </p:sp>
      <p:sp>
        <p:nvSpPr>
          <p:cNvPr id="10" name="AutoShape 9"/>
          <p:cNvSpPr>
            <a:spLocks noChangeArrowheads="1"/>
          </p:cNvSpPr>
          <p:nvPr>
            <p:custDataLst>
              <p:tags r:id="rId6"/>
            </p:custDataLst>
          </p:nvPr>
        </p:nvSpPr>
        <p:spPr bwMode="auto">
          <a:xfrm>
            <a:off x="7639459" y="5813972"/>
            <a:ext cx="1079500" cy="576263"/>
          </a:xfrm>
          <a:prstGeom prst="rightArrow">
            <a:avLst>
              <a:gd name="adj1" fmla="val 50000"/>
              <a:gd name="adj2" fmla="val 46832"/>
            </a:avLst>
          </a:prstGeom>
          <a:noFill/>
          <a:ln w="127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auto" latinLnBrk="0" hangingPunct="1">
              <a:lnSpc>
                <a:spcPct val="120000"/>
              </a:lnSpc>
              <a:buClrTx/>
              <a:buSzTx/>
              <a:buFontTx/>
              <a:buNone/>
              <a:defRPr/>
            </a:pPr>
            <a:r>
              <a:rPr kumimoji="0" lang="en-US" altLang="zh-CN" sz="2000" b="0" i="0" u="none" strike="noStrike" kern="1200" cap="none" spc="0" normalizeH="0" baseline="0" noProof="0">
                <a:ln>
                  <a:noFill/>
                </a:ln>
                <a:solidFill>
                  <a:srgbClr val="000000"/>
                </a:solidFill>
                <a:effectLst/>
                <a:uLnTx/>
                <a:uFillTx/>
                <a:cs typeface="+mn-ea"/>
                <a:sym typeface="+mn-lt"/>
              </a:rPr>
              <a:t>ITU-T</a:t>
            </a:r>
            <a:endParaRPr kumimoji="0" lang="en-US" altLang="zh-CN" sz="2000" b="0" i="0" u="none" strike="noStrike" kern="1200" cap="none" spc="0" normalizeH="0" baseline="0" noProof="0">
              <a:ln>
                <a:noFill/>
              </a:ln>
              <a:solidFill>
                <a:srgbClr val="000000"/>
              </a:solidFill>
              <a:effectLst/>
              <a:uLnTx/>
              <a:uFillTx/>
              <a:cs typeface="+mn-ea"/>
              <a:sym typeface="+mn-lt"/>
            </a:endParaRPr>
          </a:p>
        </p:txBody>
      </p:sp>
      <p:sp>
        <p:nvSpPr>
          <p:cNvPr id="11" name="Text Box 10"/>
          <p:cNvSpPr txBox="1">
            <a:spLocks noChangeArrowheads="1"/>
          </p:cNvSpPr>
          <p:nvPr>
            <p:custDataLst>
              <p:tags r:id="rId7"/>
            </p:custDataLst>
          </p:nvPr>
        </p:nvSpPr>
        <p:spPr bwMode="auto">
          <a:xfrm>
            <a:off x="8790396" y="5886997"/>
            <a:ext cx="1063625" cy="488315"/>
          </a:xfrm>
          <a:prstGeom prst="rect">
            <a:avLst/>
          </a:prstGeom>
          <a:solidFill>
            <a:schemeClr val="accent5">
              <a:lumMod val="50000"/>
              <a:alpha val="48000"/>
            </a:schemeClr>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spAutoFit/>
          </a:bodyPr>
          <a:lstStyle/>
          <a:p>
            <a:pPr marL="0" marR="0" lvl="0" indent="0" algn="l" defTabSz="914400" rtl="0" eaLnBrk="1" fontAlgn="auto" latinLnBrk="0" hangingPunct="1">
              <a:lnSpc>
                <a:spcPct val="120000"/>
              </a:lnSpc>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LAP…</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站点类型</a:t>
            </a:r>
            <a:endParaRPr lang="zh-CN" altLang="en-US" dirty="0"/>
          </a:p>
        </p:txBody>
      </p:sp>
      <p:sp>
        <p:nvSpPr>
          <p:cNvPr id="3" name="内容占位符 2"/>
          <p:cNvSpPr>
            <a:spLocks noGrp="1"/>
          </p:cNvSpPr>
          <p:nvPr>
            <p:ph idx="1"/>
          </p:nvPr>
        </p:nvSpPr>
        <p:spPr>
          <a:xfrm>
            <a:off x="334645" y="1052830"/>
            <a:ext cx="11663045" cy="5436870"/>
          </a:xfrm>
        </p:spPr>
        <p:txBody>
          <a:bodyPr/>
          <a:lstStyle/>
          <a:p>
            <a:r>
              <a:rPr lang="en-US" altLang="zh-CN" dirty="0">
                <a:solidFill>
                  <a:schemeClr val="tx1"/>
                </a:solidFill>
              </a:rPr>
              <a:t>HDLC</a:t>
            </a:r>
            <a:r>
              <a:rPr lang="zh-CN" altLang="en-US" dirty="0">
                <a:solidFill>
                  <a:schemeClr val="tx1"/>
                </a:solidFill>
              </a:rPr>
              <a:t>支持点对点和多点配置下的半双工和全双工模式</a:t>
            </a:r>
            <a:endParaRPr lang="zh-CN" altLang="en-US" dirty="0">
              <a:solidFill>
                <a:schemeClr val="tx1"/>
              </a:solidFill>
            </a:endParaRPr>
          </a:p>
          <a:p>
            <a:r>
              <a:rPr lang="zh-CN" altLang="en-US" dirty="0">
                <a:solidFill>
                  <a:schemeClr val="tx1"/>
                </a:solidFill>
              </a:rPr>
              <a:t>协议内容主要通过站点类型、链路配置和通信方式及相应的处理来描述</a:t>
            </a:r>
            <a:endParaRPr lang="zh-CN" altLang="en-US" dirty="0">
              <a:solidFill>
                <a:schemeClr val="tx1"/>
              </a:solidFill>
            </a:endParaRPr>
          </a:p>
          <a:p>
            <a:r>
              <a:rPr lang="en-US" altLang="zh-CN" dirty="0"/>
              <a:t>HDLC</a:t>
            </a:r>
            <a:r>
              <a:rPr lang="zh-CN" altLang="en-US" dirty="0"/>
              <a:t>协议有三种</a:t>
            </a:r>
            <a:r>
              <a:rPr lang="zh-CN" altLang="en-US" dirty="0">
                <a:sym typeface="+mn-ea"/>
              </a:rPr>
              <a:t>站点</a:t>
            </a:r>
            <a:r>
              <a:rPr lang="zh-CN" altLang="en-US" dirty="0"/>
              <a:t>类型：</a:t>
            </a:r>
            <a:endParaRPr lang="zh-CN" altLang="en-US" dirty="0"/>
          </a:p>
          <a:p>
            <a:pPr lvl="1" latinLnBrk="0">
              <a:lnSpc>
                <a:spcPct val="120000"/>
              </a:lnSpc>
              <a:spcBef>
                <a:spcPts val="0"/>
              </a:spcBef>
              <a:buFont typeface="Wingdings" panose="05000000000000000000" pitchFamily="2" charset="2"/>
              <a:buChar char="n"/>
            </a:pPr>
            <a:r>
              <a:rPr lang="zh-CN" altLang="en-US" dirty="0"/>
              <a:t>主站点：具有控制权的一方，主站发出命令</a:t>
            </a:r>
            <a:endParaRPr lang="zh-CN" altLang="en-US" dirty="0"/>
          </a:p>
          <a:p>
            <a:pPr lvl="1" latinLnBrk="0">
              <a:lnSpc>
                <a:spcPct val="120000"/>
              </a:lnSpc>
              <a:spcBef>
                <a:spcPts val="0"/>
              </a:spcBef>
              <a:buFont typeface="Wingdings" panose="05000000000000000000" pitchFamily="2" charset="2"/>
              <a:buChar char="n"/>
            </a:pPr>
            <a:r>
              <a:rPr lang="zh-CN" altLang="en-US" dirty="0"/>
              <a:t>从站点：接受命令，发出响应，配合主站工作</a:t>
            </a:r>
            <a:endParaRPr lang="zh-CN" altLang="en-US" dirty="0"/>
          </a:p>
          <a:p>
            <a:pPr lvl="1" latinLnBrk="0">
              <a:lnSpc>
                <a:spcPct val="120000"/>
              </a:lnSpc>
              <a:spcBef>
                <a:spcPts val="0"/>
              </a:spcBef>
              <a:buFont typeface="Wingdings" panose="05000000000000000000" pitchFamily="2" charset="2"/>
              <a:buChar char="n"/>
            </a:pPr>
            <a:r>
              <a:rPr lang="zh-CN" altLang="en-US" dirty="0"/>
              <a:t>复合站点：由传输的属性、方向决定工作方式</a:t>
            </a:r>
            <a:endParaRPr lang="zh-CN" altLang="en-US" dirty="0"/>
          </a:p>
          <a:p>
            <a:pPr lvl="2" latinLnBrk="0">
              <a:lnSpc>
                <a:spcPct val="120000"/>
              </a:lnSpc>
              <a:spcBef>
                <a:spcPts val="0"/>
              </a:spcBef>
              <a:buFont typeface="Wingdings" panose="05000000000000000000" pitchFamily="2" charset="2"/>
              <a:buChar char="n"/>
            </a:pPr>
            <a:r>
              <a:rPr lang="zh-CN" altLang="en-US" dirty="0"/>
              <a:t>复合站同时具有主站与从站的功能</a:t>
            </a:r>
            <a:endParaRPr lang="zh-CN" altLang="en-US" dirty="0"/>
          </a:p>
          <a:p>
            <a:pPr lvl="2" latinLnBrk="0">
              <a:lnSpc>
                <a:spcPct val="120000"/>
              </a:lnSpc>
              <a:spcBef>
                <a:spcPts val="0"/>
              </a:spcBef>
              <a:buFont typeface="Wingdings" panose="05000000000000000000" pitchFamily="2" charset="2"/>
              <a:buChar char="n"/>
            </a:pPr>
            <a:r>
              <a:rPr lang="zh-CN" altLang="en-US" dirty="0"/>
              <a:t>每个复合站都可以发出命令与响应</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644"/>
          <p:cNvSpPr>
            <a:spLocks noChangeArrowheads="1"/>
          </p:cNvSpPr>
          <p:nvPr>
            <p:custDataLst>
              <p:tags r:id="rId1"/>
            </p:custDataLst>
          </p:nvPr>
        </p:nvSpPr>
        <p:spPr bwMode="auto">
          <a:xfrm>
            <a:off x="941294" y="4464000"/>
            <a:ext cx="10179421" cy="401899"/>
          </a:xfrm>
          <a:prstGeom prst="rect">
            <a:avLst/>
          </a:prstGeom>
          <a:solidFill>
            <a:srgbClr val="6697F0">
              <a:alpha val="35000"/>
            </a:srgbClr>
          </a:solidFill>
          <a:ln w="31750">
            <a:solidFill>
              <a:srgbClr val="5F5F5F"/>
            </a:solidFill>
            <a:prstDash val="sysDot"/>
            <a:miter lim="800000"/>
          </a:ln>
          <a:effectLst/>
        </p:spPr>
        <p:txBody>
          <a:bodyPr wrap="none" anchor="ctr"/>
          <a:lstStyle/>
          <a:p>
            <a:pPr>
              <a:lnSpc>
                <a:spcPct val="120000"/>
              </a:lnSpc>
            </a:pPr>
            <a:endParaRPr lang="zh-CN" altLang="en-US" sz="2400" b="1">
              <a:solidFill>
                <a:srgbClr val="333399"/>
              </a:solidFill>
              <a:cs typeface="+mn-ea"/>
              <a:sym typeface="+mn-lt"/>
            </a:endParaRPr>
          </a:p>
        </p:txBody>
      </p:sp>
      <p:sp>
        <p:nvSpPr>
          <p:cNvPr id="2" name="标题 1"/>
          <p:cNvSpPr>
            <a:spLocks noGrp="1"/>
          </p:cNvSpPr>
          <p:nvPr>
            <p:ph type="title"/>
          </p:nvPr>
        </p:nvSpPr>
        <p:spPr/>
        <p:txBody>
          <a:bodyPr/>
          <a:lstStyle/>
          <a:p>
            <a:pPr algn="l">
              <a:buClrTx/>
              <a:buSzTx/>
              <a:buFontTx/>
            </a:pPr>
            <a:r>
              <a:rPr kern="1200">
                <a:sym typeface="+mn-ea"/>
              </a:rPr>
              <a:t>数据链路层在网络中的地位</a:t>
            </a:r>
            <a:endParaRPr kern="120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1679" name="Text Box 530"/>
          <p:cNvSpPr txBox="1">
            <a:spLocks noChangeArrowheads="1"/>
          </p:cNvSpPr>
          <p:nvPr>
            <p:custDataLst>
              <p:tags r:id="rId2"/>
            </p:custDataLst>
          </p:nvPr>
        </p:nvSpPr>
        <p:spPr bwMode="auto">
          <a:xfrm>
            <a:off x="1344058" y="4490506"/>
            <a:ext cx="800218" cy="362344"/>
          </a:xfrm>
          <a:prstGeom prst="rect">
            <a:avLst/>
          </a:prstGeom>
          <a:solidFill>
            <a:srgbClr val="C5E5FB"/>
          </a:solidFill>
          <a:ln w="127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rgbClr val="FF0000"/>
                </a:solidFill>
                <a:cs typeface="+mn-ea"/>
                <a:sym typeface="+mn-lt"/>
              </a:rPr>
              <a:t>链路层</a:t>
            </a:r>
            <a:endParaRPr kumimoji="1" lang="zh-CN" altLang="en-US" sz="1600" b="1" dirty="0">
              <a:solidFill>
                <a:srgbClr val="FF0000"/>
              </a:solidFill>
              <a:cs typeface="+mn-ea"/>
              <a:sym typeface="+mn-lt"/>
            </a:endParaRPr>
          </a:p>
        </p:txBody>
      </p:sp>
      <p:sp>
        <p:nvSpPr>
          <p:cNvPr id="1680" name="Text Box 531"/>
          <p:cNvSpPr txBox="1">
            <a:spLocks noChangeArrowheads="1"/>
          </p:cNvSpPr>
          <p:nvPr>
            <p:custDataLst>
              <p:tags r:id="rId3"/>
            </p:custDataLst>
          </p:nvPr>
        </p:nvSpPr>
        <p:spPr bwMode="auto">
          <a:xfrm>
            <a:off x="1346992" y="3327174"/>
            <a:ext cx="800218" cy="362344"/>
          </a:xfrm>
          <a:prstGeom prst="rect">
            <a:avLst/>
          </a:prstGeom>
          <a:solidFill>
            <a:srgbClr val="C5E5FB"/>
          </a:solidFill>
          <a:ln w="127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应用层</a:t>
            </a:r>
            <a:endParaRPr kumimoji="1" lang="zh-CN" altLang="en-US" sz="1600" b="1" dirty="0">
              <a:cs typeface="+mn-ea"/>
              <a:sym typeface="+mn-lt"/>
            </a:endParaRPr>
          </a:p>
        </p:txBody>
      </p:sp>
      <p:sp>
        <p:nvSpPr>
          <p:cNvPr id="1681" name="Text Box 532"/>
          <p:cNvSpPr txBox="1">
            <a:spLocks noChangeArrowheads="1"/>
          </p:cNvSpPr>
          <p:nvPr>
            <p:custDataLst>
              <p:tags r:id="rId4"/>
            </p:custDataLst>
          </p:nvPr>
        </p:nvSpPr>
        <p:spPr bwMode="auto">
          <a:xfrm>
            <a:off x="1344058" y="3713763"/>
            <a:ext cx="796290" cy="386080"/>
          </a:xfrm>
          <a:prstGeom prst="rect">
            <a:avLst/>
          </a:prstGeom>
          <a:solidFill>
            <a:srgbClr val="C5E5FB"/>
          </a:solidFill>
          <a:ln w="127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传输层</a:t>
            </a:r>
            <a:endParaRPr kumimoji="1" lang="zh-CN" altLang="en-US" sz="1600" b="1" dirty="0">
              <a:cs typeface="+mn-ea"/>
              <a:sym typeface="+mn-lt"/>
            </a:endParaRPr>
          </a:p>
        </p:txBody>
      </p:sp>
      <p:sp>
        <p:nvSpPr>
          <p:cNvPr id="1682" name="Text Box 533"/>
          <p:cNvSpPr txBox="1">
            <a:spLocks noChangeArrowheads="1"/>
          </p:cNvSpPr>
          <p:nvPr>
            <p:custDataLst>
              <p:tags r:id="rId5"/>
            </p:custDataLst>
          </p:nvPr>
        </p:nvSpPr>
        <p:spPr bwMode="auto">
          <a:xfrm>
            <a:off x="1344058" y="4102134"/>
            <a:ext cx="800218" cy="362344"/>
          </a:xfrm>
          <a:prstGeom prst="rect">
            <a:avLst/>
          </a:prstGeom>
          <a:solidFill>
            <a:srgbClr val="C5E5FB"/>
          </a:solidFill>
          <a:ln w="127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网络层</a:t>
            </a:r>
            <a:endParaRPr kumimoji="1" lang="zh-CN" altLang="en-US" sz="1600" b="1">
              <a:cs typeface="+mn-ea"/>
              <a:sym typeface="+mn-lt"/>
            </a:endParaRPr>
          </a:p>
        </p:txBody>
      </p:sp>
      <p:sp>
        <p:nvSpPr>
          <p:cNvPr id="1683" name="Text Box 534"/>
          <p:cNvSpPr txBox="1">
            <a:spLocks noChangeArrowheads="1"/>
          </p:cNvSpPr>
          <p:nvPr>
            <p:custDataLst>
              <p:tags r:id="rId6"/>
            </p:custDataLst>
          </p:nvPr>
        </p:nvSpPr>
        <p:spPr bwMode="auto">
          <a:xfrm>
            <a:off x="1344058" y="4878877"/>
            <a:ext cx="800218" cy="362344"/>
          </a:xfrm>
          <a:prstGeom prst="rect">
            <a:avLst/>
          </a:prstGeom>
          <a:solidFill>
            <a:srgbClr val="C5E5FB"/>
          </a:solidFill>
          <a:ln w="12700">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endParaRPr kumimoji="1" lang="zh-CN" altLang="en-US" sz="1600" b="1" dirty="0">
              <a:cs typeface="+mn-ea"/>
              <a:sym typeface="+mn-lt"/>
            </a:endParaRPr>
          </a:p>
        </p:txBody>
      </p:sp>
      <p:sp>
        <p:nvSpPr>
          <p:cNvPr id="1691" name="Text Box 553"/>
          <p:cNvSpPr txBox="1">
            <a:spLocks noChangeArrowheads="1"/>
          </p:cNvSpPr>
          <p:nvPr>
            <p:custDataLst>
              <p:tags r:id="rId7"/>
            </p:custDataLst>
          </p:nvPr>
        </p:nvSpPr>
        <p:spPr bwMode="auto">
          <a:xfrm>
            <a:off x="3497012" y="4896000"/>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endParaRPr kumimoji="1" lang="zh-CN" altLang="en-US" sz="1600" b="1" dirty="0">
              <a:cs typeface="+mn-ea"/>
              <a:sym typeface="+mn-lt"/>
            </a:endParaRPr>
          </a:p>
        </p:txBody>
      </p:sp>
      <p:sp>
        <p:nvSpPr>
          <p:cNvPr id="5" name="Text Box 530"/>
          <p:cNvSpPr txBox="1">
            <a:spLocks noChangeArrowheads="1"/>
          </p:cNvSpPr>
          <p:nvPr>
            <p:custDataLst>
              <p:tags r:id="rId8"/>
            </p:custDataLst>
          </p:nvPr>
        </p:nvSpPr>
        <p:spPr bwMode="auto">
          <a:xfrm>
            <a:off x="9976248" y="4473361"/>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rgbClr val="FF0000"/>
                </a:solidFill>
                <a:cs typeface="+mn-ea"/>
                <a:sym typeface="+mn-lt"/>
              </a:rPr>
              <a:t>链路层</a:t>
            </a:r>
            <a:endParaRPr kumimoji="1" lang="zh-CN" altLang="en-US" sz="1600" b="1" dirty="0">
              <a:solidFill>
                <a:srgbClr val="FF0000"/>
              </a:solidFill>
              <a:cs typeface="+mn-ea"/>
              <a:sym typeface="+mn-lt"/>
            </a:endParaRPr>
          </a:p>
        </p:txBody>
      </p:sp>
      <p:sp>
        <p:nvSpPr>
          <p:cNvPr id="6" name="Text Box 531"/>
          <p:cNvSpPr txBox="1">
            <a:spLocks noChangeArrowheads="1"/>
          </p:cNvSpPr>
          <p:nvPr>
            <p:custDataLst>
              <p:tags r:id="rId9"/>
            </p:custDataLst>
          </p:nvPr>
        </p:nvSpPr>
        <p:spPr bwMode="auto">
          <a:xfrm>
            <a:off x="9979182" y="3310029"/>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应用层</a:t>
            </a:r>
            <a:endParaRPr kumimoji="1" lang="zh-CN" altLang="en-US" sz="1600" b="1" dirty="0">
              <a:cs typeface="+mn-ea"/>
              <a:sym typeface="+mn-lt"/>
            </a:endParaRPr>
          </a:p>
        </p:txBody>
      </p:sp>
      <p:sp>
        <p:nvSpPr>
          <p:cNvPr id="7" name="Text Box 532"/>
          <p:cNvSpPr txBox="1">
            <a:spLocks noChangeArrowheads="1"/>
          </p:cNvSpPr>
          <p:nvPr>
            <p:custDataLst>
              <p:tags r:id="rId10"/>
            </p:custDataLst>
          </p:nvPr>
        </p:nvSpPr>
        <p:spPr bwMode="auto">
          <a:xfrm>
            <a:off x="9976248" y="3696618"/>
            <a:ext cx="796290" cy="386080"/>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传输层</a:t>
            </a:r>
            <a:endParaRPr kumimoji="1" lang="zh-CN" altLang="en-US" sz="1600" b="1" dirty="0">
              <a:cs typeface="+mn-ea"/>
              <a:sym typeface="+mn-lt"/>
            </a:endParaRPr>
          </a:p>
        </p:txBody>
      </p:sp>
      <p:sp>
        <p:nvSpPr>
          <p:cNvPr id="8" name="Text Box 533"/>
          <p:cNvSpPr txBox="1">
            <a:spLocks noChangeArrowheads="1"/>
          </p:cNvSpPr>
          <p:nvPr>
            <p:custDataLst>
              <p:tags r:id="rId11"/>
            </p:custDataLst>
          </p:nvPr>
        </p:nvSpPr>
        <p:spPr bwMode="auto">
          <a:xfrm>
            <a:off x="9976248" y="4084989"/>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a:cs typeface="+mn-ea"/>
                <a:sym typeface="+mn-lt"/>
              </a:rPr>
              <a:t>网络层</a:t>
            </a:r>
            <a:endParaRPr kumimoji="1" lang="zh-CN" altLang="en-US" sz="1600" b="1">
              <a:cs typeface="+mn-ea"/>
              <a:sym typeface="+mn-lt"/>
            </a:endParaRPr>
          </a:p>
        </p:txBody>
      </p:sp>
      <p:sp>
        <p:nvSpPr>
          <p:cNvPr id="9" name="Text Box 534"/>
          <p:cNvSpPr txBox="1">
            <a:spLocks noChangeArrowheads="1"/>
          </p:cNvSpPr>
          <p:nvPr>
            <p:custDataLst>
              <p:tags r:id="rId12"/>
            </p:custDataLst>
          </p:nvPr>
        </p:nvSpPr>
        <p:spPr bwMode="auto">
          <a:xfrm>
            <a:off x="9976248" y="4861732"/>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endParaRPr kumimoji="1" lang="zh-CN" altLang="en-US" sz="1600" b="1" dirty="0">
              <a:cs typeface="+mn-ea"/>
              <a:sym typeface="+mn-lt"/>
            </a:endParaRPr>
          </a:p>
        </p:txBody>
      </p:sp>
      <p:sp>
        <p:nvSpPr>
          <p:cNvPr id="10" name="Text Box 551"/>
          <p:cNvSpPr txBox="1">
            <a:spLocks noChangeArrowheads="1"/>
          </p:cNvSpPr>
          <p:nvPr>
            <p:custDataLst>
              <p:tags r:id="rId13"/>
            </p:custDataLst>
          </p:nvPr>
        </p:nvSpPr>
        <p:spPr bwMode="auto">
          <a:xfrm>
            <a:off x="7870175" y="4490912"/>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rgbClr val="FF0000"/>
                </a:solidFill>
                <a:cs typeface="+mn-ea"/>
                <a:sym typeface="+mn-lt"/>
              </a:rPr>
              <a:t>链路层</a:t>
            </a:r>
            <a:endParaRPr kumimoji="1" lang="zh-CN" altLang="en-US" sz="1600" b="1" dirty="0">
              <a:solidFill>
                <a:srgbClr val="FF0000"/>
              </a:solidFill>
              <a:cs typeface="+mn-ea"/>
              <a:sym typeface="+mn-lt"/>
            </a:endParaRPr>
          </a:p>
        </p:txBody>
      </p:sp>
      <p:sp>
        <p:nvSpPr>
          <p:cNvPr id="11" name="Text Box 552"/>
          <p:cNvSpPr txBox="1">
            <a:spLocks noChangeArrowheads="1"/>
          </p:cNvSpPr>
          <p:nvPr>
            <p:custDataLst>
              <p:tags r:id="rId14"/>
            </p:custDataLst>
          </p:nvPr>
        </p:nvSpPr>
        <p:spPr bwMode="auto">
          <a:xfrm>
            <a:off x="7870175" y="4094071"/>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网络层</a:t>
            </a:r>
            <a:endParaRPr kumimoji="1" lang="zh-CN" altLang="en-US" sz="1600" b="1" dirty="0">
              <a:cs typeface="+mn-ea"/>
              <a:sym typeface="+mn-lt"/>
            </a:endParaRPr>
          </a:p>
        </p:txBody>
      </p:sp>
      <p:sp>
        <p:nvSpPr>
          <p:cNvPr id="12" name="Text Box 553"/>
          <p:cNvSpPr txBox="1">
            <a:spLocks noChangeArrowheads="1"/>
          </p:cNvSpPr>
          <p:nvPr>
            <p:custDataLst>
              <p:tags r:id="rId15"/>
            </p:custDataLst>
          </p:nvPr>
        </p:nvSpPr>
        <p:spPr bwMode="auto">
          <a:xfrm>
            <a:off x="7880417" y="4877683"/>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endParaRPr kumimoji="1" lang="zh-CN" altLang="en-US" sz="1600" b="1" dirty="0">
              <a:cs typeface="+mn-ea"/>
              <a:sym typeface="+mn-lt"/>
            </a:endParaRPr>
          </a:p>
        </p:txBody>
      </p:sp>
      <p:grpSp>
        <p:nvGrpSpPr>
          <p:cNvPr id="18" name="组合 17"/>
          <p:cNvGrpSpPr/>
          <p:nvPr/>
        </p:nvGrpSpPr>
        <p:grpSpPr>
          <a:xfrm>
            <a:off x="2442633" y="3398677"/>
            <a:ext cx="7306733" cy="1858855"/>
            <a:chOff x="2446865" y="3627967"/>
            <a:chExt cx="7306733" cy="1858855"/>
          </a:xfrm>
        </p:grpSpPr>
        <p:cxnSp>
          <p:nvCxnSpPr>
            <p:cNvPr id="19" name="直接连接符 18"/>
            <p:cNvCxnSpPr/>
            <p:nvPr>
              <p:custDataLst>
                <p:tags r:id="rId16"/>
              </p:custDataLst>
            </p:nvPr>
          </p:nvCxnSpPr>
          <p:spPr>
            <a:xfrm>
              <a:off x="2446865" y="3657600"/>
              <a:ext cx="0" cy="1829222"/>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custDataLst>
                <p:tags r:id="rId17"/>
              </p:custDataLst>
            </p:nvPr>
          </p:nvCxnSpPr>
          <p:spPr>
            <a:xfrm>
              <a:off x="9753598" y="3627967"/>
              <a:ext cx="0" cy="1858855"/>
            </a:xfrm>
            <a:prstGeom prst="line">
              <a:avLst/>
            </a:prstGeom>
            <a:ln w="38100">
              <a:solidFill>
                <a:srgbClr val="7030A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custDataLst>
                <p:tags r:id="rId18"/>
              </p:custDataLst>
            </p:nvPr>
          </p:nvCxnSpPr>
          <p:spPr>
            <a:xfrm>
              <a:off x="3242731"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custDataLst>
                <p:tags r:id="rId19"/>
              </p:custDataLst>
            </p:nvPr>
          </p:nvCxnSpPr>
          <p:spPr>
            <a:xfrm>
              <a:off x="5414430"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20"/>
              </p:custDataLst>
            </p:nvPr>
          </p:nvCxnSpPr>
          <p:spPr>
            <a:xfrm>
              <a:off x="7586131"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custDataLst>
                <p:tags r:id="rId21"/>
              </p:custDataLst>
            </p:nvPr>
          </p:nvCxnSpPr>
          <p:spPr>
            <a:xfrm>
              <a:off x="4605865" y="5016500"/>
              <a:ext cx="0" cy="4703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22"/>
              </p:custDataLst>
            </p:nvPr>
          </p:nvCxnSpPr>
          <p:spPr>
            <a:xfrm>
              <a:off x="6777563" y="4610100"/>
              <a:ext cx="0" cy="8767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23"/>
              </p:custDataLst>
            </p:nvPr>
          </p:nvCxnSpPr>
          <p:spPr>
            <a:xfrm>
              <a:off x="8953500" y="4165600"/>
              <a:ext cx="0" cy="1321222"/>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24"/>
              </p:custDataLst>
            </p:nvPr>
          </p:nvCxnSpPr>
          <p:spPr>
            <a:xfrm>
              <a:off x="24468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custDataLst>
                <p:tags r:id="rId25"/>
              </p:custDataLst>
            </p:nvPr>
          </p:nvCxnSpPr>
          <p:spPr>
            <a:xfrm>
              <a:off x="4618564"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custDataLst>
                <p:tags r:id="rId26"/>
              </p:custDataLst>
            </p:nvPr>
          </p:nvCxnSpPr>
          <p:spPr>
            <a:xfrm>
              <a:off x="6790265"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custDataLst>
                <p:tags r:id="rId27"/>
              </p:custDataLst>
            </p:nvPr>
          </p:nvCxnSpPr>
          <p:spPr>
            <a:xfrm>
              <a:off x="8953500" y="5486822"/>
              <a:ext cx="79586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28"/>
              </p:custDataLst>
            </p:nvPr>
          </p:nvCxnSpPr>
          <p:spPr>
            <a:xfrm>
              <a:off x="3242731" y="50165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custDataLst>
                <p:tags r:id="rId29"/>
              </p:custDataLst>
            </p:nvPr>
          </p:nvCxnSpPr>
          <p:spPr>
            <a:xfrm>
              <a:off x="5444507" y="46101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custDataLst>
                <p:tags r:id="rId30"/>
              </p:custDataLst>
            </p:nvPr>
          </p:nvCxnSpPr>
          <p:spPr>
            <a:xfrm>
              <a:off x="7590366" y="4165600"/>
              <a:ext cx="1363134"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grpSp>
      <p:sp>
        <p:nvSpPr>
          <p:cNvPr id="13" name="Text Box 551"/>
          <p:cNvSpPr txBox="1">
            <a:spLocks noChangeArrowheads="1"/>
          </p:cNvSpPr>
          <p:nvPr>
            <p:custDataLst>
              <p:tags r:id="rId31"/>
            </p:custDataLst>
          </p:nvPr>
        </p:nvSpPr>
        <p:spPr bwMode="auto">
          <a:xfrm>
            <a:off x="5692125" y="4509962"/>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solidFill>
                  <a:srgbClr val="FF0000"/>
                </a:solidFill>
                <a:cs typeface="+mn-ea"/>
                <a:sym typeface="+mn-lt"/>
              </a:rPr>
              <a:t>链路层</a:t>
            </a:r>
            <a:endParaRPr kumimoji="1" lang="zh-CN" altLang="en-US" sz="1600" b="1" dirty="0">
              <a:solidFill>
                <a:srgbClr val="FF0000"/>
              </a:solidFill>
              <a:cs typeface="+mn-ea"/>
              <a:sym typeface="+mn-lt"/>
            </a:endParaRPr>
          </a:p>
        </p:txBody>
      </p:sp>
      <p:sp>
        <p:nvSpPr>
          <p:cNvPr id="14" name="Text Box 553"/>
          <p:cNvSpPr txBox="1">
            <a:spLocks noChangeArrowheads="1"/>
          </p:cNvSpPr>
          <p:nvPr>
            <p:custDataLst>
              <p:tags r:id="rId32"/>
            </p:custDataLst>
          </p:nvPr>
        </p:nvSpPr>
        <p:spPr bwMode="auto">
          <a:xfrm>
            <a:off x="5702367" y="4896733"/>
            <a:ext cx="800218" cy="362344"/>
          </a:xfrm>
          <a:prstGeom prst="rect">
            <a:avLst/>
          </a:prstGeom>
          <a:solidFill>
            <a:srgbClr val="C5E5FB"/>
          </a:solidFill>
          <a:ln>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1600" b="1" dirty="0">
                <a:cs typeface="+mn-ea"/>
                <a:sym typeface="+mn-lt"/>
              </a:rPr>
              <a:t>物理层</a:t>
            </a:r>
            <a:endParaRPr kumimoji="1" lang="zh-CN" altLang="en-US" sz="1600" b="1" dirty="0">
              <a:cs typeface="+mn-ea"/>
              <a:sym typeface="+mn-lt"/>
            </a:endParaRPr>
          </a:p>
        </p:txBody>
      </p:sp>
      <p:grpSp>
        <p:nvGrpSpPr>
          <p:cNvPr id="16" name="组合 15"/>
          <p:cNvGrpSpPr/>
          <p:nvPr/>
        </p:nvGrpSpPr>
        <p:grpSpPr>
          <a:xfrm>
            <a:off x="1747509" y="5257532"/>
            <a:ext cx="8691892" cy="288032"/>
            <a:chOff x="1751741" y="5482589"/>
            <a:chExt cx="8691892" cy="288032"/>
          </a:xfrm>
        </p:grpSpPr>
        <p:cxnSp>
          <p:nvCxnSpPr>
            <p:cNvPr id="17" name="直接连接符 16"/>
            <p:cNvCxnSpPr/>
            <p:nvPr>
              <p:custDataLst>
                <p:tags r:id="rId33"/>
              </p:custDataLst>
            </p:nvPr>
          </p:nvCxnSpPr>
          <p:spPr bwMode="auto">
            <a:xfrm>
              <a:off x="1751741" y="5770621"/>
              <a:ext cx="8691892" cy="0"/>
            </a:xfrm>
            <a:prstGeom prst="line">
              <a:avLst/>
            </a:prstGeom>
            <a:noFill/>
            <a:ln w="25400" cap="flat" cmpd="sng" algn="ctr">
              <a:solidFill>
                <a:schemeClr val="tx1"/>
              </a:solidFill>
              <a:prstDash val="solid"/>
              <a:round/>
              <a:headEnd type="none" w="med" len="med"/>
              <a:tailEnd type="none" w="med" len="med"/>
            </a:ln>
            <a:effectLst/>
          </p:spPr>
        </p:cxnSp>
        <p:cxnSp>
          <p:nvCxnSpPr>
            <p:cNvPr id="34" name="直接连接符 33"/>
            <p:cNvCxnSpPr/>
            <p:nvPr>
              <p:custDataLst>
                <p:tags r:id="rId34"/>
              </p:custDataLst>
            </p:nvPr>
          </p:nvCxnSpPr>
          <p:spPr bwMode="auto">
            <a:xfrm flipV="1">
              <a:off x="1751741"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35" name="直接连接符 34"/>
            <p:cNvCxnSpPr/>
            <p:nvPr>
              <p:custDataLst>
                <p:tags r:id="rId35"/>
              </p:custDataLst>
            </p:nvPr>
          </p:nvCxnSpPr>
          <p:spPr bwMode="auto">
            <a:xfrm flipV="1">
              <a:off x="610914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36" name="直接连接符 35"/>
            <p:cNvCxnSpPr/>
            <p:nvPr>
              <p:custDataLst>
                <p:tags r:id="rId36"/>
              </p:custDataLst>
            </p:nvPr>
          </p:nvCxnSpPr>
          <p:spPr bwMode="auto">
            <a:xfrm flipV="1">
              <a:off x="10443633"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37" name="直接连接符 36"/>
            <p:cNvCxnSpPr/>
            <p:nvPr>
              <p:custDataLst>
                <p:tags r:id="rId37"/>
              </p:custDataLst>
            </p:nvPr>
          </p:nvCxnSpPr>
          <p:spPr bwMode="auto">
            <a:xfrm flipV="1">
              <a:off x="8272376" y="5482589"/>
              <a:ext cx="0" cy="288032"/>
            </a:xfrm>
            <a:prstGeom prst="line">
              <a:avLst/>
            </a:prstGeom>
            <a:noFill/>
            <a:ln w="25400" cap="flat" cmpd="sng" algn="ctr">
              <a:solidFill>
                <a:schemeClr val="tx1"/>
              </a:solidFill>
              <a:prstDash val="solid"/>
              <a:round/>
              <a:headEnd type="none" w="med" len="med"/>
              <a:tailEnd type="none" w="med" len="med"/>
            </a:ln>
            <a:effectLst/>
          </p:spPr>
        </p:cxnSp>
        <p:cxnSp>
          <p:nvCxnSpPr>
            <p:cNvPr id="38" name="直接连接符 37"/>
            <p:cNvCxnSpPr/>
            <p:nvPr>
              <p:custDataLst>
                <p:tags r:id="rId38"/>
              </p:custDataLst>
            </p:nvPr>
          </p:nvCxnSpPr>
          <p:spPr bwMode="auto">
            <a:xfrm flipV="1">
              <a:off x="3933209" y="5482589"/>
              <a:ext cx="0" cy="288032"/>
            </a:xfrm>
            <a:prstGeom prst="line">
              <a:avLst/>
            </a:prstGeom>
            <a:noFill/>
            <a:ln w="25400" cap="flat" cmpd="sng" algn="ctr">
              <a:solidFill>
                <a:schemeClr val="tx1"/>
              </a:solidFill>
              <a:prstDash val="solid"/>
              <a:round/>
              <a:headEnd type="none" w="med" len="med"/>
              <a:tailEnd type="none" w="med" len="med"/>
            </a:ln>
            <a:effectLst/>
          </p:spPr>
        </p:cxnSp>
      </p:grpSp>
      <p:sp>
        <p:nvSpPr>
          <p:cNvPr id="39" name="文本框 64"/>
          <p:cNvSpPr txBox="1"/>
          <p:nvPr>
            <p:custDataLst>
              <p:tags r:id="rId39"/>
            </p:custDataLst>
          </p:nvPr>
        </p:nvSpPr>
        <p:spPr>
          <a:xfrm>
            <a:off x="3188097" y="4032124"/>
            <a:ext cx="1585690"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集线器（</a:t>
            </a:r>
            <a:r>
              <a:rPr lang="en-US" altLang="zh-CN" sz="1600" dirty="0">
                <a:cs typeface="+mn-ea"/>
                <a:sym typeface="+mn-lt"/>
              </a:rPr>
              <a:t>Hub</a:t>
            </a:r>
            <a:r>
              <a:rPr lang="zh-CN" altLang="en-US" sz="1600" dirty="0">
                <a:cs typeface="+mn-ea"/>
                <a:sym typeface="+mn-lt"/>
              </a:rPr>
              <a:t>）</a:t>
            </a:r>
            <a:endParaRPr lang="zh-CN" altLang="en-US" sz="1600" dirty="0">
              <a:cs typeface="+mn-ea"/>
              <a:sym typeface="+mn-lt"/>
            </a:endParaRPr>
          </a:p>
        </p:txBody>
      </p:sp>
      <p:sp>
        <p:nvSpPr>
          <p:cNvPr id="40" name="文本框 65"/>
          <p:cNvSpPr txBox="1"/>
          <p:nvPr>
            <p:custDataLst>
              <p:tags r:id="rId40"/>
            </p:custDataLst>
          </p:nvPr>
        </p:nvSpPr>
        <p:spPr>
          <a:xfrm>
            <a:off x="5266873" y="3890210"/>
            <a:ext cx="1813317"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交换机（</a:t>
            </a:r>
            <a:r>
              <a:rPr lang="en-US" altLang="zh-CN" sz="1600" dirty="0">
                <a:cs typeface="+mn-ea"/>
                <a:sym typeface="+mn-lt"/>
              </a:rPr>
              <a:t>Switch</a:t>
            </a:r>
            <a:r>
              <a:rPr lang="zh-CN" altLang="en-US" sz="1600" dirty="0">
                <a:cs typeface="+mn-ea"/>
                <a:sym typeface="+mn-lt"/>
              </a:rPr>
              <a:t>）</a:t>
            </a:r>
            <a:endParaRPr lang="zh-CN" altLang="en-US" sz="1600" dirty="0">
              <a:cs typeface="+mn-ea"/>
              <a:sym typeface="+mn-lt"/>
            </a:endParaRPr>
          </a:p>
        </p:txBody>
      </p:sp>
      <p:sp>
        <p:nvSpPr>
          <p:cNvPr id="41" name="文本框 66"/>
          <p:cNvSpPr txBox="1"/>
          <p:nvPr>
            <p:custDataLst>
              <p:tags r:id="rId41"/>
            </p:custDataLst>
          </p:nvPr>
        </p:nvSpPr>
        <p:spPr>
          <a:xfrm>
            <a:off x="7397422" y="3500590"/>
            <a:ext cx="1826141" cy="36234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zh-CN" altLang="en-US" sz="1600" dirty="0">
                <a:cs typeface="+mn-ea"/>
                <a:sym typeface="+mn-lt"/>
              </a:rPr>
              <a:t>路由器（</a:t>
            </a:r>
            <a:r>
              <a:rPr lang="en-US" altLang="zh-CN" sz="1600" dirty="0">
                <a:cs typeface="+mn-ea"/>
                <a:sym typeface="+mn-lt"/>
              </a:rPr>
              <a:t>Router</a:t>
            </a:r>
            <a:r>
              <a:rPr lang="zh-CN" altLang="en-US" sz="1600" dirty="0">
                <a:cs typeface="+mn-ea"/>
                <a:sym typeface="+mn-lt"/>
              </a:rPr>
              <a:t>）</a:t>
            </a:r>
            <a:endParaRPr lang="zh-CN" altLang="en-US" sz="1600" dirty="0">
              <a:cs typeface="+mn-ea"/>
              <a:sym typeface="+mn-lt"/>
            </a:endParaRPr>
          </a:p>
        </p:txBody>
      </p:sp>
      <p:sp>
        <p:nvSpPr>
          <p:cNvPr id="42" name="Line 630"/>
          <p:cNvSpPr>
            <a:spLocks noChangeShapeType="1"/>
          </p:cNvSpPr>
          <p:nvPr>
            <p:custDataLst>
              <p:tags r:id="rId42"/>
            </p:custDataLst>
          </p:nvPr>
        </p:nvSpPr>
        <p:spPr bwMode="auto">
          <a:xfrm>
            <a:off x="2252581" y="4632678"/>
            <a:ext cx="3266474" cy="20955"/>
          </a:xfrm>
          <a:prstGeom prst="line">
            <a:avLst/>
          </a:prstGeom>
          <a:noFill/>
          <a:ln w="28575" cmpd="sng">
            <a:solidFill>
              <a:srgbClr val="FF0000"/>
            </a:solidFill>
            <a:prstDash val="sys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20000"/>
              </a:lnSpc>
            </a:pPr>
            <a:endParaRPr lang="zh-CN" altLang="en-US" sz="2400" b="1" dirty="0">
              <a:solidFill>
                <a:srgbClr val="333399"/>
              </a:solidFill>
              <a:cs typeface="+mn-ea"/>
              <a:sym typeface="+mn-lt"/>
            </a:endParaRPr>
          </a:p>
        </p:txBody>
      </p:sp>
      <p:sp>
        <p:nvSpPr>
          <p:cNvPr id="43" name="Line 630"/>
          <p:cNvSpPr>
            <a:spLocks noChangeShapeType="1"/>
          </p:cNvSpPr>
          <p:nvPr>
            <p:custDataLst>
              <p:tags r:id="rId43"/>
            </p:custDataLst>
          </p:nvPr>
        </p:nvSpPr>
        <p:spPr bwMode="auto">
          <a:xfrm>
            <a:off x="6607171" y="4653633"/>
            <a:ext cx="1076228" cy="0"/>
          </a:xfrm>
          <a:prstGeom prst="line">
            <a:avLst/>
          </a:prstGeom>
          <a:noFill/>
          <a:ln w="28575" cmpd="sng">
            <a:solidFill>
              <a:srgbClr val="FF0000"/>
            </a:solidFill>
            <a:prstDash val="sys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lvl="0" algn="l">
              <a:lnSpc>
                <a:spcPct val="120000"/>
              </a:lnSpc>
              <a:buClrTx/>
              <a:buSzTx/>
              <a:buFontTx/>
            </a:pPr>
            <a:endParaRPr lang="zh-CN" altLang="en-US" sz="2400" b="1" dirty="0">
              <a:solidFill>
                <a:srgbClr val="333399"/>
              </a:solidFill>
              <a:cs typeface="+mn-ea"/>
              <a:sym typeface="+mn-lt"/>
            </a:endParaRPr>
          </a:p>
        </p:txBody>
      </p:sp>
      <p:sp>
        <p:nvSpPr>
          <p:cNvPr id="44" name="Line 630"/>
          <p:cNvSpPr>
            <a:spLocks noChangeShapeType="1"/>
          </p:cNvSpPr>
          <p:nvPr>
            <p:custDataLst>
              <p:tags r:id="rId44"/>
            </p:custDataLst>
          </p:nvPr>
        </p:nvSpPr>
        <p:spPr bwMode="auto">
          <a:xfrm>
            <a:off x="8789196" y="4632678"/>
            <a:ext cx="1079877" cy="0"/>
          </a:xfrm>
          <a:prstGeom prst="line">
            <a:avLst/>
          </a:prstGeom>
          <a:noFill/>
          <a:ln w="28575" cmpd="sng">
            <a:solidFill>
              <a:srgbClr val="FF0000"/>
            </a:solidFill>
            <a:prstDash val="sys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lvl="0" algn="l">
              <a:lnSpc>
                <a:spcPct val="120000"/>
              </a:lnSpc>
              <a:buClrTx/>
              <a:buSzTx/>
              <a:buFontTx/>
            </a:pPr>
            <a:endParaRPr lang="zh-CN" altLang="en-US" sz="2400" b="1" dirty="0">
              <a:solidFill>
                <a:srgbClr val="333399"/>
              </a:solidFill>
              <a:cs typeface="+mn-ea"/>
              <a:sym typeface="+mn-lt"/>
            </a:endParaRPr>
          </a:p>
        </p:txBody>
      </p:sp>
      <p:sp>
        <p:nvSpPr>
          <p:cNvPr id="45" name="Rectangle 25"/>
          <p:cNvSpPr>
            <a:spLocks noChangeArrowheads="1"/>
          </p:cNvSpPr>
          <p:nvPr>
            <p:custDataLst>
              <p:tags r:id="rId45"/>
            </p:custDataLst>
          </p:nvPr>
        </p:nvSpPr>
        <p:spPr bwMode="auto">
          <a:xfrm>
            <a:off x="1262378" y="2791054"/>
            <a:ext cx="851581"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cs typeface="+mn-ea"/>
                <a:sym typeface="+mn-lt"/>
              </a:rPr>
              <a:t>主机 </a:t>
            </a:r>
            <a:r>
              <a:rPr kumimoji="1" lang="en-US" altLang="zh-CN" sz="1600" b="1" dirty="0">
                <a:cs typeface="+mn-ea"/>
                <a:sym typeface="+mn-lt"/>
              </a:rPr>
              <a:t>A</a:t>
            </a:r>
            <a:endParaRPr kumimoji="1" lang="en-US" altLang="zh-CN" sz="1600" b="1" dirty="0">
              <a:cs typeface="+mn-ea"/>
              <a:sym typeface="+mn-lt"/>
            </a:endParaRPr>
          </a:p>
        </p:txBody>
      </p:sp>
      <p:sp>
        <p:nvSpPr>
          <p:cNvPr id="46" name="Rectangle 25"/>
          <p:cNvSpPr>
            <a:spLocks noChangeArrowheads="1"/>
          </p:cNvSpPr>
          <p:nvPr>
            <p:custDataLst>
              <p:tags r:id="rId46"/>
            </p:custDataLst>
          </p:nvPr>
        </p:nvSpPr>
        <p:spPr bwMode="auto">
          <a:xfrm>
            <a:off x="9945363" y="2766223"/>
            <a:ext cx="859212" cy="389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0651" tIns="59267" rIns="120651" bIns="59267">
            <a:spAutoFit/>
          </a:bodyPr>
          <a:lstStyle/>
          <a:p>
            <a:pPr algn="ctr" defTabSz="1016000" eaLnBrk="0" hangingPunct="0">
              <a:lnSpc>
                <a:spcPct val="120000"/>
              </a:lnSpc>
            </a:pPr>
            <a:r>
              <a:rPr kumimoji="1" lang="zh-CN" altLang="en-US" sz="1600" b="1" dirty="0">
                <a:cs typeface="+mn-ea"/>
                <a:sym typeface="+mn-lt"/>
              </a:rPr>
              <a:t>主机 </a:t>
            </a:r>
            <a:r>
              <a:rPr kumimoji="1" lang="en-US" altLang="zh-CN" sz="1600" b="1" dirty="0">
                <a:cs typeface="+mn-ea"/>
                <a:sym typeface="+mn-lt"/>
              </a:rPr>
              <a:t>B</a:t>
            </a:r>
            <a:endParaRPr kumimoji="1" lang="en-US" altLang="zh-CN" sz="1600" b="1" dirty="0">
              <a:cs typeface="+mn-ea"/>
              <a:sym typeface="+mn-lt"/>
            </a:endParaRPr>
          </a:p>
        </p:txBody>
      </p:sp>
      <p:sp>
        <p:nvSpPr>
          <p:cNvPr id="47" name="文本框 46"/>
          <p:cNvSpPr txBox="1"/>
          <p:nvPr>
            <p:custDataLst>
              <p:tags r:id="rId47"/>
            </p:custDataLst>
          </p:nvPr>
        </p:nvSpPr>
        <p:spPr>
          <a:xfrm>
            <a:off x="871855" y="5732780"/>
            <a:ext cx="10360025" cy="398780"/>
          </a:xfrm>
          <a:prstGeom prst="rect">
            <a:avLst/>
          </a:prstGeom>
          <a:noFill/>
        </p:spPr>
        <p:txBody>
          <a:bodyPr wrap="square" rtlCol="0" anchor="t">
            <a:spAutoFit/>
          </a:bodyPr>
          <a:lstStyle/>
          <a:p>
            <a:pPr marL="0" indent="0" algn="l">
              <a:buFont typeface="Wingdings" panose="05000000000000000000" charset="0"/>
              <a:buNone/>
            </a:pPr>
            <a:r>
              <a:rPr lang="en-US" altLang="zh-CN" dirty="0">
                <a:ea typeface="微软雅黑 Light" panose="020B0502040204020203" pitchFamily="34" charset="-122"/>
                <a:cs typeface="微软雅黑 Light" panose="020B0502040204020203" pitchFamily="34" charset="-122"/>
                <a:sym typeface="+mn-ea"/>
              </a:rPr>
              <a:t>                    </a:t>
            </a:r>
            <a:r>
              <a:rPr lang="zh-CN" altLang="en-US" dirty="0">
                <a:ea typeface="微软雅黑 Light" panose="020B0502040204020203" pitchFamily="34" charset="-122"/>
                <a:cs typeface="微软雅黑 Light" panose="020B0502040204020203" pitchFamily="34" charset="-122"/>
                <a:sym typeface="+mn-ea"/>
              </a:rPr>
              <a:t>从整个网络层次上来看数据的流动</a:t>
            </a:r>
            <a:r>
              <a:rPr lang="en-US" altLang="zh-CN" dirty="0">
                <a:ea typeface="微软雅黑 Light" panose="020B0502040204020203" pitchFamily="34" charset="-122"/>
                <a:cs typeface="微软雅黑 Light" panose="020B0502040204020203" pitchFamily="34" charset="-122"/>
                <a:sym typeface="+mn-ea"/>
              </a:rPr>
              <a:t> </a:t>
            </a:r>
            <a:r>
              <a:rPr lang="zh-CN" altLang="en-US" dirty="0">
                <a:ea typeface="微软雅黑 Light" panose="020B0502040204020203" pitchFamily="34" charset="-122"/>
                <a:cs typeface="微软雅黑 Light" panose="020B0502040204020203" pitchFamily="34" charset="-122"/>
                <a:sym typeface="+mn-ea"/>
              </a:rPr>
              <a:t>；</a:t>
            </a:r>
            <a:r>
              <a:rPr lang="en-US" altLang="zh-CN" dirty="0">
                <a:ea typeface="微软雅黑 Light" panose="020B0502040204020203" pitchFamily="34" charset="-122"/>
                <a:cs typeface="微软雅黑 Light" panose="020B0502040204020203" pitchFamily="34" charset="-122"/>
                <a:sym typeface="+mn-ea"/>
              </a:rPr>
              <a:t>                </a:t>
            </a:r>
            <a:r>
              <a:rPr lang="zh-CN" altLang="en-US" dirty="0">
                <a:ea typeface="微软雅黑 Light" panose="020B0502040204020203" pitchFamily="34" charset="-122"/>
                <a:cs typeface="微软雅黑 Light" panose="020B0502040204020203" pitchFamily="34" charset="-122"/>
                <a:sym typeface="+mn-ea"/>
              </a:rPr>
              <a:t>仅从数据链路层观察帧的流动</a:t>
            </a:r>
            <a:endParaRPr lang="zh-CN" altLang="en-US" dirty="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sp>
        <p:nvSpPr>
          <p:cNvPr id="49" name="Line 630"/>
          <p:cNvSpPr>
            <a:spLocks noChangeShapeType="1"/>
          </p:cNvSpPr>
          <p:nvPr>
            <p:custDataLst>
              <p:tags r:id="rId48"/>
            </p:custDataLst>
          </p:nvPr>
        </p:nvSpPr>
        <p:spPr bwMode="auto">
          <a:xfrm>
            <a:off x="6528431" y="5949033"/>
            <a:ext cx="1076228" cy="0"/>
          </a:xfrm>
          <a:prstGeom prst="line">
            <a:avLst/>
          </a:prstGeom>
          <a:noFill/>
          <a:ln w="28575" cmpd="sng">
            <a:solidFill>
              <a:srgbClr val="FF0000"/>
            </a:solidFill>
            <a:prstDash val="sys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lvl="0" algn="l">
              <a:lnSpc>
                <a:spcPct val="120000"/>
              </a:lnSpc>
              <a:buClrTx/>
              <a:buSzTx/>
              <a:buFontTx/>
            </a:pPr>
            <a:endParaRPr lang="zh-CN" altLang="en-US" sz="2400" b="1" dirty="0">
              <a:solidFill>
                <a:srgbClr val="333399"/>
              </a:solidFill>
              <a:cs typeface="+mn-ea"/>
              <a:sym typeface="+mn-lt"/>
            </a:endParaRPr>
          </a:p>
        </p:txBody>
      </p:sp>
      <p:sp>
        <p:nvSpPr>
          <p:cNvPr id="50" name="Line 630"/>
          <p:cNvSpPr>
            <a:spLocks noChangeShapeType="1"/>
          </p:cNvSpPr>
          <p:nvPr>
            <p:custDataLst>
              <p:tags r:id="rId49"/>
            </p:custDataLst>
          </p:nvPr>
        </p:nvSpPr>
        <p:spPr bwMode="auto">
          <a:xfrm>
            <a:off x="1282061" y="5949033"/>
            <a:ext cx="1076228" cy="0"/>
          </a:xfrm>
          <a:prstGeom prst="line">
            <a:avLst/>
          </a:prstGeom>
          <a:noFill/>
          <a:ln w="28575" cmpd="sng">
            <a:solidFill>
              <a:srgbClr val="7030A0"/>
            </a:solidFill>
            <a:prstDash val="sysDash"/>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lvl="0" algn="l">
              <a:lnSpc>
                <a:spcPct val="120000"/>
              </a:lnSpc>
              <a:buClrTx/>
              <a:buSzTx/>
              <a:buFontTx/>
            </a:pPr>
            <a:endParaRPr lang="zh-CN" altLang="en-US" sz="2400" b="1" dirty="0">
              <a:solidFill>
                <a:srgbClr val="333399"/>
              </a:solidFill>
              <a:cs typeface="+mn-ea"/>
              <a:sym typeface="+mn-lt"/>
            </a:endParaRPr>
          </a:p>
        </p:txBody>
      </p:sp>
      <p:sp>
        <p:nvSpPr>
          <p:cNvPr id="48" name="内容占位符 47"/>
          <p:cNvSpPr>
            <a:spLocks noGrp="1"/>
          </p:cNvSpPr>
          <p:nvPr>
            <p:ph idx="1"/>
            <p:custDataLst>
              <p:tags r:id="rId50"/>
            </p:custDataLst>
          </p:nvPr>
        </p:nvSpPr>
        <p:spPr>
          <a:xfrm>
            <a:off x="335280" y="1125855"/>
            <a:ext cx="11477625" cy="1668145"/>
          </a:xfrm>
        </p:spPr>
        <p:txBody>
          <a:bodyPr>
            <a:normAutofit/>
          </a:bodyPr>
          <a:lstStyle/>
          <a:p>
            <a:r>
              <a:rPr lang="zh-CN" altLang="en-US" sz="2800" dirty="0">
                <a:ea typeface="微软雅黑 Light" panose="020B0502040204020203" pitchFamily="34" charset="-122"/>
                <a:cs typeface="微软雅黑 Light" panose="020B0502040204020203" pitchFamily="34" charset="-122"/>
              </a:rPr>
              <a:t>主机A 到主机B所经过的网络链路可以是多种不同类型的链路</a:t>
            </a:r>
            <a:endParaRPr lang="zh-CN" altLang="en-US" sz="2800" dirty="0">
              <a:ea typeface="微软雅黑 Light" panose="020B0502040204020203" pitchFamily="34" charset="-122"/>
              <a:cs typeface="微软雅黑 Light" panose="020B0502040204020203" pitchFamily="34" charset="-122"/>
            </a:endParaRPr>
          </a:p>
          <a:p>
            <a:r>
              <a:rPr lang="zh-CN" altLang="en-US" sz="2800" dirty="0">
                <a:ea typeface="微软雅黑 Light" panose="020B0502040204020203" pitchFamily="34" charset="-122"/>
                <a:cs typeface="微软雅黑 Light" panose="020B0502040204020203" pitchFamily="34" charset="-122"/>
              </a:rPr>
              <a:t>数据链路层是网络相邻结点间通信非常重要、必须要有的一层</a:t>
            </a:r>
            <a:endParaRPr lang="zh-CN" altLang="en-US" sz="2800" dirty="0">
              <a:ea typeface="微软雅黑 Light" panose="020B0502040204020203" pitchFamily="34" charset="-122"/>
              <a:cs typeface="微软雅黑 Light" panose="020B0502040204020203" pitchFamily="34" charset="-122"/>
            </a:endParaRPr>
          </a:p>
          <a:p>
            <a:r>
              <a:rPr lang="zh-CN" altLang="en-US" sz="2800" dirty="0">
                <a:ea typeface="微软雅黑 Light" panose="020B0502040204020203" pitchFamily="34" charset="-122"/>
                <a:cs typeface="微软雅黑 Light" panose="020B0502040204020203" pitchFamily="34" charset="-122"/>
              </a:rPr>
              <a:t>网络中的主机、交换机、路由器等都必须实现数据链路层</a:t>
            </a:r>
            <a:endParaRPr lang="zh-CN" altLang="en-US" sz="2800" dirty="0">
              <a:ea typeface="微软雅黑 Light" panose="020B0502040204020203" pitchFamily="34" charset="-122"/>
              <a:cs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2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20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2000"/>
                                        <p:tgtEl>
                                          <p:spTgt spid="44"/>
                                        </p:tgtEl>
                                      </p:cBhvr>
                                    </p:animEffect>
                                  </p:childTnLst>
                                </p:cTn>
                              </p:par>
                            </p:childTnLst>
                          </p:cTn>
                        </p:par>
                        <p:par>
                          <p:cTn id="18" fill="hold">
                            <p:stCondLst>
                              <p:cond delay="2000"/>
                            </p:stCondLst>
                            <p:childTnLst>
                              <p:par>
                                <p:cTn id="19" presetID="22" presetClass="entr" presetSubtype="8" fill="hold" grpId="0" nodeType="afterEffect">
                                  <p:stCondLst>
                                    <p:cond delay="200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3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left)">
                                      <p:cBhvr>
                                        <p:cTn id="26" dur="20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left)">
                                      <p:cBhvr>
                                        <p:cTn id="31" dur="2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42" grpId="0" bldLvl="0" animBg="1"/>
      <p:bldP spid="43" grpId="0" bldLvl="0" animBg="1"/>
      <p:bldP spid="44" grpId="0" bldLvl="0" animBg="1"/>
      <p:bldP spid="49" grpId="0" bldLvl="0" animBg="1"/>
      <p:bldP spid="50"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链路配置</a:t>
            </a:r>
            <a:endParaRPr lang="zh-CN" altLang="en-US" dirty="0"/>
          </a:p>
        </p:txBody>
      </p:sp>
      <p:sp>
        <p:nvSpPr>
          <p:cNvPr id="3" name="内容占位符 2"/>
          <p:cNvSpPr>
            <a:spLocks noGrp="1"/>
          </p:cNvSpPr>
          <p:nvPr>
            <p:ph idx="1"/>
          </p:nvPr>
        </p:nvSpPr>
        <p:spPr>
          <a:xfrm>
            <a:off x="335280" y="1125539"/>
            <a:ext cx="10858500" cy="594404"/>
          </a:xfrm>
        </p:spPr>
        <p:txBody>
          <a:bodyPr>
            <a:normAutofit/>
          </a:bodyPr>
          <a:lstStyle/>
          <a:p>
            <a:r>
              <a:rPr lang="en-US" altLang="zh-CN" dirty="0"/>
              <a:t>3</a:t>
            </a:r>
            <a:r>
              <a:rPr lang="zh-CN" altLang="en-US" dirty="0"/>
              <a:t>种配置方式：</a:t>
            </a:r>
            <a:r>
              <a:rPr lang="zh-CN" altLang="en-US" sz="2400" dirty="0"/>
              <a:t>非平衡式（多点）、对称式（点到点）、平衡式（点到点）</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Line 4"/>
          <p:cNvSpPr>
            <a:spLocks noChangeShapeType="1"/>
          </p:cNvSpPr>
          <p:nvPr/>
        </p:nvSpPr>
        <p:spPr bwMode="auto">
          <a:xfrm flipV="1">
            <a:off x="3971097" y="2966730"/>
            <a:ext cx="6373695" cy="1428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6" name="Line 5"/>
          <p:cNvSpPr>
            <a:spLocks noChangeShapeType="1"/>
          </p:cNvSpPr>
          <p:nvPr/>
        </p:nvSpPr>
        <p:spPr bwMode="auto">
          <a:xfrm flipV="1">
            <a:off x="6072830" y="2541281"/>
            <a:ext cx="0" cy="431800"/>
          </a:xfrm>
          <a:prstGeom prst="line">
            <a:avLst/>
          </a:prstGeom>
          <a:noFill/>
          <a:ln w="1270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7" name="Line 7"/>
          <p:cNvSpPr>
            <a:spLocks noChangeShapeType="1"/>
          </p:cNvSpPr>
          <p:nvPr/>
        </p:nvSpPr>
        <p:spPr bwMode="auto">
          <a:xfrm flipV="1">
            <a:off x="8017518" y="2541281"/>
            <a:ext cx="0" cy="431800"/>
          </a:xfrm>
          <a:prstGeom prst="line">
            <a:avLst/>
          </a:prstGeom>
          <a:noFill/>
          <a:ln w="1270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8" name="Line 9"/>
          <p:cNvSpPr>
            <a:spLocks noChangeShapeType="1"/>
          </p:cNvSpPr>
          <p:nvPr/>
        </p:nvSpPr>
        <p:spPr bwMode="auto">
          <a:xfrm flipV="1">
            <a:off x="9976493" y="2541281"/>
            <a:ext cx="0" cy="431800"/>
          </a:xfrm>
          <a:prstGeom prst="line">
            <a:avLst/>
          </a:prstGeom>
          <a:noFill/>
          <a:ln w="12700">
            <a:solidFill>
              <a:schemeClr val="tx1"/>
            </a:solidFill>
            <a:round/>
            <a:head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9" name="Text Box 11"/>
          <p:cNvSpPr txBox="1">
            <a:spLocks noChangeArrowheads="1"/>
          </p:cNvSpPr>
          <p:nvPr/>
        </p:nvSpPr>
        <p:spPr bwMode="auto">
          <a:xfrm>
            <a:off x="3390468" y="2227190"/>
            <a:ext cx="589280" cy="386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lang="zh-CN" altLang="en-US" sz="1600" dirty="0">
                <a:solidFill>
                  <a:srgbClr val="000000"/>
                </a:solidFill>
                <a:cs typeface="+mn-ea"/>
                <a:sym typeface="+mn-lt"/>
              </a:rPr>
              <a:t>主站</a:t>
            </a:r>
            <a:endParaRPr lang="zh-CN" altLang="en-US" sz="1600" dirty="0">
              <a:solidFill>
                <a:srgbClr val="000000"/>
              </a:solidFill>
              <a:cs typeface="+mn-ea"/>
              <a:sym typeface="+mn-lt"/>
            </a:endParaRPr>
          </a:p>
        </p:txBody>
      </p:sp>
      <p:sp>
        <p:nvSpPr>
          <p:cNvPr id="10" name="Text Box 12"/>
          <p:cNvSpPr txBox="1">
            <a:spLocks noChangeArrowheads="1"/>
          </p:cNvSpPr>
          <p:nvPr/>
        </p:nvSpPr>
        <p:spPr bwMode="auto">
          <a:xfrm>
            <a:off x="4951370" y="1928534"/>
            <a:ext cx="724535" cy="386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cs typeface="+mn-ea"/>
                <a:sym typeface="+mn-lt"/>
              </a:rPr>
              <a:t>从站</a:t>
            </a:r>
            <a:r>
              <a:rPr kumimoji="0" lang="en-US" altLang="zh-CN" sz="1600" b="0" i="0" u="none" strike="noStrike" kern="1200" cap="none" spc="0" normalizeH="0" baseline="0" noProof="0" dirty="0">
                <a:ln>
                  <a:noFill/>
                </a:ln>
                <a:solidFill>
                  <a:srgbClr val="000000"/>
                </a:solidFill>
                <a:effectLst/>
                <a:uLnTx/>
                <a:uFillTx/>
                <a:cs typeface="+mn-ea"/>
                <a:sym typeface="+mn-lt"/>
              </a:rPr>
              <a:t>A</a:t>
            </a:r>
            <a:endParaRPr kumimoji="0" lang="en-US" altLang="zh-CN" sz="1600" b="0" i="0" u="none" strike="noStrike" kern="1200" cap="none" spc="0" normalizeH="0" baseline="0" noProof="0" dirty="0">
              <a:ln>
                <a:noFill/>
              </a:ln>
              <a:solidFill>
                <a:srgbClr val="000000"/>
              </a:solidFill>
              <a:effectLst/>
              <a:uLnTx/>
              <a:uFillTx/>
              <a:cs typeface="+mn-ea"/>
              <a:sym typeface="+mn-lt"/>
            </a:endParaRPr>
          </a:p>
        </p:txBody>
      </p:sp>
      <p:sp>
        <p:nvSpPr>
          <p:cNvPr id="11" name="Text Box 13"/>
          <p:cNvSpPr txBox="1">
            <a:spLocks noChangeArrowheads="1"/>
          </p:cNvSpPr>
          <p:nvPr/>
        </p:nvSpPr>
        <p:spPr bwMode="auto">
          <a:xfrm>
            <a:off x="6927503" y="1914066"/>
            <a:ext cx="724535" cy="386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cs typeface="+mn-ea"/>
                <a:sym typeface="+mn-lt"/>
              </a:rPr>
              <a:t>从</a:t>
            </a:r>
            <a:r>
              <a:rPr lang="zh-CN" altLang="en-US" sz="1600" noProof="0" dirty="0">
                <a:ln>
                  <a:noFill/>
                </a:ln>
                <a:solidFill>
                  <a:srgbClr val="000000"/>
                </a:solidFill>
                <a:effectLst/>
                <a:uLnTx/>
                <a:uFillTx/>
                <a:cs typeface="+mn-ea"/>
                <a:sym typeface="+mn-lt"/>
              </a:rPr>
              <a:t>站</a:t>
            </a:r>
            <a:r>
              <a:rPr kumimoji="0" lang="en-US" altLang="zh-CN" sz="1600" b="0" i="0" u="none" strike="noStrike" kern="1200" cap="none" spc="0" normalizeH="0" baseline="0" noProof="0" dirty="0">
                <a:ln>
                  <a:noFill/>
                </a:ln>
                <a:solidFill>
                  <a:srgbClr val="000000"/>
                </a:solidFill>
                <a:effectLst/>
                <a:uLnTx/>
                <a:uFillTx/>
                <a:cs typeface="+mn-ea"/>
                <a:sym typeface="+mn-lt"/>
              </a:rPr>
              <a:t>B</a:t>
            </a:r>
            <a:endParaRPr kumimoji="0" lang="en-US" altLang="zh-CN" sz="1600" b="0" i="0" u="none" strike="noStrike" kern="1200" cap="none" spc="0" normalizeH="0" baseline="0" noProof="0" dirty="0">
              <a:ln>
                <a:noFill/>
              </a:ln>
              <a:solidFill>
                <a:srgbClr val="000000"/>
              </a:solidFill>
              <a:effectLst/>
              <a:uLnTx/>
              <a:uFillTx/>
              <a:cs typeface="+mn-ea"/>
              <a:sym typeface="+mn-lt"/>
            </a:endParaRPr>
          </a:p>
        </p:txBody>
      </p:sp>
      <p:sp>
        <p:nvSpPr>
          <p:cNvPr id="12" name="Text Box 14"/>
          <p:cNvSpPr txBox="1">
            <a:spLocks noChangeArrowheads="1"/>
          </p:cNvSpPr>
          <p:nvPr/>
        </p:nvSpPr>
        <p:spPr bwMode="auto">
          <a:xfrm>
            <a:off x="8978448" y="1902507"/>
            <a:ext cx="735965" cy="386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cs typeface="+mn-ea"/>
                <a:sym typeface="+mn-lt"/>
              </a:rPr>
              <a:t>从</a:t>
            </a:r>
            <a:r>
              <a:rPr lang="zh-CN" altLang="en-US" sz="1600" noProof="0" dirty="0">
                <a:ln>
                  <a:noFill/>
                </a:ln>
                <a:solidFill>
                  <a:srgbClr val="000000"/>
                </a:solidFill>
                <a:effectLst/>
                <a:uLnTx/>
                <a:uFillTx/>
                <a:cs typeface="+mn-ea"/>
                <a:sym typeface="+mn-lt"/>
              </a:rPr>
              <a:t>站</a:t>
            </a:r>
            <a:r>
              <a:rPr kumimoji="0" lang="en-US" altLang="zh-CN" sz="1600" b="0" i="0" u="none" strike="noStrike" kern="1200" cap="none" spc="0" normalizeH="0" baseline="0" noProof="0" dirty="0">
                <a:ln>
                  <a:noFill/>
                </a:ln>
                <a:solidFill>
                  <a:srgbClr val="000000"/>
                </a:solidFill>
                <a:effectLst/>
                <a:uLnTx/>
                <a:uFillTx/>
                <a:cs typeface="+mn-ea"/>
                <a:sym typeface="+mn-lt"/>
              </a:rPr>
              <a:t>C</a:t>
            </a:r>
            <a:endParaRPr kumimoji="0" lang="en-US" altLang="zh-CN" sz="1600" b="0" i="0" u="none" strike="noStrike" kern="1200" cap="none" spc="0" normalizeH="0" baseline="0" noProof="0" dirty="0">
              <a:ln>
                <a:noFill/>
              </a:ln>
              <a:solidFill>
                <a:srgbClr val="000000"/>
              </a:solidFill>
              <a:effectLst/>
              <a:uLnTx/>
              <a:uFillTx/>
              <a:cs typeface="+mn-ea"/>
              <a:sym typeface="+mn-lt"/>
            </a:endParaRPr>
          </a:p>
        </p:txBody>
      </p:sp>
      <p:sp>
        <p:nvSpPr>
          <p:cNvPr id="14" name="Line 16"/>
          <p:cNvSpPr>
            <a:spLocks noChangeShapeType="1"/>
          </p:cNvSpPr>
          <p:nvPr/>
        </p:nvSpPr>
        <p:spPr bwMode="auto">
          <a:xfrm>
            <a:off x="4150367" y="2822268"/>
            <a:ext cx="12969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15" name="Line 17"/>
          <p:cNvSpPr>
            <a:spLocks noChangeShapeType="1"/>
          </p:cNvSpPr>
          <p:nvPr/>
        </p:nvSpPr>
        <p:spPr bwMode="auto">
          <a:xfrm>
            <a:off x="5377505" y="3111193"/>
            <a:ext cx="1296988" cy="0"/>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16" name="Text Box 18"/>
          <p:cNvSpPr txBox="1">
            <a:spLocks noChangeArrowheads="1"/>
          </p:cNvSpPr>
          <p:nvPr/>
        </p:nvSpPr>
        <p:spPr bwMode="auto">
          <a:xfrm>
            <a:off x="4480706" y="2376181"/>
            <a:ext cx="595035" cy="362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000000"/>
                </a:solidFill>
                <a:effectLst/>
                <a:uLnTx/>
                <a:uFillTx/>
                <a:cs typeface="+mn-ea"/>
                <a:sym typeface="+mn-lt"/>
              </a:rPr>
              <a:t>命令</a:t>
            </a: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7" name="Text Box 19"/>
          <p:cNvSpPr txBox="1">
            <a:spLocks noChangeArrowheads="1"/>
          </p:cNvSpPr>
          <p:nvPr/>
        </p:nvSpPr>
        <p:spPr bwMode="auto">
          <a:xfrm>
            <a:off x="5786921" y="3111193"/>
            <a:ext cx="589280" cy="386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000000"/>
                </a:solidFill>
                <a:effectLst/>
                <a:uLnTx/>
                <a:uFillTx/>
                <a:cs typeface="+mn-ea"/>
                <a:sym typeface="+mn-lt"/>
              </a:rPr>
              <a:t>响应</a:t>
            </a: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8" name="Line 20"/>
          <p:cNvSpPr>
            <a:spLocks noChangeShapeType="1"/>
          </p:cNvSpPr>
          <p:nvPr/>
        </p:nvSpPr>
        <p:spPr bwMode="auto">
          <a:xfrm>
            <a:off x="7322193" y="3111193"/>
            <a:ext cx="1296988" cy="0"/>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19" name="Text Box 21"/>
          <p:cNvSpPr txBox="1">
            <a:spLocks noChangeArrowheads="1"/>
          </p:cNvSpPr>
          <p:nvPr/>
        </p:nvSpPr>
        <p:spPr bwMode="auto">
          <a:xfrm>
            <a:off x="7967829" y="3140403"/>
            <a:ext cx="589280" cy="681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lang="zh-CN" altLang="en-US" sz="1600" noProof="0">
                <a:ln>
                  <a:noFill/>
                </a:ln>
                <a:solidFill>
                  <a:srgbClr val="000000"/>
                </a:solidFill>
                <a:effectLst/>
                <a:uLnTx/>
                <a:uFillTx/>
                <a:cs typeface="+mn-ea"/>
                <a:sym typeface="+mn-lt"/>
              </a:rPr>
              <a:t>响应</a:t>
            </a:r>
            <a:endParaRPr kumimoji="0" lang="zh-CN" altLang="en-US" sz="1600" b="0" i="0" u="none" strike="noStrike" kern="1200" cap="none" spc="0" normalizeH="0" baseline="0" noProof="0">
              <a:ln>
                <a:noFill/>
              </a:ln>
              <a:solidFill>
                <a:srgbClr val="000000"/>
              </a:solidFill>
              <a:effectLst/>
              <a:uLnTx/>
              <a:uFillTx/>
              <a:cs typeface="+mn-ea"/>
              <a:sym typeface="+mn-lt"/>
            </a:endParaRPr>
          </a:p>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0" name="Line 22"/>
          <p:cNvSpPr>
            <a:spLocks noChangeShapeType="1"/>
          </p:cNvSpPr>
          <p:nvPr/>
        </p:nvSpPr>
        <p:spPr bwMode="auto">
          <a:xfrm>
            <a:off x="9050980" y="3111193"/>
            <a:ext cx="1296988" cy="0"/>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21" name="Text Box 23"/>
          <p:cNvSpPr txBox="1">
            <a:spLocks noChangeArrowheads="1"/>
          </p:cNvSpPr>
          <p:nvPr/>
        </p:nvSpPr>
        <p:spPr bwMode="auto">
          <a:xfrm>
            <a:off x="9460396" y="3111193"/>
            <a:ext cx="589280" cy="681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lang="zh-CN" altLang="en-US" sz="1600" noProof="0">
                <a:ln>
                  <a:noFill/>
                </a:ln>
                <a:solidFill>
                  <a:srgbClr val="000000"/>
                </a:solidFill>
                <a:effectLst/>
                <a:uLnTx/>
                <a:uFillTx/>
                <a:cs typeface="+mn-ea"/>
                <a:sym typeface="+mn-lt"/>
              </a:rPr>
              <a:t>响应</a:t>
            </a:r>
            <a:endParaRPr kumimoji="0" lang="zh-CN" altLang="en-US" sz="1600" b="0" i="0" u="none" strike="noStrike" kern="1200" cap="none" spc="0" normalizeH="0" baseline="0" noProof="0">
              <a:ln>
                <a:noFill/>
              </a:ln>
              <a:solidFill>
                <a:srgbClr val="000000"/>
              </a:solidFill>
              <a:effectLst/>
              <a:uLnTx/>
              <a:uFillTx/>
              <a:cs typeface="+mn-ea"/>
              <a:sym typeface="+mn-lt"/>
            </a:endParaRPr>
          </a:p>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2" name="Text Box 24"/>
          <p:cNvSpPr txBox="1">
            <a:spLocks noChangeArrowheads="1"/>
          </p:cNvSpPr>
          <p:nvPr/>
        </p:nvSpPr>
        <p:spPr bwMode="auto">
          <a:xfrm>
            <a:off x="653019" y="2623324"/>
            <a:ext cx="1852295" cy="534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0215" marR="0" lvl="1" indent="-325755" algn="l" rtl="0" eaLnBrk="1" fontAlgn="base" latinLnBrk="0" hangingPunct="1">
              <a:lnSpc>
                <a:spcPct val="120000"/>
              </a:lnSpc>
              <a:spcBef>
                <a:spcPts val="0"/>
              </a:spcBef>
              <a:buClr>
                <a:srgbClr val="00C800"/>
              </a:buClr>
              <a:buSzPct val="80000"/>
              <a:buFont typeface="Wingdings" panose="05000000000000000000" pitchFamily="2" charset="2"/>
              <a:buChar char="n"/>
            </a:pPr>
            <a:r>
              <a:rPr kumimoji="0" lang="zh-CN" altLang="en-US" sz="2400" b="0" i="0" u="none" strike="noStrike" kern="0" cap="none" spc="0" normalizeH="0" baseline="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非平衡式</a:t>
            </a:r>
            <a:endParaRPr kumimoji="0" lang="zh-CN" altLang="en-US" sz="2400" b="0" i="0" u="none" strike="noStrike" kern="0" cap="none" spc="0" normalizeH="0" baseline="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23" name="Line 25"/>
          <p:cNvSpPr>
            <a:spLocks noChangeShapeType="1"/>
          </p:cNvSpPr>
          <p:nvPr/>
        </p:nvSpPr>
        <p:spPr bwMode="auto">
          <a:xfrm>
            <a:off x="4151955" y="2822268"/>
            <a:ext cx="12969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24" name="Text Box 26"/>
          <p:cNvSpPr txBox="1">
            <a:spLocks noChangeArrowheads="1"/>
          </p:cNvSpPr>
          <p:nvPr/>
        </p:nvSpPr>
        <p:spPr bwMode="auto">
          <a:xfrm>
            <a:off x="4482294" y="2376181"/>
            <a:ext cx="595035" cy="362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a:ln>
                  <a:noFill/>
                </a:ln>
                <a:solidFill>
                  <a:srgbClr val="000000"/>
                </a:solidFill>
                <a:effectLst/>
                <a:uLnTx/>
                <a:uFillTx/>
                <a:cs typeface="+mn-ea"/>
                <a:sym typeface="+mn-lt"/>
              </a:rPr>
              <a:t>命令</a:t>
            </a: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5" name="Text Box 28"/>
          <p:cNvSpPr txBox="1">
            <a:spLocks noChangeArrowheads="1"/>
          </p:cNvSpPr>
          <p:nvPr/>
        </p:nvSpPr>
        <p:spPr bwMode="auto">
          <a:xfrm>
            <a:off x="3319463" y="3707733"/>
            <a:ext cx="731289" cy="362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cs typeface="+mn-ea"/>
                <a:sym typeface="+mn-lt"/>
              </a:rPr>
              <a:t>设备</a:t>
            </a:r>
            <a:r>
              <a:rPr kumimoji="0" lang="en-US" altLang="zh-CN" sz="1600" b="0" i="0" u="none" strike="noStrike" kern="1200" cap="none" spc="0" normalizeH="0" baseline="0" noProof="0" dirty="0">
                <a:ln>
                  <a:noFill/>
                </a:ln>
                <a:solidFill>
                  <a:srgbClr val="000000"/>
                </a:solidFill>
                <a:effectLst/>
                <a:uLnTx/>
                <a:uFillTx/>
                <a:cs typeface="+mn-ea"/>
                <a:sym typeface="+mn-lt"/>
              </a:rPr>
              <a:t>A</a:t>
            </a:r>
            <a:endParaRPr kumimoji="0" lang="en-US" altLang="zh-CN" sz="1600" b="0" i="0" u="none" strike="noStrike" kern="1200" cap="none" spc="0" normalizeH="0" baseline="0" noProof="0" dirty="0">
              <a:ln>
                <a:noFill/>
              </a:ln>
              <a:solidFill>
                <a:srgbClr val="000000"/>
              </a:solidFill>
              <a:effectLst/>
              <a:uLnTx/>
              <a:uFillTx/>
              <a:cs typeface="+mn-ea"/>
              <a:sym typeface="+mn-lt"/>
            </a:endParaRPr>
          </a:p>
        </p:txBody>
      </p:sp>
      <p:sp>
        <p:nvSpPr>
          <p:cNvPr id="26" name="Text Box 29"/>
          <p:cNvSpPr txBox="1">
            <a:spLocks noChangeArrowheads="1"/>
          </p:cNvSpPr>
          <p:nvPr/>
        </p:nvSpPr>
        <p:spPr bwMode="auto">
          <a:xfrm>
            <a:off x="9716419" y="3743773"/>
            <a:ext cx="731289" cy="3623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cs typeface="+mn-ea"/>
                <a:sym typeface="+mn-lt"/>
              </a:rPr>
              <a:t>设备</a:t>
            </a:r>
            <a:r>
              <a:rPr kumimoji="0" lang="en-US" altLang="zh-CN" sz="1600" b="0" i="0" u="none" strike="noStrike" kern="1200" cap="none" spc="0" normalizeH="0" baseline="0" noProof="0" dirty="0">
                <a:ln>
                  <a:noFill/>
                </a:ln>
                <a:solidFill>
                  <a:srgbClr val="000000"/>
                </a:solidFill>
                <a:effectLst/>
                <a:uLnTx/>
                <a:uFillTx/>
                <a:cs typeface="+mn-ea"/>
                <a:sym typeface="+mn-lt"/>
              </a:rPr>
              <a:t>B</a:t>
            </a:r>
            <a:endParaRPr kumimoji="0" lang="en-US" altLang="zh-CN" sz="1600" b="0" i="0" u="none" strike="noStrike" kern="1200" cap="none" spc="0" normalizeH="0" baseline="0" noProof="0" dirty="0">
              <a:ln>
                <a:noFill/>
              </a:ln>
              <a:solidFill>
                <a:srgbClr val="000000"/>
              </a:solidFill>
              <a:effectLst/>
              <a:uLnTx/>
              <a:uFillTx/>
              <a:cs typeface="+mn-ea"/>
              <a:sym typeface="+mn-lt"/>
            </a:endParaRPr>
          </a:p>
        </p:txBody>
      </p:sp>
      <p:sp>
        <p:nvSpPr>
          <p:cNvPr id="27" name="Line 30"/>
          <p:cNvSpPr>
            <a:spLocks noChangeShapeType="1"/>
          </p:cNvSpPr>
          <p:nvPr/>
        </p:nvSpPr>
        <p:spPr bwMode="auto">
          <a:xfrm flipV="1">
            <a:off x="3971097" y="4399959"/>
            <a:ext cx="5868968" cy="1281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28" name="Text Box 33"/>
          <p:cNvSpPr txBox="1">
            <a:spLocks noChangeArrowheads="1"/>
          </p:cNvSpPr>
          <p:nvPr/>
        </p:nvSpPr>
        <p:spPr bwMode="auto">
          <a:xfrm>
            <a:off x="653019" y="4007455"/>
            <a:ext cx="1547495" cy="534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0215" marR="0" lvl="1" indent="-325755" algn="l" rtl="0" eaLnBrk="1" fontAlgn="base" latinLnBrk="0" hangingPunct="1">
              <a:lnSpc>
                <a:spcPct val="120000"/>
              </a:lnSpc>
              <a:spcBef>
                <a:spcPts val="0"/>
              </a:spcBef>
              <a:buClr>
                <a:srgbClr val="00C800"/>
              </a:buClr>
              <a:buSzPct val="80000"/>
              <a:buFont typeface="Wingdings" panose="05000000000000000000" pitchFamily="2" charset="2"/>
              <a:buChar char="n"/>
            </a:pPr>
            <a:r>
              <a:rPr kumimoji="0" lang="zh-CN" altLang="en-US" sz="2400" b="0" i="0" u="none" strike="noStrike" kern="0" cap="none" spc="0" normalizeH="0" baseline="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对称式</a:t>
            </a:r>
            <a:endParaRPr kumimoji="0" lang="zh-CN" altLang="en-US" sz="2400" b="0" i="0" u="none" strike="noStrike" kern="0" cap="none" spc="0" normalizeH="0" baseline="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29" name="Rectangle 34"/>
          <p:cNvSpPr>
            <a:spLocks noChangeArrowheads="1"/>
          </p:cNvSpPr>
          <p:nvPr/>
        </p:nvSpPr>
        <p:spPr bwMode="auto">
          <a:xfrm>
            <a:off x="4439292" y="3685647"/>
            <a:ext cx="4897438" cy="649288"/>
          </a:xfrm>
          <a:prstGeom prst="rect">
            <a:avLst/>
          </a:prstGeom>
          <a:solidFill>
            <a:srgbClr val="6697F0">
              <a:alpha val="34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zh-CN" b="0" i="0" u="none" strike="noStrike" kern="1200" cap="none" spc="0" normalizeH="0" baseline="0" noProof="0">
              <a:ln>
                <a:noFill/>
              </a:ln>
              <a:solidFill>
                <a:srgbClr val="000000"/>
              </a:solidFill>
              <a:effectLst/>
              <a:uLnTx/>
              <a:uFillTx/>
              <a:cs typeface="+mn-ea"/>
              <a:sym typeface="+mn-lt"/>
            </a:endParaRPr>
          </a:p>
        </p:txBody>
      </p:sp>
      <p:sp>
        <p:nvSpPr>
          <p:cNvPr id="30" name="Text Box 35"/>
          <p:cNvSpPr txBox="1">
            <a:spLocks noChangeArrowheads="1"/>
          </p:cNvSpPr>
          <p:nvPr/>
        </p:nvSpPr>
        <p:spPr bwMode="auto">
          <a:xfrm>
            <a:off x="6190958" y="3771909"/>
            <a:ext cx="1202573" cy="328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cs typeface="+mn-ea"/>
                <a:sym typeface="+mn-lt"/>
              </a:rPr>
              <a:t>A</a:t>
            </a:r>
            <a:r>
              <a:rPr kumimoji="0" lang="zh-CN" altLang="en-US" sz="1400" b="0" i="0" u="none" strike="noStrike" kern="1200" cap="none" spc="0" normalizeH="0" baseline="0" noProof="0" dirty="0">
                <a:ln>
                  <a:noFill/>
                </a:ln>
                <a:solidFill>
                  <a:srgbClr val="000000"/>
                </a:solidFill>
                <a:effectLst/>
                <a:uLnTx/>
                <a:uFillTx/>
                <a:cs typeface="+mn-ea"/>
                <a:sym typeface="+mn-lt"/>
              </a:rPr>
              <a:t>充当主设备</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31" name="Line 36"/>
          <p:cNvSpPr>
            <a:spLocks noChangeShapeType="1"/>
          </p:cNvSpPr>
          <p:nvPr/>
        </p:nvSpPr>
        <p:spPr bwMode="auto">
          <a:xfrm>
            <a:off x="4583754" y="4190472"/>
            <a:ext cx="12969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32" name="Text Box 37"/>
          <p:cNvSpPr txBox="1">
            <a:spLocks noChangeArrowheads="1"/>
          </p:cNvSpPr>
          <p:nvPr/>
        </p:nvSpPr>
        <p:spPr bwMode="auto">
          <a:xfrm>
            <a:off x="4939741" y="3769784"/>
            <a:ext cx="543739" cy="328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cs typeface="+mn-ea"/>
                <a:sym typeface="+mn-lt"/>
              </a:rPr>
              <a:t>命令</a:t>
            </a:r>
            <a:endParaRPr kumimoji="0" lang="zh-CN" altLang="en-US" sz="1400" b="0" i="0" u="none" strike="noStrike" kern="1200" cap="none" spc="0" normalizeH="0" baseline="0" noProof="0">
              <a:ln>
                <a:noFill/>
              </a:ln>
              <a:solidFill>
                <a:srgbClr val="000000"/>
              </a:solidFill>
              <a:effectLst/>
              <a:uLnTx/>
              <a:uFillTx/>
              <a:cs typeface="+mn-ea"/>
              <a:sym typeface="+mn-lt"/>
            </a:endParaRPr>
          </a:p>
        </p:txBody>
      </p:sp>
      <p:sp>
        <p:nvSpPr>
          <p:cNvPr id="33" name="Line 38"/>
          <p:cNvSpPr>
            <a:spLocks noChangeShapeType="1"/>
          </p:cNvSpPr>
          <p:nvPr/>
        </p:nvSpPr>
        <p:spPr bwMode="auto">
          <a:xfrm>
            <a:off x="7896867" y="3830109"/>
            <a:ext cx="1296988" cy="0"/>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34" name="Text Box 39"/>
          <p:cNvSpPr txBox="1">
            <a:spLocks noChangeArrowheads="1"/>
          </p:cNvSpPr>
          <p:nvPr/>
        </p:nvSpPr>
        <p:spPr bwMode="auto">
          <a:xfrm>
            <a:off x="8331684" y="3855509"/>
            <a:ext cx="538480" cy="607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lang="zh-CN" altLang="en-US" sz="1400" noProof="0">
                <a:ln>
                  <a:noFill/>
                </a:ln>
                <a:solidFill>
                  <a:srgbClr val="000000"/>
                </a:solidFill>
                <a:effectLst/>
                <a:uLnTx/>
                <a:uFillTx/>
                <a:cs typeface="+mn-ea"/>
                <a:sym typeface="+mn-lt"/>
              </a:rPr>
              <a:t>响应</a:t>
            </a:r>
            <a:endParaRPr kumimoji="0" lang="zh-CN" altLang="en-US" sz="1400" b="0" i="0" u="none" strike="noStrike" kern="1200" cap="none" spc="0" normalizeH="0" baseline="0" noProof="0">
              <a:ln>
                <a:noFill/>
              </a:ln>
              <a:solidFill>
                <a:srgbClr val="000000"/>
              </a:solidFill>
              <a:effectLst/>
              <a:uLnTx/>
              <a:uFillTx/>
              <a:cs typeface="+mn-ea"/>
              <a:sym typeface="+mn-lt"/>
            </a:endParaRPr>
          </a:p>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00000"/>
              </a:solidFill>
              <a:effectLst/>
              <a:uLnTx/>
              <a:uFillTx/>
              <a:cs typeface="+mn-ea"/>
              <a:sym typeface="+mn-lt"/>
            </a:endParaRPr>
          </a:p>
        </p:txBody>
      </p:sp>
      <p:sp>
        <p:nvSpPr>
          <p:cNvPr id="35" name="Rectangle 40"/>
          <p:cNvSpPr>
            <a:spLocks noChangeArrowheads="1"/>
          </p:cNvSpPr>
          <p:nvPr/>
        </p:nvSpPr>
        <p:spPr bwMode="auto">
          <a:xfrm>
            <a:off x="4439292" y="4477809"/>
            <a:ext cx="4897438" cy="649288"/>
          </a:xfrm>
          <a:prstGeom prst="rect">
            <a:avLst/>
          </a:prstGeom>
          <a:solidFill>
            <a:srgbClr val="6697F0">
              <a:alpha val="34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zh-CN" b="0" i="0" u="none" strike="noStrike" kern="1200" cap="none" spc="0" normalizeH="0" baseline="0" noProof="0">
              <a:ln>
                <a:noFill/>
              </a:ln>
              <a:solidFill>
                <a:srgbClr val="000000"/>
              </a:solidFill>
              <a:effectLst/>
              <a:uLnTx/>
              <a:uFillTx/>
              <a:cs typeface="+mn-ea"/>
              <a:sym typeface="+mn-lt"/>
            </a:endParaRPr>
          </a:p>
        </p:txBody>
      </p:sp>
      <p:sp>
        <p:nvSpPr>
          <p:cNvPr id="36" name="Text Box 41"/>
          <p:cNvSpPr txBox="1">
            <a:spLocks noChangeArrowheads="1"/>
          </p:cNvSpPr>
          <p:nvPr/>
        </p:nvSpPr>
        <p:spPr bwMode="auto">
          <a:xfrm>
            <a:off x="6175672" y="4819232"/>
            <a:ext cx="1202573" cy="328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cs typeface="+mn-ea"/>
                <a:sym typeface="+mn-lt"/>
              </a:rPr>
              <a:t>B</a:t>
            </a:r>
            <a:r>
              <a:rPr kumimoji="0" lang="zh-CN" altLang="en-US" sz="1400" b="0" i="0" u="none" strike="noStrike" kern="1200" cap="none" spc="0" normalizeH="0" baseline="0" noProof="0" dirty="0">
                <a:ln>
                  <a:noFill/>
                </a:ln>
                <a:solidFill>
                  <a:srgbClr val="000000"/>
                </a:solidFill>
                <a:effectLst/>
                <a:uLnTx/>
                <a:uFillTx/>
                <a:cs typeface="+mn-ea"/>
                <a:sym typeface="+mn-lt"/>
              </a:rPr>
              <a:t>充当主设备</a:t>
            </a:r>
            <a:endParaRPr kumimoji="0" lang="zh-CN" altLang="en-US" sz="1400" b="0" i="0" u="none" strike="noStrike" kern="1200" cap="none" spc="0" normalizeH="0" baseline="0" noProof="0" dirty="0">
              <a:ln>
                <a:noFill/>
              </a:ln>
              <a:solidFill>
                <a:srgbClr val="000000"/>
              </a:solidFill>
              <a:effectLst/>
              <a:uLnTx/>
              <a:uFillTx/>
              <a:cs typeface="+mn-ea"/>
              <a:sym typeface="+mn-lt"/>
            </a:endParaRPr>
          </a:p>
        </p:txBody>
      </p:sp>
      <p:sp>
        <p:nvSpPr>
          <p:cNvPr id="37" name="Line 42"/>
          <p:cNvSpPr>
            <a:spLocks noChangeShapeType="1"/>
          </p:cNvSpPr>
          <p:nvPr/>
        </p:nvSpPr>
        <p:spPr bwMode="auto">
          <a:xfrm>
            <a:off x="7896867" y="4576234"/>
            <a:ext cx="1296988" cy="0"/>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38" name="Text Box 43"/>
          <p:cNvSpPr txBox="1">
            <a:spLocks noChangeArrowheads="1"/>
          </p:cNvSpPr>
          <p:nvPr/>
        </p:nvSpPr>
        <p:spPr bwMode="auto">
          <a:xfrm>
            <a:off x="8232216" y="4550834"/>
            <a:ext cx="543739" cy="328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cs typeface="+mn-ea"/>
                <a:sym typeface="+mn-lt"/>
              </a:rPr>
              <a:t>命令</a:t>
            </a:r>
            <a:endParaRPr kumimoji="0" lang="zh-CN" altLang="en-US" sz="1400" b="0" i="0" u="none" strike="noStrike" kern="1200" cap="none" spc="0" normalizeH="0" baseline="0" noProof="0">
              <a:ln>
                <a:noFill/>
              </a:ln>
              <a:solidFill>
                <a:srgbClr val="000000"/>
              </a:solidFill>
              <a:effectLst/>
              <a:uLnTx/>
              <a:uFillTx/>
              <a:cs typeface="+mn-ea"/>
              <a:sym typeface="+mn-lt"/>
            </a:endParaRPr>
          </a:p>
        </p:txBody>
      </p:sp>
      <p:sp>
        <p:nvSpPr>
          <p:cNvPr id="39" name="Line 44"/>
          <p:cNvSpPr>
            <a:spLocks noChangeShapeType="1"/>
          </p:cNvSpPr>
          <p:nvPr/>
        </p:nvSpPr>
        <p:spPr bwMode="auto">
          <a:xfrm>
            <a:off x="4639316" y="4899347"/>
            <a:ext cx="12969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40" name="Text Box 45"/>
          <p:cNvSpPr txBox="1">
            <a:spLocks noChangeArrowheads="1"/>
          </p:cNvSpPr>
          <p:nvPr/>
        </p:nvSpPr>
        <p:spPr bwMode="auto">
          <a:xfrm>
            <a:off x="5018571" y="4576234"/>
            <a:ext cx="538480" cy="607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lang="zh-CN" altLang="en-US" sz="1400" noProof="0">
                <a:ln>
                  <a:noFill/>
                </a:ln>
                <a:solidFill>
                  <a:srgbClr val="000000"/>
                </a:solidFill>
                <a:effectLst/>
                <a:uLnTx/>
                <a:uFillTx/>
                <a:cs typeface="+mn-ea"/>
                <a:sym typeface="+mn-lt"/>
              </a:rPr>
              <a:t>响应</a:t>
            </a:r>
            <a:endParaRPr kumimoji="0" lang="zh-CN" altLang="en-US" sz="1400" b="0" i="0" u="none" strike="noStrike" kern="1200" cap="none" spc="0" normalizeH="0" baseline="0" noProof="0">
              <a:ln>
                <a:noFill/>
              </a:ln>
              <a:solidFill>
                <a:srgbClr val="000000"/>
              </a:solidFill>
              <a:effectLst/>
              <a:uLnTx/>
              <a:uFillTx/>
              <a:cs typeface="+mn-ea"/>
              <a:sym typeface="+mn-lt"/>
            </a:endParaRPr>
          </a:p>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00000"/>
              </a:solidFill>
              <a:effectLst/>
              <a:uLnTx/>
              <a:uFillTx/>
              <a:cs typeface="+mn-ea"/>
              <a:sym typeface="+mn-lt"/>
            </a:endParaRPr>
          </a:p>
        </p:txBody>
      </p:sp>
      <p:sp>
        <p:nvSpPr>
          <p:cNvPr id="41" name="Text Box 47"/>
          <p:cNvSpPr txBox="1">
            <a:spLocks noChangeArrowheads="1"/>
          </p:cNvSpPr>
          <p:nvPr/>
        </p:nvSpPr>
        <p:spPr bwMode="auto">
          <a:xfrm>
            <a:off x="3221240" y="5489674"/>
            <a:ext cx="927735" cy="386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cs typeface="+mn-ea"/>
                <a:sym typeface="+mn-lt"/>
              </a:rPr>
              <a:t>复合站</a:t>
            </a:r>
            <a:r>
              <a:rPr kumimoji="0" lang="en-US" altLang="zh-CN" sz="1600" b="0" i="0" u="none" strike="noStrike" kern="1200" cap="none" spc="0" normalizeH="0" baseline="0" noProof="0" dirty="0">
                <a:ln>
                  <a:noFill/>
                </a:ln>
                <a:solidFill>
                  <a:srgbClr val="000000"/>
                </a:solidFill>
                <a:effectLst/>
                <a:uLnTx/>
                <a:uFillTx/>
                <a:cs typeface="+mn-ea"/>
                <a:sym typeface="+mn-lt"/>
              </a:rPr>
              <a:t>A</a:t>
            </a:r>
            <a:endParaRPr kumimoji="0" lang="en-US" altLang="zh-CN" sz="1600" b="0" i="0" u="none" strike="noStrike" kern="1200" cap="none" spc="0" normalizeH="0" baseline="0" noProof="0" dirty="0">
              <a:ln>
                <a:noFill/>
              </a:ln>
              <a:solidFill>
                <a:srgbClr val="000000"/>
              </a:solidFill>
              <a:effectLst/>
              <a:uLnTx/>
              <a:uFillTx/>
              <a:cs typeface="+mn-ea"/>
              <a:sym typeface="+mn-lt"/>
            </a:endParaRPr>
          </a:p>
        </p:txBody>
      </p:sp>
      <p:sp>
        <p:nvSpPr>
          <p:cNvPr id="42" name="Text Box 48"/>
          <p:cNvSpPr txBox="1">
            <a:spLocks noChangeArrowheads="1"/>
          </p:cNvSpPr>
          <p:nvPr/>
        </p:nvSpPr>
        <p:spPr bwMode="auto">
          <a:xfrm>
            <a:off x="9585771" y="5520369"/>
            <a:ext cx="927735" cy="386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cs typeface="+mn-ea"/>
                <a:sym typeface="+mn-lt"/>
              </a:rPr>
              <a:t>复合站</a:t>
            </a:r>
            <a:r>
              <a:rPr kumimoji="0" lang="en-US" altLang="zh-CN" sz="1600" b="0" i="0" u="none" strike="noStrike" kern="1200" cap="none" spc="0" normalizeH="0" baseline="0" noProof="0" dirty="0">
                <a:ln>
                  <a:noFill/>
                </a:ln>
                <a:solidFill>
                  <a:srgbClr val="000000"/>
                </a:solidFill>
                <a:effectLst/>
                <a:uLnTx/>
                <a:uFillTx/>
                <a:cs typeface="+mn-ea"/>
                <a:sym typeface="+mn-lt"/>
              </a:rPr>
              <a:t>B</a:t>
            </a:r>
            <a:endParaRPr kumimoji="0" lang="en-US" altLang="zh-CN" sz="1600" b="0" i="0" u="none" strike="noStrike" kern="1200" cap="none" spc="0" normalizeH="0" baseline="0" noProof="0" dirty="0">
              <a:ln>
                <a:noFill/>
              </a:ln>
              <a:solidFill>
                <a:srgbClr val="000000"/>
              </a:solidFill>
              <a:effectLst/>
              <a:uLnTx/>
              <a:uFillTx/>
              <a:cs typeface="+mn-ea"/>
              <a:sym typeface="+mn-lt"/>
            </a:endParaRPr>
          </a:p>
        </p:txBody>
      </p:sp>
      <p:sp>
        <p:nvSpPr>
          <p:cNvPr id="43" name="Line 49"/>
          <p:cNvSpPr>
            <a:spLocks noChangeShapeType="1"/>
          </p:cNvSpPr>
          <p:nvPr/>
        </p:nvSpPr>
        <p:spPr bwMode="auto">
          <a:xfrm flipV="1">
            <a:off x="3979525" y="6198205"/>
            <a:ext cx="5860539" cy="579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44" name="Text Box 52"/>
          <p:cNvSpPr txBox="1">
            <a:spLocks noChangeArrowheads="1"/>
          </p:cNvSpPr>
          <p:nvPr/>
        </p:nvSpPr>
        <p:spPr bwMode="auto">
          <a:xfrm>
            <a:off x="653019" y="5438163"/>
            <a:ext cx="1547495" cy="534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0215" marR="0" lvl="1" indent="-325755" algn="l" rtl="0" eaLnBrk="1" fontAlgn="base" latinLnBrk="0" hangingPunct="1">
              <a:lnSpc>
                <a:spcPct val="120000"/>
              </a:lnSpc>
              <a:spcBef>
                <a:spcPts val="0"/>
              </a:spcBef>
              <a:buClr>
                <a:srgbClr val="00C800"/>
              </a:buClr>
              <a:buSzPct val="80000"/>
              <a:buFont typeface="Wingdings" panose="05000000000000000000" pitchFamily="2" charset="2"/>
              <a:buChar char="n"/>
            </a:pPr>
            <a:r>
              <a:rPr kumimoji="0" lang="zh-CN" altLang="en-US" sz="2400" b="0" i="0" u="none" strike="noStrike" kern="0" cap="none" spc="0" normalizeH="0" baseline="0" dirty="0">
                <a:latin typeface="微软雅黑 Light" panose="020B0502040204020203" pitchFamily="34" charset="-122"/>
                <a:ea typeface="微软雅黑 Light" panose="020B0502040204020203" pitchFamily="34" charset="-122"/>
                <a:cs typeface="Times New Roman" panose="02020603050405020304" pitchFamily="18" charset="0"/>
                <a:sym typeface="+mn-lt"/>
              </a:rPr>
              <a:t>平衡式</a:t>
            </a:r>
            <a:endParaRPr kumimoji="0" lang="zh-CN" altLang="en-US" sz="2400" b="0" i="0" u="none" strike="noStrike" kern="0" cap="none" spc="0" normalizeH="0" baseline="0" dirty="0">
              <a:latin typeface="微软雅黑 Light" panose="020B0502040204020203" pitchFamily="34" charset="-122"/>
              <a:ea typeface="微软雅黑 Light" panose="020B0502040204020203" pitchFamily="34" charset="-122"/>
              <a:cs typeface="Times New Roman" panose="02020603050405020304" pitchFamily="18" charset="0"/>
              <a:sym typeface="+mn-lt"/>
            </a:endParaRPr>
          </a:p>
        </p:txBody>
      </p:sp>
      <p:sp>
        <p:nvSpPr>
          <p:cNvPr id="45" name="Rectangle 53"/>
          <p:cNvSpPr>
            <a:spLocks noChangeArrowheads="1"/>
          </p:cNvSpPr>
          <p:nvPr/>
        </p:nvSpPr>
        <p:spPr bwMode="auto">
          <a:xfrm>
            <a:off x="4404366" y="5477480"/>
            <a:ext cx="4897438" cy="649288"/>
          </a:xfrm>
          <a:prstGeom prst="rect">
            <a:avLst/>
          </a:prstGeom>
          <a:solidFill>
            <a:srgbClr val="6697F0">
              <a:alpha val="34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zh-CN" b="0" i="0" u="none" strike="noStrike" kern="1200" cap="none" spc="0" normalizeH="0" baseline="0" noProof="0">
              <a:ln>
                <a:noFill/>
              </a:ln>
              <a:solidFill>
                <a:srgbClr val="000000"/>
              </a:solidFill>
              <a:effectLst/>
              <a:uLnTx/>
              <a:uFillTx/>
              <a:cs typeface="+mn-ea"/>
              <a:sym typeface="+mn-lt"/>
            </a:endParaRPr>
          </a:p>
        </p:txBody>
      </p:sp>
      <p:sp>
        <p:nvSpPr>
          <p:cNvPr id="46" name="Line 54"/>
          <p:cNvSpPr>
            <a:spLocks noChangeShapeType="1"/>
          </p:cNvSpPr>
          <p:nvPr/>
        </p:nvSpPr>
        <p:spPr bwMode="auto">
          <a:xfrm>
            <a:off x="4548829" y="5982305"/>
            <a:ext cx="1296988"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47" name="Text Box 55"/>
          <p:cNvSpPr txBox="1">
            <a:spLocks noChangeArrowheads="1"/>
          </p:cNvSpPr>
          <p:nvPr/>
        </p:nvSpPr>
        <p:spPr bwMode="auto">
          <a:xfrm>
            <a:off x="4705673" y="5575905"/>
            <a:ext cx="943610" cy="607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cs typeface="+mn-ea"/>
                <a:sym typeface="+mn-lt"/>
              </a:rPr>
              <a:t>命令</a:t>
            </a:r>
            <a:r>
              <a:rPr kumimoji="0" lang="en-US" altLang="zh-CN" sz="1400" b="0" i="0" u="none" strike="noStrike" kern="1200" cap="none" spc="0" normalizeH="0" baseline="0" noProof="0">
                <a:ln>
                  <a:noFill/>
                </a:ln>
                <a:solidFill>
                  <a:srgbClr val="000000"/>
                </a:solidFill>
                <a:effectLst/>
                <a:uLnTx/>
                <a:uFillTx/>
                <a:cs typeface="+mn-ea"/>
                <a:sym typeface="+mn-lt"/>
              </a:rPr>
              <a:t>/</a:t>
            </a:r>
            <a:r>
              <a:rPr lang="zh-CN" altLang="en-US" sz="1400" noProof="0">
                <a:ln>
                  <a:noFill/>
                </a:ln>
                <a:solidFill>
                  <a:srgbClr val="000000"/>
                </a:solidFill>
                <a:effectLst/>
                <a:uLnTx/>
                <a:uFillTx/>
                <a:cs typeface="+mn-ea"/>
                <a:sym typeface="+mn-lt"/>
              </a:rPr>
              <a:t>响应</a:t>
            </a:r>
            <a:endParaRPr kumimoji="0" lang="zh-CN" altLang="en-US" sz="1400" b="0" i="0" u="none" strike="noStrike" kern="1200" cap="none" spc="0" normalizeH="0" baseline="0" noProof="0">
              <a:ln>
                <a:noFill/>
              </a:ln>
              <a:solidFill>
                <a:srgbClr val="000000"/>
              </a:solidFill>
              <a:effectLst/>
              <a:uLnTx/>
              <a:uFillTx/>
              <a:cs typeface="+mn-ea"/>
              <a:sym typeface="+mn-lt"/>
            </a:endParaRPr>
          </a:p>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1400" b="0" i="0" u="none" strike="noStrike" kern="1200" cap="none" spc="0" normalizeH="0" baseline="0" noProof="0">
              <a:ln>
                <a:noFill/>
              </a:ln>
              <a:solidFill>
                <a:srgbClr val="000000"/>
              </a:solidFill>
              <a:effectLst/>
              <a:uLnTx/>
              <a:uFillTx/>
              <a:cs typeface="+mn-ea"/>
              <a:sym typeface="+mn-lt"/>
            </a:endParaRPr>
          </a:p>
        </p:txBody>
      </p:sp>
      <p:sp>
        <p:nvSpPr>
          <p:cNvPr id="48" name="Line 56"/>
          <p:cNvSpPr>
            <a:spLocks noChangeShapeType="1"/>
          </p:cNvSpPr>
          <p:nvPr/>
        </p:nvSpPr>
        <p:spPr bwMode="auto">
          <a:xfrm>
            <a:off x="7861942" y="5982305"/>
            <a:ext cx="1296988" cy="0"/>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3200" b="0" i="0" u="none" strike="noStrike" kern="1200" cap="none" spc="0" normalizeH="0" baseline="0" noProof="0">
              <a:ln>
                <a:noFill/>
              </a:ln>
              <a:solidFill>
                <a:srgbClr val="000000"/>
              </a:solidFill>
              <a:effectLst/>
              <a:uLnTx/>
              <a:uFillTx/>
              <a:cs typeface="+mn-ea"/>
              <a:sym typeface="+mn-lt"/>
            </a:endParaRPr>
          </a:p>
        </p:txBody>
      </p:sp>
      <p:sp>
        <p:nvSpPr>
          <p:cNvPr id="49" name="Text Box 57"/>
          <p:cNvSpPr txBox="1">
            <a:spLocks noChangeArrowheads="1"/>
          </p:cNvSpPr>
          <p:nvPr/>
        </p:nvSpPr>
        <p:spPr bwMode="auto">
          <a:xfrm>
            <a:off x="8069586" y="5636230"/>
            <a:ext cx="94361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cs typeface="+mn-ea"/>
                <a:sym typeface="+mn-lt"/>
              </a:rPr>
              <a:t>命令</a:t>
            </a:r>
            <a:r>
              <a:rPr kumimoji="0" lang="en-US" altLang="zh-CN" sz="1400" b="0" i="0" u="none" strike="noStrike" kern="1200" cap="none" spc="0" normalizeH="0" baseline="0" noProof="0">
                <a:ln>
                  <a:noFill/>
                </a:ln>
                <a:solidFill>
                  <a:srgbClr val="000000"/>
                </a:solidFill>
                <a:effectLst/>
                <a:uLnTx/>
                <a:uFillTx/>
                <a:cs typeface="+mn-ea"/>
                <a:sym typeface="+mn-lt"/>
              </a:rPr>
              <a:t>/</a:t>
            </a:r>
            <a:r>
              <a:rPr lang="zh-CN" altLang="en-US" sz="1400" noProof="0">
                <a:ln>
                  <a:noFill/>
                </a:ln>
                <a:solidFill>
                  <a:srgbClr val="000000"/>
                </a:solidFill>
                <a:effectLst/>
                <a:uLnTx/>
                <a:uFillTx/>
                <a:cs typeface="+mn-ea"/>
                <a:sym typeface="+mn-lt"/>
              </a:rPr>
              <a:t>响应</a:t>
            </a:r>
            <a:endParaRPr kumimoji="0" lang="zh-CN" altLang="en-US" sz="1400" b="0" i="0" u="none" strike="noStrike" kern="1200" cap="none" spc="0" normalizeH="0" baseline="0" noProof="0">
              <a:ln>
                <a:noFill/>
              </a:ln>
              <a:solidFill>
                <a:srgbClr val="000000"/>
              </a:solidFill>
              <a:effectLst/>
              <a:uLnTx/>
              <a:uFillTx/>
              <a:cs typeface="+mn-ea"/>
              <a:sym typeface="+mn-lt"/>
            </a:endParaRPr>
          </a:p>
        </p:txBody>
      </p:sp>
      <p:pic>
        <p:nvPicPr>
          <p:cNvPr id="50" name="图形 49"/>
          <p:cNvPicPr>
            <a:picLocks noChangeAspect="1"/>
          </p:cNvPicPr>
          <p:nvPr/>
        </p:nvPicPr>
        <p:blipFill>
          <a:blip r:embed="rId1"/>
          <a:stretch>
            <a:fillRect/>
          </a:stretch>
        </p:blipFill>
        <p:spPr>
          <a:xfrm>
            <a:off x="5733105" y="2076270"/>
            <a:ext cx="588835" cy="445833"/>
          </a:xfrm>
          <a:prstGeom prst="rect">
            <a:avLst/>
          </a:prstGeom>
        </p:spPr>
      </p:pic>
      <p:pic>
        <p:nvPicPr>
          <p:cNvPr id="51" name="图形 50"/>
          <p:cNvPicPr>
            <a:picLocks noChangeAspect="1"/>
          </p:cNvPicPr>
          <p:nvPr/>
        </p:nvPicPr>
        <p:blipFill>
          <a:blip r:embed="rId1"/>
          <a:stretch>
            <a:fillRect/>
          </a:stretch>
        </p:blipFill>
        <p:spPr>
          <a:xfrm>
            <a:off x="7702463" y="2105297"/>
            <a:ext cx="588835" cy="445833"/>
          </a:xfrm>
          <a:prstGeom prst="rect">
            <a:avLst/>
          </a:prstGeom>
        </p:spPr>
      </p:pic>
      <p:pic>
        <p:nvPicPr>
          <p:cNvPr id="52" name="图形 51"/>
          <p:cNvPicPr>
            <a:picLocks noChangeAspect="1"/>
          </p:cNvPicPr>
          <p:nvPr/>
        </p:nvPicPr>
        <p:blipFill>
          <a:blip r:embed="rId1"/>
          <a:stretch>
            <a:fillRect/>
          </a:stretch>
        </p:blipFill>
        <p:spPr>
          <a:xfrm>
            <a:off x="9708923" y="2119397"/>
            <a:ext cx="588835" cy="445833"/>
          </a:xfrm>
          <a:prstGeom prst="rect">
            <a:avLst/>
          </a:prstGeom>
        </p:spPr>
      </p:pic>
      <p:pic>
        <p:nvPicPr>
          <p:cNvPr id="53" name="图形 52"/>
          <p:cNvPicPr>
            <a:picLocks noChangeAspect="1"/>
          </p:cNvPicPr>
          <p:nvPr/>
        </p:nvPicPr>
        <p:blipFill>
          <a:blip r:embed="rId1"/>
          <a:stretch>
            <a:fillRect/>
          </a:stretch>
        </p:blipFill>
        <p:spPr>
          <a:xfrm>
            <a:off x="3390690" y="4141513"/>
            <a:ext cx="588835" cy="445833"/>
          </a:xfrm>
          <a:prstGeom prst="rect">
            <a:avLst/>
          </a:prstGeom>
        </p:spPr>
      </p:pic>
      <p:pic>
        <p:nvPicPr>
          <p:cNvPr id="54" name="图形 53"/>
          <p:cNvPicPr>
            <a:picLocks noChangeAspect="1"/>
          </p:cNvPicPr>
          <p:nvPr/>
        </p:nvPicPr>
        <p:blipFill>
          <a:blip r:embed="rId1"/>
          <a:stretch>
            <a:fillRect/>
          </a:stretch>
        </p:blipFill>
        <p:spPr>
          <a:xfrm>
            <a:off x="9840066" y="4174851"/>
            <a:ext cx="588835" cy="445833"/>
          </a:xfrm>
          <a:prstGeom prst="rect">
            <a:avLst/>
          </a:prstGeom>
        </p:spPr>
      </p:pic>
      <p:pic>
        <p:nvPicPr>
          <p:cNvPr id="55" name="图形 54"/>
          <p:cNvPicPr>
            <a:picLocks noChangeAspect="1"/>
          </p:cNvPicPr>
          <p:nvPr/>
        </p:nvPicPr>
        <p:blipFill>
          <a:blip r:embed="rId1"/>
          <a:stretch>
            <a:fillRect/>
          </a:stretch>
        </p:blipFill>
        <p:spPr>
          <a:xfrm>
            <a:off x="9840065" y="5975287"/>
            <a:ext cx="588835" cy="445833"/>
          </a:xfrm>
          <a:prstGeom prst="rect">
            <a:avLst/>
          </a:prstGeom>
        </p:spPr>
      </p:pic>
      <p:pic>
        <p:nvPicPr>
          <p:cNvPr id="56" name="图形 55"/>
          <p:cNvPicPr>
            <a:picLocks noChangeAspect="1"/>
          </p:cNvPicPr>
          <p:nvPr/>
        </p:nvPicPr>
        <p:blipFill>
          <a:blip r:embed="rId1"/>
          <a:stretch>
            <a:fillRect/>
          </a:stretch>
        </p:blipFill>
        <p:spPr>
          <a:xfrm>
            <a:off x="3390690" y="5963476"/>
            <a:ext cx="588835" cy="445833"/>
          </a:xfrm>
          <a:prstGeom prst="rect">
            <a:avLst/>
          </a:prstGeom>
        </p:spPr>
      </p:pic>
      <p:pic>
        <p:nvPicPr>
          <p:cNvPr id="57" name="图形 56"/>
          <p:cNvPicPr>
            <a:picLocks noChangeAspect="1"/>
          </p:cNvPicPr>
          <p:nvPr/>
        </p:nvPicPr>
        <p:blipFill>
          <a:blip r:embed="rId2"/>
          <a:stretch>
            <a:fillRect/>
          </a:stretch>
        </p:blipFill>
        <p:spPr>
          <a:xfrm>
            <a:off x="3399116" y="2641560"/>
            <a:ext cx="571982" cy="50107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通信方式</a:t>
            </a:r>
            <a:endParaRPr lang="zh-CN" altLang="en-US" dirty="0"/>
          </a:p>
        </p:txBody>
      </p:sp>
      <p:sp>
        <p:nvSpPr>
          <p:cNvPr id="3" name="内容占位符 2"/>
          <p:cNvSpPr>
            <a:spLocks noGrp="1"/>
          </p:cNvSpPr>
          <p:nvPr>
            <p:ph idx="1"/>
          </p:nvPr>
        </p:nvSpPr>
        <p:spPr/>
        <p:txBody>
          <a:bodyPr>
            <a:normAutofit/>
          </a:bodyPr>
          <a:lstStyle/>
          <a:p>
            <a:r>
              <a:rPr lang="zh-CN" altLang="en-US" dirty="0"/>
              <a:t>通信方式：在一次通信交互中所涉及到的两个设备之间的关系，这种方式描述了由谁控制链路</a:t>
            </a:r>
            <a:endParaRPr lang="en-US" altLang="zh-CN" dirty="0"/>
          </a:p>
          <a:p>
            <a:r>
              <a:rPr lang="en-US" altLang="zh-CN" dirty="0"/>
              <a:t>HDLC</a:t>
            </a:r>
            <a:r>
              <a:rPr lang="zh-CN" altLang="en-US" dirty="0"/>
              <a:t>协议支持 </a:t>
            </a:r>
            <a:r>
              <a:rPr lang="en-US" altLang="zh-CN" dirty="0"/>
              <a:t>3 </a:t>
            </a:r>
            <a:r>
              <a:rPr lang="zh-CN" altLang="en-US" dirty="0"/>
              <a:t>种工作方式：</a:t>
            </a:r>
            <a:endParaRPr lang="zh-CN" altLang="en-US" dirty="0"/>
          </a:p>
          <a:p>
            <a:pPr lvl="1">
              <a:buFont typeface="Wingdings" panose="05000000000000000000" pitchFamily="2" charset="2"/>
              <a:buChar char="n"/>
            </a:pPr>
            <a:r>
              <a:rPr lang="zh-CN" altLang="en-US" dirty="0"/>
              <a:t> 正常应答方式</a:t>
            </a:r>
            <a:r>
              <a:rPr lang="en-US" altLang="zh-CN" dirty="0"/>
              <a:t>NRM</a:t>
            </a:r>
            <a:r>
              <a:rPr lang="zh-CN" altLang="en-US" dirty="0"/>
              <a:t>（非平衡式）</a:t>
            </a:r>
            <a:endParaRPr lang="zh-CN" altLang="en-US" dirty="0"/>
          </a:p>
          <a:p>
            <a:pPr lvl="2">
              <a:buFont typeface="Wingdings" panose="05000000000000000000" pitchFamily="2" charset="2"/>
              <a:buChar char="n"/>
            </a:pPr>
            <a:r>
              <a:rPr lang="zh-CN" altLang="en-US" dirty="0"/>
              <a:t>主站可以随时向从站传输数据帧</a:t>
            </a:r>
            <a:endParaRPr lang="zh-CN" altLang="en-US" dirty="0"/>
          </a:p>
          <a:p>
            <a:pPr lvl="2">
              <a:buFont typeface="Wingdings" panose="05000000000000000000" pitchFamily="2" charset="2"/>
              <a:buChar char="n"/>
            </a:pPr>
            <a:r>
              <a:rPr lang="zh-CN" altLang="en-US" dirty="0"/>
              <a:t>从站只有在主站向它发送命令帧进行询问并响应后，才可以向主站发送数据帧</a:t>
            </a:r>
            <a:endParaRPr lang="zh-CN" altLang="en-US" dirty="0"/>
          </a:p>
          <a:p>
            <a:pPr lvl="1">
              <a:buFont typeface="Wingdings" panose="05000000000000000000" pitchFamily="2" charset="2"/>
              <a:buChar char="n"/>
            </a:pPr>
            <a:r>
              <a:rPr lang="zh-CN" altLang="en-US" dirty="0"/>
              <a:t>异步应答方式</a:t>
            </a:r>
            <a:r>
              <a:rPr lang="en-US" altLang="zh-CN" dirty="0"/>
              <a:t>ARM</a:t>
            </a:r>
            <a:r>
              <a:rPr lang="zh-CN" altLang="en-US" dirty="0"/>
              <a:t>（非平衡式）</a:t>
            </a:r>
            <a:endParaRPr lang="zh-CN" altLang="en-US" dirty="0"/>
          </a:p>
          <a:p>
            <a:pPr lvl="2">
              <a:buFont typeface="Wingdings" panose="05000000000000000000" pitchFamily="2" charset="2"/>
              <a:buChar char="n"/>
            </a:pPr>
            <a:r>
              <a:rPr lang="zh-CN" altLang="en-US" dirty="0"/>
              <a:t>主站负责数据链路的初始化、链路的建立、释放与差错恢复等</a:t>
            </a:r>
            <a:endParaRPr lang="zh-CN" altLang="en-US" dirty="0"/>
          </a:p>
          <a:p>
            <a:pPr lvl="2">
              <a:buFont typeface="Wingdings" panose="05000000000000000000" pitchFamily="2" charset="2"/>
              <a:buChar char="n"/>
            </a:pPr>
            <a:r>
              <a:rPr lang="zh-CN" altLang="en-US" dirty="0">
                <a:sym typeface="+mn-ea"/>
              </a:rPr>
              <a:t>只要信道空闲，从站不需要获得主站许可就可以发送数据</a:t>
            </a:r>
            <a:endParaRPr lang="zh-CN" altLang="en-US" dirty="0"/>
          </a:p>
          <a:p>
            <a:pPr lvl="2">
              <a:buFont typeface="Wingdings" panose="05000000000000000000" pitchFamily="2" charset="2"/>
              <a:buChar char="n"/>
            </a:pPr>
            <a:r>
              <a:rPr lang="zh-CN" altLang="en-US" dirty="0"/>
              <a:t>未改变主从关系，即一个从</a:t>
            </a:r>
            <a:r>
              <a:rPr lang="zh-CN" altLang="en-US" dirty="0">
                <a:sym typeface="+mn-ea"/>
              </a:rPr>
              <a:t>站</a:t>
            </a:r>
            <a:r>
              <a:rPr lang="zh-CN" altLang="en-US" dirty="0"/>
              <a:t>与另一个从</a:t>
            </a:r>
            <a:r>
              <a:rPr lang="zh-CN" altLang="en-US" dirty="0">
                <a:sym typeface="+mn-ea"/>
              </a:rPr>
              <a:t>站</a:t>
            </a:r>
            <a:r>
              <a:rPr lang="zh-CN" altLang="en-US" dirty="0"/>
              <a:t>的数据传输必须经过主</a:t>
            </a:r>
            <a:r>
              <a:rPr lang="zh-CN" altLang="en-US" dirty="0">
                <a:sym typeface="+mn-ea"/>
              </a:rPr>
              <a:t>站</a:t>
            </a:r>
            <a:r>
              <a:rPr lang="zh-CN" altLang="en-US" dirty="0"/>
              <a:t>的转发</a:t>
            </a:r>
            <a:endParaRPr lang="zh-CN" altLang="en-US" dirty="0"/>
          </a:p>
          <a:p>
            <a:pPr lvl="1">
              <a:buFont typeface="Wingdings" panose="05000000000000000000" pitchFamily="2" charset="2"/>
              <a:buChar char="n"/>
            </a:pPr>
            <a:r>
              <a:rPr lang="zh-CN" altLang="en-US" dirty="0"/>
              <a:t>异步平衡方式</a:t>
            </a:r>
            <a:r>
              <a:rPr lang="en-US" altLang="zh-CN" dirty="0"/>
              <a:t>ABM</a:t>
            </a:r>
            <a:endParaRPr lang="en-US" altLang="zh-CN" dirty="0"/>
          </a:p>
          <a:p>
            <a:pPr lvl="2">
              <a:buFont typeface="Wingdings" panose="05000000000000000000" pitchFamily="2" charset="2"/>
              <a:buChar char="n"/>
            </a:pPr>
            <a:r>
              <a:rPr lang="zh-CN" altLang="en-US" dirty="0"/>
              <a:t>每个复合站都可以平等地发起数据传输，不需要得到对方复合站的许可</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HDLC</a:t>
            </a:r>
            <a:r>
              <a:rPr lang="zh-CN" altLang="en-US" dirty="0"/>
              <a:t>帧格式</a:t>
            </a:r>
            <a:endParaRPr lang="zh-CN" altLang="en-US" dirty="0"/>
          </a:p>
        </p:txBody>
      </p:sp>
      <p:sp>
        <p:nvSpPr>
          <p:cNvPr id="3" name="内容占位符 2"/>
          <p:cNvSpPr>
            <a:spLocks noGrp="1"/>
          </p:cNvSpPr>
          <p:nvPr>
            <p:ph idx="1"/>
          </p:nvPr>
        </p:nvSpPr>
        <p:spPr>
          <a:xfrm>
            <a:off x="335280" y="1124269"/>
            <a:ext cx="10858500" cy="2016804"/>
          </a:xfrm>
        </p:spPr>
        <p:txBody>
          <a:bodyPr/>
          <a:lstStyle/>
          <a:p>
            <a:r>
              <a:rPr lang="en-US" altLang="zh-CN" dirty="0"/>
              <a:t>HDLC</a:t>
            </a:r>
            <a:r>
              <a:rPr lang="zh-CN" altLang="en-US" dirty="0"/>
              <a:t>协议定义了三种类型的帧：</a:t>
            </a:r>
            <a:endParaRPr lang="zh-CN" altLang="en-US" dirty="0"/>
          </a:p>
          <a:p>
            <a:pPr lvl="1">
              <a:buFont typeface="Wingdings" panose="05000000000000000000" pitchFamily="2" charset="2"/>
              <a:buChar char="n"/>
            </a:pPr>
            <a:r>
              <a:rPr lang="zh-CN" altLang="en-US" dirty="0"/>
              <a:t>信息帧（</a:t>
            </a:r>
            <a:r>
              <a:rPr lang="en-US" altLang="zh-CN" dirty="0"/>
              <a:t>I-</a:t>
            </a:r>
            <a:r>
              <a:rPr lang="zh-CN" altLang="en-US" dirty="0"/>
              <a:t>帧）：数据及与数据有关的控制信息</a:t>
            </a:r>
            <a:endParaRPr lang="zh-CN" altLang="en-US" dirty="0"/>
          </a:p>
          <a:p>
            <a:pPr lvl="1">
              <a:buFont typeface="Wingdings" panose="05000000000000000000" pitchFamily="2" charset="2"/>
              <a:buChar char="n"/>
            </a:pPr>
            <a:r>
              <a:rPr lang="zh-CN" altLang="en-US" dirty="0"/>
              <a:t>监管帧（</a:t>
            </a:r>
            <a:r>
              <a:rPr lang="en-US" altLang="zh-CN" dirty="0"/>
              <a:t>S-</a:t>
            </a:r>
            <a:r>
              <a:rPr lang="zh-CN" altLang="en-US" dirty="0"/>
              <a:t>帧）：流量和差错控制信息</a:t>
            </a:r>
            <a:endParaRPr lang="zh-CN" altLang="en-US" dirty="0"/>
          </a:p>
          <a:p>
            <a:pPr lvl="1">
              <a:buFont typeface="Wingdings" panose="05000000000000000000" pitchFamily="2" charset="2"/>
              <a:buChar char="n"/>
            </a:pPr>
            <a:r>
              <a:rPr lang="zh-CN" altLang="en-US" dirty="0"/>
              <a:t>无编号帧（</a:t>
            </a:r>
            <a:r>
              <a:rPr lang="en-US" altLang="zh-CN" dirty="0"/>
              <a:t>U-</a:t>
            </a:r>
            <a:r>
              <a:rPr lang="zh-CN" altLang="en-US" dirty="0"/>
              <a:t>帧）：链路管理服务</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6" name="Rectangle 139"/>
          <p:cNvSpPr>
            <a:spLocks noChangeArrowheads="1"/>
          </p:cNvSpPr>
          <p:nvPr/>
        </p:nvSpPr>
        <p:spPr bwMode="auto">
          <a:xfrm>
            <a:off x="1764197" y="3435617"/>
            <a:ext cx="936625"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7" name="Rectangle 140"/>
          <p:cNvSpPr>
            <a:spLocks noChangeArrowheads="1"/>
          </p:cNvSpPr>
          <p:nvPr/>
        </p:nvSpPr>
        <p:spPr bwMode="auto">
          <a:xfrm>
            <a:off x="2700822" y="3435617"/>
            <a:ext cx="936625"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地址</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8" name="Rectangle 141"/>
          <p:cNvSpPr>
            <a:spLocks noChangeArrowheads="1"/>
          </p:cNvSpPr>
          <p:nvPr/>
        </p:nvSpPr>
        <p:spPr bwMode="auto">
          <a:xfrm>
            <a:off x="3635859" y="3435617"/>
            <a:ext cx="936625"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控制</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9" name="Rectangle 142"/>
          <p:cNvSpPr>
            <a:spLocks noChangeArrowheads="1"/>
          </p:cNvSpPr>
          <p:nvPr/>
        </p:nvSpPr>
        <p:spPr bwMode="auto">
          <a:xfrm>
            <a:off x="4572484" y="3435617"/>
            <a:ext cx="1871663" cy="585788"/>
          </a:xfrm>
          <a:prstGeom prst="rect">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数据信息</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10" name="Rectangle 143"/>
          <p:cNvSpPr>
            <a:spLocks noChangeArrowheads="1"/>
          </p:cNvSpPr>
          <p:nvPr/>
        </p:nvSpPr>
        <p:spPr bwMode="auto">
          <a:xfrm>
            <a:off x="6444147" y="3435617"/>
            <a:ext cx="1871663"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帧校验序列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11" name="Rectangle 144"/>
          <p:cNvSpPr>
            <a:spLocks noChangeArrowheads="1"/>
          </p:cNvSpPr>
          <p:nvPr/>
        </p:nvSpPr>
        <p:spPr bwMode="auto">
          <a:xfrm>
            <a:off x="8317397" y="3435617"/>
            <a:ext cx="936625"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12" name="Text Box 145"/>
          <p:cNvSpPr txBox="1">
            <a:spLocks noChangeArrowheads="1"/>
          </p:cNvSpPr>
          <p:nvPr/>
        </p:nvSpPr>
        <p:spPr bwMode="auto">
          <a:xfrm>
            <a:off x="968859" y="3507055"/>
            <a:ext cx="5572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b="0" i="0" u="none" strike="noStrike" kern="1200" cap="none" spc="0" normalizeH="0" baseline="0" noProof="0" dirty="0">
                <a:ln>
                  <a:noFill/>
                </a:ln>
                <a:solidFill>
                  <a:srgbClr val="000000"/>
                </a:solidFill>
                <a:effectLst/>
                <a:uLnTx/>
                <a:uFillTx/>
                <a:cs typeface="+mn-ea"/>
                <a:sym typeface="+mn-lt"/>
              </a:rPr>
              <a:t>I-</a:t>
            </a:r>
            <a:r>
              <a:rPr kumimoji="0" lang="zh-CN" altLang="en-US" b="0" i="0" u="none" strike="noStrike" kern="1200" cap="none" spc="0" normalizeH="0" baseline="0" noProof="0" dirty="0">
                <a:ln>
                  <a:noFill/>
                </a:ln>
                <a:solidFill>
                  <a:srgbClr val="000000"/>
                </a:solidFill>
                <a:effectLst/>
                <a:uLnTx/>
                <a:uFillTx/>
                <a:cs typeface="+mn-ea"/>
                <a:sym typeface="+mn-lt"/>
              </a:rPr>
              <a:t>帧</a:t>
            </a:r>
            <a:endParaRPr kumimoji="0" lang="zh-CN" altLang="en-US" b="0" i="0" u="none" strike="noStrike" kern="1200" cap="none" spc="0" normalizeH="0" baseline="0" noProof="0" dirty="0">
              <a:ln>
                <a:noFill/>
              </a:ln>
              <a:solidFill>
                <a:srgbClr val="000000"/>
              </a:solidFill>
              <a:effectLst/>
              <a:uLnTx/>
              <a:uFillTx/>
              <a:cs typeface="+mn-ea"/>
              <a:sym typeface="+mn-lt"/>
            </a:endParaRPr>
          </a:p>
        </p:txBody>
      </p:sp>
      <p:sp>
        <p:nvSpPr>
          <p:cNvPr id="14" name="Rectangle 146"/>
          <p:cNvSpPr>
            <a:spLocks noChangeArrowheads="1"/>
          </p:cNvSpPr>
          <p:nvPr/>
        </p:nvSpPr>
        <p:spPr bwMode="auto">
          <a:xfrm>
            <a:off x="1766465" y="4299217"/>
            <a:ext cx="936625"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15" name="Rectangle 147"/>
          <p:cNvSpPr>
            <a:spLocks noChangeArrowheads="1"/>
          </p:cNvSpPr>
          <p:nvPr/>
        </p:nvSpPr>
        <p:spPr bwMode="auto">
          <a:xfrm>
            <a:off x="2703090" y="4299217"/>
            <a:ext cx="936625"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地址</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16" name="Rectangle 148"/>
          <p:cNvSpPr>
            <a:spLocks noChangeArrowheads="1"/>
          </p:cNvSpPr>
          <p:nvPr/>
        </p:nvSpPr>
        <p:spPr bwMode="auto">
          <a:xfrm>
            <a:off x="3638128" y="4299217"/>
            <a:ext cx="936625"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控制</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17" name="Rectangle 150"/>
          <p:cNvSpPr>
            <a:spLocks noChangeArrowheads="1"/>
          </p:cNvSpPr>
          <p:nvPr/>
        </p:nvSpPr>
        <p:spPr bwMode="auto">
          <a:xfrm>
            <a:off x="4574753" y="4299217"/>
            <a:ext cx="1871663"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帧校验序列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18" name="Rectangle 151"/>
          <p:cNvSpPr>
            <a:spLocks noChangeArrowheads="1"/>
          </p:cNvSpPr>
          <p:nvPr/>
        </p:nvSpPr>
        <p:spPr bwMode="auto">
          <a:xfrm>
            <a:off x="6448003" y="4299217"/>
            <a:ext cx="936625" cy="585788"/>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19" name="Text Box 152"/>
          <p:cNvSpPr txBox="1">
            <a:spLocks noChangeArrowheads="1"/>
          </p:cNvSpPr>
          <p:nvPr/>
        </p:nvSpPr>
        <p:spPr bwMode="auto">
          <a:xfrm>
            <a:off x="983146" y="4370655"/>
            <a:ext cx="6461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b="0" i="0" u="none" strike="noStrike" kern="1200" cap="none" spc="0" normalizeH="0" baseline="0" noProof="0">
                <a:ln>
                  <a:noFill/>
                </a:ln>
                <a:solidFill>
                  <a:srgbClr val="000000"/>
                </a:solidFill>
                <a:effectLst/>
                <a:uLnTx/>
                <a:uFillTx/>
                <a:cs typeface="+mn-ea"/>
                <a:sym typeface="+mn-lt"/>
              </a:rPr>
              <a:t>S-</a:t>
            </a:r>
            <a:r>
              <a:rPr kumimoji="0" lang="zh-CN" altLang="en-US" b="0" i="0" u="none" strike="noStrike" kern="1200" cap="none" spc="0" normalizeH="0" baseline="0" noProof="0">
                <a:ln>
                  <a:noFill/>
                </a:ln>
                <a:solidFill>
                  <a:srgbClr val="000000"/>
                </a:solidFill>
                <a:effectLst/>
                <a:uLnTx/>
                <a:uFillTx/>
                <a:cs typeface="+mn-ea"/>
                <a:sym typeface="+mn-lt"/>
              </a:rPr>
              <a:t>帧</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1" name="Rectangle 153"/>
          <p:cNvSpPr>
            <a:spLocks noChangeArrowheads="1"/>
          </p:cNvSpPr>
          <p:nvPr/>
        </p:nvSpPr>
        <p:spPr bwMode="auto">
          <a:xfrm>
            <a:off x="1774403" y="5091381"/>
            <a:ext cx="936625" cy="585787"/>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2" name="Rectangle 154"/>
          <p:cNvSpPr>
            <a:spLocks noChangeArrowheads="1"/>
          </p:cNvSpPr>
          <p:nvPr/>
        </p:nvSpPr>
        <p:spPr bwMode="auto">
          <a:xfrm>
            <a:off x="2711028" y="5091381"/>
            <a:ext cx="936625" cy="585787"/>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地址</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3" name="Rectangle 155"/>
          <p:cNvSpPr>
            <a:spLocks noChangeArrowheads="1"/>
          </p:cNvSpPr>
          <p:nvPr/>
        </p:nvSpPr>
        <p:spPr bwMode="auto">
          <a:xfrm>
            <a:off x="3646065" y="5091381"/>
            <a:ext cx="936625" cy="585787"/>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控制</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4" name="Rectangle 156"/>
          <p:cNvSpPr>
            <a:spLocks noChangeArrowheads="1"/>
          </p:cNvSpPr>
          <p:nvPr/>
        </p:nvSpPr>
        <p:spPr bwMode="auto">
          <a:xfrm>
            <a:off x="4582690" y="5091381"/>
            <a:ext cx="1871663" cy="585787"/>
          </a:xfrm>
          <a:prstGeom prst="rect">
            <a:avLst/>
          </a:prstGeom>
          <a:no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管理信息</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5" name="Rectangle 157"/>
          <p:cNvSpPr>
            <a:spLocks noChangeArrowheads="1"/>
          </p:cNvSpPr>
          <p:nvPr/>
        </p:nvSpPr>
        <p:spPr bwMode="auto">
          <a:xfrm>
            <a:off x="6454353" y="5091381"/>
            <a:ext cx="1871663" cy="585787"/>
          </a:xfrm>
          <a:prstGeom prst="rect">
            <a:avLst/>
          </a:prstGeom>
          <a:solidFill>
            <a:schemeClr val="bg2"/>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帧校验序列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6" name="Rectangle 158"/>
          <p:cNvSpPr>
            <a:spLocks noChangeArrowheads="1"/>
          </p:cNvSpPr>
          <p:nvPr/>
        </p:nvSpPr>
        <p:spPr bwMode="auto">
          <a:xfrm>
            <a:off x="8327603" y="5091381"/>
            <a:ext cx="936625" cy="585787"/>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7" name="Text Box 159"/>
          <p:cNvSpPr txBox="1">
            <a:spLocks noChangeArrowheads="1"/>
          </p:cNvSpPr>
          <p:nvPr/>
        </p:nvSpPr>
        <p:spPr bwMode="auto">
          <a:xfrm>
            <a:off x="986321" y="5162818"/>
            <a:ext cx="6588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b="0" i="0" u="none" strike="noStrike" kern="1200" cap="none" spc="0" normalizeH="0" baseline="0" noProof="0">
                <a:ln>
                  <a:noFill/>
                </a:ln>
                <a:solidFill>
                  <a:srgbClr val="000000"/>
                </a:solidFill>
                <a:effectLst/>
                <a:uLnTx/>
                <a:uFillTx/>
                <a:cs typeface="+mn-ea"/>
                <a:sym typeface="+mn-lt"/>
              </a:rPr>
              <a:t>U-</a:t>
            </a:r>
            <a:r>
              <a:rPr kumimoji="0" lang="zh-CN" altLang="en-US" b="0" i="0" u="none" strike="noStrike" kern="1200" cap="none" spc="0" normalizeH="0" baseline="0" noProof="0">
                <a:ln>
                  <a:noFill/>
                </a:ln>
                <a:solidFill>
                  <a:srgbClr val="000000"/>
                </a:solidFill>
                <a:effectLst/>
                <a:uLnTx/>
                <a:uFillTx/>
                <a:cs typeface="+mn-ea"/>
                <a:sym typeface="+mn-lt"/>
              </a:rPr>
              <a:t>帧</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5" name="Rectangle 139"/>
          <p:cNvSpPr>
            <a:spLocks noChangeArrowheads="1"/>
          </p:cNvSpPr>
          <p:nvPr/>
        </p:nvSpPr>
        <p:spPr bwMode="auto">
          <a:xfrm>
            <a:off x="1766737" y="3429902"/>
            <a:ext cx="936625"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13" name="Rectangle 140"/>
          <p:cNvSpPr>
            <a:spLocks noChangeArrowheads="1"/>
          </p:cNvSpPr>
          <p:nvPr/>
        </p:nvSpPr>
        <p:spPr bwMode="auto">
          <a:xfrm>
            <a:off x="2703362" y="3429902"/>
            <a:ext cx="936625"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地址</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0" name="Rectangle 141"/>
          <p:cNvSpPr>
            <a:spLocks noChangeArrowheads="1"/>
          </p:cNvSpPr>
          <p:nvPr/>
        </p:nvSpPr>
        <p:spPr bwMode="auto">
          <a:xfrm>
            <a:off x="3638399" y="3429902"/>
            <a:ext cx="936625"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控制</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8" name="Rectangle 143"/>
          <p:cNvSpPr>
            <a:spLocks noChangeArrowheads="1"/>
          </p:cNvSpPr>
          <p:nvPr/>
        </p:nvSpPr>
        <p:spPr bwMode="auto">
          <a:xfrm>
            <a:off x="6446687" y="3429902"/>
            <a:ext cx="1871663"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帧校验序列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29" name="Rectangle 144"/>
          <p:cNvSpPr>
            <a:spLocks noChangeArrowheads="1"/>
          </p:cNvSpPr>
          <p:nvPr/>
        </p:nvSpPr>
        <p:spPr bwMode="auto">
          <a:xfrm>
            <a:off x="8319937" y="3429902"/>
            <a:ext cx="936625"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30" name="Rectangle 146"/>
          <p:cNvSpPr>
            <a:spLocks noChangeArrowheads="1"/>
          </p:cNvSpPr>
          <p:nvPr/>
        </p:nvSpPr>
        <p:spPr bwMode="auto">
          <a:xfrm>
            <a:off x="1769005" y="4293502"/>
            <a:ext cx="936625"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31" name="Rectangle 147"/>
          <p:cNvSpPr>
            <a:spLocks noChangeArrowheads="1"/>
          </p:cNvSpPr>
          <p:nvPr/>
        </p:nvSpPr>
        <p:spPr bwMode="auto">
          <a:xfrm>
            <a:off x="2705630" y="4293502"/>
            <a:ext cx="936625"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地址</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32" name="Rectangle 148"/>
          <p:cNvSpPr>
            <a:spLocks noChangeArrowheads="1"/>
          </p:cNvSpPr>
          <p:nvPr/>
        </p:nvSpPr>
        <p:spPr bwMode="auto">
          <a:xfrm>
            <a:off x="3640668" y="4293502"/>
            <a:ext cx="936625"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控制</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33" name="Rectangle 150"/>
          <p:cNvSpPr>
            <a:spLocks noChangeArrowheads="1"/>
          </p:cNvSpPr>
          <p:nvPr/>
        </p:nvSpPr>
        <p:spPr bwMode="auto">
          <a:xfrm>
            <a:off x="4577293" y="4293502"/>
            <a:ext cx="1871663"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帧校验序列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34" name="Rectangle 151"/>
          <p:cNvSpPr>
            <a:spLocks noChangeArrowheads="1"/>
          </p:cNvSpPr>
          <p:nvPr/>
        </p:nvSpPr>
        <p:spPr bwMode="auto">
          <a:xfrm>
            <a:off x="6450543" y="4293502"/>
            <a:ext cx="936625" cy="585788"/>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标志</a:t>
            </a:r>
            <a:endParaRPr kumimoji="0" lang="zh-CN" altLang="en-US" b="0" i="0" u="none" strike="noStrike" kern="1200" cap="none" spc="0" normalizeH="0" baseline="0" noProof="0">
              <a:ln>
                <a:noFill/>
              </a:ln>
              <a:solidFill>
                <a:srgbClr val="000000"/>
              </a:solidFill>
              <a:effectLst/>
              <a:uLnTx/>
              <a:uFillTx/>
              <a:cs typeface="+mn-ea"/>
              <a:sym typeface="+mn-lt"/>
            </a:endParaRPr>
          </a:p>
        </p:txBody>
      </p:sp>
      <p:sp>
        <p:nvSpPr>
          <p:cNvPr id="35" name="Rectangle 157"/>
          <p:cNvSpPr>
            <a:spLocks noChangeArrowheads="1"/>
          </p:cNvSpPr>
          <p:nvPr/>
        </p:nvSpPr>
        <p:spPr bwMode="auto">
          <a:xfrm>
            <a:off x="6456893" y="5085666"/>
            <a:ext cx="1871663" cy="585787"/>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b="0" i="0" u="none" strike="noStrike" kern="1200" cap="none" spc="0" normalizeH="0" baseline="0" noProof="0">
                <a:ln>
                  <a:noFill/>
                </a:ln>
                <a:solidFill>
                  <a:srgbClr val="000000"/>
                </a:solidFill>
                <a:effectLst/>
                <a:uLnTx/>
                <a:uFillTx/>
                <a:cs typeface="+mn-ea"/>
                <a:sym typeface="+mn-lt"/>
              </a:rPr>
              <a:t>帧校验序列</a:t>
            </a:r>
            <a:endParaRPr kumimoji="0" lang="zh-CN" altLang="en-US" b="0" i="0" u="none" strike="noStrike" kern="1200" cap="none" spc="0" normalizeH="0" baseline="0" noProof="0">
              <a:ln>
                <a:noFill/>
              </a:ln>
              <a:solidFill>
                <a:srgbClr val="000000"/>
              </a:solidFill>
              <a:effectLst/>
              <a:uLnTx/>
              <a:uFillTx/>
              <a:cs typeface="+mn-ea"/>
              <a:sym typeface="+mn-l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HDLC</a:t>
            </a:r>
            <a:r>
              <a:rPr lang="zh-CN" altLang="en-US" dirty="0"/>
              <a:t>帧格式：标志字段</a:t>
            </a:r>
            <a:endParaRPr lang="zh-CN" altLang="en-US" dirty="0"/>
          </a:p>
        </p:txBody>
      </p:sp>
      <p:sp>
        <p:nvSpPr>
          <p:cNvPr id="3" name="内容占位符 2"/>
          <p:cNvSpPr>
            <a:spLocks noGrp="1"/>
          </p:cNvSpPr>
          <p:nvPr>
            <p:ph idx="1"/>
          </p:nvPr>
        </p:nvSpPr>
        <p:spPr>
          <a:xfrm>
            <a:off x="335280" y="2017486"/>
            <a:ext cx="10858500" cy="4116614"/>
          </a:xfrm>
        </p:spPr>
        <p:txBody>
          <a:bodyPr>
            <a:normAutofit/>
          </a:bodyPr>
          <a:lstStyle/>
          <a:p>
            <a:r>
              <a:rPr lang="zh-CN" altLang="en-US" dirty="0"/>
              <a:t>一个字节</a:t>
            </a:r>
            <a:r>
              <a:rPr lang="en-US" altLang="zh-CN" dirty="0"/>
              <a:t>(8</a:t>
            </a:r>
            <a:r>
              <a:rPr lang="zh-CN" altLang="en-US" dirty="0"/>
              <a:t>位</a:t>
            </a:r>
            <a:r>
              <a:rPr lang="en-US" altLang="zh-CN" dirty="0"/>
              <a:t>)</a:t>
            </a:r>
            <a:r>
              <a:rPr lang="zh-CN" altLang="en-US" dirty="0"/>
              <a:t>，比特模式为</a:t>
            </a:r>
            <a:r>
              <a:rPr lang="en-US" altLang="zh-CN" dirty="0"/>
              <a:t>01111110</a:t>
            </a:r>
            <a:endParaRPr lang="en-US" altLang="zh-CN" dirty="0"/>
          </a:p>
          <a:p>
            <a:pPr lvl="1"/>
            <a:r>
              <a:rPr lang="zh-CN" altLang="en-US" dirty="0"/>
              <a:t>表示一个帧的开始和结束</a:t>
            </a:r>
            <a:endParaRPr lang="zh-CN" altLang="en-US" dirty="0"/>
          </a:p>
          <a:p>
            <a:pPr lvl="1"/>
            <a:r>
              <a:rPr lang="zh-CN" altLang="en-US" dirty="0"/>
              <a:t>为接收方提供同步手段</a:t>
            </a:r>
            <a:endParaRPr lang="zh-CN" altLang="en-US" dirty="0"/>
          </a:p>
          <a:p>
            <a:r>
              <a:rPr lang="zh-CN" altLang="en-US" dirty="0"/>
              <a:t>成帧方法：比特填充法</a:t>
            </a:r>
            <a:endParaRPr lang="zh-CN" altLang="en-US" dirty="0"/>
          </a:p>
          <a:p>
            <a:pPr lvl="1">
              <a:buFont typeface="Wingdings" panose="05000000000000000000" pitchFamily="2" charset="2"/>
              <a:buChar char="n"/>
            </a:pPr>
            <a:r>
              <a:rPr lang="zh-CN" altLang="en-US" dirty="0"/>
              <a:t>发送方发送一个含有</a:t>
            </a:r>
            <a:r>
              <a:rPr lang="en-US" altLang="zh-CN" dirty="0"/>
              <a:t>5</a:t>
            </a:r>
            <a:r>
              <a:rPr lang="zh-CN" altLang="en-US" dirty="0"/>
              <a:t>个以上连续</a:t>
            </a:r>
            <a:r>
              <a:rPr lang="en-US" altLang="zh-CN" dirty="0"/>
              <a:t>1</a:t>
            </a:r>
            <a:r>
              <a:rPr lang="zh-CN" altLang="en-US" dirty="0"/>
              <a:t>的数据时，总是在第五个</a:t>
            </a:r>
            <a:r>
              <a:rPr lang="en-US" altLang="zh-CN" dirty="0"/>
              <a:t>1</a:t>
            </a:r>
            <a:r>
              <a:rPr lang="zh-CN" altLang="en-US" dirty="0"/>
              <a:t>后面插入一个冗余的</a:t>
            </a:r>
            <a:r>
              <a:rPr lang="en-US" altLang="zh-CN" dirty="0"/>
              <a:t>0</a:t>
            </a:r>
            <a:r>
              <a:rPr lang="zh-CN" altLang="en-US" dirty="0"/>
              <a:t>。不管第六个比特是</a:t>
            </a:r>
            <a:r>
              <a:rPr lang="en-US" altLang="zh-CN" dirty="0"/>
              <a:t>0</a:t>
            </a:r>
            <a:r>
              <a:rPr lang="zh-CN" altLang="en-US" dirty="0"/>
              <a:t>还是</a:t>
            </a:r>
            <a:r>
              <a:rPr lang="en-US" altLang="zh-CN" dirty="0"/>
              <a:t>1</a:t>
            </a:r>
            <a:endParaRPr lang="en-US" altLang="zh-CN" dirty="0"/>
          </a:p>
          <a:p>
            <a:pPr lvl="1">
              <a:buFont typeface="Wingdings" panose="05000000000000000000" pitchFamily="2" charset="2"/>
              <a:buChar char="n"/>
            </a:pPr>
            <a:r>
              <a:rPr lang="zh-CN" altLang="en-US" dirty="0"/>
              <a:t>接收方接收时作相反的动作</a:t>
            </a:r>
            <a:r>
              <a:rPr lang="en-US" altLang="zh-CN" dirty="0"/>
              <a:t>(</a:t>
            </a:r>
            <a:r>
              <a:rPr lang="zh-CN" altLang="en-US" dirty="0"/>
              <a:t>去掉</a:t>
            </a:r>
            <a:r>
              <a:rPr lang="en-US" altLang="zh-CN" dirty="0"/>
              <a:t>5</a:t>
            </a:r>
            <a:r>
              <a:rPr lang="zh-CN" altLang="en-US" dirty="0"/>
              <a:t>个</a:t>
            </a:r>
            <a:r>
              <a:rPr lang="en-US" altLang="zh-CN" dirty="0"/>
              <a:t>1</a:t>
            </a:r>
            <a:r>
              <a:rPr lang="zh-CN" altLang="en-US" dirty="0"/>
              <a:t>后面的</a:t>
            </a:r>
            <a:r>
              <a:rPr lang="en-US" altLang="zh-CN" dirty="0">
                <a:sym typeface="+mn-ea"/>
              </a:rPr>
              <a:t>0</a:t>
            </a:r>
            <a:r>
              <a:rPr lang="en-US" altLang="zh-CN" dirty="0"/>
              <a:t>)</a:t>
            </a:r>
            <a:endParaRPr lang="zh-CN" altLang="en-US" dirty="0"/>
          </a:p>
          <a:p>
            <a:pPr lvl="1">
              <a:buFont typeface="Wingdings" panose="05000000000000000000" pitchFamily="2" charset="2"/>
              <a:buChar char="n"/>
            </a:pPr>
            <a:r>
              <a:rPr lang="zh-CN" altLang="en-US" dirty="0"/>
              <a:t>例如：要发送的序列是</a:t>
            </a:r>
            <a:r>
              <a:rPr lang="en-US" altLang="zh-CN" dirty="0"/>
              <a:t>01111101111110</a:t>
            </a:r>
            <a:r>
              <a:rPr lang="zh-CN" altLang="en-US" dirty="0"/>
              <a:t>，发送时变成</a:t>
            </a:r>
            <a:r>
              <a:rPr lang="en-US" altLang="zh-CN" dirty="0"/>
              <a:t>0111110011111</a:t>
            </a:r>
            <a:r>
              <a:rPr lang="en-US" altLang="zh-CN" dirty="0">
                <a:solidFill>
                  <a:srgbClr val="C00000"/>
                </a:solidFill>
              </a:rPr>
              <a:t>0</a:t>
            </a:r>
            <a:r>
              <a:rPr lang="en-US" altLang="zh-CN" dirty="0"/>
              <a:t>10</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12" name="Rectangle 5"/>
          <p:cNvSpPr>
            <a:spLocks noChangeArrowheads="1"/>
          </p:cNvSpPr>
          <p:nvPr/>
        </p:nvSpPr>
        <p:spPr bwMode="auto">
          <a:xfrm>
            <a:off x="1763486" y="1229630"/>
            <a:ext cx="1433595" cy="673375"/>
          </a:xfrm>
          <a:prstGeom prst="rect">
            <a:avLst/>
          </a:prstGeom>
          <a:solidFill>
            <a:srgbClr val="FFC000"/>
          </a:solidFill>
          <a:ln w="19050"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sp>
        <p:nvSpPr>
          <p:cNvPr id="13" name="Rectangle 6"/>
          <p:cNvSpPr>
            <a:spLocks noChangeArrowheads="1"/>
          </p:cNvSpPr>
          <p:nvPr/>
        </p:nvSpPr>
        <p:spPr bwMode="auto">
          <a:xfrm>
            <a:off x="3197081" y="1229630"/>
            <a:ext cx="945397" cy="673375"/>
          </a:xfrm>
          <a:prstGeom prst="rect">
            <a:avLst/>
          </a:prstGeom>
          <a:solidFill>
            <a:srgbClr val="6697F0"/>
          </a:solidFill>
          <a:ln w="19050" algn="ctr">
            <a:solidFill>
              <a:srgbClr val="000000">
                <a:alpha val="34000"/>
              </a:srgb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地址</a:t>
            </a:r>
            <a:endParaRPr lang="zh-CN" altLang="en-US" sz="2000" kern="0" dirty="0">
              <a:solidFill>
                <a:schemeClr val="tx1"/>
              </a:solidFill>
              <a:cs typeface="+mn-ea"/>
              <a:sym typeface="+mn-lt"/>
            </a:endParaRPr>
          </a:p>
        </p:txBody>
      </p:sp>
      <p:sp>
        <p:nvSpPr>
          <p:cNvPr id="14" name="Rectangle 7"/>
          <p:cNvSpPr>
            <a:spLocks noChangeArrowheads="1"/>
          </p:cNvSpPr>
          <p:nvPr/>
        </p:nvSpPr>
        <p:spPr bwMode="auto">
          <a:xfrm>
            <a:off x="4140876" y="1229630"/>
            <a:ext cx="945397" cy="673375"/>
          </a:xfrm>
          <a:prstGeom prst="rect">
            <a:avLst/>
          </a:prstGeom>
          <a:solidFill>
            <a:srgbClr val="6697F0"/>
          </a:solidFill>
          <a:ln w="19050" algn="ctr">
            <a:solidFill>
              <a:srgbClr val="000000">
                <a:alpha val="34000"/>
              </a:srgb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dirty="0">
                <a:ln>
                  <a:noFill/>
                </a:ln>
                <a:solidFill>
                  <a:schemeClr val="tx1"/>
                </a:solidFill>
                <a:effectLst/>
                <a:uLnTx/>
                <a:uFillTx/>
                <a:cs typeface="+mn-ea"/>
                <a:sym typeface="+mn-lt"/>
              </a:rPr>
              <a:t>控制</a:t>
            </a:r>
            <a:endParaRPr kumimoji="0" lang="zh-CN" altLang="en-US" sz="2000" b="0" i="0" u="none" strike="noStrike" kern="0" cap="none" spc="0" normalizeH="0" baseline="0" noProof="0" dirty="0">
              <a:ln>
                <a:noFill/>
              </a:ln>
              <a:solidFill>
                <a:schemeClr val="tx1"/>
              </a:solidFill>
              <a:effectLst/>
              <a:uLnTx/>
              <a:uFillTx/>
              <a:cs typeface="+mn-ea"/>
              <a:sym typeface="+mn-lt"/>
            </a:endParaRPr>
          </a:p>
        </p:txBody>
      </p:sp>
      <p:sp>
        <p:nvSpPr>
          <p:cNvPr id="15" name="Rectangle 8"/>
          <p:cNvSpPr>
            <a:spLocks noChangeArrowheads="1"/>
          </p:cNvSpPr>
          <p:nvPr/>
        </p:nvSpPr>
        <p:spPr bwMode="auto">
          <a:xfrm>
            <a:off x="5086273" y="1229630"/>
            <a:ext cx="1889192" cy="673375"/>
          </a:xfrm>
          <a:prstGeom prst="rect">
            <a:avLst/>
          </a:prstGeom>
          <a:noFill/>
          <a:ln w="19050" algn="ctr">
            <a:solidFill>
              <a:srgbClr val="000000">
                <a:alpha val="34000"/>
              </a:srgbClr>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a:ln>
                  <a:noFill/>
                </a:ln>
                <a:solidFill>
                  <a:srgbClr val="000000"/>
                </a:solidFill>
                <a:effectLst/>
                <a:uLnTx/>
                <a:uFillTx/>
                <a:cs typeface="+mn-ea"/>
                <a:sym typeface="+mn-lt"/>
              </a:rPr>
              <a:t>信息</a:t>
            </a: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6" name="Rectangle 9"/>
          <p:cNvSpPr>
            <a:spLocks noChangeArrowheads="1"/>
          </p:cNvSpPr>
          <p:nvPr/>
        </p:nvSpPr>
        <p:spPr bwMode="auto">
          <a:xfrm>
            <a:off x="6975466" y="1229630"/>
            <a:ext cx="1889192" cy="673375"/>
          </a:xfrm>
          <a:prstGeom prst="rect">
            <a:avLst/>
          </a:prstGeom>
          <a:solidFill>
            <a:srgbClr val="6697F0"/>
          </a:solidFill>
          <a:ln w="19050" algn="ctr">
            <a:solidFill>
              <a:srgbClr val="000000">
                <a:alpha val="34000"/>
              </a:srgb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a:ln>
                  <a:noFill/>
                </a:ln>
                <a:solidFill>
                  <a:srgbClr val="000000"/>
                </a:solidFill>
                <a:effectLst/>
                <a:uLnTx/>
                <a:uFillTx/>
                <a:cs typeface="+mn-ea"/>
                <a:sym typeface="+mn-lt"/>
              </a:rPr>
              <a:t>帧校验序列</a:t>
            </a: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7" name="Rectangle 10"/>
          <p:cNvSpPr>
            <a:spLocks noChangeArrowheads="1"/>
          </p:cNvSpPr>
          <p:nvPr/>
        </p:nvSpPr>
        <p:spPr bwMode="auto">
          <a:xfrm>
            <a:off x="8864658" y="1229630"/>
            <a:ext cx="1353400" cy="673375"/>
          </a:xfrm>
          <a:prstGeom prst="rect">
            <a:avLst/>
          </a:prstGeom>
          <a:solidFill>
            <a:srgbClr val="FFC000"/>
          </a:solidFill>
          <a:ln w="19050"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HDLC</a:t>
            </a:r>
            <a:r>
              <a:rPr lang="zh-CN" altLang="en-US" dirty="0"/>
              <a:t>帧格式：地址字段</a:t>
            </a:r>
            <a:endParaRPr lang="zh-CN" altLang="en-US" dirty="0"/>
          </a:p>
        </p:txBody>
      </p:sp>
      <p:sp>
        <p:nvSpPr>
          <p:cNvPr id="3" name="内容占位符 2"/>
          <p:cNvSpPr>
            <a:spLocks noGrp="1"/>
          </p:cNvSpPr>
          <p:nvPr>
            <p:ph idx="1"/>
          </p:nvPr>
        </p:nvSpPr>
        <p:spPr>
          <a:xfrm>
            <a:off x="335280" y="2348865"/>
            <a:ext cx="10858500" cy="3388360"/>
          </a:xfrm>
        </p:spPr>
        <p:txBody>
          <a:bodyPr>
            <a:normAutofit/>
          </a:bodyPr>
          <a:lstStyle/>
          <a:p>
            <a:pPr algn="l"/>
            <a:r>
              <a:rPr lang="zh-CN" altLang="en-US" dirty="0"/>
              <a:t>该字段是指从站地址，或者是以从站方式运行的复合站地址</a:t>
            </a:r>
            <a:endParaRPr lang="zh-CN" altLang="en-US" dirty="0"/>
          </a:p>
          <a:p>
            <a:pPr lvl="1">
              <a:buFont typeface="Wingdings" panose="05000000000000000000" pitchFamily="2" charset="2"/>
              <a:buChar char="n"/>
            </a:pPr>
            <a:r>
              <a:rPr lang="zh-CN" altLang="en-US" dirty="0"/>
              <a:t>如果帧是由主站发送的，则地址表示接收该帧的从站地址</a:t>
            </a:r>
            <a:endParaRPr lang="zh-CN" altLang="en-US" dirty="0"/>
          </a:p>
          <a:p>
            <a:pPr lvl="1">
              <a:buFont typeface="Wingdings" panose="05000000000000000000" pitchFamily="2" charset="2"/>
              <a:buChar char="n"/>
            </a:pPr>
            <a:r>
              <a:rPr lang="zh-CN" altLang="en-US" dirty="0"/>
              <a:t>如果帧是由从站发送的，则地址表示发送该帧的从站地址</a:t>
            </a:r>
            <a:endParaRPr lang="zh-CN" altLang="en-US" dirty="0"/>
          </a:p>
          <a:p>
            <a:pPr lvl="0">
              <a:buFont typeface="Wingdings" panose="05000000000000000000" pitchFamily="2" charset="2"/>
              <a:buChar char="n"/>
            </a:pPr>
            <a:r>
              <a:rPr lang="zh-CN" altLang="en-US" dirty="0">
                <a:sym typeface="+mn-ea"/>
              </a:rPr>
              <a:t>每个从站分配一个唯一的地址</a:t>
            </a:r>
            <a:endParaRPr lang="en-US" altLang="zh-CN" dirty="0"/>
          </a:p>
          <a:p>
            <a:pPr lvl="1">
              <a:buFont typeface="Wingdings" panose="05000000000000000000" pitchFamily="2" charset="2"/>
              <a:buChar char="n"/>
            </a:pPr>
            <a:r>
              <a:rPr lang="zh-CN" altLang="en-US" dirty="0">
                <a:sym typeface="+mn-ea"/>
              </a:rPr>
              <a:t>某一地址可分配给多个站点，这种地址称为组地址</a:t>
            </a:r>
            <a:endParaRPr lang="zh-CN" altLang="en-US" dirty="0">
              <a:sym typeface="+mn-ea"/>
            </a:endParaRPr>
          </a:p>
          <a:p>
            <a:pPr lvl="1">
              <a:buFont typeface="Wingdings" panose="05000000000000000000" pitchFamily="2" charset="2"/>
              <a:buChar char="n"/>
            </a:pPr>
            <a:r>
              <a:rPr lang="zh-CN" altLang="en-US" dirty="0">
                <a:sym typeface="+mn-ea"/>
              </a:rPr>
              <a:t>全“</a:t>
            </a:r>
            <a:r>
              <a:rPr lang="en-US" altLang="zh-CN" dirty="0">
                <a:sym typeface="+mn-ea"/>
              </a:rPr>
              <a:t>1”</a:t>
            </a:r>
            <a:r>
              <a:rPr lang="zh-CN" altLang="en-US" dirty="0">
                <a:sym typeface="+mn-ea"/>
              </a:rPr>
              <a:t>地址来表示包含所有点站的地址，称为广播地址</a:t>
            </a:r>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12" name="Rectangle 5"/>
          <p:cNvSpPr>
            <a:spLocks noChangeArrowheads="1"/>
          </p:cNvSpPr>
          <p:nvPr>
            <p:custDataLst>
              <p:tags r:id="rId1"/>
            </p:custDataLst>
          </p:nvPr>
        </p:nvSpPr>
        <p:spPr bwMode="auto">
          <a:xfrm>
            <a:off x="1763486" y="1301385"/>
            <a:ext cx="1433595" cy="673375"/>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sp>
        <p:nvSpPr>
          <p:cNvPr id="13" name="Rectangle 6"/>
          <p:cNvSpPr>
            <a:spLocks noChangeArrowheads="1"/>
          </p:cNvSpPr>
          <p:nvPr>
            <p:custDataLst>
              <p:tags r:id="rId2"/>
            </p:custDataLst>
          </p:nvPr>
        </p:nvSpPr>
        <p:spPr bwMode="auto">
          <a:xfrm>
            <a:off x="3197081" y="1301385"/>
            <a:ext cx="945397" cy="673375"/>
          </a:xfrm>
          <a:prstGeom prst="rect">
            <a:avLst/>
          </a:prstGeom>
          <a:solidFill>
            <a:srgbClr val="FFC000"/>
          </a:solidFill>
          <a:ln w="19050" algn="ctr">
            <a:solidFill>
              <a:srgbClr val="000000">
                <a:alpha val="34000"/>
              </a:srgb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地址</a:t>
            </a:r>
            <a:endParaRPr lang="zh-CN" altLang="en-US" sz="2000" kern="0" dirty="0">
              <a:solidFill>
                <a:schemeClr val="tx1"/>
              </a:solidFill>
              <a:cs typeface="+mn-ea"/>
              <a:sym typeface="+mn-lt"/>
            </a:endParaRPr>
          </a:p>
        </p:txBody>
      </p:sp>
      <p:sp>
        <p:nvSpPr>
          <p:cNvPr id="14" name="Rectangle 7"/>
          <p:cNvSpPr>
            <a:spLocks noChangeArrowheads="1"/>
          </p:cNvSpPr>
          <p:nvPr>
            <p:custDataLst>
              <p:tags r:id="rId3"/>
            </p:custDataLst>
          </p:nvPr>
        </p:nvSpPr>
        <p:spPr bwMode="auto">
          <a:xfrm>
            <a:off x="4140876" y="1301385"/>
            <a:ext cx="945397" cy="673375"/>
          </a:xfrm>
          <a:prstGeom prst="rect">
            <a:avLst/>
          </a:prstGeom>
          <a:solidFill>
            <a:srgbClr val="6697F0"/>
          </a:solidFill>
          <a:ln w="19050" algn="ctr">
            <a:solidFill>
              <a:srgbClr val="000000">
                <a:alpha val="34000"/>
              </a:srgb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dirty="0">
                <a:ln>
                  <a:noFill/>
                </a:ln>
                <a:solidFill>
                  <a:schemeClr val="tx1"/>
                </a:solidFill>
                <a:effectLst/>
                <a:uLnTx/>
                <a:uFillTx/>
                <a:cs typeface="+mn-ea"/>
                <a:sym typeface="+mn-lt"/>
              </a:rPr>
              <a:t>控制</a:t>
            </a:r>
            <a:endParaRPr kumimoji="0" lang="zh-CN" altLang="en-US" sz="2000" b="0" i="0" u="none" strike="noStrike" kern="0" cap="none" spc="0" normalizeH="0" baseline="0" noProof="0" dirty="0">
              <a:ln>
                <a:noFill/>
              </a:ln>
              <a:solidFill>
                <a:schemeClr val="tx1"/>
              </a:solidFill>
              <a:effectLst/>
              <a:uLnTx/>
              <a:uFillTx/>
              <a:cs typeface="+mn-ea"/>
              <a:sym typeface="+mn-lt"/>
            </a:endParaRPr>
          </a:p>
        </p:txBody>
      </p:sp>
      <p:sp>
        <p:nvSpPr>
          <p:cNvPr id="15" name="Rectangle 8"/>
          <p:cNvSpPr>
            <a:spLocks noChangeArrowheads="1"/>
          </p:cNvSpPr>
          <p:nvPr>
            <p:custDataLst>
              <p:tags r:id="rId4"/>
            </p:custDataLst>
          </p:nvPr>
        </p:nvSpPr>
        <p:spPr bwMode="auto">
          <a:xfrm>
            <a:off x="5086273" y="1301385"/>
            <a:ext cx="1889192" cy="673375"/>
          </a:xfrm>
          <a:prstGeom prst="rect">
            <a:avLst/>
          </a:prstGeom>
          <a:noFill/>
          <a:ln w="19050" algn="ctr">
            <a:solidFill>
              <a:srgbClr val="000000">
                <a:alpha val="34000"/>
              </a:srgbClr>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a:ln>
                  <a:noFill/>
                </a:ln>
                <a:solidFill>
                  <a:srgbClr val="000000"/>
                </a:solidFill>
                <a:effectLst/>
                <a:uLnTx/>
                <a:uFillTx/>
                <a:cs typeface="+mn-ea"/>
                <a:sym typeface="+mn-lt"/>
              </a:rPr>
              <a:t>信息</a:t>
            </a: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6" name="Rectangle 9"/>
          <p:cNvSpPr>
            <a:spLocks noChangeArrowheads="1"/>
          </p:cNvSpPr>
          <p:nvPr>
            <p:custDataLst>
              <p:tags r:id="rId5"/>
            </p:custDataLst>
          </p:nvPr>
        </p:nvSpPr>
        <p:spPr bwMode="auto">
          <a:xfrm>
            <a:off x="6975466" y="1301385"/>
            <a:ext cx="1889192" cy="673375"/>
          </a:xfrm>
          <a:prstGeom prst="rect">
            <a:avLst/>
          </a:prstGeom>
          <a:solidFill>
            <a:srgbClr val="6697F0"/>
          </a:solidFill>
          <a:ln w="19050" algn="ctr">
            <a:solidFill>
              <a:srgbClr val="000000">
                <a:alpha val="34000"/>
              </a:srgb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a:ln>
                  <a:noFill/>
                </a:ln>
                <a:solidFill>
                  <a:srgbClr val="000000"/>
                </a:solidFill>
                <a:effectLst/>
                <a:uLnTx/>
                <a:uFillTx/>
                <a:cs typeface="+mn-ea"/>
                <a:sym typeface="+mn-lt"/>
              </a:rPr>
              <a:t>帧校验序列</a:t>
            </a: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7" name="Rectangle 10"/>
          <p:cNvSpPr>
            <a:spLocks noChangeArrowheads="1"/>
          </p:cNvSpPr>
          <p:nvPr>
            <p:custDataLst>
              <p:tags r:id="rId6"/>
            </p:custDataLst>
          </p:nvPr>
        </p:nvSpPr>
        <p:spPr bwMode="auto">
          <a:xfrm>
            <a:off x="8864658" y="1301385"/>
            <a:ext cx="1353400" cy="673375"/>
          </a:xfrm>
          <a:prstGeom prst="rect">
            <a:avLst/>
          </a:prstGeom>
          <a:solidFill>
            <a:srgbClr val="6697F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HDLC</a:t>
            </a:r>
            <a:r>
              <a:rPr lang="zh-CN" altLang="en-US" dirty="0"/>
              <a:t>帧格式：地址字段</a:t>
            </a:r>
            <a:endParaRPr lang="zh-CN" altLang="en-US" dirty="0"/>
          </a:p>
        </p:txBody>
      </p:sp>
      <p:sp>
        <p:nvSpPr>
          <p:cNvPr id="3" name="内容占位符 2"/>
          <p:cNvSpPr>
            <a:spLocks noGrp="1"/>
          </p:cNvSpPr>
          <p:nvPr>
            <p:ph idx="1"/>
          </p:nvPr>
        </p:nvSpPr>
        <p:spPr>
          <a:xfrm>
            <a:off x="335280" y="1052830"/>
            <a:ext cx="10858500" cy="1945005"/>
          </a:xfrm>
        </p:spPr>
        <p:txBody>
          <a:bodyPr>
            <a:normAutofit lnSpcReduction="10000"/>
          </a:bodyPr>
          <a:lstStyle/>
          <a:p>
            <a:r>
              <a:rPr lang="zh-CN" altLang="en-US" dirty="0"/>
              <a:t>根据网络的规模，地址字段可以有</a:t>
            </a:r>
            <a:r>
              <a:rPr lang="en-US" altLang="zh-CN" dirty="0"/>
              <a:t>1</a:t>
            </a:r>
            <a:r>
              <a:rPr lang="zh-CN" altLang="en-US" dirty="0"/>
              <a:t>个或几个字节的长度</a:t>
            </a:r>
            <a:endParaRPr lang="zh-CN" altLang="en-US" dirty="0"/>
          </a:p>
          <a:p>
            <a:r>
              <a:rPr lang="zh-CN" altLang="en-US" dirty="0"/>
              <a:t>如果地址字段只有一个字节，该字节最后一比特总是</a:t>
            </a:r>
            <a:r>
              <a:rPr lang="en-US" altLang="zh-CN" dirty="0"/>
              <a:t>1</a:t>
            </a:r>
            <a:endParaRPr lang="en-US" altLang="zh-CN" dirty="0"/>
          </a:p>
          <a:p>
            <a:r>
              <a:rPr lang="zh-CN" altLang="en-US" dirty="0"/>
              <a:t>如果地址字段有多个字节，除最后一个字节外其他所有字节都要以</a:t>
            </a:r>
            <a:r>
              <a:rPr lang="en-US" altLang="zh-CN" dirty="0"/>
              <a:t>0</a:t>
            </a:r>
            <a:r>
              <a:rPr lang="zh-CN" altLang="en-US" dirty="0"/>
              <a:t>结尾，最后一个字节要以</a:t>
            </a:r>
            <a:r>
              <a:rPr lang="en-US" altLang="zh-CN" dirty="0"/>
              <a:t>1</a:t>
            </a:r>
            <a:r>
              <a:rPr lang="zh-CN" altLang="en-US" dirty="0"/>
              <a:t>结尾</a:t>
            </a:r>
            <a:endParaRPr lang="zh-CN" altLang="en-US" dirty="0"/>
          </a:p>
          <a:p>
            <a:pPr marL="0" indent="0">
              <a:buNone/>
            </a:pP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graphicFrame>
        <p:nvGraphicFramePr>
          <p:cNvPr id="5" name="Group 42"/>
          <p:cNvGraphicFramePr/>
          <p:nvPr/>
        </p:nvGraphicFramePr>
        <p:xfrm>
          <a:off x="2279809" y="3647375"/>
          <a:ext cx="7561262" cy="457200"/>
        </p:xfrm>
        <a:graphic>
          <a:graphicData uri="http://schemas.openxmlformats.org/drawingml/2006/table">
            <a:tbl>
              <a:tblPr/>
              <a:tblGrid>
                <a:gridCol w="477837"/>
                <a:gridCol w="477838"/>
                <a:gridCol w="515937"/>
                <a:gridCol w="477838"/>
                <a:gridCol w="438150"/>
                <a:gridCol w="515937"/>
                <a:gridCol w="519113"/>
                <a:gridCol w="436562"/>
                <a:gridCol w="519113"/>
                <a:gridCol w="477837"/>
                <a:gridCol w="436563"/>
                <a:gridCol w="438150"/>
                <a:gridCol w="477837"/>
                <a:gridCol w="477838"/>
                <a:gridCol w="482600"/>
                <a:gridCol w="392112"/>
              </a:tblGrid>
              <a:tr h="457200">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lt"/>
                          <a:ea typeface="+mn-ea"/>
                          <a:cs typeface="+mn-ea"/>
                          <a:sym typeface="+mn-lt"/>
                        </a:rPr>
                        <a:t>X</a:t>
                      </a:r>
                      <a:endParaRPr kumimoji="0" lang="en-US" altLang="zh-CN" sz="2000" b="0" i="0" u="none" strike="noStrike" cap="none" normalizeH="0" baseline="0" dirty="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rgbClr val="FF0000"/>
                          </a:solidFill>
                          <a:effectLst/>
                          <a:latin typeface="+mn-lt"/>
                          <a:ea typeface="+mn-ea"/>
                          <a:cs typeface="+mn-ea"/>
                          <a:sym typeface="+mn-lt"/>
                        </a:rPr>
                        <a:t>0</a:t>
                      </a:r>
                      <a:endParaRPr kumimoji="0" lang="en-US" altLang="zh-CN" sz="2000" b="0" i="0" u="none" strike="noStrike" cap="none" normalizeH="0" baseline="0">
                        <a:ln>
                          <a:noFill/>
                        </a:ln>
                        <a:solidFill>
                          <a:srgbClr val="FF0000"/>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mn-lt"/>
                          <a:ea typeface="+mn-ea"/>
                          <a:cs typeface="+mn-ea"/>
                          <a:sym typeface="+mn-lt"/>
                        </a:rPr>
                        <a:t>X</a:t>
                      </a:r>
                      <a:endParaRPr kumimoji="0" lang="en-US" altLang="zh-CN" sz="2000" b="0" i="0" u="none" strike="noStrike" cap="none" normalizeH="0" baseline="0" dirty="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mn-lt"/>
                          <a:ea typeface="+mn-ea"/>
                          <a:cs typeface="+mn-ea"/>
                          <a:sym typeface="+mn-lt"/>
                        </a:rPr>
                        <a:t>X</a:t>
                      </a:r>
                      <a:endParaRPr kumimoji="0" lang="en-US" altLang="zh-CN" sz="2000" b="0" i="0" u="none" strike="noStrike" cap="none" normalizeH="0" baseline="0">
                        <a:ln>
                          <a:noFill/>
                        </a:ln>
                        <a:solidFill>
                          <a:schemeClr val="tx1"/>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rgbClr val="FF0000"/>
                          </a:solidFill>
                          <a:effectLst/>
                          <a:latin typeface="+mn-lt"/>
                          <a:ea typeface="+mn-ea"/>
                          <a:cs typeface="+mn-ea"/>
                          <a:sym typeface="+mn-lt"/>
                        </a:rPr>
                        <a:t>1</a:t>
                      </a:r>
                      <a:endParaRPr kumimoji="0" lang="en-US" altLang="zh-CN" sz="2000" b="0" i="0" u="none" strike="noStrike" cap="none" normalizeH="0" baseline="0" dirty="0">
                        <a:ln>
                          <a:noFill/>
                        </a:ln>
                        <a:solidFill>
                          <a:srgbClr val="FF0000"/>
                        </a:solidFill>
                        <a:effectLst/>
                        <a:latin typeface="+mn-lt"/>
                        <a:ea typeface="+mn-ea"/>
                        <a:cs typeface="+mn-ea"/>
                        <a:sym typeface="+mn-lt"/>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2" name="标题 1"/>
          <p:cNvSpPr>
            <a:spLocks noGrp="1"/>
          </p:cNvSpPr>
          <p:nvPr>
            <p:ph type="title"/>
          </p:nvPr>
        </p:nvSpPr>
        <p:spPr/>
        <p:txBody>
          <a:bodyPr/>
          <a:lstStyle/>
          <a:p>
            <a:r>
              <a:rPr lang="en-US" altLang="zh-CN" dirty="0">
                <a:solidFill>
                  <a:srgbClr val="000000"/>
                </a:solidFill>
                <a:cs typeface="+mn-ea"/>
                <a:sym typeface="+mn-lt"/>
              </a:rPr>
              <a:t>HDLC</a:t>
            </a:r>
            <a:r>
              <a:rPr lang="zh-CN" altLang="en-US" dirty="0">
                <a:solidFill>
                  <a:srgbClr val="000000"/>
                </a:solidFill>
                <a:cs typeface="+mn-ea"/>
                <a:sym typeface="+mn-lt"/>
              </a:rPr>
              <a:t>帧格式：控制字段</a:t>
            </a:r>
            <a:endParaRPr lang="zh-CN" altLang="en-US" dirty="0"/>
          </a:p>
        </p:txBody>
      </p:sp>
      <p:sp>
        <p:nvSpPr>
          <p:cNvPr id="5" name="Rectangle 5"/>
          <p:cNvSpPr>
            <a:spLocks noChangeArrowheads="1"/>
          </p:cNvSpPr>
          <p:nvPr/>
        </p:nvSpPr>
        <p:spPr bwMode="auto">
          <a:xfrm>
            <a:off x="1603828" y="1331230"/>
            <a:ext cx="1433595" cy="673375"/>
          </a:xfrm>
          <a:prstGeom prst="rect">
            <a:avLst/>
          </a:prstGeom>
          <a:solidFill>
            <a:srgbClr val="6697F0"/>
          </a:solidFill>
          <a:ln w="19050"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sp>
        <p:nvSpPr>
          <p:cNvPr id="6" name="Rectangle 6"/>
          <p:cNvSpPr>
            <a:spLocks noChangeArrowheads="1"/>
          </p:cNvSpPr>
          <p:nvPr/>
        </p:nvSpPr>
        <p:spPr bwMode="auto">
          <a:xfrm>
            <a:off x="3037423" y="1331230"/>
            <a:ext cx="945397" cy="673375"/>
          </a:xfrm>
          <a:prstGeom prst="rect">
            <a:avLst/>
          </a:prstGeom>
          <a:solidFill>
            <a:srgbClr val="6697F0"/>
          </a:solidFill>
          <a:ln w="19050"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地址</a:t>
            </a:r>
            <a:endParaRPr lang="zh-CN" altLang="en-US" sz="2000" kern="0" dirty="0">
              <a:solidFill>
                <a:schemeClr val="tx1"/>
              </a:solidFill>
              <a:cs typeface="+mn-ea"/>
              <a:sym typeface="+mn-lt"/>
            </a:endParaRPr>
          </a:p>
        </p:txBody>
      </p:sp>
      <p:sp>
        <p:nvSpPr>
          <p:cNvPr id="7" name="Rectangle 7"/>
          <p:cNvSpPr>
            <a:spLocks noChangeArrowheads="1"/>
          </p:cNvSpPr>
          <p:nvPr/>
        </p:nvSpPr>
        <p:spPr bwMode="auto">
          <a:xfrm>
            <a:off x="3981218" y="1331230"/>
            <a:ext cx="945397" cy="673375"/>
          </a:xfrm>
          <a:prstGeom prst="rect">
            <a:avLst/>
          </a:prstGeom>
          <a:solidFill>
            <a:srgbClr val="FFC000"/>
          </a:solidFill>
          <a:ln w="19050"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控制</a:t>
            </a:r>
            <a:endParaRPr lang="zh-CN" altLang="en-US" sz="2000" kern="0" dirty="0">
              <a:solidFill>
                <a:schemeClr val="tx1"/>
              </a:solidFill>
              <a:cs typeface="+mn-ea"/>
              <a:sym typeface="+mn-lt"/>
            </a:endParaRPr>
          </a:p>
        </p:txBody>
      </p:sp>
      <p:sp>
        <p:nvSpPr>
          <p:cNvPr id="8" name="Rectangle 8"/>
          <p:cNvSpPr>
            <a:spLocks noChangeArrowheads="1"/>
          </p:cNvSpPr>
          <p:nvPr/>
        </p:nvSpPr>
        <p:spPr bwMode="auto">
          <a:xfrm>
            <a:off x="4926615" y="1331230"/>
            <a:ext cx="1889192" cy="673375"/>
          </a:xfrm>
          <a:prstGeom prst="rect">
            <a:avLst/>
          </a:prstGeom>
          <a:noFill/>
          <a:ln w="19050" algn="ctr">
            <a:solidFill>
              <a:schemeClr val="tx1">
                <a:alpha val="34000"/>
              </a:schemeClr>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a:ln>
                  <a:noFill/>
                </a:ln>
                <a:solidFill>
                  <a:srgbClr val="000000"/>
                </a:solidFill>
                <a:effectLst/>
                <a:uLnTx/>
                <a:uFillTx/>
                <a:cs typeface="+mn-ea"/>
                <a:sym typeface="+mn-lt"/>
              </a:rPr>
              <a:t>信息</a:t>
            </a: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9" name="Rectangle 9"/>
          <p:cNvSpPr>
            <a:spLocks noChangeArrowheads="1"/>
          </p:cNvSpPr>
          <p:nvPr/>
        </p:nvSpPr>
        <p:spPr bwMode="auto">
          <a:xfrm>
            <a:off x="6815808" y="1331230"/>
            <a:ext cx="1889192" cy="673375"/>
          </a:xfrm>
          <a:prstGeom prst="rect">
            <a:avLst/>
          </a:prstGeom>
          <a:solidFill>
            <a:srgbClr val="6697F0"/>
          </a:solidFill>
          <a:ln w="19050" algn="ctr">
            <a:solidFill>
              <a:schemeClr val="tx1">
                <a:alpha val="34000"/>
              </a:schemeClr>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000" b="0" i="0" u="none" strike="noStrike" kern="0" cap="none" spc="0" normalizeH="0" baseline="0" noProof="0">
                <a:ln>
                  <a:noFill/>
                </a:ln>
                <a:solidFill>
                  <a:srgbClr val="000000"/>
                </a:solidFill>
                <a:effectLst/>
                <a:uLnTx/>
                <a:uFillTx/>
                <a:cs typeface="+mn-ea"/>
                <a:sym typeface="+mn-lt"/>
              </a:rPr>
              <a:t>帧校验序列</a:t>
            </a:r>
            <a:endParaRPr kumimoji="0" lang="zh-CN" altLang="en-US" sz="2000" b="0" i="0" u="none" strike="noStrike" kern="0" cap="none" spc="0" normalizeH="0" baseline="0" noProof="0">
              <a:ln>
                <a:noFill/>
              </a:ln>
              <a:solidFill>
                <a:srgbClr val="000000"/>
              </a:solidFill>
              <a:effectLst/>
              <a:uLnTx/>
              <a:uFillTx/>
              <a:cs typeface="+mn-ea"/>
              <a:sym typeface="+mn-lt"/>
            </a:endParaRPr>
          </a:p>
        </p:txBody>
      </p:sp>
      <p:sp>
        <p:nvSpPr>
          <p:cNvPr id="10" name="Rectangle 10"/>
          <p:cNvSpPr>
            <a:spLocks noChangeArrowheads="1"/>
          </p:cNvSpPr>
          <p:nvPr/>
        </p:nvSpPr>
        <p:spPr bwMode="auto">
          <a:xfrm>
            <a:off x="8705000" y="1331230"/>
            <a:ext cx="1353400" cy="673375"/>
          </a:xfrm>
          <a:prstGeom prst="rect">
            <a:avLst/>
          </a:prstGeom>
          <a:solidFill>
            <a:srgbClr val="6697F0"/>
          </a:solidFill>
          <a:ln w="19050" algn="ctr">
            <a:solidFill>
              <a:schemeClr val="tx1">
                <a:alpha val="34000"/>
              </a:schemeClr>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base">
              <a:lnSpc>
                <a:spcPct val="120000"/>
              </a:lnSpc>
              <a:spcBef>
                <a:spcPct val="0"/>
              </a:spcBef>
              <a:spcAft>
                <a:spcPct val="0"/>
              </a:spcAft>
            </a:pPr>
            <a:r>
              <a:rPr lang="zh-CN" altLang="en-US" sz="2000" kern="0" dirty="0">
                <a:solidFill>
                  <a:schemeClr val="tx1"/>
                </a:solidFill>
                <a:cs typeface="+mn-ea"/>
                <a:sym typeface="+mn-lt"/>
              </a:rPr>
              <a:t>标志</a:t>
            </a:r>
            <a:r>
              <a:rPr lang="en-US" altLang="zh-CN" sz="2000" kern="0" dirty="0">
                <a:solidFill>
                  <a:schemeClr val="tx1"/>
                </a:solidFill>
                <a:cs typeface="+mn-ea"/>
                <a:sym typeface="+mn-lt"/>
              </a:rPr>
              <a:t>01111110</a:t>
            </a:r>
            <a:endParaRPr lang="en-US" altLang="zh-CN" sz="2000" kern="0" dirty="0">
              <a:solidFill>
                <a:schemeClr val="tx1"/>
              </a:solidFill>
              <a:cs typeface="+mn-ea"/>
              <a:sym typeface="+mn-lt"/>
            </a:endParaRPr>
          </a:p>
        </p:txBody>
      </p:sp>
      <p:grpSp>
        <p:nvGrpSpPr>
          <p:cNvPr id="11" name="Group 61"/>
          <p:cNvGrpSpPr/>
          <p:nvPr/>
        </p:nvGrpSpPr>
        <p:grpSpPr bwMode="auto">
          <a:xfrm>
            <a:off x="2127123" y="2464344"/>
            <a:ext cx="4679950" cy="585788"/>
            <a:chOff x="1247" y="1564"/>
            <a:chExt cx="2540" cy="369"/>
          </a:xfrm>
        </p:grpSpPr>
        <p:sp>
          <p:nvSpPr>
            <p:cNvPr id="12" name="Rectangle 13"/>
            <p:cNvSpPr>
              <a:spLocks noChangeArrowheads="1"/>
            </p:cNvSpPr>
            <p:nvPr/>
          </p:nvSpPr>
          <p:spPr bwMode="auto">
            <a:xfrm>
              <a:off x="1247" y="1564"/>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1</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13" name="Rectangle 14"/>
            <p:cNvSpPr>
              <a:spLocks noChangeArrowheads="1"/>
            </p:cNvSpPr>
            <p:nvPr/>
          </p:nvSpPr>
          <p:spPr bwMode="auto">
            <a:xfrm>
              <a:off x="1564" y="1564"/>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2</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14" name="Rectangle 15"/>
            <p:cNvSpPr>
              <a:spLocks noChangeArrowheads="1"/>
            </p:cNvSpPr>
            <p:nvPr/>
          </p:nvSpPr>
          <p:spPr bwMode="auto">
            <a:xfrm>
              <a:off x="1882" y="1564"/>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3</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15" name="Rectangle 16"/>
            <p:cNvSpPr>
              <a:spLocks noChangeArrowheads="1"/>
            </p:cNvSpPr>
            <p:nvPr/>
          </p:nvSpPr>
          <p:spPr bwMode="auto">
            <a:xfrm>
              <a:off x="2199" y="1564"/>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4</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16" name="Rectangle 17"/>
            <p:cNvSpPr>
              <a:spLocks noChangeArrowheads="1"/>
            </p:cNvSpPr>
            <p:nvPr/>
          </p:nvSpPr>
          <p:spPr bwMode="auto">
            <a:xfrm>
              <a:off x="2518" y="1564"/>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5</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17" name="Rectangle 18"/>
            <p:cNvSpPr>
              <a:spLocks noChangeArrowheads="1"/>
            </p:cNvSpPr>
            <p:nvPr/>
          </p:nvSpPr>
          <p:spPr bwMode="auto">
            <a:xfrm>
              <a:off x="2835" y="1564"/>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6</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18" name="Rectangle 19"/>
            <p:cNvSpPr>
              <a:spLocks noChangeArrowheads="1"/>
            </p:cNvSpPr>
            <p:nvPr/>
          </p:nvSpPr>
          <p:spPr bwMode="auto">
            <a:xfrm>
              <a:off x="3153" y="1564"/>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7</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sp>
          <p:nvSpPr>
            <p:cNvPr id="19" name="Rectangle 20"/>
            <p:cNvSpPr>
              <a:spLocks noChangeArrowheads="1"/>
            </p:cNvSpPr>
            <p:nvPr/>
          </p:nvSpPr>
          <p:spPr bwMode="auto">
            <a:xfrm>
              <a:off x="3470" y="1564"/>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0" cap="none" spc="0" normalizeH="0" baseline="0" noProof="0">
                  <a:ln>
                    <a:noFill/>
                  </a:ln>
                  <a:solidFill>
                    <a:srgbClr val="000000"/>
                  </a:solidFill>
                  <a:effectLst/>
                  <a:uLnTx/>
                  <a:uFillTx/>
                  <a:cs typeface="+mn-ea"/>
                  <a:sym typeface="+mn-lt"/>
                </a:rPr>
                <a:t>8</a:t>
              </a:r>
              <a:endParaRPr kumimoji="0" lang="en-US" altLang="zh-CN" sz="2400" b="0" i="0" u="none" strike="noStrike" kern="0" cap="none" spc="0" normalizeH="0" baseline="0" noProof="0">
                <a:ln>
                  <a:noFill/>
                </a:ln>
                <a:solidFill>
                  <a:srgbClr val="000000"/>
                </a:solidFill>
                <a:effectLst/>
                <a:uLnTx/>
                <a:uFillTx/>
                <a:cs typeface="+mn-ea"/>
                <a:sym typeface="+mn-lt"/>
              </a:endParaRPr>
            </a:p>
          </p:txBody>
        </p:sp>
      </p:grpSp>
      <p:sp>
        <p:nvSpPr>
          <p:cNvPr id="20" name="Line 21"/>
          <p:cNvSpPr>
            <a:spLocks noChangeShapeType="1"/>
          </p:cNvSpPr>
          <p:nvPr/>
        </p:nvSpPr>
        <p:spPr bwMode="auto">
          <a:xfrm flipH="1">
            <a:off x="2127122" y="2004605"/>
            <a:ext cx="1854095" cy="46926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sp>
        <p:nvSpPr>
          <p:cNvPr id="21" name="Line 22"/>
          <p:cNvSpPr>
            <a:spLocks noChangeShapeType="1"/>
          </p:cNvSpPr>
          <p:nvPr/>
        </p:nvSpPr>
        <p:spPr bwMode="auto">
          <a:xfrm>
            <a:off x="4952977" y="2004605"/>
            <a:ext cx="1854095" cy="469264"/>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defRPr/>
            </a:pPr>
            <a:endParaRPr kumimoji="0" lang="zh-CN" altLang="en-US" sz="4000" b="0" i="0" u="none" strike="noStrike" kern="0" cap="none" spc="0" normalizeH="0" baseline="0" noProof="0">
              <a:ln>
                <a:noFill/>
              </a:ln>
              <a:solidFill>
                <a:srgbClr val="000000"/>
              </a:solidFill>
              <a:effectLst/>
              <a:uLnTx/>
              <a:uFillTx/>
              <a:cs typeface="+mn-ea"/>
              <a:sym typeface="+mn-lt"/>
            </a:endParaRPr>
          </a:p>
        </p:txBody>
      </p:sp>
      <p:grpSp>
        <p:nvGrpSpPr>
          <p:cNvPr id="22" name="Group 63"/>
          <p:cNvGrpSpPr/>
          <p:nvPr/>
        </p:nvGrpSpPr>
        <p:grpSpPr bwMode="auto">
          <a:xfrm>
            <a:off x="2127123" y="3410494"/>
            <a:ext cx="4679950" cy="585788"/>
            <a:chOff x="1247" y="2160"/>
            <a:chExt cx="2540" cy="369"/>
          </a:xfrm>
        </p:grpSpPr>
        <p:sp>
          <p:nvSpPr>
            <p:cNvPr id="23" name="Rectangle 23"/>
            <p:cNvSpPr>
              <a:spLocks noChangeArrowheads="1"/>
            </p:cNvSpPr>
            <p:nvPr/>
          </p:nvSpPr>
          <p:spPr bwMode="auto">
            <a:xfrm>
              <a:off x="1247" y="2160"/>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0</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4" name="Rectangle 24"/>
            <p:cNvSpPr>
              <a:spLocks noChangeArrowheads="1"/>
            </p:cNvSpPr>
            <p:nvPr/>
          </p:nvSpPr>
          <p:spPr bwMode="auto">
            <a:xfrm>
              <a:off x="1564" y="2160"/>
              <a:ext cx="953"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N(S)</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5" name="Rectangle 27"/>
            <p:cNvSpPr>
              <a:spLocks noChangeArrowheads="1"/>
            </p:cNvSpPr>
            <p:nvPr/>
          </p:nvSpPr>
          <p:spPr bwMode="auto">
            <a:xfrm>
              <a:off x="2518" y="2160"/>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P/F</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26" name="Rectangle 30"/>
            <p:cNvSpPr>
              <a:spLocks noChangeArrowheads="1"/>
            </p:cNvSpPr>
            <p:nvPr/>
          </p:nvSpPr>
          <p:spPr bwMode="auto">
            <a:xfrm>
              <a:off x="2835" y="2160"/>
              <a:ext cx="952"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N(R)</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grpSp>
      <p:sp>
        <p:nvSpPr>
          <p:cNvPr id="27" name="Text Box 53"/>
          <p:cNvSpPr txBox="1">
            <a:spLocks noChangeArrowheads="1"/>
          </p:cNvSpPr>
          <p:nvPr/>
        </p:nvSpPr>
        <p:spPr bwMode="auto">
          <a:xfrm>
            <a:off x="6971362" y="3503333"/>
            <a:ext cx="3417923"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cs typeface="+mn-ea"/>
                <a:sym typeface="+mn-lt"/>
              </a:rPr>
              <a:t>I-</a:t>
            </a:r>
            <a:r>
              <a:rPr kumimoji="0" lang="zh-CN" altLang="en-US" sz="2000" b="0" i="0" u="none" strike="noStrike" kern="1200" cap="none" spc="0" normalizeH="0" baseline="0" noProof="0" dirty="0">
                <a:ln>
                  <a:noFill/>
                </a:ln>
                <a:solidFill>
                  <a:srgbClr val="000000"/>
                </a:solidFill>
                <a:effectLst/>
                <a:uLnTx/>
                <a:uFillTx/>
                <a:cs typeface="+mn-ea"/>
                <a:sym typeface="+mn-lt"/>
              </a:rPr>
              <a:t>帧：信息帧，传送载荷数据</a:t>
            </a:r>
            <a:endParaRPr kumimoji="0" lang="zh-CN" altLang="en-US" sz="2000" b="0" i="0" u="none" strike="noStrike" kern="1200" cap="none" spc="0" normalizeH="0" baseline="0" noProof="0" dirty="0">
              <a:ln>
                <a:noFill/>
              </a:ln>
              <a:solidFill>
                <a:srgbClr val="000000"/>
              </a:solidFill>
              <a:effectLst/>
              <a:uLnTx/>
              <a:uFillTx/>
              <a:cs typeface="+mn-ea"/>
              <a:sym typeface="+mn-lt"/>
            </a:endParaRPr>
          </a:p>
        </p:txBody>
      </p:sp>
      <p:grpSp>
        <p:nvGrpSpPr>
          <p:cNvPr id="28" name="Group 64"/>
          <p:cNvGrpSpPr/>
          <p:nvPr/>
        </p:nvGrpSpPr>
        <p:grpSpPr bwMode="auto">
          <a:xfrm>
            <a:off x="2127123" y="4107634"/>
            <a:ext cx="4679950" cy="585788"/>
            <a:chOff x="1247" y="2750"/>
            <a:chExt cx="2540" cy="369"/>
          </a:xfrm>
        </p:grpSpPr>
        <p:sp>
          <p:nvSpPr>
            <p:cNvPr id="29" name="Rectangle 31"/>
            <p:cNvSpPr>
              <a:spLocks noChangeArrowheads="1"/>
            </p:cNvSpPr>
            <p:nvPr/>
          </p:nvSpPr>
          <p:spPr bwMode="auto">
            <a:xfrm>
              <a:off x="1247" y="2750"/>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1</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30" name="Rectangle 32"/>
            <p:cNvSpPr>
              <a:spLocks noChangeArrowheads="1"/>
            </p:cNvSpPr>
            <p:nvPr/>
          </p:nvSpPr>
          <p:spPr bwMode="auto">
            <a:xfrm>
              <a:off x="1564" y="2750"/>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0</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31" name="Rectangle 33"/>
            <p:cNvSpPr>
              <a:spLocks noChangeArrowheads="1"/>
            </p:cNvSpPr>
            <p:nvPr/>
          </p:nvSpPr>
          <p:spPr bwMode="auto">
            <a:xfrm>
              <a:off x="1882" y="2750"/>
              <a:ext cx="635"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endParaRPr kumimoji="0" lang="zh-CN" altLang="en-US" sz="1600" b="0" i="0" u="none" strike="noStrike" kern="0" cap="none" spc="0" normalizeH="0" baseline="0" noProof="0">
                <a:ln>
                  <a:noFill/>
                </a:ln>
                <a:solidFill>
                  <a:srgbClr val="000000"/>
                </a:solidFill>
                <a:effectLst/>
                <a:uLnTx/>
                <a:uFillTx/>
                <a:cs typeface="+mn-ea"/>
                <a:sym typeface="+mn-lt"/>
              </a:endParaRPr>
            </a:p>
          </p:txBody>
        </p:sp>
        <p:sp>
          <p:nvSpPr>
            <p:cNvPr id="32" name="Rectangle 47"/>
            <p:cNvSpPr>
              <a:spLocks noChangeArrowheads="1"/>
            </p:cNvSpPr>
            <p:nvPr/>
          </p:nvSpPr>
          <p:spPr bwMode="auto">
            <a:xfrm>
              <a:off x="2517" y="2750"/>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P/F</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33" name="Rectangle 48"/>
            <p:cNvSpPr>
              <a:spLocks noChangeArrowheads="1"/>
            </p:cNvSpPr>
            <p:nvPr/>
          </p:nvSpPr>
          <p:spPr bwMode="auto">
            <a:xfrm>
              <a:off x="2835" y="2750"/>
              <a:ext cx="952"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N(R)</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grpSp>
      <p:sp>
        <p:nvSpPr>
          <p:cNvPr id="34" name="Text Box 54"/>
          <p:cNvSpPr txBox="1">
            <a:spLocks noChangeArrowheads="1"/>
          </p:cNvSpPr>
          <p:nvPr/>
        </p:nvSpPr>
        <p:spPr bwMode="auto">
          <a:xfrm>
            <a:off x="6992099" y="4185597"/>
            <a:ext cx="424688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fontAlgn="base">
              <a:lnSpc>
                <a:spcPct val="120000"/>
              </a:lnSpc>
              <a:spcBef>
                <a:spcPct val="0"/>
              </a:spcBef>
              <a:spcAft>
                <a:spcPct val="0"/>
              </a:spcAft>
            </a:pPr>
            <a:r>
              <a:rPr kumimoji="0" lang="en-US" altLang="zh-CN" sz="2000" b="0" i="0" u="none" strike="noStrike" kern="1200" cap="none" spc="0" normalizeH="0" baseline="0" noProof="0" dirty="0">
                <a:ln>
                  <a:noFill/>
                </a:ln>
                <a:solidFill>
                  <a:srgbClr val="000000"/>
                </a:solidFill>
                <a:effectLst/>
                <a:uLnTx/>
                <a:uFillTx/>
                <a:cs typeface="+mn-ea"/>
                <a:sym typeface="+mn-lt"/>
              </a:rPr>
              <a:t>S-</a:t>
            </a:r>
            <a:r>
              <a:rPr kumimoji="0" lang="zh-CN" altLang="en-US" sz="2000" b="0" i="0" u="none" strike="noStrike" kern="1200" cap="none" spc="0" normalizeH="0" baseline="0" noProof="0" dirty="0">
                <a:ln>
                  <a:noFill/>
                </a:ln>
                <a:solidFill>
                  <a:srgbClr val="000000"/>
                </a:solidFill>
                <a:effectLst/>
                <a:uLnTx/>
                <a:uFillTx/>
                <a:cs typeface="+mn-ea"/>
                <a:sym typeface="+mn-lt"/>
              </a:rPr>
              <a:t>帧：监管帧，</a:t>
            </a:r>
            <a:r>
              <a:rPr lang="zh-CN" altLang="zh-CN" sz="2000" dirty="0">
                <a:solidFill>
                  <a:srgbClr val="000000"/>
                </a:solidFill>
                <a:cs typeface="+mn-ea"/>
                <a:sym typeface="+mn-lt"/>
              </a:rPr>
              <a:t>差错控制和流量控制</a:t>
            </a:r>
            <a:endParaRPr lang="zh-CN" altLang="en-US" sz="2000" dirty="0">
              <a:solidFill>
                <a:srgbClr val="000000"/>
              </a:solidFill>
              <a:cs typeface="+mn-ea"/>
              <a:sym typeface="+mn-lt"/>
            </a:endParaRPr>
          </a:p>
        </p:txBody>
      </p:sp>
      <p:grpSp>
        <p:nvGrpSpPr>
          <p:cNvPr id="35" name="Group 62"/>
          <p:cNvGrpSpPr/>
          <p:nvPr/>
        </p:nvGrpSpPr>
        <p:grpSpPr bwMode="auto">
          <a:xfrm>
            <a:off x="2127123" y="4868959"/>
            <a:ext cx="4679950" cy="585787"/>
            <a:chOff x="1247" y="3385"/>
            <a:chExt cx="2540" cy="369"/>
          </a:xfrm>
        </p:grpSpPr>
        <p:sp>
          <p:nvSpPr>
            <p:cNvPr id="36" name="Rectangle 39"/>
            <p:cNvSpPr>
              <a:spLocks noChangeArrowheads="1"/>
            </p:cNvSpPr>
            <p:nvPr/>
          </p:nvSpPr>
          <p:spPr bwMode="auto">
            <a:xfrm>
              <a:off x="1247" y="3385"/>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1</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37" name="Rectangle 40"/>
            <p:cNvSpPr>
              <a:spLocks noChangeArrowheads="1"/>
            </p:cNvSpPr>
            <p:nvPr/>
          </p:nvSpPr>
          <p:spPr bwMode="auto">
            <a:xfrm>
              <a:off x="1564" y="3385"/>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1</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38" name="Rectangle 49"/>
            <p:cNvSpPr>
              <a:spLocks noChangeArrowheads="1"/>
            </p:cNvSpPr>
            <p:nvPr/>
          </p:nvSpPr>
          <p:spPr bwMode="auto">
            <a:xfrm>
              <a:off x="1882" y="3385"/>
              <a:ext cx="635"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endParaRPr kumimoji="0" lang="zh-CN" altLang="en-US" sz="1600" b="0" i="0" u="none" strike="noStrike" kern="0" cap="none" spc="0" normalizeH="0" baseline="0" noProof="0">
                <a:ln>
                  <a:noFill/>
                </a:ln>
                <a:solidFill>
                  <a:srgbClr val="000000"/>
                </a:solidFill>
                <a:effectLst/>
                <a:uLnTx/>
                <a:uFillTx/>
                <a:cs typeface="+mn-ea"/>
                <a:sym typeface="+mn-lt"/>
              </a:endParaRPr>
            </a:p>
          </p:txBody>
        </p:sp>
        <p:sp>
          <p:nvSpPr>
            <p:cNvPr id="39" name="Rectangle 50"/>
            <p:cNvSpPr>
              <a:spLocks noChangeArrowheads="1"/>
            </p:cNvSpPr>
            <p:nvPr/>
          </p:nvSpPr>
          <p:spPr bwMode="auto">
            <a:xfrm>
              <a:off x="2517" y="3385"/>
              <a:ext cx="317"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P/F</a:t>
              </a:r>
              <a:endParaRPr kumimoji="0" lang="en-US" altLang="zh-CN" sz="1600" b="0" i="0" u="none" strike="noStrike" kern="0" cap="none" spc="0" normalizeH="0" baseline="0" noProof="0">
                <a:ln>
                  <a:noFill/>
                </a:ln>
                <a:solidFill>
                  <a:srgbClr val="000000"/>
                </a:solidFill>
                <a:effectLst/>
                <a:uLnTx/>
                <a:uFillTx/>
                <a:cs typeface="+mn-ea"/>
                <a:sym typeface="+mn-lt"/>
              </a:endParaRPr>
            </a:p>
          </p:txBody>
        </p:sp>
        <p:sp>
          <p:nvSpPr>
            <p:cNvPr id="40" name="Rectangle 52"/>
            <p:cNvSpPr>
              <a:spLocks noChangeArrowheads="1"/>
            </p:cNvSpPr>
            <p:nvPr/>
          </p:nvSpPr>
          <p:spPr bwMode="auto">
            <a:xfrm>
              <a:off x="2835" y="3385"/>
              <a:ext cx="952" cy="369"/>
            </a:xfrm>
            <a:prstGeom prst="rect">
              <a:avLst/>
            </a:prstGeom>
            <a:noFill/>
            <a:ln w="19050" algn="ctr">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cs typeface="+mn-ea"/>
                  <a:sym typeface="+mn-lt"/>
                </a:rPr>
                <a:t>SS</a:t>
              </a:r>
              <a:r>
                <a:rPr kumimoji="0" lang="zh-CN" altLang="en-US" sz="1600" b="0" i="0" u="none" strike="noStrike" kern="0" cap="none" spc="0" normalizeH="0" baseline="0" noProof="0">
                  <a:ln>
                    <a:noFill/>
                  </a:ln>
                  <a:solidFill>
                    <a:srgbClr val="000000"/>
                  </a:solidFill>
                  <a:effectLst/>
                  <a:uLnTx/>
                  <a:uFillTx/>
                  <a:cs typeface="+mn-ea"/>
                  <a:sym typeface="+mn-lt"/>
                </a:rPr>
                <a:t>类别码</a:t>
              </a:r>
              <a:endParaRPr kumimoji="0" lang="zh-CN" altLang="en-US" sz="1600" b="0" i="0" u="none" strike="noStrike" kern="0" cap="none" spc="0" normalizeH="0" baseline="0" noProof="0">
                <a:ln>
                  <a:noFill/>
                </a:ln>
                <a:solidFill>
                  <a:srgbClr val="000000"/>
                </a:solidFill>
                <a:effectLst/>
                <a:uLnTx/>
                <a:uFillTx/>
                <a:cs typeface="+mn-ea"/>
                <a:sym typeface="+mn-lt"/>
              </a:endParaRPr>
            </a:p>
          </p:txBody>
        </p:sp>
      </p:grpSp>
      <p:sp>
        <p:nvSpPr>
          <p:cNvPr id="41" name="Text Box 55"/>
          <p:cNvSpPr txBox="1">
            <a:spLocks noChangeArrowheads="1"/>
          </p:cNvSpPr>
          <p:nvPr/>
        </p:nvSpPr>
        <p:spPr bwMode="auto">
          <a:xfrm>
            <a:off x="6971362" y="4896572"/>
            <a:ext cx="3276858" cy="4298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cs typeface="+mn-ea"/>
                <a:sym typeface="+mn-lt"/>
              </a:rPr>
              <a:t>U-</a:t>
            </a:r>
            <a:r>
              <a:rPr kumimoji="0" lang="zh-CN" altLang="en-US" sz="2000" b="0" i="0" u="none" strike="noStrike" kern="1200" cap="none" spc="0" normalizeH="0" baseline="0" noProof="0" dirty="0">
                <a:ln>
                  <a:noFill/>
                </a:ln>
                <a:solidFill>
                  <a:srgbClr val="000000"/>
                </a:solidFill>
                <a:effectLst/>
                <a:uLnTx/>
                <a:uFillTx/>
                <a:cs typeface="+mn-ea"/>
                <a:sym typeface="+mn-lt"/>
              </a:rPr>
              <a:t>帧：无编号帧，链路管理</a:t>
            </a:r>
            <a:endParaRPr kumimoji="0" lang="zh-CN" altLang="en-US" sz="2000" b="0" i="0" u="none" strike="noStrike" kern="1200" cap="none" spc="0" normalizeH="0" baseline="0" noProof="0" dirty="0">
              <a:ln>
                <a:noFill/>
              </a:ln>
              <a:solidFill>
                <a:srgbClr val="000000"/>
              </a:solidFill>
              <a:effectLst/>
              <a:uLnTx/>
              <a:uFillTx/>
              <a:cs typeface="+mn-ea"/>
              <a:sym typeface="+mn-lt"/>
            </a:endParaRPr>
          </a:p>
        </p:txBody>
      </p:sp>
      <p:sp>
        <p:nvSpPr>
          <p:cNvPr id="42" name="矩形 41"/>
          <p:cNvSpPr/>
          <p:nvPr/>
        </p:nvSpPr>
        <p:spPr>
          <a:xfrm>
            <a:off x="2046514" y="3273334"/>
            <a:ext cx="1289368" cy="225343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43" name="矩形 42"/>
          <p:cNvSpPr/>
          <p:nvPr/>
        </p:nvSpPr>
        <p:spPr>
          <a:xfrm>
            <a:off x="1604010" y="5876925"/>
            <a:ext cx="8815705" cy="460375"/>
          </a:xfrm>
          <a:prstGeom prst="rect">
            <a:avLst/>
          </a:prstGeom>
          <a:noFill/>
        </p:spPr>
        <p:txBody>
          <a:bodyPr wrap="square">
            <a:spAutoFit/>
          </a:bodyPr>
          <a:lstStyle/>
          <a:p>
            <a:pPr marL="342900" indent="-342900">
              <a:lnSpc>
                <a:spcPct val="120000"/>
              </a:lnSpc>
              <a:buFont typeface="Wingdings" panose="05000000000000000000" charset="0"/>
              <a:buChar char="Ø"/>
            </a:pPr>
            <a:r>
              <a:rPr kumimoji="1" lang="en-US" altLang="zh-CN" sz="2000" dirty="0">
                <a:latin typeface="+mn-ea"/>
                <a:cs typeface="+mn-ea"/>
                <a:sym typeface="+mn-lt"/>
              </a:rPr>
              <a:t>I-</a:t>
            </a:r>
            <a:r>
              <a:rPr kumimoji="1" lang="zh-CN" altLang="en-US" sz="2000" dirty="0">
                <a:latin typeface="+mn-ea"/>
                <a:cs typeface="+mn-ea"/>
                <a:sym typeface="+mn-lt"/>
              </a:rPr>
              <a:t>帧、</a:t>
            </a:r>
            <a:r>
              <a:rPr kumimoji="1" lang="en-US" altLang="zh-CN" sz="2000" dirty="0">
                <a:latin typeface="+mn-ea"/>
                <a:cs typeface="+mn-ea"/>
                <a:sym typeface="+mn-lt"/>
              </a:rPr>
              <a:t>U-</a:t>
            </a:r>
            <a:r>
              <a:rPr kumimoji="1" lang="zh-CN" altLang="en-US" sz="2000" dirty="0">
                <a:latin typeface="+mn-ea"/>
                <a:cs typeface="+mn-ea"/>
                <a:sym typeface="+mn-lt"/>
              </a:rPr>
              <a:t>帧、</a:t>
            </a:r>
            <a:r>
              <a:rPr kumimoji="1" lang="en-US" altLang="zh-CN" sz="2000" dirty="0">
                <a:latin typeface="+mn-ea"/>
                <a:cs typeface="+mn-ea"/>
                <a:sym typeface="+mn-lt"/>
              </a:rPr>
              <a:t>S-</a:t>
            </a:r>
            <a:r>
              <a:rPr kumimoji="1" lang="zh-CN" altLang="en-US" sz="2000" dirty="0">
                <a:latin typeface="+mn-ea"/>
                <a:cs typeface="+mn-ea"/>
                <a:sym typeface="+mn-lt"/>
              </a:rPr>
              <a:t>帧，</a:t>
            </a:r>
            <a:r>
              <a:rPr kumimoji="1" lang="en-US" altLang="zh-CN" sz="2000" dirty="0">
                <a:latin typeface="+mn-ea"/>
                <a:cs typeface="+mn-ea"/>
                <a:sym typeface="+mn-lt"/>
              </a:rPr>
              <a:t>P/F</a:t>
            </a:r>
            <a:r>
              <a:rPr kumimoji="1" lang="zh-CN" altLang="en-US" sz="2000" dirty="0">
                <a:latin typeface="+mn-ea"/>
                <a:cs typeface="+mn-ea"/>
                <a:sym typeface="+mn-lt"/>
              </a:rPr>
              <a:t>位置</a:t>
            </a:r>
            <a:r>
              <a:rPr kumimoji="1" lang="en-US" altLang="zh-CN" sz="2000" dirty="0">
                <a:latin typeface="+mn-ea"/>
                <a:cs typeface="+mn-ea"/>
                <a:sym typeface="+mn-lt"/>
              </a:rPr>
              <a:t>1</a:t>
            </a:r>
            <a:r>
              <a:rPr kumimoji="1" lang="zh-CN" altLang="en-US" sz="2000" dirty="0">
                <a:latin typeface="+mn-ea"/>
                <a:cs typeface="+mn-ea"/>
                <a:sym typeface="+mn-lt"/>
              </a:rPr>
              <a:t>的数据帧和命令帧都是要立即进行响应的帧</a:t>
            </a:r>
            <a:endParaRPr kumimoji="1" lang="zh-CN" altLang="en-US" sz="2000" dirty="0">
              <a:latin typeface="+mn-ea"/>
              <a:cs typeface="+mn-ea"/>
              <a:sym typeface="+mn-l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HDLC</a:t>
            </a:r>
            <a:r>
              <a:rPr lang="zh-CN" altLang="en-US" dirty="0"/>
              <a:t>帧格式：</a:t>
            </a:r>
            <a:r>
              <a:rPr lang="en-US" altLang="zh-CN" dirty="0"/>
              <a:t>I-</a:t>
            </a:r>
            <a:r>
              <a:rPr lang="zh-CN" altLang="en-US" dirty="0"/>
              <a:t>帧的控制字段</a:t>
            </a:r>
            <a:endParaRPr lang="zh-CN" altLang="en-US" dirty="0"/>
          </a:p>
        </p:txBody>
      </p:sp>
      <p:sp>
        <p:nvSpPr>
          <p:cNvPr id="3" name="内容占位符 2"/>
          <p:cNvSpPr>
            <a:spLocks noGrp="1"/>
          </p:cNvSpPr>
          <p:nvPr>
            <p:ph idx="1"/>
          </p:nvPr>
        </p:nvSpPr>
        <p:spPr>
          <a:xfrm>
            <a:off x="335280" y="2348865"/>
            <a:ext cx="10858500" cy="4177665"/>
          </a:xfrm>
        </p:spPr>
        <p:txBody>
          <a:bodyPr>
            <a:normAutofit fontScale="92500"/>
          </a:bodyPr>
          <a:lstStyle/>
          <a:p>
            <a:pPr latinLnBrk="0">
              <a:lnSpc>
                <a:spcPct val="120000"/>
              </a:lnSpc>
              <a:spcBef>
                <a:spcPts val="0"/>
              </a:spcBef>
            </a:pPr>
            <a:r>
              <a:rPr lang="zh-CN" altLang="en-US" dirty="0"/>
              <a:t>用途：用于流量管理</a:t>
            </a:r>
            <a:endParaRPr lang="en-US" altLang="zh-CN" dirty="0"/>
          </a:p>
          <a:p>
            <a:pPr latinLnBrk="0">
              <a:lnSpc>
                <a:spcPct val="120000"/>
              </a:lnSpc>
              <a:spcBef>
                <a:spcPts val="0"/>
              </a:spcBef>
            </a:pPr>
            <a:r>
              <a:rPr lang="zh-CN" altLang="en-US" dirty="0"/>
              <a:t>第</a:t>
            </a:r>
            <a:r>
              <a:rPr lang="en-US" altLang="zh-CN" dirty="0"/>
              <a:t>1</a:t>
            </a:r>
            <a:r>
              <a:rPr lang="zh-CN" altLang="en-US" dirty="0"/>
              <a:t>位为</a:t>
            </a:r>
            <a:r>
              <a:rPr lang="en-US" altLang="zh-CN" dirty="0"/>
              <a:t>0</a:t>
            </a:r>
            <a:r>
              <a:rPr lang="zh-CN" altLang="en-US" dirty="0"/>
              <a:t>，它是</a:t>
            </a:r>
            <a:r>
              <a:rPr lang="en-US" altLang="zh-CN" dirty="0"/>
              <a:t>I</a:t>
            </a:r>
            <a:r>
              <a:rPr lang="zh-CN" altLang="en-US" dirty="0"/>
              <a:t>帧的标志</a:t>
            </a:r>
            <a:endParaRPr lang="zh-CN" altLang="en-US" dirty="0"/>
          </a:p>
          <a:p>
            <a:pPr latinLnBrk="0">
              <a:lnSpc>
                <a:spcPct val="120000"/>
              </a:lnSpc>
              <a:spcBef>
                <a:spcPts val="0"/>
              </a:spcBef>
            </a:pPr>
            <a:r>
              <a:rPr lang="zh-CN" altLang="en-US" dirty="0"/>
              <a:t>第</a:t>
            </a:r>
            <a:r>
              <a:rPr lang="en-US" altLang="zh-CN" dirty="0"/>
              <a:t>2</a:t>
            </a:r>
            <a:r>
              <a:rPr lang="zh-CN" altLang="en-US" dirty="0"/>
              <a:t>、</a:t>
            </a:r>
            <a:r>
              <a:rPr lang="en-US" altLang="zh-CN" dirty="0"/>
              <a:t>3</a:t>
            </a:r>
            <a:r>
              <a:rPr lang="zh-CN" altLang="en-US" dirty="0"/>
              <a:t>、</a:t>
            </a:r>
            <a:r>
              <a:rPr lang="en-US" altLang="zh-CN" dirty="0"/>
              <a:t>4</a:t>
            </a:r>
            <a:r>
              <a:rPr lang="zh-CN" altLang="en-US" dirty="0"/>
              <a:t>位：</a:t>
            </a:r>
            <a:r>
              <a:rPr lang="en-US" altLang="zh-CN" dirty="0"/>
              <a:t>N(S)</a:t>
            </a:r>
            <a:r>
              <a:rPr lang="zh-CN" altLang="en-US" dirty="0"/>
              <a:t>位，当前发送帧的编号，取值</a:t>
            </a:r>
            <a:r>
              <a:rPr lang="en-US" altLang="zh-CN" dirty="0"/>
              <a:t>0~7</a:t>
            </a:r>
            <a:r>
              <a:rPr lang="zh-CN" altLang="en-US" dirty="0"/>
              <a:t>，可以以滑动窗口协议方式连续发送多帧，多帧一起应答确认</a:t>
            </a:r>
            <a:endParaRPr lang="zh-CN" altLang="en-US" dirty="0"/>
          </a:p>
          <a:p>
            <a:pPr latinLnBrk="0">
              <a:lnSpc>
                <a:spcPct val="120000"/>
              </a:lnSpc>
              <a:spcBef>
                <a:spcPts val="0"/>
              </a:spcBef>
            </a:pPr>
            <a:r>
              <a:rPr lang="zh-CN" altLang="en-US" dirty="0"/>
              <a:t>第</a:t>
            </a:r>
            <a:r>
              <a:rPr lang="en-US" altLang="zh-CN" dirty="0"/>
              <a:t>5</a:t>
            </a:r>
            <a:r>
              <a:rPr lang="zh-CN" altLang="en-US" dirty="0"/>
              <a:t>位：</a:t>
            </a:r>
            <a:r>
              <a:rPr lang="en-US" altLang="zh-CN" dirty="0"/>
              <a:t>P/F</a:t>
            </a:r>
            <a:r>
              <a:rPr lang="zh-CN" altLang="en-US" dirty="0"/>
              <a:t>位，表示是否还有要发送的帧</a:t>
            </a:r>
            <a:endParaRPr lang="zh-CN" altLang="en-US" dirty="0"/>
          </a:p>
          <a:p>
            <a:pPr lvl="1" latinLnBrk="0">
              <a:lnSpc>
                <a:spcPct val="120000"/>
              </a:lnSpc>
            </a:pPr>
            <a:r>
              <a:rPr lang="en-US" altLang="zh-CN" dirty="0"/>
              <a:t>P/F=0</a:t>
            </a:r>
            <a:r>
              <a:rPr lang="zh-CN" altLang="en-US" dirty="0"/>
              <a:t>，表示还有要发送的帧</a:t>
            </a:r>
            <a:endParaRPr lang="zh-CN" altLang="en-US" dirty="0"/>
          </a:p>
          <a:p>
            <a:pPr lvl="1" latinLnBrk="0">
              <a:lnSpc>
                <a:spcPct val="120000"/>
              </a:lnSpc>
            </a:pPr>
            <a:r>
              <a:rPr lang="en-US" altLang="zh-CN" dirty="0"/>
              <a:t>P/F=1</a:t>
            </a:r>
            <a:r>
              <a:rPr lang="zh-CN" altLang="en-US" dirty="0"/>
              <a:t>，表示没有要发送的帧，发送结束</a:t>
            </a:r>
            <a:endParaRPr lang="zh-CN" altLang="en-US" dirty="0"/>
          </a:p>
          <a:p>
            <a:pPr latinLnBrk="0">
              <a:lnSpc>
                <a:spcPct val="120000"/>
              </a:lnSpc>
            </a:pPr>
            <a:r>
              <a:rPr lang="zh-CN" altLang="en-US" dirty="0"/>
              <a:t>第</a:t>
            </a:r>
            <a:r>
              <a:rPr lang="en-US" altLang="zh-CN" dirty="0"/>
              <a:t>6</a:t>
            </a:r>
            <a:r>
              <a:rPr lang="zh-CN" altLang="en-US" dirty="0"/>
              <a:t>、</a:t>
            </a:r>
            <a:r>
              <a:rPr lang="en-US" altLang="zh-CN" dirty="0"/>
              <a:t>7</a:t>
            </a:r>
            <a:r>
              <a:rPr lang="zh-CN" altLang="en-US" dirty="0"/>
              <a:t>、</a:t>
            </a:r>
            <a:r>
              <a:rPr lang="en-US" altLang="zh-CN" dirty="0"/>
              <a:t>8</a:t>
            </a:r>
            <a:r>
              <a:rPr lang="zh-CN" altLang="en-US" dirty="0"/>
              <a:t>位：</a:t>
            </a:r>
            <a:r>
              <a:rPr lang="en-US" altLang="zh-CN" dirty="0"/>
              <a:t>N(R)</a:t>
            </a:r>
            <a:r>
              <a:rPr lang="zh-CN" altLang="en-US" dirty="0"/>
              <a:t>位，用于接收方以滑动窗口协议方式接收时，给发送方发送应答消息时期望收到的帧序号，取值</a:t>
            </a:r>
            <a:r>
              <a:rPr lang="en-US" altLang="zh-CN" dirty="0"/>
              <a:t>0~7</a:t>
            </a:r>
            <a:endParaRPr lang="en-US" altLang="zh-CN"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5" name="Text Box 8"/>
          <p:cNvSpPr txBox="1">
            <a:spLocks noChangeArrowheads="1"/>
          </p:cNvSpPr>
          <p:nvPr/>
        </p:nvSpPr>
        <p:spPr bwMode="auto">
          <a:xfrm>
            <a:off x="1630857" y="1603216"/>
            <a:ext cx="2526653"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cs typeface="+mn-ea"/>
                <a:sym typeface="+mn-lt"/>
              </a:rPr>
              <a:t>I-</a:t>
            </a:r>
            <a:r>
              <a:rPr kumimoji="0" lang="zh-CN" altLang="en-US" sz="2400" b="0" i="0" u="none" strike="noStrike" kern="1200" cap="none" spc="0" normalizeH="0" baseline="0" noProof="0" dirty="0">
                <a:ln>
                  <a:noFill/>
                </a:ln>
                <a:solidFill>
                  <a:srgbClr val="000000"/>
                </a:solidFill>
                <a:effectLst/>
                <a:uLnTx/>
                <a:uFillTx/>
                <a:cs typeface="+mn-ea"/>
                <a:sym typeface="+mn-lt"/>
              </a:rPr>
              <a:t>帧的控制字段：</a:t>
            </a:r>
            <a:endParaRPr kumimoji="0" lang="zh-CN" altLang="en-US" sz="2400" b="0" i="0" u="none" strike="noStrike" kern="1200" cap="none" spc="0" normalizeH="0" baseline="0" noProof="0" dirty="0">
              <a:ln>
                <a:noFill/>
              </a:ln>
              <a:solidFill>
                <a:srgbClr val="000000"/>
              </a:solidFill>
              <a:effectLst/>
              <a:uLnTx/>
              <a:uFillTx/>
              <a:cs typeface="+mn-ea"/>
              <a:sym typeface="+mn-lt"/>
            </a:endParaRPr>
          </a:p>
        </p:txBody>
      </p:sp>
      <p:sp>
        <p:nvSpPr>
          <p:cNvPr id="6" name="Rectangle 4"/>
          <p:cNvSpPr>
            <a:spLocks noChangeArrowheads="1"/>
          </p:cNvSpPr>
          <p:nvPr/>
        </p:nvSpPr>
        <p:spPr bwMode="auto">
          <a:xfrm>
            <a:off x="4160686" y="1561422"/>
            <a:ext cx="646112" cy="585787"/>
          </a:xfrm>
          <a:prstGeom prst="rect">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0</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7" name="Rectangle 5"/>
          <p:cNvSpPr>
            <a:spLocks noChangeArrowheads="1"/>
          </p:cNvSpPr>
          <p:nvPr/>
        </p:nvSpPr>
        <p:spPr bwMode="auto">
          <a:xfrm>
            <a:off x="4806798" y="1561422"/>
            <a:ext cx="1874838" cy="585787"/>
          </a:xfrm>
          <a:prstGeom prst="rect">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cs typeface="+mn-ea"/>
                <a:sym typeface="+mn-lt"/>
              </a:rPr>
              <a:t>N(S)</a:t>
            </a:r>
            <a:endParaRPr kumimoji="0" lang="en-US" altLang="zh-CN" sz="2400" b="0" i="0" u="none" strike="noStrike" kern="1200" cap="none" spc="0" normalizeH="0" baseline="0" noProof="0" dirty="0">
              <a:ln>
                <a:noFill/>
              </a:ln>
              <a:solidFill>
                <a:srgbClr val="000000"/>
              </a:solidFill>
              <a:effectLst/>
              <a:uLnTx/>
              <a:uFillTx/>
              <a:cs typeface="+mn-ea"/>
              <a:sym typeface="+mn-lt"/>
            </a:endParaRPr>
          </a:p>
        </p:txBody>
      </p:sp>
      <p:sp>
        <p:nvSpPr>
          <p:cNvPr id="8" name="Rectangle 6"/>
          <p:cNvSpPr>
            <a:spLocks noChangeArrowheads="1"/>
          </p:cNvSpPr>
          <p:nvPr/>
        </p:nvSpPr>
        <p:spPr bwMode="auto">
          <a:xfrm>
            <a:off x="6681637" y="1561422"/>
            <a:ext cx="719137" cy="585787"/>
          </a:xfrm>
          <a:prstGeom prst="rect">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P/F</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9" name="Rectangle 7"/>
          <p:cNvSpPr>
            <a:spLocks noChangeArrowheads="1"/>
          </p:cNvSpPr>
          <p:nvPr/>
        </p:nvSpPr>
        <p:spPr bwMode="auto">
          <a:xfrm>
            <a:off x="7400773" y="1561422"/>
            <a:ext cx="1873250" cy="585787"/>
          </a:xfrm>
          <a:prstGeom prst="rect">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N(R)</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10" name="Rectangle 9"/>
          <p:cNvSpPr>
            <a:spLocks noChangeArrowheads="1"/>
          </p:cNvSpPr>
          <p:nvPr/>
        </p:nvSpPr>
        <p:spPr bwMode="auto">
          <a:xfrm>
            <a:off x="4160686" y="1028700"/>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11" name="Rectangle 10"/>
          <p:cNvSpPr>
            <a:spLocks noChangeArrowheads="1"/>
          </p:cNvSpPr>
          <p:nvPr/>
        </p:nvSpPr>
        <p:spPr bwMode="auto">
          <a:xfrm>
            <a:off x="4808386" y="1028700"/>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2</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12" name="Rectangle 11"/>
          <p:cNvSpPr>
            <a:spLocks noChangeArrowheads="1"/>
          </p:cNvSpPr>
          <p:nvPr/>
        </p:nvSpPr>
        <p:spPr bwMode="auto">
          <a:xfrm>
            <a:off x="5456087" y="1028700"/>
            <a:ext cx="64928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3</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13" name="Rectangle 12"/>
          <p:cNvSpPr>
            <a:spLocks noChangeArrowheads="1"/>
          </p:cNvSpPr>
          <p:nvPr/>
        </p:nvSpPr>
        <p:spPr bwMode="auto">
          <a:xfrm>
            <a:off x="6105374" y="1028700"/>
            <a:ext cx="576263"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4</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14" name="Rectangle 13"/>
          <p:cNvSpPr>
            <a:spLocks noChangeArrowheads="1"/>
          </p:cNvSpPr>
          <p:nvPr/>
        </p:nvSpPr>
        <p:spPr bwMode="auto">
          <a:xfrm>
            <a:off x="6681637" y="1028700"/>
            <a:ext cx="719137"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5</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15" name="Rectangle 17"/>
          <p:cNvSpPr>
            <a:spLocks noChangeArrowheads="1"/>
          </p:cNvSpPr>
          <p:nvPr/>
        </p:nvSpPr>
        <p:spPr bwMode="auto">
          <a:xfrm>
            <a:off x="7400773" y="1028700"/>
            <a:ext cx="647700"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6</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16" name="Rectangle 18"/>
          <p:cNvSpPr>
            <a:spLocks noChangeArrowheads="1"/>
          </p:cNvSpPr>
          <p:nvPr/>
        </p:nvSpPr>
        <p:spPr bwMode="auto">
          <a:xfrm>
            <a:off x="8048473" y="1028700"/>
            <a:ext cx="649288"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7</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17" name="Rectangle 19"/>
          <p:cNvSpPr>
            <a:spLocks noChangeArrowheads="1"/>
          </p:cNvSpPr>
          <p:nvPr/>
        </p:nvSpPr>
        <p:spPr bwMode="auto">
          <a:xfrm>
            <a:off x="8697761" y="1028700"/>
            <a:ext cx="576262" cy="585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8</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HDLC</a:t>
            </a:r>
            <a:r>
              <a:rPr lang="zh-CN" altLang="en-US" dirty="0"/>
              <a:t>帧格式：</a:t>
            </a:r>
            <a:r>
              <a:rPr lang="en-US" altLang="zh-CN" dirty="0"/>
              <a:t>S-</a:t>
            </a:r>
            <a:r>
              <a:rPr lang="zh-CN" altLang="en-US" dirty="0"/>
              <a:t>帧的控制字段</a:t>
            </a:r>
            <a:endParaRPr lang="zh-CN" altLang="en-US" dirty="0"/>
          </a:p>
        </p:txBody>
      </p:sp>
      <p:sp>
        <p:nvSpPr>
          <p:cNvPr id="3" name="内容占位符 2"/>
          <p:cNvSpPr>
            <a:spLocks noGrp="1"/>
          </p:cNvSpPr>
          <p:nvPr>
            <p:ph idx="1"/>
          </p:nvPr>
        </p:nvSpPr>
        <p:spPr>
          <a:xfrm>
            <a:off x="407670" y="3716655"/>
            <a:ext cx="10858500" cy="2414270"/>
          </a:xfrm>
        </p:spPr>
        <p:txBody>
          <a:bodyPr>
            <a:noAutofit/>
          </a:bodyPr>
          <a:lstStyle/>
          <a:p>
            <a:r>
              <a:rPr lang="en-US" altLang="zh-CN" sz="2400" dirty="0"/>
              <a:t>S-</a:t>
            </a:r>
            <a:r>
              <a:rPr lang="zh-CN" altLang="en-US" sz="2400" dirty="0"/>
              <a:t>帧没有信息字段，通过控制字段给接收方带去某种信息</a:t>
            </a:r>
            <a:endParaRPr lang="zh-CN" altLang="en-US" sz="2400" dirty="0"/>
          </a:p>
          <a:p>
            <a:r>
              <a:rPr lang="zh-CN" altLang="en-US" sz="2400" dirty="0"/>
              <a:t>信息的含义需要通过</a:t>
            </a:r>
            <a:r>
              <a:rPr lang="en-US" altLang="zh-CN" sz="2400" dirty="0"/>
              <a:t>S-</a:t>
            </a:r>
            <a:r>
              <a:rPr lang="zh-CN" altLang="en-US" sz="2400" dirty="0"/>
              <a:t>帧的类型和传输上下文来获得，有</a:t>
            </a:r>
            <a:r>
              <a:rPr lang="en-US" altLang="zh-CN" sz="2400" dirty="0"/>
              <a:t>4</a:t>
            </a:r>
            <a:r>
              <a:rPr lang="zh-CN" altLang="en-US" sz="2400" dirty="0"/>
              <a:t>种控制信息</a:t>
            </a:r>
            <a:endParaRPr lang="en-US" altLang="zh-CN" sz="2400" dirty="0"/>
          </a:p>
          <a:p>
            <a:r>
              <a:rPr lang="zh-CN" altLang="en-US" sz="2400" dirty="0"/>
              <a:t>当不能在一个</a:t>
            </a:r>
            <a:r>
              <a:rPr lang="en-US" altLang="zh-CN" sz="2400" dirty="0"/>
              <a:t>I-</a:t>
            </a:r>
            <a:r>
              <a:rPr lang="zh-CN" altLang="en-US" sz="2400" dirty="0"/>
              <a:t>帧上捎带确认信息时，用</a:t>
            </a:r>
            <a:r>
              <a:rPr lang="en-US" altLang="zh-CN" sz="2400" dirty="0"/>
              <a:t>S-</a:t>
            </a:r>
            <a:r>
              <a:rPr lang="zh-CN" altLang="en-US" sz="2400" dirty="0"/>
              <a:t>帧来对收到的数据帧进行应答</a:t>
            </a:r>
            <a:endParaRPr lang="zh-CN" altLang="en-US" sz="2400" dirty="0"/>
          </a:p>
          <a:p>
            <a:r>
              <a:rPr lang="zh-CN" altLang="en-US" sz="2400" dirty="0"/>
              <a:t>如果最近一帧是正确的，</a:t>
            </a:r>
            <a:r>
              <a:rPr lang="en-US" altLang="zh-CN" sz="2400" dirty="0"/>
              <a:t>N(R)</a:t>
            </a:r>
            <a:r>
              <a:rPr lang="zh-CN" altLang="en-US" sz="2400" dirty="0"/>
              <a:t>域是序列中下一帧的编号</a:t>
            </a:r>
            <a:endParaRPr lang="zh-CN" altLang="en-US" sz="2400" dirty="0"/>
          </a:p>
          <a:p>
            <a:r>
              <a:rPr lang="zh-CN" altLang="en-US" sz="2400" dirty="0"/>
              <a:t>如果最近一帧是错误的，</a:t>
            </a:r>
            <a:r>
              <a:rPr lang="en-US" altLang="zh-CN" sz="2400" dirty="0"/>
              <a:t>N(R)</a:t>
            </a:r>
            <a:r>
              <a:rPr lang="zh-CN" altLang="en-US" sz="2400" dirty="0"/>
              <a:t>域是这个损坏帧的编号</a:t>
            </a:r>
            <a:endParaRPr lang="zh-CN" altLang="en-US" sz="2400"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
        <p:nvSpPr>
          <p:cNvPr id="18" name="Rectangle 4"/>
          <p:cNvSpPr>
            <a:spLocks noChangeArrowheads="1"/>
          </p:cNvSpPr>
          <p:nvPr/>
        </p:nvSpPr>
        <p:spPr bwMode="auto">
          <a:xfrm>
            <a:off x="4327298" y="1436688"/>
            <a:ext cx="646112" cy="585787"/>
          </a:xfrm>
          <a:prstGeom prst="rect">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19" name="Rectangle 5"/>
          <p:cNvSpPr>
            <a:spLocks noChangeArrowheads="1"/>
          </p:cNvSpPr>
          <p:nvPr/>
        </p:nvSpPr>
        <p:spPr bwMode="auto">
          <a:xfrm>
            <a:off x="5622698" y="1436688"/>
            <a:ext cx="1225550" cy="585787"/>
          </a:xfrm>
          <a:prstGeom prst="rect">
            <a:avLst/>
          </a:prstGeom>
          <a:solidFill>
            <a:srgbClr val="FFC000"/>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CODE</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0" name="Rectangle 6"/>
          <p:cNvSpPr>
            <a:spLocks noChangeArrowheads="1"/>
          </p:cNvSpPr>
          <p:nvPr/>
        </p:nvSpPr>
        <p:spPr bwMode="auto">
          <a:xfrm>
            <a:off x="6848249" y="1436688"/>
            <a:ext cx="719137" cy="585787"/>
          </a:xfrm>
          <a:prstGeom prst="rect">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P/F</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1" name="Rectangle 7"/>
          <p:cNvSpPr>
            <a:spLocks noChangeArrowheads="1"/>
          </p:cNvSpPr>
          <p:nvPr/>
        </p:nvSpPr>
        <p:spPr bwMode="auto">
          <a:xfrm>
            <a:off x="7567385" y="1436688"/>
            <a:ext cx="1873250" cy="585787"/>
          </a:xfrm>
          <a:prstGeom prst="rect">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N(R)</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2" name="Text Box 8"/>
          <p:cNvSpPr txBox="1">
            <a:spLocks noChangeArrowheads="1"/>
          </p:cNvSpPr>
          <p:nvPr/>
        </p:nvSpPr>
        <p:spPr bwMode="auto">
          <a:xfrm>
            <a:off x="1612145" y="1456530"/>
            <a:ext cx="2646878" cy="497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cs typeface="+mn-ea"/>
                <a:sym typeface="+mn-lt"/>
              </a:rPr>
              <a:t>S-</a:t>
            </a:r>
            <a:r>
              <a:rPr kumimoji="0" lang="zh-CN" altLang="en-US" sz="2400" b="0" i="0" u="none" strike="noStrike" kern="1200" cap="none" spc="0" normalizeH="0" baseline="0" noProof="0" dirty="0">
                <a:ln>
                  <a:noFill/>
                </a:ln>
                <a:solidFill>
                  <a:srgbClr val="000000"/>
                </a:solidFill>
                <a:effectLst/>
                <a:uLnTx/>
                <a:uFillTx/>
                <a:cs typeface="+mn-ea"/>
                <a:sym typeface="+mn-lt"/>
              </a:rPr>
              <a:t>帧的控制字段：</a:t>
            </a:r>
            <a:endParaRPr kumimoji="0" lang="zh-CN" altLang="en-US" sz="2400" b="0" i="0" u="none" strike="noStrike" kern="1200" cap="none" spc="0" normalizeH="0" baseline="0" noProof="0" dirty="0">
              <a:ln>
                <a:noFill/>
              </a:ln>
              <a:solidFill>
                <a:srgbClr val="000000"/>
              </a:solidFill>
              <a:effectLst/>
              <a:uLnTx/>
              <a:uFillTx/>
              <a:cs typeface="+mn-ea"/>
              <a:sym typeface="+mn-lt"/>
            </a:endParaRPr>
          </a:p>
        </p:txBody>
      </p:sp>
      <p:sp>
        <p:nvSpPr>
          <p:cNvPr id="23" name="Rectangle 9"/>
          <p:cNvSpPr>
            <a:spLocks noChangeArrowheads="1"/>
          </p:cNvSpPr>
          <p:nvPr/>
        </p:nvSpPr>
        <p:spPr bwMode="auto">
          <a:xfrm>
            <a:off x="4327298" y="1028700"/>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1</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4" name="Rectangle 10"/>
          <p:cNvSpPr>
            <a:spLocks noChangeArrowheads="1"/>
          </p:cNvSpPr>
          <p:nvPr/>
        </p:nvSpPr>
        <p:spPr bwMode="auto">
          <a:xfrm>
            <a:off x="4974998" y="1028700"/>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2</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5" name="Rectangle 11"/>
          <p:cNvSpPr>
            <a:spLocks noChangeArrowheads="1"/>
          </p:cNvSpPr>
          <p:nvPr/>
        </p:nvSpPr>
        <p:spPr bwMode="auto">
          <a:xfrm>
            <a:off x="5622699" y="1028700"/>
            <a:ext cx="64928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3</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6" name="Rectangle 12"/>
          <p:cNvSpPr>
            <a:spLocks noChangeArrowheads="1"/>
          </p:cNvSpPr>
          <p:nvPr/>
        </p:nvSpPr>
        <p:spPr bwMode="auto">
          <a:xfrm>
            <a:off x="6271986" y="1028700"/>
            <a:ext cx="57626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4</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7" name="Rectangle 13"/>
          <p:cNvSpPr>
            <a:spLocks noChangeArrowheads="1"/>
          </p:cNvSpPr>
          <p:nvPr/>
        </p:nvSpPr>
        <p:spPr bwMode="auto">
          <a:xfrm>
            <a:off x="6848249" y="1028700"/>
            <a:ext cx="719137"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5</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8" name="Rectangle 14"/>
          <p:cNvSpPr>
            <a:spLocks noChangeArrowheads="1"/>
          </p:cNvSpPr>
          <p:nvPr/>
        </p:nvSpPr>
        <p:spPr bwMode="auto">
          <a:xfrm>
            <a:off x="7567385" y="1028700"/>
            <a:ext cx="6477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6</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29" name="Rectangle 15"/>
          <p:cNvSpPr>
            <a:spLocks noChangeArrowheads="1"/>
          </p:cNvSpPr>
          <p:nvPr/>
        </p:nvSpPr>
        <p:spPr bwMode="auto">
          <a:xfrm>
            <a:off x="8215085" y="1028700"/>
            <a:ext cx="649288"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7</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0" name="Rectangle 16"/>
          <p:cNvSpPr>
            <a:spLocks noChangeArrowheads="1"/>
          </p:cNvSpPr>
          <p:nvPr/>
        </p:nvSpPr>
        <p:spPr bwMode="auto">
          <a:xfrm>
            <a:off x="8864373" y="1028700"/>
            <a:ext cx="5762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a:ln>
                  <a:noFill/>
                </a:ln>
                <a:solidFill>
                  <a:srgbClr val="000000"/>
                </a:solidFill>
                <a:effectLst/>
                <a:uLnTx/>
                <a:uFillTx/>
                <a:cs typeface="+mn-ea"/>
                <a:sym typeface="+mn-lt"/>
              </a:rPr>
              <a:t>8</a:t>
            </a:r>
            <a:endParaRPr kumimoji="0" lang="en-US" altLang="zh-CN" sz="2400" b="0" i="0" u="none" strike="noStrike" kern="1200" cap="none" spc="0" normalizeH="0" baseline="0" noProof="0">
              <a:ln>
                <a:noFill/>
              </a:ln>
              <a:solidFill>
                <a:srgbClr val="000000"/>
              </a:solidFill>
              <a:effectLst/>
              <a:uLnTx/>
              <a:uFillTx/>
              <a:cs typeface="+mn-ea"/>
              <a:sym typeface="+mn-lt"/>
            </a:endParaRPr>
          </a:p>
        </p:txBody>
      </p:sp>
      <p:sp>
        <p:nvSpPr>
          <p:cNvPr id="31" name="Rectangle 18"/>
          <p:cNvSpPr>
            <a:spLocks noChangeArrowheads="1"/>
          </p:cNvSpPr>
          <p:nvPr/>
        </p:nvSpPr>
        <p:spPr bwMode="auto">
          <a:xfrm>
            <a:off x="4974998" y="1436688"/>
            <a:ext cx="646112" cy="585787"/>
          </a:xfrm>
          <a:prstGeom prst="rect">
            <a:avLst/>
          </a:prstGeom>
          <a:noFill/>
          <a:ln w="1905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cs typeface="+mn-ea"/>
                <a:sym typeface="+mn-lt"/>
              </a:rPr>
              <a:t>0</a:t>
            </a:r>
            <a:endParaRPr kumimoji="0" lang="en-US" altLang="zh-CN" sz="2400" b="0" i="0" u="none" strike="noStrike" kern="1200" cap="none" spc="0" normalizeH="0" baseline="0" noProof="0" dirty="0">
              <a:ln>
                <a:noFill/>
              </a:ln>
              <a:solidFill>
                <a:srgbClr val="000000"/>
              </a:solidFill>
              <a:effectLst/>
              <a:uLnTx/>
              <a:uFillTx/>
              <a:cs typeface="+mn-ea"/>
              <a:sym typeface="+mn-lt"/>
            </a:endParaRPr>
          </a:p>
        </p:txBody>
      </p:sp>
      <p:sp>
        <p:nvSpPr>
          <p:cNvPr id="36" name="Text Box 23"/>
          <p:cNvSpPr txBox="1">
            <a:spLocks noChangeArrowheads="1"/>
          </p:cNvSpPr>
          <p:nvPr/>
        </p:nvSpPr>
        <p:spPr bwMode="auto">
          <a:xfrm>
            <a:off x="6919231" y="2054905"/>
            <a:ext cx="2807179" cy="1537857"/>
          </a:xfrm>
          <a:prstGeom prst="rect">
            <a:avLst/>
          </a:prstGeom>
          <a:solidFill>
            <a:srgbClr val="6697F0">
              <a:alpha val="34000"/>
            </a:srgbClr>
          </a:solidFill>
          <a:ln>
            <a:noFill/>
          </a:ln>
          <a:effectLst/>
        </p:spPr>
        <p:txBody>
          <a:bodyPr wrap="none">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chemeClr val="tx1"/>
                </a:solidFill>
                <a:effectLst/>
                <a:uLnTx/>
                <a:uFillTx/>
                <a:cs typeface="+mn-ea"/>
                <a:sym typeface="+mn-lt"/>
              </a:rPr>
              <a:t>00 </a:t>
            </a:r>
            <a:r>
              <a:rPr kumimoji="0" lang="zh-CN" altLang="en-US" sz="2000" b="0" i="0" u="none" strike="noStrike" kern="1200" cap="none" spc="0" normalizeH="0" baseline="0" noProof="0" dirty="0">
                <a:ln>
                  <a:noFill/>
                </a:ln>
                <a:solidFill>
                  <a:schemeClr val="tx1"/>
                </a:solidFill>
                <a:effectLst/>
                <a:uLnTx/>
                <a:uFillTx/>
                <a:cs typeface="+mn-ea"/>
                <a:sym typeface="+mn-lt"/>
              </a:rPr>
              <a:t>接收就绪帧</a:t>
            </a:r>
            <a:r>
              <a:rPr kumimoji="0" lang="en-US" altLang="zh-CN" sz="2000" b="0" i="0" u="none" strike="noStrike" kern="1200" cap="none" spc="0" normalizeH="0" baseline="0" noProof="0" dirty="0">
                <a:ln>
                  <a:noFill/>
                </a:ln>
                <a:solidFill>
                  <a:schemeClr val="tx1"/>
                </a:solidFill>
                <a:effectLst/>
                <a:uLnTx/>
                <a:uFillTx/>
                <a:cs typeface="+mn-ea"/>
                <a:sym typeface="+mn-lt"/>
              </a:rPr>
              <a:t>(RR)</a:t>
            </a:r>
            <a:endParaRPr kumimoji="0" lang="en-US" altLang="zh-CN" sz="2000" b="0" i="0" u="none" strike="noStrike" kern="1200" cap="none" spc="0" normalizeH="0" baseline="0" noProof="0" dirty="0">
              <a:ln>
                <a:noFill/>
              </a:ln>
              <a:solidFill>
                <a:schemeClr val="tx1"/>
              </a:solidFill>
              <a:effectLst/>
              <a:uLnTx/>
              <a:uFillTx/>
              <a:cs typeface="+mn-ea"/>
              <a:sym typeface="+mn-lt"/>
            </a:endParaRPr>
          </a:p>
          <a:p>
            <a:pPr lvl="0" fontAlgn="base">
              <a:lnSpc>
                <a:spcPct val="120000"/>
              </a:lnSpc>
              <a:spcBef>
                <a:spcPct val="0"/>
              </a:spcBef>
              <a:spcAft>
                <a:spcPct val="0"/>
              </a:spcAft>
              <a:defRPr/>
            </a:pPr>
            <a:r>
              <a:rPr lang="en-US" altLang="zh-CN" sz="2000" dirty="0">
                <a:solidFill>
                  <a:schemeClr val="tx1"/>
                </a:solidFill>
                <a:cs typeface="+mn-ea"/>
                <a:sym typeface="+mn-lt"/>
              </a:rPr>
              <a:t>10 </a:t>
            </a:r>
            <a:r>
              <a:rPr lang="zh-CN" altLang="en-US" sz="2000" dirty="0">
                <a:solidFill>
                  <a:schemeClr val="tx1"/>
                </a:solidFill>
                <a:cs typeface="+mn-ea"/>
                <a:sym typeface="+mn-lt"/>
              </a:rPr>
              <a:t>接收未就绪帧</a:t>
            </a:r>
            <a:r>
              <a:rPr lang="en-US" altLang="zh-CN" sz="2000" dirty="0">
                <a:solidFill>
                  <a:schemeClr val="tx1"/>
                </a:solidFill>
                <a:cs typeface="+mn-ea"/>
                <a:sym typeface="+mn-lt"/>
              </a:rPr>
              <a:t>(RNR)</a:t>
            </a:r>
            <a:endParaRPr lang="en-US" altLang="zh-CN" sz="2000" dirty="0">
              <a:solidFill>
                <a:schemeClr val="tx1"/>
              </a:solidFill>
              <a:cs typeface="+mn-ea"/>
              <a:sym typeface="+mn-lt"/>
            </a:endParaRPr>
          </a:p>
          <a:p>
            <a:pPr fontAlgn="base">
              <a:lnSpc>
                <a:spcPct val="120000"/>
              </a:lnSpc>
              <a:spcBef>
                <a:spcPct val="0"/>
              </a:spcBef>
              <a:spcAft>
                <a:spcPct val="0"/>
              </a:spcAft>
              <a:defRPr/>
            </a:pPr>
            <a:r>
              <a:rPr lang="en-US" altLang="zh-CN" sz="2000" dirty="0">
                <a:solidFill>
                  <a:schemeClr val="tx1"/>
                </a:solidFill>
                <a:cs typeface="+mn-ea"/>
                <a:sym typeface="+mn-lt"/>
              </a:rPr>
              <a:t>01 </a:t>
            </a:r>
            <a:r>
              <a:rPr lang="zh-CN" altLang="en-US" sz="2000" dirty="0">
                <a:solidFill>
                  <a:schemeClr val="tx1"/>
                </a:solidFill>
                <a:cs typeface="+mn-ea"/>
                <a:sym typeface="+mn-lt"/>
              </a:rPr>
              <a:t>拒绝帧</a:t>
            </a:r>
            <a:r>
              <a:rPr lang="en-US" altLang="zh-CN" sz="2000" dirty="0">
                <a:solidFill>
                  <a:schemeClr val="tx1"/>
                </a:solidFill>
                <a:cs typeface="+mn-ea"/>
                <a:sym typeface="+mn-lt"/>
              </a:rPr>
              <a:t>(REJ)</a:t>
            </a:r>
            <a:endParaRPr lang="en-US" altLang="zh-CN" sz="2000" dirty="0">
              <a:solidFill>
                <a:schemeClr val="tx1"/>
              </a:solidFill>
              <a:cs typeface="+mn-ea"/>
              <a:sym typeface="+mn-lt"/>
            </a:endParaRPr>
          </a:p>
          <a:p>
            <a:pPr fontAlgn="base">
              <a:lnSpc>
                <a:spcPct val="120000"/>
              </a:lnSpc>
              <a:spcBef>
                <a:spcPct val="0"/>
              </a:spcBef>
              <a:spcAft>
                <a:spcPct val="0"/>
              </a:spcAft>
              <a:defRPr/>
            </a:pPr>
            <a:r>
              <a:rPr lang="en-US" altLang="zh-CN" sz="2000" dirty="0">
                <a:solidFill>
                  <a:schemeClr val="tx1"/>
                </a:solidFill>
                <a:cs typeface="+mn-ea"/>
                <a:sym typeface="+mn-lt"/>
              </a:rPr>
              <a:t>11 </a:t>
            </a:r>
            <a:r>
              <a:rPr lang="zh-CN" altLang="en-US" sz="2000" dirty="0">
                <a:solidFill>
                  <a:schemeClr val="tx1"/>
                </a:solidFill>
                <a:cs typeface="+mn-ea"/>
                <a:sym typeface="+mn-lt"/>
              </a:rPr>
              <a:t>选择拒绝帧</a:t>
            </a:r>
            <a:r>
              <a:rPr lang="en-US" altLang="zh-CN" sz="2000" dirty="0">
                <a:solidFill>
                  <a:schemeClr val="tx1"/>
                </a:solidFill>
                <a:cs typeface="+mn-ea"/>
                <a:sym typeface="+mn-lt"/>
              </a:rPr>
              <a:t>(SREJ)</a:t>
            </a:r>
            <a:endParaRPr lang="en-US" altLang="zh-CN" sz="2000" dirty="0">
              <a:solidFill>
                <a:schemeClr val="tx1"/>
              </a:solidFill>
              <a:cs typeface="+mn-ea"/>
              <a:sym typeface="+mn-lt"/>
            </a:endParaRPr>
          </a:p>
        </p:txBody>
      </p:sp>
      <p:sp>
        <p:nvSpPr>
          <p:cNvPr id="41" name="箭头: 圆角右 40"/>
          <p:cNvSpPr/>
          <p:nvPr/>
        </p:nvSpPr>
        <p:spPr>
          <a:xfrm flipV="1">
            <a:off x="6118678" y="2054905"/>
            <a:ext cx="800553" cy="838200"/>
          </a:xfrm>
          <a:prstGeom prst="bentArrow">
            <a:avLst>
              <a:gd name="adj1" fmla="val 13215"/>
              <a:gd name="adj2" fmla="val 14947"/>
              <a:gd name="adj3" fmla="val 32130"/>
              <a:gd name="adj4" fmla="val 20181"/>
            </a:avLst>
          </a:prstGeom>
          <a:solidFill>
            <a:srgbClr val="6697F0">
              <a:alpha val="34000"/>
            </a:srgbClr>
          </a:solidFill>
        </p:spPr>
        <p:txBody>
          <a:bodyPr wrap="square" rtlCol="0" anchor="ctr">
            <a:spAutoFit/>
          </a:bodyPr>
          <a:lstStyle/>
          <a:p>
            <a:pPr marL="342900" indent="-342900" algn="l">
              <a:lnSpc>
                <a:spcPct val="120000"/>
              </a:lnSpc>
              <a:buFont typeface="Wingdings" panose="05000000000000000000" pitchFamily="2" charset="2"/>
              <a:buChar char="Ø"/>
            </a:pPr>
            <a:endParaRPr lang="zh-CN" altLang="en-US" dirty="0">
              <a:solidFill>
                <a:schemeClr val="accent1"/>
              </a:solidFill>
              <a:latin typeface="+mn-e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监管帧：接收就绪</a:t>
            </a:r>
            <a:r>
              <a:rPr lang="en-US" altLang="zh-CN" dirty="0"/>
              <a:t>(RR)</a:t>
            </a:r>
            <a:r>
              <a:rPr lang="zh-CN" altLang="en-US" dirty="0"/>
              <a:t>帧</a:t>
            </a:r>
            <a:endParaRPr lang="zh-CN" altLang="en-US" dirty="0"/>
          </a:p>
        </p:txBody>
      </p:sp>
      <p:sp>
        <p:nvSpPr>
          <p:cNvPr id="3" name="内容占位符 2"/>
          <p:cNvSpPr>
            <a:spLocks noGrp="1"/>
          </p:cNvSpPr>
          <p:nvPr>
            <p:ph idx="1"/>
          </p:nvPr>
        </p:nvSpPr>
        <p:spPr/>
        <p:txBody>
          <a:bodyPr/>
          <a:lstStyle/>
          <a:p>
            <a:r>
              <a:rPr lang="zh-CN" altLang="en-US" dirty="0"/>
              <a:t>接收就绪帧有四种使用方式，各有不同意义</a:t>
            </a:r>
            <a:endParaRPr lang="zh-CN" altLang="en-US" dirty="0"/>
          </a:p>
          <a:p>
            <a:pPr lvl="1">
              <a:buFont typeface="Wingdings" panose="05000000000000000000" pitchFamily="2" charset="2"/>
              <a:buChar char="n"/>
            </a:pPr>
            <a:r>
              <a:rPr lang="zh-CN" altLang="en-US" dirty="0"/>
              <a:t>应答</a:t>
            </a:r>
            <a:r>
              <a:rPr lang="en-US" altLang="zh-CN" dirty="0"/>
              <a:t>(ACK)</a:t>
            </a:r>
            <a:r>
              <a:rPr lang="zh-CN" altLang="en-US" dirty="0"/>
              <a:t>：接收站本身没有数据信息发送时，用一个接收就绪帧作为应答帧来对所接收的数据帧进行应答</a:t>
            </a:r>
            <a:endParaRPr lang="zh-CN" altLang="en-US" dirty="0"/>
          </a:p>
          <a:p>
            <a:pPr lvl="1">
              <a:buFont typeface="Wingdings" panose="05000000000000000000" pitchFamily="2" charset="2"/>
              <a:buChar char="n"/>
            </a:pPr>
            <a:r>
              <a:rPr lang="zh-CN" altLang="en-US" dirty="0"/>
              <a:t>查询</a:t>
            </a:r>
            <a:r>
              <a:rPr lang="en-US" altLang="zh-CN" dirty="0"/>
              <a:t>(POLL) </a:t>
            </a:r>
            <a:r>
              <a:rPr lang="zh-CN" altLang="en-US" dirty="0"/>
              <a:t>：当主站点询问从站点是否有数据发送时，它向从站点发送一个</a:t>
            </a:r>
            <a:r>
              <a:rPr lang="en-US" altLang="zh-CN" dirty="0"/>
              <a:t>P/F</a:t>
            </a:r>
            <a:r>
              <a:rPr lang="zh-CN" altLang="en-US" dirty="0"/>
              <a:t>位置</a:t>
            </a:r>
            <a:r>
              <a:rPr lang="en-US" altLang="zh-CN" dirty="0"/>
              <a:t>1</a:t>
            </a:r>
            <a:r>
              <a:rPr lang="zh-CN" altLang="en-US" dirty="0"/>
              <a:t>的</a:t>
            </a:r>
            <a:r>
              <a:rPr lang="en-US" altLang="zh-CN" dirty="0"/>
              <a:t>RR</a:t>
            </a:r>
            <a:r>
              <a:rPr lang="zh-CN" altLang="en-US" dirty="0"/>
              <a:t>帧</a:t>
            </a:r>
            <a:endParaRPr lang="zh-CN" altLang="en-US" dirty="0"/>
          </a:p>
          <a:p>
            <a:pPr lvl="1">
              <a:buFont typeface="Wingdings" panose="05000000000000000000" pitchFamily="2" charset="2"/>
              <a:buChar char="n"/>
            </a:pPr>
            <a:r>
              <a:rPr lang="zh-CN" altLang="en-US" dirty="0"/>
              <a:t>对查询的否定应答</a:t>
            </a:r>
            <a:r>
              <a:rPr lang="en-US" altLang="zh-CN" dirty="0"/>
              <a:t>(POLL.NAK) </a:t>
            </a:r>
            <a:r>
              <a:rPr lang="zh-CN" altLang="en-US" dirty="0"/>
              <a:t>：从站点用一个</a:t>
            </a:r>
            <a:r>
              <a:rPr lang="en-US" altLang="zh-CN" dirty="0"/>
              <a:t>P/F</a:t>
            </a:r>
            <a:r>
              <a:rPr lang="zh-CN" altLang="en-US" dirty="0"/>
              <a:t>位置</a:t>
            </a:r>
            <a:r>
              <a:rPr lang="en-US" altLang="zh-CN" dirty="0"/>
              <a:t>1</a:t>
            </a:r>
            <a:r>
              <a:rPr lang="zh-CN" altLang="en-US" dirty="0"/>
              <a:t>的</a:t>
            </a:r>
            <a:r>
              <a:rPr lang="en-US" altLang="zh-CN" dirty="0"/>
              <a:t>RR</a:t>
            </a:r>
            <a:r>
              <a:rPr lang="zh-CN" altLang="en-US" dirty="0"/>
              <a:t>帧回答主站点的查询，通知主站点它没有数据发送。如果从站点有数据发送，从站点用 </a:t>
            </a:r>
            <a:r>
              <a:rPr lang="en-US" altLang="zh-CN" dirty="0"/>
              <a:t>I-</a:t>
            </a:r>
            <a:r>
              <a:rPr lang="zh-CN" altLang="en-US" dirty="0"/>
              <a:t>帧来响应查询</a:t>
            </a:r>
            <a:endParaRPr lang="zh-CN" altLang="en-US" dirty="0"/>
          </a:p>
          <a:p>
            <a:pPr lvl="1">
              <a:buFont typeface="Wingdings" panose="05000000000000000000" pitchFamily="2" charset="2"/>
              <a:buChar char="n"/>
            </a:pPr>
            <a:r>
              <a:rPr lang="zh-CN" altLang="en-US" dirty="0"/>
              <a:t>对选择的肯定应答</a:t>
            </a:r>
            <a:r>
              <a:rPr lang="en-US" altLang="zh-CN" dirty="0"/>
              <a:t>(SEL.ACK) </a:t>
            </a:r>
            <a:r>
              <a:rPr lang="zh-CN" altLang="en-US" dirty="0"/>
              <a:t>：如果从站点收到了主站点的选择帧，并且从站点准备好从主站接收数据，它用一个</a:t>
            </a:r>
            <a:r>
              <a:rPr lang="en-US" altLang="zh-CN" dirty="0"/>
              <a:t>P/F</a:t>
            </a:r>
            <a:r>
              <a:rPr lang="zh-CN" altLang="en-US" dirty="0"/>
              <a:t>位置</a:t>
            </a:r>
            <a:r>
              <a:rPr lang="en-US" altLang="zh-CN" dirty="0"/>
              <a:t>1</a:t>
            </a:r>
            <a:r>
              <a:rPr lang="zh-CN" altLang="en-US" dirty="0"/>
              <a:t>的</a:t>
            </a:r>
            <a:r>
              <a:rPr lang="en-US" altLang="zh-CN" dirty="0"/>
              <a:t>RR</a:t>
            </a:r>
            <a:r>
              <a:rPr lang="zh-CN" altLang="en-US" dirty="0"/>
              <a:t>帧回答主站点的选择</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ISLIDE.THEME" val="https://www.islide.cc;"/>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DIAGRAM_VIRTUALLY_FRAME" val="{&quot;height&quot;:150.75,&quot;left&quot;:152.801968503937,&quot;top&quot;:292.4251968503937,&quot;width&quot;:639.9972440944882}"/>
</p:tagLst>
</file>

<file path=ppt/tags/tag212.xml><?xml version="1.0" encoding="utf-8"?>
<p:tagLst xmlns:p="http://schemas.openxmlformats.org/presentationml/2006/main">
  <p:tag name="KSO_WM_DIAGRAM_VIRTUALLY_FRAME" val="{&quot;height&quot;:150.75,&quot;left&quot;:152.801968503937,&quot;top&quot;:292.4251968503937,&quot;width&quot;:639.9972440944882}"/>
</p:tagLst>
</file>

<file path=ppt/tags/tag213.xml><?xml version="1.0" encoding="utf-8"?>
<p:tagLst xmlns:p="http://schemas.openxmlformats.org/presentationml/2006/main">
  <p:tag name="KSO_WM_DIAGRAM_VIRTUALLY_FRAME" val="{&quot;height&quot;:150.75,&quot;left&quot;:152.801968503937,&quot;top&quot;:292.4251968503937,&quot;width&quot;:639.9972440944882}"/>
</p:tagLst>
</file>

<file path=ppt/tags/tag214.xml><?xml version="1.0" encoding="utf-8"?>
<p:tagLst xmlns:p="http://schemas.openxmlformats.org/presentationml/2006/main">
  <p:tag name="KSO_WM_DIAGRAM_VIRTUALLY_FRAME" val="{&quot;height&quot;:150.75,&quot;left&quot;:152.801968503937,&quot;top&quot;:292.4251968503937,&quot;width&quot;:639.9972440944882}"/>
</p:tagLst>
</file>

<file path=ppt/tags/tag215.xml><?xml version="1.0" encoding="utf-8"?>
<p:tagLst xmlns:p="http://schemas.openxmlformats.org/presentationml/2006/main">
  <p:tag name="KSO_WM_DIAGRAM_VIRTUALLY_FRAME" val="{&quot;height&quot;:150.75,&quot;left&quot;:152.801968503937,&quot;top&quot;:292.4251968503937,&quot;width&quot;:639.9972440944882}"/>
</p:tagLst>
</file>

<file path=ppt/tags/tag216.xml><?xml version="1.0" encoding="utf-8"?>
<p:tagLst xmlns:p="http://schemas.openxmlformats.org/presentationml/2006/main">
  <p:tag name="KSO_WM_DIAGRAM_VIRTUALLY_FRAME" val="{&quot;height&quot;:150.75,&quot;left&quot;:152.801968503937,&quot;top&quot;:292.4251968503937,&quot;width&quot;:639.9972440944882}"/>
</p:tagLst>
</file>

<file path=ppt/tags/tag217.xml><?xml version="1.0" encoding="utf-8"?>
<p:tagLst xmlns:p="http://schemas.openxmlformats.org/presentationml/2006/main">
  <p:tag name="KSO_WM_DIAGRAM_VIRTUALLY_FRAME" val="{&quot;height&quot;:150.75,&quot;left&quot;:152.801968503937,&quot;top&quot;:292.4251968503937,&quot;width&quot;:639.9972440944882}"/>
</p:tagLst>
</file>

<file path=ppt/tags/tag218.xml><?xml version="1.0" encoding="utf-8"?>
<p:tagLst xmlns:p="http://schemas.openxmlformats.org/presentationml/2006/main">
  <p:tag name="KSO_WM_DIAGRAM_VIRTUALLY_FRAME" val="{&quot;height&quot;:150.75,&quot;left&quot;:152.801968503937,&quot;top&quot;:292.4251968503937,&quot;width&quot;:639.9972440944882}"/>
</p:tagLst>
</file>

<file path=ppt/tags/tag219.xml><?xml version="1.0" encoding="utf-8"?>
<p:tagLst xmlns:p="http://schemas.openxmlformats.org/presentationml/2006/main">
  <p:tag name="KSO_WM_DIAGRAM_VIRTUALLY_FRAME" val="{&quot;height&quot;:150.75,&quot;left&quot;:152.801968503937,&quot;top&quot;:292.4251968503937,&quot;width&quot;:639.9972440944882}"/>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DIAGRAM_VIRTUALLY_FRAME" val="{&quot;height&quot;:150.75,&quot;left&quot;:152.801968503937,&quot;top&quot;:292.4251968503937,&quot;width&quot;:639.9972440944882}"/>
</p:tagLst>
</file>

<file path=ppt/tags/tag221.xml><?xml version="1.0" encoding="utf-8"?>
<p:tagLst xmlns:p="http://schemas.openxmlformats.org/presentationml/2006/main">
  <p:tag name="KSO_WM_DIAGRAM_VIRTUALLY_FRAME" val="{&quot;height&quot;:150.75,&quot;left&quot;:152.801968503937,&quot;top&quot;:292.4251968503937,&quot;width&quot;:639.9972440944882}"/>
</p:tagLst>
</file>

<file path=ppt/tags/tag222.xml><?xml version="1.0" encoding="utf-8"?>
<p:tagLst xmlns:p="http://schemas.openxmlformats.org/presentationml/2006/main">
  <p:tag name="KSO_WM_DIAGRAM_VIRTUALLY_FRAME" val="{&quot;height&quot;:150.75,&quot;left&quot;:152.801968503937,&quot;top&quot;:292.4251968503937,&quot;width&quot;:639.9972440944882}"/>
</p:tagLst>
</file>

<file path=ppt/tags/tag223.xml><?xml version="1.0" encoding="utf-8"?>
<p:tagLst xmlns:p="http://schemas.openxmlformats.org/presentationml/2006/main">
  <p:tag name="KSO_WM_DIAGRAM_VIRTUALLY_FRAME" val="{&quot;height&quot;:150.75,&quot;left&quot;:152.801968503937,&quot;top&quot;:292.4251968503937,&quot;width&quot;:639.9972440944882}"/>
</p:tagLst>
</file>

<file path=ppt/tags/tag224.xml><?xml version="1.0" encoding="utf-8"?>
<p:tagLst xmlns:p="http://schemas.openxmlformats.org/presentationml/2006/main">
  <p:tag name="KSO_WM_DIAGRAM_VIRTUALLY_FRAME" val="{&quot;height&quot;:150.75,&quot;left&quot;:152.801968503937,&quot;top&quot;:292.4251968503937,&quot;width&quot;:639.9972440944882}"/>
</p:tagLst>
</file>

<file path=ppt/tags/tag225.xml><?xml version="1.0" encoding="utf-8"?>
<p:tagLst xmlns:p="http://schemas.openxmlformats.org/presentationml/2006/main">
  <p:tag name="KSO_WM_DIAGRAM_VIRTUALLY_FRAME" val="{&quot;height&quot;:150.75,&quot;left&quot;:152.801968503937,&quot;top&quot;:292.4251968503937,&quot;width&quot;:639.9972440944882}"/>
</p:tagLst>
</file>

<file path=ppt/tags/tag226.xml><?xml version="1.0" encoding="utf-8"?>
<p:tagLst xmlns:p="http://schemas.openxmlformats.org/presentationml/2006/main">
  <p:tag name="KSO_WM_DIAGRAM_VIRTUALLY_FRAME" val="{&quot;height&quot;:150.75,&quot;left&quot;:152.801968503937,&quot;top&quot;:292.4251968503937,&quot;width&quot;:639.9972440944882}"/>
</p:tagLst>
</file>

<file path=ppt/tags/tag227.xml><?xml version="1.0" encoding="utf-8"?>
<p:tagLst xmlns:p="http://schemas.openxmlformats.org/presentationml/2006/main">
  <p:tag name="KSO_WM_DIAGRAM_VIRTUALLY_FRAME" val="{&quot;height&quot;:150.75,&quot;left&quot;:152.801968503937,&quot;top&quot;:292.4251968503937,&quot;width&quot;:639.9972440944882}"/>
</p:tagLst>
</file>

<file path=ppt/tags/tag228.xml><?xml version="1.0" encoding="utf-8"?>
<p:tagLst xmlns:p="http://schemas.openxmlformats.org/presentationml/2006/main">
  <p:tag name="KSO_WM_DIAGRAM_VIRTUALLY_FRAME" val="{&quot;height&quot;:150.75,&quot;left&quot;:152.801968503937,&quot;top&quot;:292.4251968503937,&quot;width&quot;:639.9972440944882}"/>
</p:tagLst>
</file>

<file path=ppt/tags/tag229.xml><?xml version="1.0" encoding="utf-8"?>
<p:tagLst xmlns:p="http://schemas.openxmlformats.org/presentationml/2006/main">
  <p:tag name="KSO_WM_DIAGRAM_VIRTUALLY_FRAME" val="{&quot;height&quot;:150.75,&quot;left&quot;:152.801968503937,&quot;top&quot;:292.4251968503937,&quot;width&quot;:639.9972440944882}"/>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DIAGRAM_VIRTUALLY_FRAME" val="{&quot;height&quot;:150.75,&quot;left&quot;:152.801968503937,&quot;top&quot;:292.4251968503937,&quot;width&quot;:639.9972440944882}"/>
</p:tagLst>
</file>

<file path=ppt/tags/tag231.xml><?xml version="1.0" encoding="utf-8"?>
<p:tagLst xmlns:p="http://schemas.openxmlformats.org/presentationml/2006/main">
  <p:tag name="KSO_WM_DIAGRAM_VIRTUALLY_FRAME" val="{&quot;height&quot;:150.75,&quot;left&quot;:152.801968503937,&quot;top&quot;:292.4251968503937,&quot;width&quot;:639.9972440944882}"/>
</p:tagLst>
</file>

<file path=ppt/tags/tag232.xml><?xml version="1.0" encoding="utf-8"?>
<p:tagLst xmlns:p="http://schemas.openxmlformats.org/presentationml/2006/main">
  <p:tag name="KSO_WM_DIAGRAM_VIRTUALLY_FRAME" val="{&quot;height&quot;:150.75,&quot;left&quot;:152.801968503937,&quot;top&quot;:292.4251968503937,&quot;width&quot;:639.9972440944882}"/>
</p:tagLst>
</file>

<file path=ppt/tags/tag233.xml><?xml version="1.0" encoding="utf-8"?>
<p:tagLst xmlns:p="http://schemas.openxmlformats.org/presentationml/2006/main">
  <p:tag name="KSO_WM_DIAGRAM_VIRTUALLY_FRAME" val="{&quot;height&quot;:150.75,&quot;left&quot;:152.801968503937,&quot;top&quot;:292.4251968503937,&quot;width&quot;:639.9972440944882}"/>
</p:tagLst>
</file>

<file path=ppt/tags/tag234.xml><?xml version="1.0" encoding="utf-8"?>
<p:tagLst xmlns:p="http://schemas.openxmlformats.org/presentationml/2006/main">
  <p:tag name="KSO_WM_DIAGRAM_VIRTUALLY_FRAME" val="{&quot;height&quot;:150.75,&quot;left&quot;:152.801968503937,&quot;top&quot;:292.4251968503937,&quot;width&quot;:639.9972440944882}"/>
</p:tagLst>
</file>

<file path=ppt/tags/tag235.xml><?xml version="1.0" encoding="utf-8"?>
<p:tagLst xmlns:p="http://schemas.openxmlformats.org/presentationml/2006/main">
  <p:tag name="KSO_WM_DIAGRAM_VIRTUALLY_FRAME" val="{&quot;height&quot;:150.75,&quot;left&quot;:152.801968503937,&quot;top&quot;:292.4251968503937,&quot;width&quot;:639.9972440944882}"/>
</p:tagLst>
</file>

<file path=ppt/tags/tag236.xml><?xml version="1.0" encoding="utf-8"?>
<p:tagLst xmlns:p="http://schemas.openxmlformats.org/presentationml/2006/main">
  <p:tag name="KSO_WM_DIAGRAM_VIRTUALLY_FRAME" val="{&quot;height&quot;:150.75,&quot;left&quot;:152.801968503937,&quot;top&quot;:292.4251968503937,&quot;width&quot;:639.9972440944882}"/>
</p:tagLst>
</file>

<file path=ppt/tags/tag237.xml><?xml version="1.0" encoding="utf-8"?>
<p:tagLst xmlns:p="http://schemas.openxmlformats.org/presentationml/2006/main">
  <p:tag name="KSO_WM_DIAGRAM_VIRTUALLY_FRAME" val="{&quot;height&quot;:150.75,&quot;left&quot;:152.801968503937,&quot;top&quot;:292.4251968503937,&quot;width&quot;:639.9972440944882}"/>
</p:tagLst>
</file>

<file path=ppt/tags/tag238.xml><?xml version="1.0" encoding="utf-8"?>
<p:tagLst xmlns:p="http://schemas.openxmlformats.org/presentationml/2006/main">
  <p:tag name="KSO_WM_DIAGRAM_VIRTUALLY_FRAME" val="{&quot;height&quot;:150.75,&quot;left&quot;:152.801968503937,&quot;top&quot;:292.4251968503937,&quot;width&quot;:639.9972440944882}"/>
</p:tagLst>
</file>

<file path=ppt/tags/tag239.xml><?xml version="1.0" encoding="utf-8"?>
<p:tagLst xmlns:p="http://schemas.openxmlformats.org/presentationml/2006/main">
  <p:tag name="KSO_WM_DIAGRAM_VIRTUALLY_FRAME" val="{&quot;height&quot;:150.75,&quot;left&quot;:152.801968503937,&quot;top&quot;:292.4251968503937,&quot;width&quot;:639.9972440944882}"/>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DIAGRAM_VIRTUALLY_FRAME" val="{&quot;height&quot;:150.75,&quot;left&quot;:152.801968503937,&quot;top&quot;:292.4251968503937,&quot;width&quot;:639.9972440944882}"/>
</p:tagLst>
</file>

<file path=ppt/tags/tag241.xml><?xml version="1.0" encoding="utf-8"?>
<p:tagLst xmlns:p="http://schemas.openxmlformats.org/presentationml/2006/main">
  <p:tag name="KSO_WM_DIAGRAM_VIRTUALLY_FRAME" val="{&quot;height&quot;:150.75,&quot;left&quot;:152.801968503937,&quot;top&quot;:292.4251968503937,&quot;width&quot;:639.9972440944882}"/>
</p:tagLst>
</file>

<file path=ppt/tags/tag242.xml><?xml version="1.0" encoding="utf-8"?>
<p:tagLst xmlns:p="http://schemas.openxmlformats.org/presentationml/2006/main">
  <p:tag name="KSO_WM_DIAGRAM_VIRTUALLY_FRAME" val="{&quot;height&quot;:150.75,&quot;left&quot;:152.801968503937,&quot;top&quot;:292.4251968503937,&quot;width&quot;:639.9972440944882}"/>
</p:tagLst>
</file>

<file path=ppt/tags/tag243.xml><?xml version="1.0" encoding="utf-8"?>
<p:tagLst xmlns:p="http://schemas.openxmlformats.org/presentationml/2006/main">
  <p:tag name="KSO_WM_DIAGRAM_VIRTUALLY_FRAME" val="{&quot;height&quot;:150.75,&quot;left&quot;:152.801968503937,&quot;top&quot;:292.4251968503937,&quot;width&quot;:639.9972440944882}"/>
</p:tagLst>
</file>

<file path=ppt/tags/tag244.xml><?xml version="1.0" encoding="utf-8"?>
<p:tagLst xmlns:p="http://schemas.openxmlformats.org/presentationml/2006/main">
  <p:tag name="KSO_WM_DIAGRAM_VIRTUALLY_FRAME" val="{&quot;height&quot;:150.75,&quot;left&quot;:152.801968503937,&quot;top&quot;:292.4251968503937,&quot;width&quot;:639.9972440944882}"/>
</p:tagLst>
</file>

<file path=ppt/tags/tag245.xml><?xml version="1.0" encoding="utf-8"?>
<p:tagLst xmlns:p="http://schemas.openxmlformats.org/presentationml/2006/main">
  <p:tag name="KSO_WM_DIAGRAM_VIRTUALLY_FRAME" val="{&quot;height&quot;:150.75,&quot;left&quot;:152.801968503937,&quot;top&quot;:292.4251968503937,&quot;width&quot;:639.9972440944882}"/>
</p:tagLst>
</file>

<file path=ppt/tags/tag246.xml><?xml version="1.0" encoding="utf-8"?>
<p:tagLst xmlns:p="http://schemas.openxmlformats.org/presentationml/2006/main">
  <p:tag name="KSO_WM_DIAGRAM_VIRTUALLY_FRAME" val="{&quot;height&quot;:150.75,&quot;left&quot;:152.801968503937,&quot;top&quot;:292.4251968503937,&quot;width&quot;:639.9972440944882}"/>
</p:tagLst>
</file>

<file path=ppt/tags/tag247.xml><?xml version="1.0" encoding="utf-8"?>
<p:tagLst xmlns:p="http://schemas.openxmlformats.org/presentationml/2006/main">
  <p:tag name="KSO_WM_DIAGRAM_VIRTUALLY_FRAME" val="{&quot;height&quot;:150.75,&quot;left&quot;:152.801968503937,&quot;top&quot;:292.4251968503937,&quot;width&quot;:639.9972440944882}"/>
</p:tagLst>
</file>

<file path=ppt/tags/tag248.xml><?xml version="1.0" encoding="utf-8"?>
<p:tagLst xmlns:p="http://schemas.openxmlformats.org/presentationml/2006/main">
  <p:tag name="KSO_WM_DIAGRAM_VIRTUALLY_FRAME" val="{&quot;height&quot;:150.75,&quot;left&quot;:152.801968503937,&quot;top&quot;:292.4251968503937,&quot;width&quot;:639.9972440944882}"/>
</p:tagLst>
</file>

<file path=ppt/tags/tag249.xml><?xml version="1.0" encoding="utf-8"?>
<p:tagLst xmlns:p="http://schemas.openxmlformats.org/presentationml/2006/main">
  <p:tag name="KSO_WM_DIAGRAM_VIRTUALLY_FRAME" val="{&quot;height&quot;:150.75,&quot;left&quot;:152.801968503937,&quot;top&quot;:292.4251968503937,&quot;width&quot;:639.9972440944882}"/>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DIAGRAM_VIRTUALLY_FRAME" val="{&quot;height&quot;:150.75,&quot;left&quot;:152.801968503937,&quot;top&quot;:292.4251968503937,&quot;width&quot;:639.9972440944882}"/>
</p:tagLst>
</file>

<file path=ppt/tags/tag251.xml><?xml version="1.0" encoding="utf-8"?>
<p:tagLst xmlns:p="http://schemas.openxmlformats.org/presentationml/2006/main">
  <p:tag name="KSO_WM_DIAGRAM_VIRTUALLY_FRAME" val="{&quot;height&quot;:150.75,&quot;left&quot;:152.801968503937,&quot;top&quot;:292.4251968503937,&quot;width&quot;:639.9972440944882}"/>
</p:tagLst>
</file>

<file path=ppt/tags/tag252.xml><?xml version="1.0" encoding="utf-8"?>
<p:tagLst xmlns:p="http://schemas.openxmlformats.org/presentationml/2006/main">
  <p:tag name="KSO_WM_DIAGRAM_VIRTUALLY_FRAME" val="{&quot;height&quot;:150.75,&quot;left&quot;:152.801968503937,&quot;top&quot;:292.4251968503937,&quot;width&quot;:639.9972440944882}"/>
</p:tagLst>
</file>

<file path=ppt/tags/tag253.xml><?xml version="1.0" encoding="utf-8"?>
<p:tagLst xmlns:p="http://schemas.openxmlformats.org/presentationml/2006/main">
  <p:tag name="KSO_WM_DIAGRAM_VIRTUALLY_FRAME" val="{&quot;height&quot;:150.75,&quot;left&quot;:152.801968503937,&quot;top&quot;:292.4251968503937,&quot;width&quot;:639.9972440944882}"/>
</p:tagLst>
</file>

<file path=ppt/tags/tag254.xml><?xml version="1.0" encoding="utf-8"?>
<p:tagLst xmlns:p="http://schemas.openxmlformats.org/presentationml/2006/main">
  <p:tag name="KSO_WM_DIAGRAM_VIRTUALLY_FRAME" val="{&quot;height&quot;:150.75,&quot;left&quot;:152.801968503937,&quot;top&quot;:292.4251968503937,&quot;width&quot;:639.9972440944882}"/>
</p:tagLst>
</file>

<file path=ppt/tags/tag255.xml><?xml version="1.0" encoding="utf-8"?>
<p:tagLst xmlns:p="http://schemas.openxmlformats.org/presentationml/2006/main">
  <p:tag name="KSO_WM_DIAGRAM_VIRTUALLY_FRAME" val="{&quot;height&quot;:150.75,&quot;left&quot;:152.801968503937,&quot;top&quot;:292.4251968503937,&quot;width&quot;:639.9972440944882}"/>
</p:tagLst>
</file>

<file path=ppt/tags/tag256.xml><?xml version="1.0" encoding="utf-8"?>
<p:tagLst xmlns:p="http://schemas.openxmlformats.org/presentationml/2006/main">
  <p:tag name="KSO_WM_DIAGRAM_VIRTUALLY_FRAME" val="{&quot;height&quot;:150.75,&quot;left&quot;:152.801968503937,&quot;top&quot;:292.4251968503937,&quot;width&quot;:639.9972440944882}"/>
</p:tagLst>
</file>

<file path=ppt/tags/tag257.xml><?xml version="1.0" encoding="utf-8"?>
<p:tagLst xmlns:p="http://schemas.openxmlformats.org/presentationml/2006/main">
  <p:tag name="KSO_WM_DIAGRAM_VIRTUALLY_FRAME" val="{&quot;height&quot;:150.75,&quot;left&quot;:152.801968503937,&quot;top&quot;:292.4251968503937,&quot;width&quot;:639.9972440944882}"/>
</p:tagLst>
</file>

<file path=ppt/tags/tag258.xml><?xml version="1.0" encoding="utf-8"?>
<p:tagLst xmlns:p="http://schemas.openxmlformats.org/presentationml/2006/main">
  <p:tag name="KSO_WM_DIAGRAM_VIRTUALLY_FRAME" val="{&quot;height&quot;:150.75,&quot;left&quot;:152.801968503937,&quot;top&quot;:292.4251968503937,&quot;width&quot;:639.9972440944882}"/>
</p:tagLst>
</file>

<file path=ppt/tags/tag259.xml><?xml version="1.0" encoding="utf-8"?>
<p:tagLst xmlns:p="http://schemas.openxmlformats.org/presentationml/2006/main">
  <p:tag name="KSO_WM_DIAGRAM_VIRTUALLY_FRAME" val="{&quot;height&quot;:150.75,&quot;left&quot;:152.801968503937,&quot;top&quot;:292.4251968503937,&quot;width&quot;:639.9972440944882}"/>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DIAGRAM_VIRTUALLY_FRAME" val="{&quot;height&quot;:150.75,&quot;left&quot;:152.801968503937,&quot;top&quot;:292.4251968503937,&quot;width&quot;:639.9972440944882}"/>
</p:tagLst>
</file>

<file path=ppt/tags/tag261.xml><?xml version="1.0" encoding="utf-8"?>
<p:tagLst xmlns:p="http://schemas.openxmlformats.org/presentationml/2006/main">
  <p:tag name="KSO_WM_DIAGRAM_VIRTUALLY_FRAME" val="{&quot;height&quot;:150.75,&quot;left&quot;:152.801968503937,&quot;top&quot;:292.4251968503937,&quot;width&quot;:639.9972440944882}"/>
</p:tagLst>
</file>

<file path=ppt/tags/tag262.xml><?xml version="1.0" encoding="utf-8"?>
<p:tagLst xmlns:p="http://schemas.openxmlformats.org/presentationml/2006/main">
  <p:tag name="KSO_WM_DIAGRAM_VIRTUALLY_FRAME" val="{&quot;height&quot;:150.75,&quot;left&quot;:152.801968503937,&quot;top&quot;:292.4251968503937,&quot;width&quot;:639.9972440944882}"/>
</p:tagLst>
</file>

<file path=ppt/tags/tag263.xml><?xml version="1.0" encoding="utf-8"?>
<p:tagLst xmlns:p="http://schemas.openxmlformats.org/presentationml/2006/main">
  <p:tag name="KSO_WM_DIAGRAM_VIRTUALLY_FRAME" val="{&quot;height&quot;:150.75,&quot;left&quot;:152.801968503937,&quot;top&quot;:292.4251968503937,&quot;width&quot;:639.9972440944882}"/>
</p:tagLst>
</file>

<file path=ppt/tags/tag264.xml><?xml version="1.0" encoding="utf-8"?>
<p:tagLst xmlns:p="http://schemas.openxmlformats.org/presentationml/2006/main">
  <p:tag name="KSO_WM_DIAGRAM_VIRTUALLY_FRAME" val="{&quot;height&quot;:150.75,&quot;left&quot;:152.801968503937,&quot;top&quot;:292.4251968503937,&quot;width&quot;:639.9972440944882}"/>
</p:tagLst>
</file>

<file path=ppt/tags/tag265.xml><?xml version="1.0" encoding="utf-8"?>
<p:tagLst xmlns:p="http://schemas.openxmlformats.org/presentationml/2006/main">
  <p:tag name="KSO_WM_DIAGRAM_VIRTUALLY_FRAME" val="{&quot;height&quot;:150.75,&quot;left&quot;:152.801968503937,&quot;top&quot;:292.4251968503937,&quot;width&quot;:639.9972440944882}"/>
</p:tagLst>
</file>

<file path=ppt/tags/tag266.xml><?xml version="1.0" encoding="utf-8"?>
<p:tagLst xmlns:p="http://schemas.openxmlformats.org/presentationml/2006/main">
  <p:tag name="KSO_WM_DIAGRAM_VIRTUALLY_FRAME" val="{&quot;height&quot;:150.75,&quot;left&quot;:152.801968503937,&quot;top&quot;:292.4251968503937,&quot;width&quot;:639.9972440944882}"/>
</p:tagLst>
</file>

<file path=ppt/tags/tag267.xml><?xml version="1.0" encoding="utf-8"?>
<p:tagLst xmlns:p="http://schemas.openxmlformats.org/presentationml/2006/main">
  <p:tag name="KSO_WM_DIAGRAM_VIRTUALLY_FRAME" val="{&quot;height&quot;:150.75,&quot;left&quot;:152.801968503937,&quot;top&quot;:292.4251968503937,&quot;width&quot;:639.9972440944882}"/>
</p:tagLst>
</file>

<file path=ppt/tags/tag268.xml><?xml version="1.0" encoding="utf-8"?>
<p:tagLst xmlns:p="http://schemas.openxmlformats.org/presentationml/2006/main">
  <p:tag name="KSO_WM_DIAGRAM_VIRTUALLY_FRAME" val="{&quot;height&quot;:150.75,&quot;left&quot;:152.801968503937,&quot;top&quot;:292.4251968503937,&quot;width&quot;:639.9972440944882}"/>
</p:tagLst>
</file>

<file path=ppt/tags/tag269.xml><?xml version="1.0" encoding="utf-8"?>
<p:tagLst xmlns:p="http://schemas.openxmlformats.org/presentationml/2006/main">
  <p:tag name="KSO_WM_DIAGRAM_VIRTUALLY_FRAME" val="{&quot;height&quot;:150.75,&quot;left&quot;:152.801968503937,&quot;top&quot;:292.4251968503937,&quot;width&quot;:639.9972440944882}"/>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DIAGRAM_VIRTUALLY_FRAME" val="{&quot;height&quot;:150.75,&quot;left&quot;:152.801968503937,&quot;top&quot;:292.4251968503937,&quot;width&quot;:639.9972440944882}"/>
</p:tagLst>
</file>

<file path=ppt/tags/tag271.xml><?xml version="1.0" encoding="utf-8"?>
<p:tagLst xmlns:p="http://schemas.openxmlformats.org/presentationml/2006/main">
  <p:tag name="KSO_WM_DIAGRAM_VIRTUALLY_FRAME" val="{&quot;height&quot;:150.75,&quot;left&quot;:152.801968503937,&quot;top&quot;:292.4251968503937,&quot;width&quot;:639.9972440944882}"/>
</p:tagLst>
</file>

<file path=ppt/tags/tag272.xml><?xml version="1.0" encoding="utf-8"?>
<p:tagLst xmlns:p="http://schemas.openxmlformats.org/presentationml/2006/main">
  <p:tag name="KSO_WM_DIAGRAM_VIRTUALLY_FRAME" val="{&quot;height&quot;:150.75,&quot;left&quot;:152.801968503937,&quot;top&quot;:292.4251968503937,&quot;width&quot;:639.9972440944882}"/>
</p:tagLst>
</file>

<file path=ppt/tags/tag273.xml><?xml version="1.0" encoding="utf-8"?>
<p:tagLst xmlns:p="http://schemas.openxmlformats.org/presentationml/2006/main">
  <p:tag name="KSO_WM_DIAGRAM_VIRTUALLY_FRAME" val="{&quot;height&quot;:150.75,&quot;left&quot;:152.801968503937,&quot;top&quot;:292.4251968503937,&quot;width&quot;:639.9972440944882}"/>
</p:tagLst>
</file>

<file path=ppt/tags/tag274.xml><?xml version="1.0" encoding="utf-8"?>
<p:tagLst xmlns:p="http://schemas.openxmlformats.org/presentationml/2006/main">
  <p:tag name="KSO_WM_DIAGRAM_VIRTUALLY_FRAME" val="{&quot;height&quot;:150.75,&quot;left&quot;:152.801968503937,&quot;top&quot;:292.4251968503937,&quot;width&quot;:639.9972440944882}"/>
</p:tagLst>
</file>

<file path=ppt/tags/tag275.xml><?xml version="1.0" encoding="utf-8"?>
<p:tagLst xmlns:p="http://schemas.openxmlformats.org/presentationml/2006/main">
  <p:tag name="KSO_WM_DIAGRAM_VIRTUALLY_FRAME" val="{&quot;height&quot;:150.75,&quot;left&quot;:152.801968503937,&quot;top&quot;:292.4251968503937,&quot;width&quot;:639.9972440944882}"/>
</p:tagLst>
</file>

<file path=ppt/tags/tag276.xml><?xml version="1.0" encoding="utf-8"?>
<p:tagLst xmlns:p="http://schemas.openxmlformats.org/presentationml/2006/main">
  <p:tag name="KSO_WM_DIAGRAM_VIRTUALLY_FRAME" val="{&quot;height&quot;:150.75,&quot;left&quot;:152.801968503937,&quot;top&quot;:292.4251968503937,&quot;width&quot;:639.9972440944882}"/>
</p:tagLst>
</file>

<file path=ppt/tags/tag277.xml><?xml version="1.0" encoding="utf-8"?>
<p:tagLst xmlns:p="http://schemas.openxmlformats.org/presentationml/2006/main">
  <p:tag name="KSO_WM_DIAGRAM_VIRTUALLY_FRAME" val="{&quot;height&quot;:150.75,&quot;left&quot;:152.801968503937,&quot;top&quot;:292.4251968503937,&quot;width&quot;:639.9972440944882}"/>
</p:tagLst>
</file>

<file path=ppt/tags/tag278.xml><?xml version="1.0" encoding="utf-8"?>
<p:tagLst xmlns:p="http://schemas.openxmlformats.org/presentationml/2006/main">
  <p:tag name="KSO_WM_DIAGRAM_VIRTUALLY_FRAME" val="{&quot;height&quot;:150.75,&quot;left&quot;:152.801968503937,&quot;top&quot;:292.4251968503937,&quot;width&quot;:639.9972440944882}"/>
</p:tagLst>
</file>

<file path=ppt/tags/tag279.xml><?xml version="1.0" encoding="utf-8"?>
<p:tagLst xmlns:p="http://schemas.openxmlformats.org/presentationml/2006/main">
  <p:tag name="KSO_WM_DIAGRAM_VIRTUALLY_FRAME" val="{&quot;height&quot;:150.75,&quot;left&quot;:152.801968503937,&quot;top&quot;:292.4251968503937,&quot;width&quot;:639.9972440944882}"/>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DIAGRAM_VIRTUALLY_FRAME" val="{&quot;height&quot;:150.75,&quot;left&quot;:152.801968503937,&quot;top&quot;:292.4251968503937,&quot;width&quot;:639.9972440944882}"/>
</p:tagLst>
</file>

<file path=ppt/tags/tag281.xml><?xml version="1.0" encoding="utf-8"?>
<p:tagLst xmlns:p="http://schemas.openxmlformats.org/presentationml/2006/main">
  <p:tag name="KSO_WM_DIAGRAM_VIRTUALLY_FRAME" val="{&quot;height&quot;:150.75,&quot;left&quot;:152.801968503937,&quot;top&quot;:292.4251968503937,&quot;width&quot;:639.9972440944882}"/>
</p:tagLst>
</file>

<file path=ppt/tags/tag282.xml><?xml version="1.0" encoding="utf-8"?>
<p:tagLst xmlns:p="http://schemas.openxmlformats.org/presentationml/2006/main">
  <p:tag name="KSO_WM_DIAGRAM_VIRTUALLY_FRAME" val="{&quot;height&quot;:150.75,&quot;left&quot;:152.801968503937,&quot;top&quot;:292.4251968503937,&quot;width&quot;:639.9972440944882}"/>
</p:tagLst>
</file>

<file path=ppt/tags/tag283.xml><?xml version="1.0" encoding="utf-8"?>
<p:tagLst xmlns:p="http://schemas.openxmlformats.org/presentationml/2006/main">
  <p:tag name="KSO_WM_DIAGRAM_VIRTUALLY_FRAME" val="{&quot;height&quot;:150.75,&quot;left&quot;:152.801968503937,&quot;top&quot;:292.4251968503937,&quot;width&quot;:639.9972440944882}"/>
</p:tagLst>
</file>

<file path=ppt/tags/tag284.xml><?xml version="1.0" encoding="utf-8"?>
<p:tagLst xmlns:p="http://schemas.openxmlformats.org/presentationml/2006/main">
  <p:tag name="KSO_WM_DIAGRAM_VIRTUALLY_FRAME" val="{&quot;height&quot;:150.75,&quot;left&quot;:152.801968503937,&quot;top&quot;:292.4251968503937,&quot;width&quot;:639.9972440944882}"/>
</p:tagLst>
</file>

<file path=ppt/tags/tag285.xml><?xml version="1.0" encoding="utf-8"?>
<p:tagLst xmlns:p="http://schemas.openxmlformats.org/presentationml/2006/main">
  <p:tag name="KSO_WM_DIAGRAM_VIRTUALLY_FRAME" val="{&quot;height&quot;:150.75,&quot;left&quot;:152.801968503937,&quot;top&quot;:292.4251968503937,&quot;width&quot;:639.9972440944882}"/>
</p:tagLst>
</file>

<file path=ppt/tags/tag286.xml><?xml version="1.0" encoding="utf-8"?>
<p:tagLst xmlns:p="http://schemas.openxmlformats.org/presentationml/2006/main">
  <p:tag name="KSO_WM_DIAGRAM_VIRTUALLY_FRAME" val="{&quot;height&quot;:150.75,&quot;left&quot;:152.801968503937,&quot;top&quot;:292.4251968503937,&quot;width&quot;:639.9972440944882}"/>
</p:tagLst>
</file>

<file path=ppt/tags/tag287.xml><?xml version="1.0" encoding="utf-8"?>
<p:tagLst xmlns:p="http://schemas.openxmlformats.org/presentationml/2006/main">
  <p:tag name="KSO_WM_DIAGRAM_VIRTUALLY_FRAME" val="{&quot;height&quot;:150.75,&quot;left&quot;:152.801968503937,&quot;top&quot;:292.4251968503937,&quot;width&quot;:639.9972440944882}"/>
</p:tagLst>
</file>

<file path=ppt/tags/tag288.xml><?xml version="1.0" encoding="utf-8"?>
<p:tagLst xmlns:p="http://schemas.openxmlformats.org/presentationml/2006/main">
  <p:tag name="KSO_WM_DIAGRAM_VIRTUALLY_FRAME" val="{&quot;height&quot;:150.75,&quot;left&quot;:152.801968503937,&quot;top&quot;:292.4251968503937,&quot;width&quot;:639.9972440944882}"/>
</p:tagLst>
</file>

<file path=ppt/tags/tag289.xml><?xml version="1.0" encoding="utf-8"?>
<p:tagLst xmlns:p="http://schemas.openxmlformats.org/presentationml/2006/main">
  <p:tag name="KSO_WM_DIAGRAM_VIRTUALLY_FRAME" val="{&quot;height&quot;:150.75,&quot;left&quot;:152.801968503937,&quot;top&quot;:292.4251968503937,&quot;width&quot;:639.9972440944882}"/>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DIAGRAM_VIRTUALLY_FRAME" val="{&quot;height&quot;:150.75,&quot;left&quot;:152.801968503937,&quot;top&quot;:292.4251968503937,&quot;width&quot;:639.9972440944882}"/>
</p:tagLst>
</file>

<file path=ppt/tags/tag291.xml><?xml version="1.0" encoding="utf-8"?>
<p:tagLst xmlns:p="http://schemas.openxmlformats.org/presentationml/2006/main">
  <p:tag name="KSO_WM_DIAGRAM_VIRTUALLY_FRAME" val="{&quot;height&quot;:150.75,&quot;left&quot;:152.801968503937,&quot;top&quot;:292.4251968503937,&quot;width&quot;:639.9972440944882}"/>
</p:tagLst>
</file>

<file path=ppt/tags/tag292.xml><?xml version="1.0" encoding="utf-8"?>
<p:tagLst xmlns:p="http://schemas.openxmlformats.org/presentationml/2006/main">
  <p:tag name="KSO_WM_DIAGRAM_VIRTUALLY_FRAME" val="{&quot;height&quot;:150.75,&quot;left&quot;:152.801968503937,&quot;top&quot;:292.4251968503937,&quot;width&quot;:639.9972440944882}"/>
</p:tagLst>
</file>

<file path=ppt/tags/tag293.xml><?xml version="1.0" encoding="utf-8"?>
<p:tagLst xmlns:p="http://schemas.openxmlformats.org/presentationml/2006/main">
  <p:tag name="KSO_WM_DIAGRAM_VIRTUALLY_FRAME" val="{&quot;height&quot;:150.75,&quot;left&quot;:152.801968503937,&quot;top&quot;:292.4251968503937,&quot;width&quot;:639.9972440944882}"/>
</p:tagLst>
</file>

<file path=ppt/tags/tag294.xml><?xml version="1.0" encoding="utf-8"?>
<p:tagLst xmlns:p="http://schemas.openxmlformats.org/presentationml/2006/main">
  <p:tag name="KSO_WM_DIAGRAM_VIRTUALLY_FRAME" val="{&quot;height&quot;:150.75,&quot;left&quot;:152.801968503937,&quot;top&quot;:292.4251968503937,&quot;width&quot;:639.9972440944882}"/>
</p:tagLst>
</file>

<file path=ppt/tags/tag295.xml><?xml version="1.0" encoding="utf-8"?>
<p:tagLst xmlns:p="http://schemas.openxmlformats.org/presentationml/2006/main">
  <p:tag name="KSO_WM_DIAGRAM_VIRTUALLY_FRAME" val="{&quot;height&quot;:150.75,&quot;left&quot;:152.801968503937,&quot;top&quot;:292.4251968503937,&quot;width&quot;:639.9972440944882}"/>
</p:tagLst>
</file>

<file path=ppt/tags/tag296.xml><?xml version="1.0" encoding="utf-8"?>
<p:tagLst xmlns:p="http://schemas.openxmlformats.org/presentationml/2006/main">
  <p:tag name="KSO_WM_DIAGRAM_VIRTUALLY_FRAME" val="{&quot;height&quot;:150.75,&quot;left&quot;:152.801968503937,&quot;top&quot;:292.4251968503937,&quot;width&quot;:639.9972440944882}"/>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247.06637795275597,&quot;left&quot;:201.251968503937,&quot;top&quot;:232.17779527559054,&quot;width&quot;:523.152125984252}"/>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 name="KSO_WM_DIAGRAM_VIRTUALLY_FRAME" val="{&quot;height&quot;:141.96136655757337,&quot;left&quot;:338.3209853922358,&quot;top&quot;:366.85674367864715,&quot;width&quot;:438.42932956839405}"/>
</p:tagLst>
</file>

<file path=ppt/tags/tag316.xml><?xml version="1.0" encoding="utf-8"?>
<p:tagLst xmlns:p="http://schemas.openxmlformats.org/presentationml/2006/main">
  <p:tag name="KSO_WM_BEAUTIFY_FLAG" val=""/>
  <p:tag name="KSO_WM_DIAGRAM_VIRTUALLY_FRAME" val="{&quot;height&quot;:141.96136655757337,&quot;left&quot;:338.3209853922358,&quot;top&quot;:366.85674367864715,&quot;width&quot;:438.42932956839405}"/>
</p:tagLst>
</file>

<file path=ppt/tags/tag317.xml><?xml version="1.0" encoding="utf-8"?>
<p:tagLst xmlns:p="http://schemas.openxmlformats.org/presentationml/2006/main">
  <p:tag name="KSO_WM_BEAUTIFY_FLAG" val=""/>
  <p:tag name="KSO_WM_DIAGRAM_VIRTUALLY_FRAME" val="{&quot;height&quot;:141.96136655757337,&quot;left&quot;:338.3209853922358,&quot;top&quot;:366.85674367864715,&quot;width&quot;:438.42932956839405}"/>
</p:tagLst>
</file>

<file path=ppt/tags/tag318.xml><?xml version="1.0" encoding="utf-8"?>
<p:tagLst xmlns:p="http://schemas.openxmlformats.org/presentationml/2006/main">
  <p:tag name="KSO_WM_BEAUTIFY_FLAG" val=""/>
  <p:tag name="KSO_WM_DIAGRAM_VIRTUALLY_FRAME" val="{&quot;height&quot;:141.96136655757337,&quot;left&quot;:338.3209853922358,&quot;top&quot;:366.85674367864715,&quot;width&quot;:438.42932956839405}"/>
</p:tagLst>
</file>

<file path=ppt/tags/tag319.xml><?xml version="1.0" encoding="utf-8"?>
<p:tagLst xmlns:p="http://schemas.openxmlformats.org/presentationml/2006/main">
  <p:tag name="KSO_WM_BEAUTIFY_FLAG" val=""/>
  <p:tag name="KSO_WM_DIAGRAM_VIRTUALLY_FRAME" val="{&quot;height&quot;:141.96136655757337,&quot;left&quot;:338.3209853922358,&quot;top&quot;:366.85674367864715,&quot;width&quot;:438.42932956839405}"/>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 name="KSO_WM_DIAGRAM_VIRTUALLY_FRAME" val="{&quot;height&quot;:141.96136655757337,&quot;left&quot;:338.3209853922358,&quot;top&quot;:366.85674367864715,&quot;width&quot;:438.42932956839405}"/>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TABLE_ENDDRAG_ORIGIN_RECT" val="855*315"/>
  <p:tag name="TABLE_ENDDRAG_RECT" val="40*170*855*315"/>
</p:tagLst>
</file>

<file path=ppt/tags/tag335.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36.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37.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38.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39.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41.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42.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43.xml><?xml version="1.0" encoding="utf-8"?>
<p:tagLst xmlns:p="http://schemas.openxmlformats.org/presentationml/2006/main">
  <p:tag name="KSO_WM_DIAGRAM_VIRTUALLY_FRAME" val="{&quot;height&quot;:123.94228346456688,&quot;left&quot;:156.53055118110234,&quot;top&quot;:182.4763779527559,&quot;width&quot;:462.25527559055115}"/>
</p:tagLst>
</file>

<file path=ppt/tags/tag344.xml><?xml version="1.0" encoding="utf-8"?>
<p:tagLst xmlns:p="http://schemas.openxmlformats.org/presentationml/2006/main">
  <p:tag name="KSO_WM_DIAGRAM_VIRTUALLY_FRAME" val="{&quot;height&quot;:123.94228346456688,&quot;left&quot;:156.53055118110234,&quot;top&quot;:182.4763779527559,&quot;width&quot;:462.25527559055115}"/>
</p:tagLst>
</file>

<file path=ppt/tags/tag345.xml><?xml version="1.0" encoding="utf-8"?>
<p:tagLst xmlns:p="http://schemas.openxmlformats.org/presentationml/2006/main">
  <p:tag name="KSO_WM_DIAGRAM_VIRTUALLY_FRAME" val="{&quot;height&quot;:123.94228346456688,&quot;left&quot;:156.53055118110234,&quot;top&quot;:182.4763779527559,&quot;width&quot;:462.25527559055115}"/>
</p:tagLst>
</file>

<file path=ppt/tags/tag346.xml><?xml version="1.0" encoding="utf-8"?>
<p:tagLst xmlns:p="http://schemas.openxmlformats.org/presentationml/2006/main">
  <p:tag name="KSO_WM_DIAGRAM_VIRTUALLY_FRAME" val="{&quot;height&quot;:123.94228346456688,&quot;left&quot;:156.53055118110234,&quot;top&quot;:182.4763779527559,&quot;width&quot;:462.25527559055115}"/>
</p:tagLst>
</file>

<file path=ppt/tags/tag347.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48.xml><?xml version="1.0" encoding="utf-8"?>
<p:tagLst xmlns:p="http://schemas.openxmlformats.org/presentationml/2006/main">
  <p:tag name="KSO_WM_DIAGRAM_VIRTUALLY_FRAME" val="{&quot;height&quot;:123.94228346456688,&quot;left&quot;:156.53055118110234,&quot;top&quot;:182.4763779527559,&quot;width&quot;:484.46944881889766}"/>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51.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52.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53.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54.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55.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56.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57.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58.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59.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61.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62.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63.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64.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65.xml><?xml version="1.0" encoding="utf-8"?>
<p:tagLst xmlns:p="http://schemas.openxmlformats.org/presentationml/2006/main">
  <p:tag name="KSO_WM_DIAGRAM_VIRTUALLY_FRAME" val="{&quot;height&quot;:77.30330708661423,&quot;left&quot;:181.6444094488189,&quot;top&quot;:223.193937007874,&quot;width&quot;:544.5431496062992}"/>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247.06637795275597,&quot;left&quot;:201.251968503937,&quot;top&quot;:232.17779527559054,&quot;width&quot;:523.152125984252}"/>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03.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04.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05.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06.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07.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08.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09.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1.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2.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3.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4.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5.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6.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7.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8.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19.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1.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2.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3.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4.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5.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6.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7.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8.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29.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1.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2.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3.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4.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5.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6.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7.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8.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39.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1.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2.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3.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4.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5.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6.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7.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8.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49.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1.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2.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3.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4.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5.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6.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7.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8.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59.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61.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62.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63.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64.xml><?xml version="1.0" encoding="utf-8"?>
<p:tagLst xmlns:p="http://schemas.openxmlformats.org/presentationml/2006/main">
  <p:tag name="KSO_WM_DIAGRAM_VIRTUALLY_FRAME" val="{&quot;height&quot;:277.8749606299213,&quot;left&quot;:144.91602309240494,&quot;top&quot;:100.34559055118108,&quot;width&quot;:666.3750005296422}"/>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67.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68.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69.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1.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2.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3.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4.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5.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6.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7.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8.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79.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1.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2.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3.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4.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5.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6.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7.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8.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89.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91.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92.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93.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94.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95.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96.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97.xml><?xml version="1.0" encoding="utf-8"?>
<p:tagLst xmlns:p="http://schemas.openxmlformats.org/presentationml/2006/main">
  <p:tag name="KSO_WM_DIAGRAM_VIRTUALLY_FRAME" val="{&quot;height&quot;:269.2022834645669,&quot;left&quot;:72.75716535433071,&quot;top&quot;:207.32574803149606,&quot;width&quot;:848.4367716535432}"/>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247.06637795275597,&quot;left&quot;:201.251968503937,&quot;top&quot;:232.17779527559054,&quot;width&quot;:523.152125984252}"/>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04.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05.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06.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07.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08.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09.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11.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12.xml><?xml version="1.0" encoding="utf-8"?>
<p:tagLst xmlns:p="http://schemas.openxmlformats.org/presentationml/2006/main">
  <p:tag name="KSO_WM_DIAGRAM_VIRTUALLY_FRAME" val="{&quot;height&quot;:170.56685039370078,&quot;left&quot;:501.83015748031494,&quot;top&quot;:153.1895275590551,&quot;width&quot;:313.0485039370079}"/>
</p:tagLst>
</file>

<file path=ppt/tags/tag513.xml><?xml version="1.0" encoding="utf-8"?>
<p:tagLst xmlns:p="http://schemas.openxmlformats.org/presentationml/2006/main">
  <p:tag name="KSO_WM_DIAGRAM_VIRTUALLY_FRAME" val="{&quot;height&quot;:175.38026246719164,&quot;left&quot;:440.05,&quot;top&quot;:163.9630708661417,&quot;width&quot;:381.9972440944881}"/>
</p:tagLst>
</file>

<file path=ppt/tags/tag514.xml><?xml version="1.0" encoding="utf-8"?>
<p:tagLst xmlns:p="http://schemas.openxmlformats.org/presentationml/2006/main">
  <p:tag name="KSO_WM_DIAGRAM_VIRTUALLY_FRAME" val="{&quot;height&quot;:175.38026246719164,&quot;left&quot;:440.05,&quot;top&quot;:163.9630708661417,&quot;width&quot;:381.9972440944881}"/>
</p:tagLst>
</file>

<file path=ppt/tags/tag515.xml><?xml version="1.0" encoding="utf-8"?>
<p:tagLst xmlns:p="http://schemas.openxmlformats.org/presentationml/2006/main">
  <p:tag name="KSO_WM_DIAGRAM_VIRTUALLY_FRAME" val="{&quot;height&quot;:167.1225196850394,&quot;left&quot;:440.05,&quot;top&quot;:163.96307086614172,&quot;width&quot;:381.9972440944881}"/>
</p:tagLst>
</file>

<file path=ppt/tags/tag516.xml><?xml version="1.0" encoding="utf-8"?>
<p:tagLst xmlns:p="http://schemas.openxmlformats.org/presentationml/2006/main">
  <p:tag name="KSO_WM_DIAGRAM_VIRTUALLY_FRAME" val="{&quot;height&quot;:167.1225196850394,&quot;left&quot;:440.05,&quot;top&quot;:163.96307086614172,&quot;width&quot;:381.9972440944881}"/>
</p:tagLst>
</file>

<file path=ppt/tags/tag517.xml><?xml version="1.0" encoding="utf-8"?>
<p:tagLst xmlns:p="http://schemas.openxmlformats.org/presentationml/2006/main">
  <p:tag name="KSO_WM_DIAGRAM_VIRTUALLY_FRAME" val="{&quot;height&quot;:175.38026246719164,&quot;left&quot;:440.05,&quot;top&quot;:163.9630708661417,&quot;width&quot;:381.9972440944881}"/>
</p:tagLst>
</file>

<file path=ppt/tags/tag518.xml><?xml version="1.0" encoding="utf-8"?>
<p:tagLst xmlns:p="http://schemas.openxmlformats.org/presentationml/2006/main">
  <p:tag name="KSO_WM_DIAGRAM_VIRTUALLY_FRAME" val="{&quot;height&quot;:175.38026246719164,&quot;left&quot;:440.05,&quot;top&quot;:163.9630708661417,&quot;width&quot;:381.9972440944881}"/>
</p:tagLst>
</file>

<file path=ppt/tags/tag519.xml><?xml version="1.0" encoding="utf-8"?>
<p:tagLst xmlns:p="http://schemas.openxmlformats.org/presentationml/2006/main">
  <p:tag name="KSO_WM_DIAGRAM_VIRTUALLY_FRAME" val="{&quot;height&quot;:175.38026246719164,&quot;left&quot;:440.05,&quot;top&quot;:163.9630708661417,&quot;width&quot;:381.9972440944881}"/>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DIAGRAM_VIRTUALLY_FRAME" val="{&quot;height&quot;:175.38026246719164,&quot;left&quot;:440.05,&quot;top&quot;:163.9630708661417,&quot;width&quot;:381.9972440944881}"/>
</p:tagLst>
</file>

<file path=ppt/tags/tag521.xml><?xml version="1.0" encoding="utf-8"?>
<p:tagLst xmlns:p="http://schemas.openxmlformats.org/presentationml/2006/main">
  <p:tag name="KSO_WM_DIAGRAM_VIRTUALLY_FRAME" val="{&quot;height&quot;:175.38026246719164,&quot;left&quot;:440.05,&quot;top&quot;:163.9630708661417,&quot;width&quot;:381.9972440944881}"/>
  <p:tag name="KSO_WM_BEAUTIFY_FLAG" val=""/>
</p:tagLst>
</file>

<file path=ppt/tags/tag522.xml><?xml version="1.0" encoding="utf-8"?>
<p:tagLst xmlns:p="http://schemas.openxmlformats.org/presentationml/2006/main">
  <p:tag name="KSO_WM_DIAGRAM_VIRTUALLY_FRAME" val="{&quot;height&quot;:167.1225196850394,&quot;left&quot;:544.208031496063,&quot;top&quot;:180.39,&quot;width&quot;:296.8914960629921}"/>
</p:tagLst>
</file>

<file path=ppt/tags/tag523.xml><?xml version="1.0" encoding="utf-8"?>
<p:tagLst xmlns:p="http://schemas.openxmlformats.org/presentationml/2006/main">
  <p:tag name="KSO_WM_DIAGRAM_VIRTUALLY_FRAME" val="{&quot;height&quot;:167.1225196850394,&quot;left&quot;:544.208031496063,&quot;top&quot;:180.39,&quot;width&quot;:296.8914960629921}"/>
</p:tagLst>
</file>

<file path=ppt/tags/tag524.xml><?xml version="1.0" encoding="utf-8"?>
<p:tagLst xmlns:p="http://schemas.openxmlformats.org/presentationml/2006/main">
  <p:tag name="KSO_WM_DIAGRAM_VIRTUALLY_FRAME" val="{&quot;height&quot;:167.1225196850394,&quot;left&quot;:544.208031496063,&quot;top&quot;:180.39,&quot;width&quot;:296.8914960629921}"/>
</p:tagLst>
</file>

<file path=ppt/tags/tag525.xml><?xml version="1.0" encoding="utf-8"?>
<p:tagLst xmlns:p="http://schemas.openxmlformats.org/presentationml/2006/main">
  <p:tag name="KSO_WM_DIAGRAM_VIRTUALLY_FRAME" val="{&quot;height&quot;:175.38026246719164,&quot;left&quot;:440.05,&quot;top&quot;:163.9630708661417,&quot;width&quot;:381.9972440944881}"/>
  <p:tag name="KSO_WM_BEAUTIFY_FLAG" val=""/>
</p:tagLst>
</file>

<file path=ppt/tags/tag526.xml><?xml version="1.0" encoding="utf-8"?>
<p:tagLst xmlns:p="http://schemas.openxmlformats.org/presentationml/2006/main">
  <p:tag name="KSO_WM_DIAGRAM_VIRTUALLY_FRAME" val="{&quot;height&quot;:175.38026246719164,&quot;left&quot;:440.05,&quot;top&quot;:163.9630708661417,&quot;width&quot;:381.9972440944881}"/>
</p:tagLst>
</file>

<file path=ppt/tags/tag527.xml><?xml version="1.0" encoding="utf-8"?>
<p:tagLst xmlns:p="http://schemas.openxmlformats.org/presentationml/2006/main">
  <p:tag name="KSO_WM_DIAGRAM_VIRTUALLY_FRAME" val="{&quot;height&quot;:167.1225196850394,&quot;left&quot;:440.05,&quot;top&quot;:163.96307086614172,&quot;width&quot;:381.9972440944881}"/>
  <p:tag name="KSO_WM_BEAUTIFY_FLAG" val=""/>
</p:tagLst>
</file>

<file path=ppt/tags/tag528.xml><?xml version="1.0" encoding="utf-8"?>
<p:tagLst xmlns:p="http://schemas.openxmlformats.org/presentationml/2006/main">
  <p:tag name="KSO_WM_DIAGRAM_VIRTUALLY_FRAME" val="{&quot;height&quot;:167.1225196850394,&quot;left&quot;:440.05,&quot;top&quot;:163.96307086614172,&quot;width&quot;:381.9972440944881}"/>
  <p:tag name="KSO_WM_BEAUTIFY_FLAG" val=""/>
</p:tagLst>
</file>

<file path=ppt/tags/tag529.xml><?xml version="1.0" encoding="utf-8"?>
<p:tagLst xmlns:p="http://schemas.openxmlformats.org/presentationml/2006/main">
  <p:tag name="KSO_WM_DIAGRAM_VIRTUALLY_FRAME" val="{&quot;height&quot;:175.38026246719164,&quot;left&quot;:440.05,&quot;top&quot;:163.9630708661417,&quot;width&quot;:381.9972440944881}"/>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DIAGRAM_VIRTUALLY_FRAME" val="{&quot;height&quot;:175.38026246719164,&quot;left&quot;:440.05,&quot;top&quot;:163.9630708661417,&quot;width&quot;:381.9972440944881}"/>
  <p:tag name="KSO_WM_BEAUTIFY_FLAG" val=""/>
</p:tagLst>
</file>

<file path=ppt/tags/tag531.xml><?xml version="1.0" encoding="utf-8"?>
<p:tagLst xmlns:p="http://schemas.openxmlformats.org/presentationml/2006/main">
  <p:tag name="KSO_WM_DIAGRAM_VIRTUALLY_FRAME" val="{&quot;height&quot;:175.38026246719164,&quot;left&quot;:440.05,&quot;top&quot;:163.9630708661417,&quot;width&quot;:381.9972440944881}"/>
  <p:tag name="KSO_WM_BEAUTIFY_FLAG" val=""/>
</p:tagLst>
</file>

<file path=ppt/tags/tag532.xml><?xml version="1.0" encoding="utf-8"?>
<p:tagLst xmlns:p="http://schemas.openxmlformats.org/presentationml/2006/main">
  <p:tag name="KSO_WM_DIAGRAM_VIRTUALLY_FRAME" val="{&quot;height&quot;:175.38026246719164,&quot;left&quot;:440.05,&quot;top&quot;:163.9630708661417,&quot;width&quot;:381.9972440944881}"/>
  <p:tag name="KSO_WM_BEAUTIFY_FLAG" val=""/>
</p:tagLst>
</file>

<file path=ppt/tags/tag533.xml><?xml version="1.0" encoding="utf-8"?>
<p:tagLst xmlns:p="http://schemas.openxmlformats.org/presentationml/2006/main">
  <p:tag name="KSO_WM_DIAGRAM_VIRTUALLY_FRAME" val="{&quot;height&quot;:175.38026246719164,&quot;left&quot;:440.05,&quot;top&quot;:163.9630708661417,&quot;width&quot;:381.9972440944881}"/>
  <p:tag name="KSO_WM_BEAUTIFY_FLAG" val=""/>
</p:tagLst>
</file>

<file path=ppt/tags/tag534.xml><?xml version="1.0" encoding="utf-8"?>
<p:tagLst xmlns:p="http://schemas.openxmlformats.org/presentationml/2006/main">
  <p:tag name="KSO_WM_DIAGRAM_VIRTUALLY_FRAME" val="{&quot;height&quot;:317.8724409448818,&quot;left&quot;:83.11676168585663,&quot;top&quot;:168.18527559055116,&quot;width&quot;:779.2658367393403}"/>
</p:tagLst>
</file>

<file path=ppt/tags/tag535.xml><?xml version="1.0" encoding="utf-8"?>
<p:tagLst xmlns:p="http://schemas.openxmlformats.org/presentationml/2006/main">
  <p:tag name="KSO_WM_DIAGRAM_VIRTUALLY_FRAME" val="{&quot;height&quot;:317.8724409448818,&quot;left&quot;:83.11676168585663,&quot;top&quot;:168.18527559055116,&quot;width&quot;:779.2658367393403}"/>
</p:tagLst>
</file>

<file path=ppt/tags/tag536.xml><?xml version="1.0" encoding="utf-8"?>
<p:tagLst xmlns:p="http://schemas.openxmlformats.org/presentationml/2006/main">
  <p:tag name="KSO_WM_DIAGRAM_VIRTUALLY_FRAME" val="{&quot;height&quot;:317.8724409448818,&quot;left&quot;:83.11676168585663,&quot;top&quot;:168.18527559055116,&quot;width&quot;:779.2658367393403}"/>
</p:tagLst>
</file>

<file path=ppt/tags/tag537.xml><?xml version="1.0" encoding="utf-8"?>
<p:tagLst xmlns:p="http://schemas.openxmlformats.org/presentationml/2006/main">
  <p:tag name="KSO_WM_DIAGRAM_VIRTUALLY_FRAME" val="{&quot;height&quot;:317.8724409448818,&quot;left&quot;:83.11676168585663,&quot;top&quot;:168.18527559055116,&quot;width&quot;:779.2658367393403}"/>
</p:tagLst>
</file>

<file path=ppt/tags/tag538.xml><?xml version="1.0" encoding="utf-8"?>
<p:tagLst xmlns:p="http://schemas.openxmlformats.org/presentationml/2006/main">
  <p:tag name="KSO_WM_DIAGRAM_VIRTUALLY_FRAME" val="{&quot;height&quot;:317.8724409448818,&quot;left&quot;:83.11676168585663,&quot;top&quot;:168.18527559055116,&quot;width&quot;:779.2658367393403}"/>
</p:tagLst>
</file>

<file path=ppt/tags/tag539.xml><?xml version="1.0" encoding="utf-8"?>
<p:tagLst xmlns:p="http://schemas.openxmlformats.org/presentationml/2006/main">
  <p:tag name="KSO_WM_DIAGRAM_VIRTUALLY_FRAME" val="{&quot;height&quot;:167.1225196850394,&quot;left&quot;:440.05,&quot;top&quot;:163.96307086614172,&quot;width&quot;:381.9972440944881}"/>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DIAGRAM_VIRTUALLY_FRAME" val="{&quot;height&quot;:167.1225196850394,&quot;left&quot;:440.05,&quot;top&quot;:163.96307086614172,&quot;width&quot;:381.9972440944881}"/>
  <p:tag name="KSO_WM_BEAUTIFY_FLAG" val=""/>
</p:tagLst>
</file>

<file path=ppt/tags/tag541.xml><?xml version="1.0" encoding="utf-8"?>
<p:tagLst xmlns:p="http://schemas.openxmlformats.org/presentationml/2006/main">
  <p:tag name="KSO_WM_DIAGRAM_VIRTUALLY_FRAME" val="{&quot;height&quot;:175.38026246719164,&quot;left&quot;:440.05,&quot;top&quot;:163.9630708661417,&quot;width&quot;:381.9972440944881}"/>
  <p:tag name="KSO_WM_BEAUTIFY_FLAG" val=""/>
</p:tagLst>
</file>

<file path=ppt/tags/tag542.xml><?xml version="1.0" encoding="utf-8"?>
<p:tagLst xmlns:p="http://schemas.openxmlformats.org/presentationml/2006/main">
  <p:tag name="KSO_WM_DIAGRAM_VIRTUALLY_FRAME" val="{&quot;height&quot;:175.38026246719164,&quot;left&quot;:440.05,&quot;top&quot;:163.9630708661417,&quot;width&quot;:381.9972440944881}"/>
  <p:tag name="KSO_WM_BEAUTIFY_FLAG" val=""/>
</p:tagLst>
</file>

<file path=ppt/tags/tag543.xml><?xml version="1.0" encoding="utf-8"?>
<p:tagLst xmlns:p="http://schemas.openxmlformats.org/presentationml/2006/main">
  <p:tag name="KSO_WM_DIAGRAM_VIRTUALLY_FRAME" val="{&quot;height&quot;:317.8724409448818,&quot;left&quot;:83.11676168585663,&quot;top&quot;:168.18527559055116,&quot;width&quot;:779.2658367393403}"/>
</p:tagLst>
</file>

<file path=ppt/tags/tag544.xml><?xml version="1.0" encoding="utf-8"?>
<p:tagLst xmlns:p="http://schemas.openxmlformats.org/presentationml/2006/main">
  <p:tag name="KSO_WM_DIAGRAM_VIRTUALLY_FRAME" val="{&quot;height&quot;:317.8724409448818,&quot;left&quot;:83.11676168585663,&quot;top&quot;:168.18527559055116,&quot;width&quot;:779.2658367393403}"/>
  <p:tag name="KSO_WM_BEAUTIFY_FLAG" val=""/>
</p:tagLst>
</file>

<file path=ppt/tags/tag545.xml><?xml version="1.0" encoding="utf-8"?>
<p:tagLst xmlns:p="http://schemas.openxmlformats.org/presentationml/2006/main">
  <p:tag name="KSO_WM_DIAGRAM_VIRTUALLY_FRAME" val="{&quot;height&quot;:317.8724409448818,&quot;left&quot;:83.11676168585663,&quot;top&quot;:168.18527559055116,&quot;width&quot;:779.2658367393403}"/>
  <p:tag name="KSO_WM_BEAUTIFY_FLAG" val=""/>
</p:tagLst>
</file>

<file path=ppt/tags/tag546.xml><?xml version="1.0" encoding="utf-8"?>
<p:tagLst xmlns:p="http://schemas.openxmlformats.org/presentationml/2006/main">
  <p:tag name="KSO_WM_DIAGRAM_VIRTUALLY_FRAME" val="{&quot;height&quot;:167.1225196850394,&quot;left&quot;:440.05,&quot;top&quot;:163.96307086614172,&quot;width&quot;:381.9972440944881}"/>
  <p:tag name="KSO_WM_BEAUTIFY_FLAG" val=""/>
</p:tagLst>
</file>

<file path=ppt/tags/tag547.xml><?xml version="1.0" encoding="utf-8"?>
<p:tagLst xmlns:p="http://schemas.openxmlformats.org/presentationml/2006/main">
  <p:tag name="KSO_WM_DIAGRAM_VIRTUALLY_FRAME" val="{&quot;height&quot;:167.1225196850394,&quot;left&quot;:440.05,&quot;top&quot;:163.96307086614172,&quot;width&quot;:381.9972440944881}"/>
  <p:tag name="KSO_WM_BEAUTIFY_FLAG" val=""/>
</p:tagLst>
</file>

<file path=ppt/tags/tag548.xml><?xml version="1.0" encoding="utf-8"?>
<p:tagLst xmlns:p="http://schemas.openxmlformats.org/presentationml/2006/main">
  <p:tag name="COMMONDATA" val="eyJoZGlkIjoiYTc2ZGZiNzZiNDVlOGViOWVmM2JhOTY0NGJkNjUyYzgifQ=="/>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247.06637795275597,&quot;left&quot;:201.251968503937,&quot;top&quot;:232.17779527559054,&quot;width&quot;:523.152125984252}"/>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DIAGRAM_VIRTUALLY_FRAME" val="{&quot;height&quot;:247.06637795275597,&quot;left&quot;:201.251968503937,&quot;top&quot;:232.17779527559054,&quot;width&quot;:523.152125984252}"/>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DIAGRAM_VIRTUALLY_FRAME" val="{&quot;height&quot;:247.06637795275597,&quot;left&quot;:201.251968503937,&quot;top&quot;:232.17779527559054,&quot;width&quot;:523.152125984252}"/>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DIAGRAM_VIRTUALLY_FRAME" val="{&quot;height&quot;:247.06637795275597,&quot;left&quot;:201.251968503937,&quot;top&quot;:232.17779527559054,&quot;width&quot;:523.152125984252}"/>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my-network">
  <a:themeElements>
    <a:clrScheme name="my-netwo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rgbClr val="FF0000"/>
          </a:solid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20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defRPr>
        </a:defPPr>
      </a:lstStyle>
    </a:spDef>
    <a:lnDef>
      <a:spPr bwMode="auto">
        <a:xfrm>
          <a:off x="0" y="0"/>
          <a:ext cx="1" cy="1"/>
        </a:xfrm>
        <a:custGeom>
          <a:avLst/>
          <a:gdLst/>
          <a:ahLst/>
          <a:cxnLst/>
          <a:rect l="0" t="0" r="0" b="0"/>
          <a:pathLst/>
        </a:custGeom>
        <a:noFill/>
        <a:ln w="9525" cap="flat" cmpd="sng" algn="ctr">
          <a:solidFill>
            <a:srgbClr val="FF0000"/>
          </a:solidFill>
          <a:prstDash val="solid"/>
          <a:round/>
          <a:headEnd type="none" w="med" len="med"/>
          <a:tailEnd type="none" w="med" len="med"/>
        </a:ln>
      </a:spPr>
      <a:bodyPr vert="horz" wrap="squar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chemeClr val="tx1"/>
            </a:solidFill>
            <a:effectLst/>
            <a:latin typeface="Arial" panose="020B0604020202020204" pitchFamily="34" charset="0"/>
            <a:ea typeface="黑体" panose="02010609060101010101" pitchFamily="49" charset="-122"/>
          </a:defRPr>
        </a:defPPr>
      </a:lstStyle>
    </a:lnDef>
    <a:txDef>
      <a:spPr>
        <a:noFill/>
      </a:spPr>
      <a:bodyPr wrap="none" rtlCol="0">
        <a:spAutoFit/>
      </a:bodyPr>
      <a:lstStyle>
        <a:defPPr algn="l">
          <a:defRPr dirty="0" smtClean="0">
            <a:latin typeface="微软雅黑 Light" panose="020B0502040204020203" pitchFamily="34" charset="-122"/>
            <a:ea typeface="微软雅黑 Light" panose="020B0502040204020203" pitchFamily="34" charset="-122"/>
          </a:defRPr>
        </a:defPPr>
      </a:lstStyle>
    </a:txDef>
  </a:objectDefaults>
  <a:extraClrSchemeLst>
    <a:extraClrScheme>
      <a:clrScheme name="my-netwo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y-networ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y-networ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y-networ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y-networ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y-networ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y-networ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y-networ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y-networ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y-networ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y-networ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y-networ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41230</Words>
  <Application>WPS 演示</Application>
  <PresentationFormat>宽屏</PresentationFormat>
  <Paragraphs>8269</Paragraphs>
  <Slides>240</Slides>
  <Notes>117</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5</vt:i4>
      </vt:variant>
      <vt:variant>
        <vt:lpstr>幻灯片标题</vt:lpstr>
      </vt:variant>
      <vt:variant>
        <vt:i4>240</vt:i4>
      </vt:variant>
    </vt:vector>
  </HeadingPairs>
  <TitlesOfParts>
    <vt:vector size="264" baseType="lpstr">
      <vt:lpstr>Arial</vt:lpstr>
      <vt:lpstr>宋体</vt:lpstr>
      <vt:lpstr>Wingdings</vt:lpstr>
      <vt:lpstr>黑体</vt:lpstr>
      <vt:lpstr>微软雅黑 Light</vt:lpstr>
      <vt:lpstr>微软雅黑</vt:lpstr>
      <vt:lpstr>Times New Roman</vt:lpstr>
      <vt:lpstr>华文琥珀</vt:lpstr>
      <vt:lpstr>等线</vt:lpstr>
      <vt:lpstr>Calibri</vt:lpstr>
      <vt:lpstr>Wingdings</vt:lpstr>
      <vt:lpstr>Arial Unicode MS</vt:lpstr>
      <vt:lpstr>Symbol</vt:lpstr>
      <vt:lpstr>MS PGothic</vt:lpstr>
      <vt:lpstr>Huawei Sans</vt:lpstr>
      <vt:lpstr>Tahoma</vt:lpstr>
      <vt:lpstr>DejaVu Math TeX Gyre</vt:lpstr>
      <vt:lpstr>my-network</vt:lpstr>
      <vt:lpstr>自定义设计方案</vt:lpstr>
      <vt:lpstr>Visio.Drawing.15</vt:lpstr>
      <vt:lpstr>Visio.Drawing.15</vt:lpstr>
      <vt:lpstr>Visio.Drawing.15</vt:lpstr>
      <vt:lpstr>Visio.Drawing.15</vt:lpstr>
      <vt:lpstr>Visio.Drawing.15</vt:lpstr>
      <vt:lpstr>计算机网络</vt:lpstr>
      <vt:lpstr>第4章 数据链路层</vt:lpstr>
      <vt:lpstr>PowerPoint 演示文稿</vt:lpstr>
      <vt:lpstr>网络是如何构建的？</vt:lpstr>
      <vt:lpstr>对互连的网络思考一个问题</vt:lpstr>
      <vt:lpstr>深入思考几个问题</vt:lpstr>
      <vt:lpstr>数据链路层的任务</vt:lpstr>
      <vt:lpstr>数据链路层的主要功能</vt:lpstr>
      <vt:lpstr>数据链路层在网络中的地位</vt:lpstr>
      <vt:lpstr>数据链路层提供的服务</vt:lpstr>
      <vt:lpstr>数据链路层提供的服务</vt:lpstr>
      <vt:lpstr>数据链路层数据单元</vt:lpstr>
      <vt:lpstr>成帧（framing）</vt:lpstr>
      <vt:lpstr>成帧方法</vt:lpstr>
      <vt:lpstr>字节计数法</vt:lpstr>
      <vt:lpstr>字节填充的标志字节法</vt:lpstr>
      <vt:lpstr>字节填充的标志字节法</vt:lpstr>
      <vt:lpstr>比特填充的标志比特法</vt:lpstr>
      <vt:lpstr>比特填充的标志比特法</vt:lpstr>
      <vt:lpstr>比特填充的标志比特法</vt:lpstr>
      <vt:lpstr>编码违禁法</vt:lpstr>
      <vt:lpstr>信道分配与介质访问控制</vt:lpstr>
      <vt:lpstr>动态分配信道（一）：竞争协议</vt:lpstr>
      <vt:lpstr>动态分配信道（二）：无冲突竞争协议</vt:lpstr>
      <vt:lpstr>动态分配信道（三）：有限竞争协议</vt:lpstr>
      <vt:lpstr>数据链路管理</vt:lpstr>
      <vt:lpstr>线路配置</vt:lpstr>
      <vt:lpstr>传输方式</vt:lpstr>
      <vt:lpstr>传输方式：单工、半双工和全双工</vt:lpstr>
      <vt:lpstr>传输方式：串行传输</vt:lpstr>
      <vt:lpstr>传输方式：并行传输</vt:lpstr>
      <vt:lpstr>传输方式：异步传输</vt:lpstr>
      <vt:lpstr>传输方式：同步传输</vt:lpstr>
      <vt:lpstr>线路规程</vt:lpstr>
      <vt:lpstr>询问/应答模式</vt:lpstr>
      <vt:lpstr>轮询/选择模式</vt:lpstr>
      <vt:lpstr>选择模式</vt:lpstr>
      <vt:lpstr>轮询模式</vt:lpstr>
      <vt:lpstr>数据链路层不加控制的数据收发</vt:lpstr>
      <vt:lpstr>数据链路层不加控制将带来两个问题</vt:lpstr>
      <vt:lpstr>差错控制</vt:lpstr>
      <vt:lpstr>差错控制</vt:lpstr>
      <vt:lpstr>流量控制</vt:lpstr>
      <vt:lpstr>流量控制和差错控制的实现技术</vt:lpstr>
      <vt:lpstr>停止等待协议（无错信道）</vt:lpstr>
      <vt:lpstr>停止等待协议（有错信道）</vt:lpstr>
      <vt:lpstr>停止等待协议（有错信道）</vt:lpstr>
      <vt:lpstr>停止等待协议（有错信道）</vt:lpstr>
      <vt:lpstr>基于停止等待协议实现流量控制</vt:lpstr>
      <vt:lpstr>停止等待协议性能评估</vt:lpstr>
      <vt:lpstr>停止等待协议性能评估（无差错）</vt:lpstr>
      <vt:lpstr>停止等待协议性能评估（有差错）</vt:lpstr>
      <vt:lpstr>计算实例</vt:lpstr>
      <vt:lpstr>基于停止等待协议实现差错控制</vt:lpstr>
      <vt:lpstr>用 ARQ 处理三种差错情形</vt:lpstr>
      <vt:lpstr>技术要点</vt:lpstr>
      <vt:lpstr>停止等待协议的性能问题</vt:lpstr>
      <vt:lpstr>滑动窗口协议——基本思想</vt:lpstr>
      <vt:lpstr>滑动窗口协议——基本思想</vt:lpstr>
      <vt:lpstr>滑动窗口协议——基本思想</vt:lpstr>
      <vt:lpstr>滑动窗口协议——基本思想</vt:lpstr>
      <vt:lpstr>发送方窗口</vt:lpstr>
      <vt:lpstr>接收方窗口</vt:lpstr>
      <vt:lpstr>滑动窗口协议中的差错控制</vt:lpstr>
      <vt:lpstr>回退N协议—设计思想</vt:lpstr>
      <vt:lpstr>回退N协议—工作原理</vt:lpstr>
      <vt:lpstr>回退N协议— 差错处理</vt:lpstr>
      <vt:lpstr>回退N协议— 帧破坏</vt:lpstr>
      <vt:lpstr>回退N协议— 数据帧丢失</vt:lpstr>
      <vt:lpstr>回退N协议— 应答帧丢失</vt:lpstr>
      <vt:lpstr>回退N协议—窗口大小与编号范围的关系</vt:lpstr>
      <vt:lpstr>窗口尺寸等于n时，应答帧丢失时协议失败</vt:lpstr>
      <vt:lpstr>窗口尺寸等于 n-1 时，协议成功</vt:lpstr>
      <vt:lpstr>选择拒绝自动重复请求—设计思想</vt:lpstr>
      <vt:lpstr>选择拒绝自动重复请求— 差错处理</vt:lpstr>
      <vt:lpstr>选择拒绝自动重复请求 — 帧破坏</vt:lpstr>
      <vt:lpstr>选择拒绝自动重复请求 — 数据帧丢失</vt:lpstr>
      <vt:lpstr>选择拒绝自动重复请求 — 应答帧丢失</vt:lpstr>
      <vt:lpstr>窗口大小与帧编号范围的关系</vt:lpstr>
      <vt:lpstr>发送窗口尺寸太大，协议会失败</vt:lpstr>
      <vt:lpstr>接收窗口尺寸太大，协议失败</vt:lpstr>
      <vt:lpstr>滑动窗口协议回退N的传输效率</vt:lpstr>
      <vt:lpstr>计算举例（1）</vt:lpstr>
      <vt:lpstr>计算举例（2）</vt:lpstr>
      <vt:lpstr>窗口大小的选择</vt:lpstr>
      <vt:lpstr>3 种协议方法总结</vt:lpstr>
      <vt:lpstr>4.2 数据链路控制协议</vt:lpstr>
      <vt:lpstr>HDLC协议概述</vt:lpstr>
      <vt:lpstr>站点类型</vt:lpstr>
      <vt:lpstr>链路配置</vt:lpstr>
      <vt:lpstr>通信方式</vt:lpstr>
      <vt:lpstr>HDLC帧格式</vt:lpstr>
      <vt:lpstr>HDLC帧格式：标志字段</vt:lpstr>
      <vt:lpstr>HDLC帧格式：地址字段</vt:lpstr>
      <vt:lpstr>HDLC帧格式：地址字段</vt:lpstr>
      <vt:lpstr>HDLC帧格式：控制字段</vt:lpstr>
      <vt:lpstr>HDLC帧格式：I-帧的控制字段</vt:lpstr>
      <vt:lpstr>HDLC帧格式：S-帧的控制字段</vt:lpstr>
      <vt:lpstr>监管帧：接收就绪(RR)帧</vt:lpstr>
      <vt:lpstr>监管帧：接收未就绪(RNR)帧</vt:lpstr>
      <vt:lpstr>监管帧：REJ帧和SREJ帧</vt:lpstr>
      <vt:lpstr>HDLC帧格式：U-帧的控制字段</vt:lpstr>
      <vt:lpstr>各种类型的无编号帧</vt:lpstr>
      <vt:lpstr>HDLC帧格式：信息字段</vt:lpstr>
      <vt:lpstr>HDLC帧格式：帧校验序列字段</vt:lpstr>
      <vt:lpstr>HDLC协议的通信实例：查询/响应</vt:lpstr>
      <vt:lpstr>HDLC协议的通信实例：选择/应答</vt:lpstr>
      <vt:lpstr>HDLC协议的通信实例：对等通信</vt:lpstr>
      <vt:lpstr>PPP协议概述（1）</vt:lpstr>
      <vt:lpstr>PowerPoint 演示文稿</vt:lpstr>
      <vt:lpstr>PPP协议概述（3）</vt:lpstr>
      <vt:lpstr>PPP协议帧格式</vt:lpstr>
      <vt:lpstr>PPP协议不保证可靠传输</vt:lpstr>
      <vt:lpstr>PPP协议和 HDLC 协议的区别</vt:lpstr>
      <vt:lpstr>IEEE 局域网参考模型</vt:lpstr>
      <vt:lpstr>IEEE 局域网模型-802标准</vt:lpstr>
      <vt:lpstr>逻辑链路控制子层LLC</vt:lpstr>
      <vt:lpstr>LLC帧中的地址（1）</vt:lpstr>
      <vt:lpstr>LLC帧中的地址（2）</vt:lpstr>
      <vt:lpstr>LLC三种帧类型</vt:lpstr>
      <vt:lpstr>LLC 提供的服务</vt:lpstr>
      <vt:lpstr>4.3 介质访问控制协议</vt:lpstr>
      <vt:lpstr>以太网</vt:lpstr>
      <vt:lpstr>以太网拓扑结构</vt:lpstr>
      <vt:lpstr>以太网拓扑结构</vt:lpstr>
      <vt:lpstr>共享广播信道以太网的冲突问题</vt:lpstr>
      <vt:lpstr>载波侦听多路访问CSMA</vt:lpstr>
      <vt:lpstr>CSMA分类</vt:lpstr>
      <vt:lpstr>以太网CSMA/CD</vt:lpstr>
      <vt:lpstr>CSMA/CD 协议工作流程</vt:lpstr>
      <vt:lpstr>冲突检测窗口（争用期）</vt:lpstr>
      <vt:lpstr>最短帧长</vt:lpstr>
      <vt:lpstr>10 Mbps 以太网帧长度</vt:lpstr>
      <vt:lpstr>二进制指数退避算法</vt:lpstr>
      <vt:lpstr>以太网站点发送帧过程</vt:lpstr>
      <vt:lpstr>CSMA/CD 协议的适用场景</vt:lpstr>
      <vt:lpstr>以太网帧结构</vt:lpstr>
      <vt:lpstr>Ethernet II 帧</vt:lpstr>
      <vt:lpstr>Ethernet II帧 - MAC地址字段（1）</vt:lpstr>
      <vt:lpstr>Ethernet II帧 - MAC地址字段（2）</vt:lpstr>
      <vt:lpstr>Ethernet II帧 - 类型字段</vt:lpstr>
      <vt:lpstr>Ethernet II帧 - 数据字段、帧校验字段 </vt:lpstr>
      <vt:lpstr>IEEE 802.3帧格式</vt:lpstr>
      <vt:lpstr>无效的 MAC 帧 </vt:lpstr>
      <vt:lpstr>PowerPoint 演示文稿</vt:lpstr>
      <vt:lpstr>PowerPoint 演示文稿</vt:lpstr>
      <vt:lpstr>OIF：定义光电互联互通标准</vt:lpstr>
      <vt:lpstr>PowerPoint 演示文稿</vt:lpstr>
      <vt:lpstr>IEEE 802：定义LAN架构和不同介质网络技术</vt:lpstr>
      <vt:lpstr>以太网：获得广泛的行业应用</vt:lpstr>
      <vt:lpstr>以太网络各速率应用场景</vt:lpstr>
      <vt:lpstr>PowerPoint 演示文稿</vt:lpstr>
      <vt:lpstr>PowerPoint 演示文稿</vt:lpstr>
      <vt:lpstr>无线局域网标准</vt:lpstr>
      <vt:lpstr>各种标准比较</vt:lpstr>
      <vt:lpstr>拓扑结构</vt:lpstr>
      <vt:lpstr>协议栈</vt:lpstr>
      <vt:lpstr>PowerPoint 演示文稿</vt:lpstr>
      <vt:lpstr>帧间间隔 IFS</vt:lpstr>
      <vt:lpstr>三种帧间间隔 </vt:lpstr>
      <vt:lpstr>三种帧间间隔 </vt:lpstr>
      <vt:lpstr>三种帧间间隔 </vt:lpstr>
      <vt:lpstr>802.11协议族MAC帧结构</vt:lpstr>
      <vt:lpstr>示例：A向B发送数据</vt:lpstr>
      <vt:lpstr>为何不采用CSMA/CD</vt:lpstr>
      <vt:lpstr>隐蔽站问题</vt:lpstr>
      <vt:lpstr>暴露站问题</vt:lpstr>
      <vt:lpstr>CSMA/CA协议</vt:lpstr>
      <vt:lpstr>CSMA/CA工作流程</vt:lpstr>
      <vt:lpstr>二进制指数退避算法</vt:lpstr>
      <vt:lpstr>冲突避免技术</vt:lpstr>
      <vt:lpstr>对信道进行预约(RTS)</vt:lpstr>
      <vt:lpstr>对信道进行预约(CTS)</vt:lpstr>
      <vt:lpstr>Wi-Fi通信的信道特点</vt:lpstr>
      <vt:lpstr>无线个域网WPAN</vt:lpstr>
      <vt:lpstr>蓝牙</vt:lpstr>
      <vt:lpstr>ZigBee协议</vt:lpstr>
      <vt:lpstr>4.4 数据链路层网络互连</vt:lpstr>
      <vt:lpstr>数据链路层网络互连</vt:lpstr>
      <vt:lpstr>网桥</vt:lpstr>
      <vt:lpstr>网桥的内部结构 </vt:lpstr>
      <vt:lpstr>使用网桥带来的好处</vt:lpstr>
      <vt:lpstr>网桥的路由功能</vt:lpstr>
      <vt:lpstr>网桥的错误检测和帧格式转换功能</vt:lpstr>
      <vt:lpstr>隔离通信功能</vt:lpstr>
      <vt:lpstr>网桥使各网段成为隔离开的冲突域 </vt:lpstr>
      <vt:lpstr>使用网桥带来的缺点</vt:lpstr>
      <vt:lpstr>网桥路由</vt:lpstr>
      <vt:lpstr>网桥路由算法</vt:lpstr>
      <vt:lpstr>固定路由算法</vt:lpstr>
      <vt:lpstr>各网桥路由表</vt:lpstr>
      <vt:lpstr>透明网桥(Transparent Bridge)</vt:lpstr>
      <vt:lpstr>路由表的初始化</vt:lpstr>
      <vt:lpstr>路由表的建立过程举例</vt:lpstr>
      <vt:lpstr>路由表的自动修改</vt:lpstr>
      <vt:lpstr>路由表的自动修改示例</vt:lpstr>
      <vt:lpstr>帧循环问题</vt:lpstr>
      <vt:lpstr>消除环路的思想</vt:lpstr>
      <vt:lpstr>生成树算法(Spanning Tree Protocol)</vt:lpstr>
      <vt:lpstr>相关名词</vt:lpstr>
      <vt:lpstr>生成树算法过程</vt:lpstr>
      <vt:lpstr>示例</vt:lpstr>
      <vt:lpstr>示例</vt:lpstr>
      <vt:lpstr>STP实例-互连局域网及其图表示</vt:lpstr>
      <vt:lpstr>STP实例-确定根网桥</vt:lpstr>
      <vt:lpstr>STP实例-确定根端口</vt:lpstr>
      <vt:lpstr>STP实例-确定根端口</vt:lpstr>
      <vt:lpstr>STP实例-为每个网络指定网桥</vt:lpstr>
      <vt:lpstr>STP实例-生成树的拓扑及图形表示</vt:lpstr>
      <vt:lpstr>源路由网桥</vt:lpstr>
      <vt:lpstr>源路由网桥示例</vt:lpstr>
      <vt:lpstr>路由的生成</vt:lpstr>
      <vt:lpstr>二层交换机</vt:lpstr>
      <vt:lpstr>二层交换机</vt:lpstr>
      <vt:lpstr>用以太网交换机扩展局域网 </vt:lpstr>
      <vt:lpstr>PowerPoint 演示文稿</vt:lpstr>
      <vt:lpstr>典型的转发模式（1）</vt:lpstr>
      <vt:lpstr>典型的转发模式（2）</vt:lpstr>
      <vt:lpstr>典型的转发模式（3）</vt:lpstr>
      <vt:lpstr>用以太网交换机实现链路层互连的优点</vt:lpstr>
      <vt:lpstr>用以太网交换机互连的网络是一个广播网络</vt:lpstr>
      <vt:lpstr>整个网络在同个广播域带来的问题</vt:lpstr>
      <vt:lpstr>解决问题的方法：虚拟局域网(VLAN)</vt:lpstr>
      <vt:lpstr>交换机上如何实现虚拟局域网 VLAN </vt:lpstr>
      <vt:lpstr>基于端口的静态划分</vt:lpstr>
      <vt:lpstr>基于MAC地址的动态划分</vt:lpstr>
      <vt:lpstr>基于协议的动态划分</vt:lpstr>
      <vt:lpstr>基于IP子网的动态划分</vt:lpstr>
      <vt:lpstr>基于高层应用或服务的动态划分</vt:lpstr>
      <vt:lpstr>虚拟局域网使用的以太帧格式</vt:lpstr>
      <vt:lpstr>VLAN示例--三个虚拟局域网</vt:lpstr>
      <vt:lpstr>虚拟局域网优点</vt:lpstr>
      <vt:lpstr>4.5 本章总结</vt:lpstr>
      <vt:lpstr>本章总结</vt:lpstr>
      <vt:lpstr>本章总结</vt:lpstr>
      <vt:lpstr>本章总结</vt:lpstr>
      <vt:lpstr>本章总结</vt:lpstr>
      <vt:lpstr>本章总结</vt:lpstr>
      <vt:lpstr>本章总结</vt:lpstr>
      <vt:lpstr>本章总结</vt:lpstr>
    </vt:vector>
  </TitlesOfParts>
  <Company>Jilin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网络层</dc:title>
  <dc:creator>Zhang Zongsheng</dc:creator>
  <cp:lastModifiedBy>俏也不争春 </cp:lastModifiedBy>
  <cp:revision>20221114</cp:revision>
  <cp:lastPrinted>2113-01-01T00:00:00Z</cp:lastPrinted>
  <dcterms:created xsi:type="dcterms:W3CDTF">2003-06-07T12:50:00Z</dcterms:created>
  <dcterms:modified xsi:type="dcterms:W3CDTF">2025-09-28T01:41:26Z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77922BD8367E4AB781C44538BEA99EC6_13</vt:lpwstr>
  </property>
  <property fmtid="{D5CDD505-2E9C-101B-9397-08002B2CF9AE}" pid="3" name="KSOProductBuildVer">
    <vt:lpwstr>2052-12.1.0.22529</vt:lpwstr>
  </property>
</Properties>
</file>